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CCA4CC" w14:textId="77777777" w:rsidR="00B94538" w:rsidRPr="00B94538" w:rsidRDefault="00B94538" w:rsidP="00B94538">
      <w:pPr>
        <w:pStyle w:val="Subtitle"/>
        <w:framePr w:wrap="around"/>
        <w:rPr>
          <w:b/>
          <w:sz w:val="41"/>
        </w:rPr>
      </w:pPr>
      <w:bookmarkStart w:id="0" w:name="_Toc106305998"/>
      <w:r w:rsidRPr="00B94538">
        <w:rPr>
          <w:b/>
          <w:sz w:val="41"/>
        </w:rP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547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1792" behindDoc="0" locked="1" layoutInCell="1" allowOverlap="1" wp14:anchorId="537CDFA3" wp14:editId="46F0905A">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30592"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998D75" id="Freeform: Shape 4" o:spid="_x0000_s1026" alt="&quot;&quot;" style="position:absolute;margin-left:0;margin-top:0;width:538.3pt;height:175.45pt;z-index:-2516858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1552" behindDoc="0" locked="1" layoutInCell="1" allowOverlap="1" wp14:anchorId="14560734" wp14:editId="289DC08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76672" behindDoc="0" locked="1" layoutInCell="1" allowOverlap="1" wp14:anchorId="3252D1AA" wp14:editId="08470BD6">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6912" behindDoc="0" locked="1" layoutInCell="1" allowOverlap="1" wp14:anchorId="3B6DA505" wp14:editId="4DEC9619">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2032"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6432" behindDoc="0" locked="1" layoutInCell="1" allowOverlap="1" wp14:anchorId="047BCDF9" wp14:editId="564270C2">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1312"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5952"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AACBCB9" id="Freeform: Shape 7" o:spid="_x0000_s1026" alt="&quot;&quot;" style="position:absolute;margin-left:413.8pt;margin-top:105.25pt;width:98.95pt;height:70.3pt;z-index:2516459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3F320AB" id="Freeform: Shape 8"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6192"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6FB70A0" id="Freeform: Shape 9" o:spid="_x0000_s1026" alt="&quot;&quot;" style="position:absolute;margin-left:446.25pt;margin-top:105.25pt;width:83.05pt;height:70.3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40832"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7475DC" id="Freeform: Shape 6" o:spid="_x0000_s1026" alt="&quot;&quot;" style="position:absolute;margin-left:463.65pt;margin-top:0;width:132.1pt;height:140.3pt;z-index:2516408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571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3571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E1EDB4C" w:rsidR="00495B3B" w:rsidRPr="00495B3B" w:rsidRDefault="002921A7" w:rsidP="00495B3B">
            <w:pPr>
              <w:spacing w:before="0" w:after="0"/>
              <w:ind w:left="57" w:right="-450"/>
              <w:rPr>
                <w:rFonts w:ascii="Arial" w:hAnsi="Arial" w:cs="Arial"/>
                <w:color w:val="363534"/>
                <w:szCs w:val="22"/>
              </w:rPr>
            </w:pPr>
            <w:r>
              <w:rPr>
                <w:rFonts w:ascii="Arial" w:hAnsi="Arial" w:cs="Arial"/>
                <w:color w:val="363534"/>
                <w:szCs w:val="22"/>
              </w:rPr>
              <w:t>Budget</w:t>
            </w:r>
            <w:r w:rsidR="009C730C" w:rsidRPr="009C730C">
              <w:rPr>
                <w:rFonts w:ascii="Arial" w:hAnsi="Arial" w:cs="Arial"/>
                <w:color w:val="363534"/>
                <w:szCs w:val="22"/>
              </w:rPr>
              <w:t xml:space="preserve"> Analyst </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34476CCF" w:rsidR="00495B3B" w:rsidRPr="00495B3B" w:rsidRDefault="00E90FF0" w:rsidP="00495B3B">
            <w:pPr>
              <w:spacing w:before="0" w:after="0"/>
              <w:ind w:left="57" w:right="-450"/>
              <w:rPr>
                <w:rFonts w:ascii="Arial" w:hAnsi="Arial" w:cs="Arial"/>
                <w:color w:val="363534"/>
                <w:szCs w:val="22"/>
              </w:rPr>
            </w:pPr>
            <w:r w:rsidRPr="00E90FF0">
              <w:rPr>
                <w:rFonts w:ascii="Arial" w:hAnsi="Arial" w:cs="Arial"/>
                <w:color w:val="363534"/>
                <w:szCs w:val="22"/>
              </w:rPr>
              <w:t>50947048</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11BDC5AE" w:rsidR="00495B3B" w:rsidRPr="00495B3B" w:rsidRDefault="00591151"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A85727">
              <w:rPr>
                <w:rFonts w:ascii="Arial" w:hAnsi="Arial" w:cs="Arial"/>
                <w:color w:val="363534"/>
                <w:szCs w:val="22"/>
              </w:rPr>
              <w:t>4</w:t>
            </w:r>
          </w:p>
        </w:tc>
      </w:tr>
      <w:tr w:rsidR="002924A0" w:rsidRPr="00495B3B" w14:paraId="513E600D" w14:textId="77777777" w:rsidTr="00495B3B">
        <w:trPr>
          <w:trHeight w:val="399"/>
        </w:trPr>
        <w:tc>
          <w:tcPr>
            <w:tcW w:w="2580" w:type="dxa"/>
            <w:tcBorders>
              <w:top w:val="nil"/>
              <w:bottom w:val="nil"/>
              <w:right w:val="nil"/>
            </w:tcBorders>
            <w:vAlign w:val="center"/>
          </w:tcPr>
          <w:p w14:paraId="67184DB8"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3B1D6209" w:rsidR="002924A0" w:rsidRPr="00495B3B" w:rsidRDefault="00A724C0" w:rsidP="002924A0">
            <w:pPr>
              <w:spacing w:before="0" w:after="0"/>
              <w:ind w:left="57" w:right="-450"/>
              <w:rPr>
                <w:rFonts w:ascii="Arial" w:hAnsi="Arial" w:cs="Arial"/>
                <w:color w:val="363534"/>
                <w:szCs w:val="22"/>
              </w:rPr>
            </w:pPr>
            <w:r w:rsidRPr="00A724C0">
              <w:rPr>
                <w:rFonts w:ascii="Arial" w:hAnsi="Arial" w:cs="Arial"/>
                <w:color w:val="363534"/>
                <w:szCs w:val="22"/>
              </w:rPr>
              <w:t>$100,894 to $114,476</w:t>
            </w:r>
            <w:r>
              <w:rPr>
                <w:rFonts w:ascii="Arial" w:hAnsi="Arial" w:cs="Arial"/>
                <w:color w:val="363534"/>
                <w:szCs w:val="22"/>
              </w:rPr>
              <w:t xml:space="preserve"> </w:t>
            </w:r>
            <w:r w:rsidR="002924A0">
              <w:rPr>
                <w:rFonts w:ascii="Arial" w:hAnsi="Arial" w:cs="Arial"/>
                <w:color w:val="363534"/>
                <w:szCs w:val="22"/>
              </w:rPr>
              <w:t>plus superannuation</w:t>
            </w:r>
          </w:p>
        </w:tc>
      </w:tr>
      <w:tr w:rsidR="002924A0" w:rsidRPr="00495B3B" w14:paraId="2A722203" w14:textId="77777777" w:rsidTr="00495B3B">
        <w:trPr>
          <w:trHeight w:val="399"/>
        </w:trPr>
        <w:tc>
          <w:tcPr>
            <w:tcW w:w="2580" w:type="dxa"/>
            <w:tcBorders>
              <w:top w:val="nil"/>
              <w:bottom w:val="nil"/>
              <w:right w:val="nil"/>
            </w:tcBorders>
            <w:vAlign w:val="center"/>
          </w:tcPr>
          <w:p w14:paraId="60F7C270"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381E718E" w:rsidR="002924A0" w:rsidRPr="00495B3B" w:rsidRDefault="002924A0" w:rsidP="002924A0">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7D2759" w:rsidRPr="00495B3B" w14:paraId="73E4C712" w14:textId="77777777" w:rsidTr="00495B3B">
        <w:trPr>
          <w:trHeight w:val="399"/>
        </w:trPr>
        <w:tc>
          <w:tcPr>
            <w:tcW w:w="2580" w:type="dxa"/>
            <w:tcBorders>
              <w:top w:val="nil"/>
              <w:bottom w:val="nil"/>
              <w:right w:val="nil"/>
            </w:tcBorders>
            <w:vAlign w:val="center"/>
          </w:tcPr>
          <w:p w14:paraId="778F959E"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85CDBA3" w:rsidR="007D2759" w:rsidRPr="00495B3B" w:rsidRDefault="007D2759" w:rsidP="007D2759">
            <w:pPr>
              <w:spacing w:before="0" w:after="0"/>
              <w:ind w:left="57" w:right="-450"/>
              <w:rPr>
                <w:rFonts w:ascii="Arial" w:hAnsi="Arial" w:cs="Arial"/>
                <w:color w:val="363534"/>
                <w:szCs w:val="22"/>
              </w:rPr>
            </w:pPr>
            <w:r w:rsidRPr="00571885">
              <w:rPr>
                <w:rFonts w:ascii="Arial" w:hAnsi="Arial" w:cs="Arial"/>
                <w:color w:val="363534"/>
                <w:szCs w:val="22"/>
              </w:rPr>
              <w:t>Corporate Services</w:t>
            </w:r>
          </w:p>
        </w:tc>
      </w:tr>
      <w:tr w:rsidR="007D2759" w:rsidRPr="00495B3B" w14:paraId="1EBFF7E6" w14:textId="77777777" w:rsidTr="00495B3B">
        <w:trPr>
          <w:trHeight w:val="399"/>
        </w:trPr>
        <w:tc>
          <w:tcPr>
            <w:tcW w:w="2580" w:type="dxa"/>
            <w:tcBorders>
              <w:top w:val="nil"/>
              <w:bottom w:val="nil"/>
              <w:right w:val="nil"/>
            </w:tcBorders>
            <w:vAlign w:val="center"/>
          </w:tcPr>
          <w:p w14:paraId="2AB5EF48"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79B29F35" w14:textId="710A87C7" w:rsidR="00952EC3" w:rsidRPr="005640C9" w:rsidRDefault="00AE42B5" w:rsidP="00952EC3">
            <w:pPr>
              <w:spacing w:before="0" w:after="0"/>
              <w:ind w:right="-450"/>
              <w:rPr>
                <w:rFonts w:ascii="Arial" w:hAnsi="Arial" w:cs="Arial"/>
                <w:color w:val="363534"/>
                <w:szCs w:val="22"/>
              </w:rPr>
            </w:pPr>
            <w:r>
              <w:rPr>
                <w:rFonts w:ascii="Arial" w:hAnsi="Arial" w:cs="Arial"/>
                <w:color w:val="363534"/>
                <w:szCs w:val="22"/>
              </w:rPr>
              <w:t xml:space="preserve"> </w:t>
            </w:r>
            <w:r w:rsidR="00952EC3" w:rsidRPr="005640C9">
              <w:rPr>
                <w:rFonts w:ascii="Arial" w:hAnsi="Arial" w:cs="Arial"/>
                <w:color w:val="363534"/>
                <w:szCs w:val="22"/>
              </w:rPr>
              <w:t>Finance</w:t>
            </w:r>
            <w:r w:rsidR="004B714A">
              <w:rPr>
                <w:rFonts w:ascii="Arial" w:hAnsi="Arial" w:cs="Arial"/>
                <w:color w:val="363534"/>
                <w:szCs w:val="22"/>
              </w:rPr>
              <w:t xml:space="preserve"> and</w:t>
            </w:r>
            <w:r w:rsidR="00952EC3" w:rsidRPr="005640C9">
              <w:rPr>
                <w:rFonts w:ascii="Arial" w:hAnsi="Arial" w:cs="Arial"/>
                <w:color w:val="363534"/>
                <w:szCs w:val="22"/>
              </w:rPr>
              <w:t xml:space="preserve"> Infrastructure Services Division</w:t>
            </w:r>
          </w:p>
          <w:p w14:paraId="20A96CCF" w14:textId="3C07C9DD" w:rsidR="007D2759" w:rsidRPr="00495B3B" w:rsidRDefault="00AE42B5" w:rsidP="00952EC3">
            <w:pPr>
              <w:spacing w:before="0" w:after="0"/>
              <w:ind w:right="-450"/>
              <w:rPr>
                <w:rFonts w:ascii="Arial" w:hAnsi="Arial" w:cs="Arial"/>
                <w:color w:val="363534"/>
                <w:szCs w:val="22"/>
              </w:rPr>
            </w:pPr>
            <w:r>
              <w:rPr>
                <w:rFonts w:ascii="Arial" w:hAnsi="Arial" w:cs="Arial"/>
                <w:color w:val="363534"/>
                <w:szCs w:val="22"/>
              </w:rPr>
              <w:t xml:space="preserve"> </w:t>
            </w:r>
            <w:r w:rsidR="00836145">
              <w:rPr>
                <w:rFonts w:ascii="Arial" w:hAnsi="Arial" w:cs="Arial"/>
                <w:color w:val="363534"/>
                <w:szCs w:val="22"/>
              </w:rPr>
              <w:t>Budget Management and Partnerships</w:t>
            </w:r>
          </w:p>
        </w:tc>
      </w:tr>
      <w:tr w:rsidR="007D2759" w:rsidRPr="00495B3B" w14:paraId="37A0D7CE" w14:textId="77777777" w:rsidTr="00495B3B">
        <w:trPr>
          <w:trHeight w:val="399"/>
        </w:trPr>
        <w:tc>
          <w:tcPr>
            <w:tcW w:w="2580" w:type="dxa"/>
            <w:tcBorders>
              <w:top w:val="nil"/>
              <w:bottom w:val="nil"/>
              <w:right w:val="nil"/>
            </w:tcBorders>
            <w:vAlign w:val="center"/>
          </w:tcPr>
          <w:p w14:paraId="4595FCF5"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9E9D35E"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3D00B276"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7D2759" w:rsidRPr="00495B3B" w14:paraId="4352AE4A" w14:textId="77777777" w:rsidTr="00495B3B">
        <w:trPr>
          <w:trHeight w:val="399"/>
        </w:trPr>
        <w:tc>
          <w:tcPr>
            <w:tcW w:w="2580" w:type="dxa"/>
            <w:tcBorders>
              <w:top w:val="nil"/>
              <w:bottom w:val="nil"/>
              <w:right w:val="nil"/>
            </w:tcBorders>
            <w:vAlign w:val="center"/>
          </w:tcPr>
          <w:p w14:paraId="3083C225"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5BF96777" w:rsidR="007D2759" w:rsidRPr="00AE42B5" w:rsidRDefault="00AE42B5" w:rsidP="00210863">
            <w:pPr>
              <w:rPr>
                <w:rFonts w:cstheme="minorHAnsi"/>
                <w:color w:val="363534"/>
              </w:rPr>
            </w:pPr>
            <w:r>
              <w:rPr>
                <w:rFonts w:cstheme="minorHAnsi"/>
                <w:color w:val="3C3C3C"/>
              </w:rPr>
              <w:t xml:space="preserve"> </w:t>
            </w:r>
            <w:r w:rsidR="00210863" w:rsidRPr="00AE42B5">
              <w:rPr>
                <w:rFonts w:cstheme="minorHAnsi"/>
                <w:color w:val="3C3C3C"/>
              </w:rPr>
              <w:t xml:space="preserve">Leanne Buchanan, </w:t>
            </w:r>
            <w:r w:rsidR="005153D3" w:rsidRPr="00AE42B5">
              <w:rPr>
                <w:rFonts w:cstheme="minorHAnsi"/>
                <w:color w:val="363534"/>
                <w:lang w:eastAsia="zh-CN"/>
              </w:rPr>
              <w:t>Manager, Budget Coordination</w:t>
            </w:r>
            <w:r w:rsidR="00482685" w:rsidRPr="00AE42B5">
              <w:rPr>
                <w:rFonts w:cstheme="minorHAnsi"/>
                <w:color w:val="363534"/>
                <w:lang w:eastAsia="zh-CN"/>
              </w:rPr>
              <w:t> </w:t>
            </w:r>
          </w:p>
        </w:tc>
      </w:tr>
      <w:tr w:rsidR="007D2759" w:rsidRPr="00495B3B" w14:paraId="35F6D00F" w14:textId="77777777" w:rsidTr="00495B3B">
        <w:trPr>
          <w:trHeight w:val="399"/>
        </w:trPr>
        <w:tc>
          <w:tcPr>
            <w:tcW w:w="2580" w:type="dxa"/>
            <w:tcBorders>
              <w:top w:val="nil"/>
              <w:bottom w:val="nil"/>
              <w:right w:val="nil"/>
            </w:tcBorders>
            <w:vAlign w:val="center"/>
          </w:tcPr>
          <w:p w14:paraId="55F53688"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6809A203" w:rsidR="007D2759" w:rsidRPr="00495B3B" w:rsidRDefault="00A85727"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ab/>
              <w:t>Yes</w:t>
            </w:r>
            <w:r w:rsidR="007D2759"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 xml:space="preserve">  No                If yes, how many?</w:t>
            </w:r>
            <w:r w:rsidR="00F72847">
              <w:rPr>
                <w:rFonts w:ascii="Arial" w:hAnsi="Arial" w:cs="Arial"/>
                <w:color w:val="363534"/>
                <w:szCs w:val="22"/>
              </w:rPr>
              <w:t xml:space="preserve"> </w:t>
            </w:r>
          </w:p>
        </w:tc>
      </w:tr>
      <w:tr w:rsidR="007D2759" w:rsidRPr="00495B3B" w14:paraId="70C7CF88" w14:textId="77777777" w:rsidTr="00495B3B">
        <w:trPr>
          <w:trHeight w:val="399"/>
        </w:trPr>
        <w:tc>
          <w:tcPr>
            <w:tcW w:w="2580" w:type="dxa"/>
            <w:tcBorders>
              <w:top w:val="nil"/>
              <w:bottom w:val="nil"/>
              <w:right w:val="nil"/>
            </w:tcBorders>
            <w:vAlign w:val="center"/>
          </w:tcPr>
          <w:p w14:paraId="58989FFF"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18C58B4E" w:rsidR="007D2759" w:rsidRPr="00AE42B5" w:rsidRDefault="00AE42B5" w:rsidP="00210863">
            <w:pPr>
              <w:rPr>
                <w:rFonts w:ascii="Arial" w:hAnsi="Arial" w:cs="Arial"/>
                <w:color w:val="3C3C3C"/>
              </w:rPr>
            </w:pPr>
            <w:r>
              <w:rPr>
                <w:rFonts w:ascii="Arial" w:hAnsi="Arial" w:cs="Arial"/>
                <w:color w:val="3C3C3C"/>
              </w:rPr>
              <w:t xml:space="preserve"> </w:t>
            </w:r>
            <w:r w:rsidR="00210863" w:rsidRPr="00AE42B5">
              <w:rPr>
                <w:rFonts w:ascii="Arial" w:hAnsi="Arial" w:cs="Arial"/>
                <w:color w:val="3C3C3C"/>
              </w:rPr>
              <w:t>Leanne Buchanan, leanne.buchanan@deeca.vic.gov.au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C566F99" w14:textId="6A36CAA7" w:rsidR="00C64497" w:rsidRPr="00C64497" w:rsidRDefault="00C64497" w:rsidP="00C64497">
      <w:pPr>
        <w:keepNext/>
        <w:spacing w:line="240" w:lineRule="auto"/>
        <w:rPr>
          <w:rFonts w:ascii="Arial" w:hAnsi="Arial" w:cs="Arial"/>
          <w:color w:val="363534"/>
          <w:lang w:eastAsia="zh-CN"/>
        </w:rPr>
      </w:pPr>
      <w:r w:rsidRPr="00C64497">
        <w:rPr>
          <w:rFonts w:ascii="Arial" w:hAnsi="Arial" w:cs="Arial"/>
          <w:color w:val="363534"/>
          <w:lang w:eastAsia="zh-CN"/>
        </w:rPr>
        <w:t xml:space="preserve">The Budget Analyst role within the </w:t>
      </w:r>
      <w:r w:rsidR="005153D3">
        <w:rPr>
          <w:rFonts w:ascii="Arial" w:hAnsi="Arial" w:cs="Arial"/>
          <w:color w:val="363534"/>
          <w:szCs w:val="22"/>
        </w:rPr>
        <w:t>Budget Management and Partnerships</w:t>
      </w:r>
      <w:r w:rsidR="005153D3" w:rsidRPr="00C64497">
        <w:rPr>
          <w:rFonts w:ascii="Arial" w:hAnsi="Arial" w:cs="Arial"/>
          <w:color w:val="363534"/>
          <w:lang w:eastAsia="zh-CN"/>
        </w:rPr>
        <w:t xml:space="preserve"> </w:t>
      </w:r>
      <w:r w:rsidRPr="00C64497">
        <w:rPr>
          <w:rFonts w:ascii="Arial" w:hAnsi="Arial" w:cs="Arial"/>
          <w:color w:val="363534"/>
          <w:lang w:eastAsia="zh-CN"/>
        </w:rPr>
        <w:t xml:space="preserve">branch is a key role in providing advice and information on a broad range of budget and financial management activities. The role provides support around financial analysis and budget advice to </w:t>
      </w:r>
      <w:r w:rsidR="00370116">
        <w:rPr>
          <w:rFonts w:ascii="Arial" w:hAnsi="Arial" w:cs="Arial"/>
          <w:color w:val="363534"/>
          <w:lang w:eastAsia="zh-CN"/>
        </w:rPr>
        <w:t>G</w:t>
      </w:r>
      <w:r w:rsidRPr="00C64497">
        <w:rPr>
          <w:rFonts w:ascii="Arial" w:hAnsi="Arial" w:cs="Arial"/>
          <w:color w:val="363534"/>
          <w:lang w:eastAsia="zh-CN"/>
        </w:rPr>
        <w:t>roups and key stakeholders.   </w:t>
      </w:r>
    </w:p>
    <w:p w14:paraId="1B0437F2" w14:textId="2D415811" w:rsidR="00C64497" w:rsidRPr="00C64497" w:rsidRDefault="00C64497" w:rsidP="00C64497">
      <w:pPr>
        <w:keepNext/>
        <w:spacing w:line="240" w:lineRule="auto"/>
        <w:rPr>
          <w:rFonts w:ascii="Arial" w:hAnsi="Arial" w:cs="Arial"/>
          <w:color w:val="363534"/>
          <w:lang w:eastAsia="zh-CN"/>
        </w:rPr>
      </w:pPr>
      <w:r w:rsidRPr="00C64497">
        <w:rPr>
          <w:rFonts w:ascii="Arial" w:hAnsi="Arial" w:cs="Arial"/>
          <w:color w:val="363534"/>
          <w:lang w:eastAsia="zh-CN"/>
        </w:rPr>
        <w:t xml:space="preserve">The role supports the team to </w:t>
      </w:r>
      <w:r w:rsidR="00BD583A">
        <w:rPr>
          <w:rFonts w:ascii="Arial" w:hAnsi="Arial" w:cs="Arial"/>
          <w:color w:val="363534"/>
          <w:lang w:eastAsia="zh-CN"/>
        </w:rPr>
        <w:t>coordinate budget management</w:t>
      </w:r>
      <w:r w:rsidRPr="00C64497">
        <w:rPr>
          <w:rFonts w:ascii="Arial" w:hAnsi="Arial" w:cs="Arial"/>
          <w:color w:val="363534"/>
          <w:lang w:eastAsia="zh-CN"/>
        </w:rPr>
        <w:t xml:space="preserve"> </w:t>
      </w:r>
      <w:r w:rsidR="003D42CA">
        <w:rPr>
          <w:rFonts w:ascii="Arial" w:hAnsi="Arial" w:cs="Arial"/>
          <w:color w:val="363534"/>
          <w:lang w:eastAsia="zh-CN"/>
        </w:rPr>
        <w:t xml:space="preserve">processes for DEECA </w:t>
      </w:r>
      <w:r w:rsidRPr="00C64497">
        <w:rPr>
          <w:rFonts w:ascii="Arial" w:hAnsi="Arial" w:cs="Arial"/>
          <w:color w:val="363534"/>
          <w:lang w:eastAsia="zh-CN"/>
        </w:rPr>
        <w:t>with the Department of Treasury and Finance (DTF). This includes monitoring the departments budgets, analysing changes to the department’s budgets, contributing the annual state budget process</w:t>
      </w:r>
      <w:r w:rsidR="0051567E">
        <w:rPr>
          <w:rFonts w:ascii="Arial" w:hAnsi="Arial" w:cs="Arial"/>
          <w:color w:val="363534"/>
          <w:lang w:eastAsia="zh-CN"/>
        </w:rPr>
        <w:t xml:space="preserve">. The role will require to perform the </w:t>
      </w:r>
      <w:r w:rsidR="000439DA">
        <w:rPr>
          <w:rFonts w:ascii="Arial" w:hAnsi="Arial" w:cs="Arial"/>
          <w:color w:val="363534"/>
          <w:lang w:eastAsia="zh-CN"/>
        </w:rPr>
        <w:t xml:space="preserve">data </w:t>
      </w:r>
      <w:r w:rsidR="0051567E">
        <w:rPr>
          <w:rFonts w:ascii="Arial" w:hAnsi="Arial" w:cs="Arial"/>
          <w:color w:val="363534"/>
          <w:lang w:eastAsia="zh-CN"/>
        </w:rPr>
        <w:t xml:space="preserve">administration of </w:t>
      </w:r>
      <w:r w:rsidR="000439DA">
        <w:rPr>
          <w:rFonts w:ascii="Arial" w:hAnsi="Arial" w:cs="Arial"/>
          <w:color w:val="363534"/>
          <w:lang w:eastAsia="zh-CN"/>
        </w:rPr>
        <w:t>the budget management system (Axiom)</w:t>
      </w:r>
      <w:r w:rsidR="0007183E">
        <w:rPr>
          <w:rFonts w:ascii="Arial" w:hAnsi="Arial" w:cs="Arial"/>
          <w:color w:val="363534"/>
          <w:lang w:eastAsia="zh-CN"/>
        </w:rPr>
        <w:t xml:space="preserve"> and Chart of Accounts (CoA) codes</w:t>
      </w:r>
      <w:r w:rsidRPr="00C64497">
        <w:rPr>
          <w:rFonts w:ascii="Arial" w:hAnsi="Arial" w:cs="Arial"/>
          <w:color w:val="363534"/>
          <w:lang w:eastAsia="zh-CN"/>
        </w:rPr>
        <w:t>. With a degree in accounting, finance or commerce (desirable), the role requires high level conceptual and analytical skills, a focus on detail and ability to build effective relationships along with strong written skills. </w:t>
      </w:r>
    </w:p>
    <w:p w14:paraId="3EC2ED79" w14:textId="77777777" w:rsidR="00EC460B" w:rsidRDefault="00EC460B" w:rsidP="00495B3B">
      <w:pPr>
        <w:keepNext/>
        <w:spacing w:line="240" w:lineRule="auto"/>
        <w:rPr>
          <w:rFonts w:ascii="Arial" w:hAnsi="Arial" w:cs="Arial"/>
          <w:bCs/>
          <w:color w:val="442D97"/>
          <w:sz w:val="28"/>
          <w:szCs w:val="28"/>
          <w:lang w:eastAsia="zh-CN"/>
        </w:rPr>
      </w:pPr>
    </w:p>
    <w:p w14:paraId="1B3F576A" w14:textId="183184DE"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ACED5E9"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About the Group</w:t>
      </w:r>
    </w:p>
    <w:p w14:paraId="4BF13C43" w14:textId="77777777"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Corporate Services comprises seven divisions which includes People and Culture, Finance, Information Services, Digital and Customer Communications, Legal and Governance, Strategic Operations and Strategy and</w:t>
      </w:r>
      <w:r>
        <w:rPr>
          <w:rFonts w:ascii="Arial" w:hAnsi="Arial" w:cs="Arial"/>
          <w:noProof/>
          <w:color w:val="000000"/>
          <w:lang w:eastAsia="zh-CN"/>
        </w:rPr>
        <w:t xml:space="preserve"> </w:t>
      </w:r>
      <w:r>
        <w:rPr>
          <w:rFonts w:ascii="Arial" w:hAnsi="Arial" w:cs="Arial"/>
          <w:noProof/>
          <w:color w:val="000000"/>
          <w:lang w:eastAsia="zh-CN"/>
        </w:rPr>
        <w:lastRenderedPageBreak/>
        <w:t>P</w:t>
      </w:r>
      <w:r w:rsidRPr="00DF0221">
        <w:rPr>
          <w:rFonts w:ascii="Arial" w:hAnsi="Arial" w:cs="Arial"/>
          <w:noProof/>
          <w:color w:val="000000"/>
          <w:lang w:eastAsia="zh-CN"/>
        </w:rPr>
        <w:t xml:space="preserve">erformance. Each deliver services and expert advice that enables the department to be a sustainable, vibrant and efficient organisation. </w:t>
      </w:r>
    </w:p>
    <w:p w14:paraId="00A1B068"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The Division</w:t>
      </w:r>
    </w:p>
    <w:p w14:paraId="55F945FE" w14:textId="53DF3711"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 xml:space="preserve">The Finance </w:t>
      </w:r>
      <w:r w:rsidR="00AB4E11">
        <w:rPr>
          <w:rFonts w:ascii="Arial" w:hAnsi="Arial" w:cs="Arial"/>
          <w:noProof/>
          <w:color w:val="000000"/>
          <w:lang w:eastAsia="zh-CN"/>
        </w:rPr>
        <w:t xml:space="preserve">and </w:t>
      </w:r>
      <w:r w:rsidRPr="00DF0221">
        <w:rPr>
          <w:rFonts w:ascii="Arial" w:hAnsi="Arial" w:cs="Arial"/>
          <w:noProof/>
          <w:color w:val="000000"/>
          <w:lang w:eastAsia="zh-CN"/>
        </w:rPr>
        <w:t xml:space="preserve">Infrastructure Services Division operates as a valued business partner to other groups across </w:t>
      </w:r>
      <w:r w:rsidR="00A44484">
        <w:rPr>
          <w:rFonts w:ascii="Arial" w:hAnsi="Arial" w:cs="Arial"/>
          <w:noProof/>
          <w:color w:val="000000"/>
          <w:lang w:eastAsia="zh-CN"/>
        </w:rPr>
        <w:t>DEECA</w:t>
      </w:r>
      <w:r w:rsidRPr="00DF0221">
        <w:rPr>
          <w:rFonts w:ascii="Arial" w:hAnsi="Arial" w:cs="Arial"/>
          <w:noProof/>
          <w:color w:val="000000"/>
          <w:lang w:eastAsia="zh-CN"/>
        </w:rPr>
        <w:t xml:space="preserve"> by providing high quality financial, infrastructure</w:t>
      </w:r>
      <w:r w:rsidR="00AB4E11">
        <w:rPr>
          <w:rFonts w:ascii="Arial" w:hAnsi="Arial" w:cs="Arial"/>
          <w:noProof/>
          <w:color w:val="000000"/>
          <w:lang w:eastAsia="zh-CN"/>
        </w:rPr>
        <w:t xml:space="preserve"> </w:t>
      </w:r>
      <w:r w:rsidRPr="00DF0221">
        <w:rPr>
          <w:rFonts w:ascii="Arial" w:hAnsi="Arial" w:cs="Arial"/>
          <w:noProof/>
          <w:color w:val="000000"/>
          <w:lang w:eastAsia="zh-CN"/>
        </w:rPr>
        <w:t xml:space="preserve">and grant management services, through strong partnerships across the Department, central agencies and service delivery agencies. </w:t>
      </w:r>
    </w:p>
    <w:p w14:paraId="56FF14AA"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 xml:space="preserve">The Branch </w:t>
      </w:r>
    </w:p>
    <w:p w14:paraId="4BF3CFD6" w14:textId="06B42288" w:rsidR="009A699A" w:rsidRDefault="009A699A" w:rsidP="009A699A">
      <w:pPr>
        <w:spacing w:before="160"/>
        <w:rPr>
          <w:rFonts w:ascii="Arial" w:hAnsi="Arial"/>
          <w:szCs w:val="22"/>
        </w:rPr>
      </w:pPr>
      <w:r w:rsidRPr="00C5017C">
        <w:rPr>
          <w:rFonts w:ascii="Arial" w:hAnsi="Arial"/>
          <w:szCs w:val="22"/>
        </w:rPr>
        <w:t xml:space="preserve">The </w:t>
      </w:r>
      <w:r w:rsidRPr="00C5017C">
        <w:rPr>
          <w:rFonts w:ascii="Arial" w:hAnsi="Arial"/>
          <w:b/>
          <w:bCs/>
          <w:szCs w:val="22"/>
        </w:rPr>
        <w:t>Budget Management and Partnership</w:t>
      </w:r>
      <w:r>
        <w:rPr>
          <w:rFonts w:ascii="Arial" w:hAnsi="Arial"/>
          <w:b/>
          <w:bCs/>
          <w:szCs w:val="22"/>
        </w:rPr>
        <w:t>s</w:t>
      </w:r>
      <w:r w:rsidRPr="00C5017C">
        <w:rPr>
          <w:rFonts w:ascii="Arial" w:hAnsi="Arial"/>
          <w:b/>
          <w:bCs/>
          <w:szCs w:val="22"/>
        </w:rPr>
        <w:t xml:space="preserve"> branch</w:t>
      </w:r>
      <w:r w:rsidRPr="00C5017C">
        <w:rPr>
          <w:rFonts w:ascii="Arial" w:hAnsi="Arial"/>
          <w:szCs w:val="22"/>
        </w:rPr>
        <w:t xml:space="preserve"> </w:t>
      </w:r>
      <w:r w:rsidRPr="00852ECE">
        <w:rPr>
          <w:rFonts w:ascii="Arial" w:hAnsi="Arial"/>
          <w:szCs w:val="22"/>
        </w:rPr>
        <w:t xml:space="preserve">provide </w:t>
      </w:r>
      <w:proofErr w:type="gramStart"/>
      <w:r w:rsidRPr="00852ECE">
        <w:rPr>
          <w:rFonts w:ascii="Arial" w:hAnsi="Arial"/>
          <w:szCs w:val="22"/>
        </w:rPr>
        <w:t>high</w:t>
      </w:r>
      <w:r w:rsidR="00456242">
        <w:rPr>
          <w:rFonts w:ascii="Arial" w:hAnsi="Arial"/>
          <w:szCs w:val="22"/>
        </w:rPr>
        <w:t xml:space="preserve"> </w:t>
      </w:r>
      <w:r w:rsidRPr="00852ECE">
        <w:rPr>
          <w:rFonts w:ascii="Arial" w:hAnsi="Arial"/>
          <w:szCs w:val="22"/>
        </w:rPr>
        <w:t>quality</w:t>
      </w:r>
      <w:proofErr w:type="gramEnd"/>
      <w:r w:rsidRPr="00852ECE">
        <w:rPr>
          <w:rFonts w:ascii="Arial" w:hAnsi="Arial"/>
          <w:szCs w:val="22"/>
        </w:rPr>
        <w:t xml:space="preserve"> services with a strong focus on business insights and financial analysis</w:t>
      </w:r>
      <w:r>
        <w:rPr>
          <w:rFonts w:ascii="Arial" w:hAnsi="Arial"/>
          <w:szCs w:val="22"/>
        </w:rPr>
        <w:t xml:space="preserve"> and</w:t>
      </w:r>
      <w:r w:rsidRPr="00852ECE">
        <w:rPr>
          <w:rFonts w:ascii="Arial" w:hAnsi="Arial"/>
          <w:szCs w:val="22"/>
        </w:rPr>
        <w:t xml:space="preserve"> budget strategy relating to the State budget, cabinet submissions and Parliamentary inquiries, portfolio budget and financial management; portfolio budget and financial management of </w:t>
      </w:r>
      <w:r>
        <w:rPr>
          <w:rFonts w:ascii="Arial" w:hAnsi="Arial"/>
          <w:szCs w:val="22"/>
        </w:rPr>
        <w:t>DEECA’s</w:t>
      </w:r>
      <w:r w:rsidRPr="00852ECE">
        <w:rPr>
          <w:rFonts w:ascii="Arial" w:hAnsi="Arial"/>
          <w:szCs w:val="22"/>
        </w:rPr>
        <w:t xml:space="preserve"> budget and forward estimates</w:t>
      </w:r>
      <w:r>
        <w:rPr>
          <w:rFonts w:ascii="Arial" w:hAnsi="Arial"/>
          <w:szCs w:val="22"/>
        </w:rPr>
        <w:t>.</w:t>
      </w:r>
    </w:p>
    <w:p w14:paraId="6379106B" w14:textId="77777777" w:rsidR="009A699A" w:rsidRDefault="009A699A" w:rsidP="009A699A">
      <w:pPr>
        <w:spacing w:before="160"/>
        <w:rPr>
          <w:rFonts w:ascii="Arial" w:hAnsi="Arial"/>
          <w:szCs w:val="22"/>
        </w:rPr>
      </w:pPr>
      <w:r w:rsidRPr="00C5017C">
        <w:rPr>
          <w:rFonts w:ascii="Arial" w:hAnsi="Arial"/>
          <w:szCs w:val="22"/>
        </w:rPr>
        <w:t xml:space="preserve">The </w:t>
      </w:r>
      <w:r w:rsidRPr="00C5017C">
        <w:rPr>
          <w:rFonts w:ascii="Arial" w:hAnsi="Arial"/>
          <w:b/>
          <w:bCs/>
          <w:szCs w:val="22"/>
        </w:rPr>
        <w:t>Budget Management and Partnership</w:t>
      </w:r>
      <w:r>
        <w:rPr>
          <w:rFonts w:ascii="Arial" w:hAnsi="Arial"/>
          <w:b/>
          <w:bCs/>
          <w:szCs w:val="22"/>
        </w:rPr>
        <w:t>s</w:t>
      </w:r>
      <w:r w:rsidRPr="00C5017C">
        <w:rPr>
          <w:rFonts w:ascii="Arial" w:hAnsi="Arial"/>
          <w:b/>
          <w:bCs/>
          <w:szCs w:val="22"/>
        </w:rPr>
        <w:t xml:space="preserve"> branch</w:t>
      </w:r>
      <w:r w:rsidRPr="00C5017C">
        <w:rPr>
          <w:rFonts w:ascii="Arial" w:hAnsi="Arial"/>
          <w:szCs w:val="22"/>
        </w:rPr>
        <w:t xml:space="preserve"> also</w:t>
      </w:r>
      <w:r>
        <w:rPr>
          <w:rFonts w:ascii="Arial" w:hAnsi="Arial"/>
          <w:szCs w:val="22"/>
        </w:rPr>
        <w:t xml:space="preserve"> </w:t>
      </w:r>
      <w:r w:rsidRPr="007C35A4">
        <w:rPr>
          <w:rFonts w:ascii="Arial" w:hAnsi="Arial"/>
          <w:szCs w:val="22"/>
        </w:rPr>
        <w:t>provides core financial management expertise including budget management, analytical insights and foresights</w:t>
      </w:r>
      <w:r>
        <w:rPr>
          <w:rFonts w:ascii="Arial" w:hAnsi="Arial"/>
          <w:szCs w:val="22"/>
        </w:rPr>
        <w:t xml:space="preserve"> as partners to DEECA Groups</w:t>
      </w:r>
      <w:r w:rsidRPr="007C35A4">
        <w:rPr>
          <w:rFonts w:ascii="Arial" w:hAnsi="Arial"/>
          <w:szCs w:val="22"/>
        </w:rPr>
        <w:t xml:space="preserve">.  It is responsible for gaining acceptance and adoption of the new operating model and systems within the Groups while continually looking at better ways to work through standardisation of processes and reporting.  </w:t>
      </w:r>
      <w:r>
        <w:rPr>
          <w:rFonts w:ascii="Arial" w:hAnsi="Arial"/>
          <w:szCs w:val="22"/>
        </w:rPr>
        <w:t>T</w:t>
      </w:r>
      <w:r w:rsidRPr="007C35A4">
        <w:rPr>
          <w:rFonts w:ascii="Arial" w:hAnsi="Arial"/>
          <w:szCs w:val="22"/>
        </w:rPr>
        <w:t>he branch delivers these services through its strong working partnerships to inform group executive leadership teams to consider strategic, operational, and financial decision making.</w:t>
      </w:r>
    </w:p>
    <w:p w14:paraId="36DF975E" w14:textId="77777777" w:rsidR="0064776B" w:rsidRDefault="0064776B" w:rsidP="00495B3B">
      <w:pPr>
        <w:keepNext/>
        <w:spacing w:line="240" w:lineRule="auto"/>
        <w:rPr>
          <w:rFonts w:ascii="Arial" w:hAnsi="Arial" w:cs="Arial"/>
          <w:bCs/>
          <w:noProof/>
          <w:color w:val="000000"/>
          <w:lang w:eastAsia="zh-CN"/>
        </w:rPr>
      </w:pPr>
    </w:p>
    <w:p w14:paraId="47A5774F" w14:textId="7C1B1AC9"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2F909B5" w14:textId="051EBA5B" w:rsidR="00D02BC4" w:rsidRPr="00D02BC4" w:rsidRDefault="00D02BC4" w:rsidP="00941B4A">
      <w:pPr>
        <w:numPr>
          <w:ilvl w:val="0"/>
          <w:numId w:val="17"/>
        </w:numPr>
        <w:spacing w:before="0" w:after="0" w:line="240" w:lineRule="auto"/>
        <w:rPr>
          <w:rFonts w:ascii="Arial" w:hAnsi="Arial" w:cs="Arial"/>
          <w:color w:val="000000"/>
          <w:lang w:eastAsia="zh-CN"/>
        </w:rPr>
      </w:pPr>
      <w:r w:rsidRPr="00D02BC4">
        <w:rPr>
          <w:rFonts w:ascii="Arial" w:hAnsi="Arial" w:cs="Arial"/>
          <w:color w:val="000000"/>
          <w:lang w:eastAsia="zh-CN"/>
        </w:rPr>
        <w:t xml:space="preserve">Provide budget, financial and performance related analysis and advice to senior management across a range of departmental and whole of government </w:t>
      </w:r>
      <w:r w:rsidR="000003EF">
        <w:rPr>
          <w:rFonts w:ascii="Arial" w:hAnsi="Arial" w:cs="Arial"/>
          <w:color w:val="000000"/>
          <w:lang w:eastAsia="zh-CN"/>
        </w:rPr>
        <w:t>financial activities for the team</w:t>
      </w:r>
      <w:r w:rsidRPr="00D02BC4">
        <w:rPr>
          <w:rFonts w:ascii="Arial" w:hAnsi="Arial" w:cs="Arial"/>
          <w:color w:val="000000"/>
          <w:lang w:eastAsia="zh-CN"/>
        </w:rPr>
        <w:t>.  </w:t>
      </w:r>
    </w:p>
    <w:p w14:paraId="66F62AA9" w14:textId="5459093F" w:rsidR="00D02BC4" w:rsidRPr="00D02BC4" w:rsidRDefault="00D02BC4" w:rsidP="00941B4A">
      <w:pPr>
        <w:numPr>
          <w:ilvl w:val="0"/>
          <w:numId w:val="18"/>
        </w:numPr>
        <w:spacing w:before="0" w:after="0" w:line="240" w:lineRule="auto"/>
        <w:rPr>
          <w:rFonts w:ascii="Arial" w:hAnsi="Arial" w:cs="Arial"/>
          <w:color w:val="000000"/>
          <w:lang w:eastAsia="zh-CN"/>
        </w:rPr>
      </w:pPr>
      <w:r w:rsidRPr="00D02BC4">
        <w:rPr>
          <w:rFonts w:ascii="Arial" w:hAnsi="Arial" w:cs="Arial"/>
          <w:color w:val="000000"/>
          <w:lang w:eastAsia="zh-CN"/>
        </w:rPr>
        <w:t xml:space="preserve">Work with </w:t>
      </w:r>
      <w:r w:rsidR="0088558F">
        <w:rPr>
          <w:rFonts w:ascii="Arial" w:hAnsi="Arial" w:cs="Arial"/>
          <w:color w:val="000000"/>
          <w:lang w:eastAsia="zh-CN"/>
        </w:rPr>
        <w:t>G</w:t>
      </w:r>
      <w:r w:rsidRPr="00D02BC4">
        <w:rPr>
          <w:rFonts w:ascii="Arial" w:hAnsi="Arial" w:cs="Arial"/>
          <w:color w:val="000000"/>
          <w:lang w:eastAsia="zh-CN"/>
        </w:rPr>
        <w:t>roups in analysing departmental requests and find ways to ensure the efficient and effective allocation of government resources.  </w:t>
      </w:r>
    </w:p>
    <w:p w14:paraId="0CCF814B" w14:textId="0AF19E14" w:rsidR="00D02BC4" w:rsidRPr="00D02BC4" w:rsidRDefault="00D02BC4" w:rsidP="00941B4A">
      <w:pPr>
        <w:numPr>
          <w:ilvl w:val="0"/>
          <w:numId w:val="19"/>
        </w:numPr>
        <w:spacing w:before="0" w:after="0" w:line="240" w:lineRule="auto"/>
        <w:rPr>
          <w:rFonts w:ascii="Arial" w:hAnsi="Arial" w:cs="Arial"/>
          <w:color w:val="000000"/>
          <w:lang w:eastAsia="zh-CN"/>
        </w:rPr>
      </w:pPr>
      <w:r w:rsidRPr="00D02BC4">
        <w:rPr>
          <w:rFonts w:ascii="Arial" w:hAnsi="Arial" w:cs="Arial"/>
          <w:color w:val="000000"/>
          <w:lang w:eastAsia="zh-CN"/>
        </w:rPr>
        <w:t>Develop an in-depth understanding of the business drivers and priorities and use these to develop insights, provide targeted advice – both to stakeholders, Finance and senior management. </w:t>
      </w:r>
    </w:p>
    <w:p w14:paraId="0F9FE34E" w14:textId="77777777" w:rsidR="00D02BC4" w:rsidRPr="00D02BC4" w:rsidRDefault="00D02BC4" w:rsidP="00941B4A">
      <w:pPr>
        <w:numPr>
          <w:ilvl w:val="0"/>
          <w:numId w:val="20"/>
        </w:numPr>
        <w:spacing w:before="0" w:after="0" w:line="240" w:lineRule="auto"/>
        <w:rPr>
          <w:rFonts w:ascii="Arial" w:hAnsi="Arial" w:cs="Arial"/>
          <w:color w:val="000000"/>
          <w:lang w:eastAsia="zh-CN"/>
        </w:rPr>
      </w:pPr>
      <w:r w:rsidRPr="00D02BC4">
        <w:rPr>
          <w:rFonts w:ascii="Arial" w:hAnsi="Arial" w:cs="Arial"/>
          <w:color w:val="000000"/>
          <w:lang w:eastAsia="zh-CN"/>
        </w:rPr>
        <w:t>Undertake research activities and prepare submissions, reports and briefing materials for senior management on a range of strategic financial management and budgeting issues.  </w:t>
      </w:r>
    </w:p>
    <w:p w14:paraId="58105E76" w14:textId="77777777" w:rsidR="00DA26AB" w:rsidRDefault="00D02BC4" w:rsidP="00941B4A">
      <w:pPr>
        <w:numPr>
          <w:ilvl w:val="0"/>
          <w:numId w:val="21"/>
        </w:numPr>
        <w:spacing w:before="0" w:after="0" w:line="240" w:lineRule="auto"/>
        <w:rPr>
          <w:rFonts w:ascii="Arial" w:hAnsi="Arial" w:cs="Arial"/>
          <w:color w:val="000000"/>
          <w:lang w:eastAsia="zh-CN"/>
        </w:rPr>
      </w:pPr>
      <w:r w:rsidRPr="00DA26AB">
        <w:rPr>
          <w:rFonts w:ascii="Arial" w:hAnsi="Arial" w:cs="Arial"/>
          <w:color w:val="000000"/>
          <w:lang w:eastAsia="zh-CN"/>
        </w:rPr>
        <w:t>Assist in the management and delivery of strategies, programs and projects</w:t>
      </w:r>
      <w:r w:rsidR="00DA26AB">
        <w:rPr>
          <w:rFonts w:ascii="Arial" w:hAnsi="Arial" w:cs="Arial"/>
          <w:color w:val="000000"/>
          <w:lang w:eastAsia="zh-CN"/>
        </w:rPr>
        <w:t xml:space="preserve"> as</w:t>
      </w:r>
      <w:r w:rsidRPr="00DA26AB">
        <w:rPr>
          <w:rFonts w:ascii="Arial" w:hAnsi="Arial" w:cs="Arial"/>
          <w:color w:val="000000"/>
          <w:lang w:eastAsia="zh-CN"/>
        </w:rPr>
        <w:t xml:space="preserve"> required by management.</w:t>
      </w:r>
    </w:p>
    <w:p w14:paraId="10123F9E" w14:textId="54D0EF64" w:rsidR="00C6300A" w:rsidRPr="00C6300A" w:rsidRDefault="00DA26AB" w:rsidP="00941B4A">
      <w:pPr>
        <w:pStyle w:val="ListParagraph"/>
        <w:numPr>
          <w:ilvl w:val="0"/>
          <w:numId w:val="22"/>
        </w:numPr>
        <w:spacing w:before="0" w:after="0" w:line="240" w:lineRule="auto"/>
        <w:jc w:val="both"/>
        <w:rPr>
          <w:rFonts w:ascii="Arial" w:hAnsi="Arial" w:cs="Arial"/>
          <w:color w:val="000000"/>
          <w:lang w:eastAsia="zh-CN"/>
        </w:rPr>
      </w:pPr>
      <w:r>
        <w:t xml:space="preserve">Data and security administration for the </w:t>
      </w:r>
      <w:r w:rsidRPr="00C6300A">
        <w:rPr>
          <w:rStyle w:val="normaltextrun"/>
          <w:rFonts w:ascii="Arial" w:hAnsi="Arial" w:cs="Arial"/>
          <w:color w:val="1A1A1A"/>
        </w:rPr>
        <w:t>State Resource Information Management System (SRIMS)</w:t>
      </w:r>
      <w:r w:rsidR="00121AAD">
        <w:rPr>
          <w:rStyle w:val="normaltextrun"/>
          <w:rFonts w:ascii="Arial" w:hAnsi="Arial" w:cs="Arial"/>
          <w:color w:val="1A1A1A"/>
        </w:rPr>
        <w:t xml:space="preserve">, </w:t>
      </w:r>
      <w:r w:rsidRPr="00C6300A">
        <w:rPr>
          <w:rStyle w:val="normaltextrun"/>
          <w:rFonts w:ascii="Arial" w:hAnsi="Arial" w:cs="Arial"/>
          <w:color w:val="1A1A1A"/>
        </w:rPr>
        <w:t>the department’s budget and forecast management system (Axiom)</w:t>
      </w:r>
      <w:r w:rsidR="00C6300A">
        <w:t xml:space="preserve"> and project level codes</w:t>
      </w:r>
      <w:r w:rsidR="00121AAD">
        <w:t xml:space="preserve"> and cost management</w:t>
      </w:r>
      <w:r w:rsidR="00C6300A">
        <w:t xml:space="preserve"> for chart of accounts.</w:t>
      </w:r>
    </w:p>
    <w:p w14:paraId="6E5A029C" w14:textId="13B78FC3" w:rsidR="00D02BC4" w:rsidRPr="00C6300A" w:rsidRDefault="00D02BC4" w:rsidP="00941B4A">
      <w:pPr>
        <w:pStyle w:val="ListParagraph"/>
        <w:numPr>
          <w:ilvl w:val="0"/>
          <w:numId w:val="22"/>
        </w:numPr>
        <w:spacing w:before="0" w:after="0" w:line="240" w:lineRule="auto"/>
        <w:jc w:val="both"/>
        <w:rPr>
          <w:rFonts w:ascii="Arial" w:hAnsi="Arial" w:cs="Arial"/>
          <w:color w:val="000000"/>
          <w:lang w:eastAsia="zh-CN"/>
        </w:rPr>
      </w:pPr>
      <w:r w:rsidRPr="00C6300A">
        <w:rPr>
          <w:rFonts w:ascii="Arial" w:hAnsi="Arial" w:cs="Arial"/>
          <w:color w:val="000000"/>
          <w:lang w:eastAsia="zh-CN"/>
        </w:rPr>
        <w:t xml:space="preserve">Build and maintain effective relationships within the DEECA and </w:t>
      </w:r>
      <w:r w:rsidR="005A6252">
        <w:rPr>
          <w:rFonts w:ascii="Arial" w:hAnsi="Arial" w:cs="Arial"/>
          <w:color w:val="000000"/>
          <w:lang w:eastAsia="zh-CN"/>
        </w:rPr>
        <w:t>key stakeholders.</w:t>
      </w:r>
      <w:r w:rsidRPr="00C6300A">
        <w:rPr>
          <w:rFonts w:ascii="Arial" w:hAnsi="Arial" w:cs="Arial"/>
          <w:color w:val="000000"/>
          <w:lang w:eastAsia="zh-CN"/>
        </w:rPr>
        <w:t> </w:t>
      </w:r>
    </w:p>
    <w:p w14:paraId="0E22FC02" w14:textId="77777777" w:rsidR="00D02BC4" w:rsidRPr="00D02BC4" w:rsidRDefault="00D02BC4" w:rsidP="00941B4A">
      <w:pPr>
        <w:numPr>
          <w:ilvl w:val="0"/>
          <w:numId w:val="23"/>
        </w:numPr>
        <w:spacing w:before="0" w:after="0" w:line="240" w:lineRule="auto"/>
        <w:rPr>
          <w:rFonts w:ascii="Arial" w:hAnsi="Arial" w:cs="Arial"/>
          <w:color w:val="000000"/>
          <w:lang w:eastAsia="zh-CN"/>
        </w:rPr>
      </w:pPr>
      <w:r w:rsidRPr="00D02BC4">
        <w:rPr>
          <w:rFonts w:ascii="Arial" w:hAnsi="Arial" w:cs="Arial"/>
          <w:color w:val="000000"/>
          <w:lang w:eastAsia="zh-CN"/>
        </w:rPr>
        <w:t>To practice cultural safety by creating environments, relationships and systems free from racism and discrimination so that people can feel safe, valued and able to participate. </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035B922D" w14:textId="77777777" w:rsidR="000A502D" w:rsidRPr="000A502D" w:rsidRDefault="000A502D" w:rsidP="000A502D">
      <w:pPr>
        <w:keepNext/>
        <w:spacing w:before="0" w:after="0" w:line="240" w:lineRule="auto"/>
        <w:rPr>
          <w:rFonts w:ascii="Arial" w:hAnsi="Arial" w:cs="Arial"/>
          <w:color w:val="363534"/>
          <w:szCs w:val="22"/>
        </w:rPr>
      </w:pPr>
      <w:bookmarkStart w:id="2" w:name="_Hlk102550785"/>
      <w:r w:rsidRPr="000A502D">
        <w:rPr>
          <w:rFonts w:ascii="Arial" w:hAnsi="Arial" w:cs="Arial"/>
          <w:color w:val="363534"/>
          <w:szCs w:val="22"/>
        </w:rPr>
        <w:t>The key selection criteria specified below outline the capabilities required for the position. </w:t>
      </w:r>
    </w:p>
    <w:p w14:paraId="6B036FAF"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Specialist/Technical Expertise/Qualifications</w:t>
      </w:r>
      <w:r w:rsidRPr="000A502D">
        <w:rPr>
          <w:rFonts w:ascii="Arial" w:hAnsi="Arial" w:cs="Arial"/>
          <w:color w:val="363534"/>
          <w:szCs w:val="22"/>
        </w:rPr>
        <w:t> </w:t>
      </w:r>
    </w:p>
    <w:p w14:paraId="7DE07446" w14:textId="77777777" w:rsidR="000A502D" w:rsidRPr="000A502D" w:rsidRDefault="000A502D" w:rsidP="00941B4A">
      <w:pPr>
        <w:keepNext/>
        <w:numPr>
          <w:ilvl w:val="0"/>
          <w:numId w:val="24"/>
        </w:numPr>
        <w:spacing w:before="0" w:after="0" w:line="240" w:lineRule="auto"/>
        <w:rPr>
          <w:rFonts w:ascii="Arial" w:hAnsi="Arial" w:cs="Arial"/>
          <w:color w:val="363534"/>
          <w:szCs w:val="22"/>
        </w:rPr>
      </w:pPr>
      <w:r w:rsidRPr="000A502D">
        <w:rPr>
          <w:rFonts w:ascii="Arial" w:hAnsi="Arial" w:cs="Arial"/>
          <w:color w:val="363534"/>
          <w:szCs w:val="22"/>
        </w:rPr>
        <w:t>Degree in accounting, finance or commerce or equivalent is desirable  </w:t>
      </w:r>
    </w:p>
    <w:p w14:paraId="5C16E12A" w14:textId="77777777" w:rsidR="00D10957" w:rsidRDefault="000A502D" w:rsidP="00941B4A">
      <w:pPr>
        <w:keepNext/>
        <w:numPr>
          <w:ilvl w:val="0"/>
          <w:numId w:val="25"/>
        </w:numPr>
        <w:spacing w:before="0" w:after="0" w:line="240" w:lineRule="auto"/>
        <w:rPr>
          <w:rFonts w:ascii="Arial" w:hAnsi="Arial" w:cs="Arial"/>
          <w:color w:val="363534"/>
          <w:szCs w:val="22"/>
        </w:rPr>
      </w:pPr>
      <w:r w:rsidRPr="000A502D">
        <w:rPr>
          <w:rFonts w:ascii="Arial" w:hAnsi="Arial" w:cs="Arial"/>
          <w:color w:val="363534"/>
          <w:szCs w:val="22"/>
        </w:rPr>
        <w:t>Expertise in best practice budgeting within government and knowledge of the Financial Management Act is preferred</w:t>
      </w:r>
    </w:p>
    <w:p w14:paraId="0292C00A" w14:textId="605C12C9" w:rsidR="00161F81" w:rsidRDefault="00161F81" w:rsidP="00941B4A">
      <w:pPr>
        <w:keepNext/>
        <w:numPr>
          <w:ilvl w:val="0"/>
          <w:numId w:val="25"/>
        </w:numPr>
        <w:spacing w:before="0" w:after="0" w:line="240" w:lineRule="auto"/>
        <w:rPr>
          <w:rFonts w:ascii="Arial" w:hAnsi="Arial" w:cs="Arial"/>
          <w:color w:val="363534"/>
          <w:szCs w:val="22"/>
        </w:rPr>
      </w:pPr>
      <w:r>
        <w:rPr>
          <w:rFonts w:ascii="Arial" w:hAnsi="Arial" w:cs="Arial"/>
          <w:color w:val="363534"/>
          <w:szCs w:val="22"/>
        </w:rPr>
        <w:t>Demonstrated e</w:t>
      </w:r>
      <w:r w:rsidR="00D10957">
        <w:rPr>
          <w:rFonts w:ascii="Arial" w:hAnsi="Arial" w:cs="Arial"/>
          <w:color w:val="363534"/>
          <w:szCs w:val="22"/>
        </w:rPr>
        <w:t xml:space="preserve">xperience </w:t>
      </w:r>
      <w:r w:rsidR="00C0098D">
        <w:rPr>
          <w:rFonts w:ascii="Arial" w:hAnsi="Arial" w:cs="Arial"/>
          <w:color w:val="363534"/>
          <w:szCs w:val="22"/>
        </w:rPr>
        <w:t xml:space="preserve">in analysing and reporting on budget </w:t>
      </w:r>
      <w:r w:rsidR="00C42F05">
        <w:rPr>
          <w:rFonts w:ascii="Arial" w:hAnsi="Arial" w:cs="Arial"/>
          <w:color w:val="363534"/>
          <w:szCs w:val="22"/>
        </w:rPr>
        <w:t>management activities</w:t>
      </w:r>
      <w:r>
        <w:rPr>
          <w:rFonts w:ascii="Arial" w:hAnsi="Arial" w:cs="Arial"/>
          <w:color w:val="363534"/>
          <w:szCs w:val="22"/>
        </w:rPr>
        <w:t>.</w:t>
      </w:r>
    </w:p>
    <w:p w14:paraId="26D98A42" w14:textId="0858634C" w:rsidR="000A502D" w:rsidRDefault="00161F81" w:rsidP="00941B4A">
      <w:pPr>
        <w:keepNext/>
        <w:numPr>
          <w:ilvl w:val="0"/>
          <w:numId w:val="25"/>
        </w:numPr>
        <w:spacing w:before="0" w:after="0" w:line="240" w:lineRule="auto"/>
        <w:rPr>
          <w:rFonts w:ascii="Arial" w:hAnsi="Arial" w:cs="Arial"/>
          <w:color w:val="363534"/>
          <w:szCs w:val="22"/>
        </w:rPr>
      </w:pPr>
      <w:r>
        <w:rPr>
          <w:rFonts w:ascii="Arial" w:hAnsi="Arial" w:cs="Arial"/>
          <w:color w:val="363534"/>
          <w:szCs w:val="22"/>
        </w:rPr>
        <w:t>Experience in</w:t>
      </w:r>
      <w:r w:rsidR="006356C8">
        <w:rPr>
          <w:rFonts w:ascii="Arial" w:hAnsi="Arial" w:cs="Arial"/>
          <w:color w:val="363534"/>
          <w:szCs w:val="22"/>
        </w:rPr>
        <w:t xml:space="preserve"> administrating</w:t>
      </w:r>
      <w:r>
        <w:rPr>
          <w:rFonts w:ascii="Arial" w:hAnsi="Arial" w:cs="Arial"/>
          <w:color w:val="363534"/>
          <w:szCs w:val="22"/>
        </w:rPr>
        <w:t xml:space="preserve"> </w:t>
      </w:r>
      <w:r w:rsidR="00DD2BFE">
        <w:rPr>
          <w:rFonts w:ascii="Arial" w:hAnsi="Arial" w:cs="Arial"/>
          <w:color w:val="363534"/>
          <w:szCs w:val="22"/>
        </w:rPr>
        <w:t>state resource management system and/or budget management system</w:t>
      </w:r>
      <w:r w:rsidR="006356C8">
        <w:rPr>
          <w:rFonts w:ascii="Arial" w:hAnsi="Arial" w:cs="Arial"/>
          <w:color w:val="363534"/>
          <w:szCs w:val="22"/>
        </w:rPr>
        <w:t>s</w:t>
      </w:r>
      <w:r w:rsidR="00B2207A">
        <w:rPr>
          <w:rFonts w:ascii="Arial" w:hAnsi="Arial" w:cs="Arial"/>
          <w:color w:val="363534"/>
          <w:szCs w:val="22"/>
        </w:rPr>
        <w:t xml:space="preserve"> is required</w:t>
      </w:r>
      <w:r w:rsidR="006356C8">
        <w:rPr>
          <w:rFonts w:ascii="Arial" w:hAnsi="Arial" w:cs="Arial"/>
          <w:color w:val="363534"/>
          <w:szCs w:val="22"/>
        </w:rPr>
        <w:t xml:space="preserve"> </w:t>
      </w:r>
      <w:r w:rsidR="00C42F05">
        <w:rPr>
          <w:rFonts w:ascii="Arial" w:hAnsi="Arial" w:cs="Arial"/>
          <w:color w:val="363534"/>
          <w:szCs w:val="22"/>
        </w:rPr>
        <w:t xml:space="preserve"> </w:t>
      </w:r>
      <w:r w:rsidR="000A502D" w:rsidRPr="000A502D">
        <w:rPr>
          <w:rFonts w:ascii="Arial" w:hAnsi="Arial" w:cs="Arial"/>
          <w:color w:val="363534"/>
          <w:szCs w:val="22"/>
        </w:rPr>
        <w:t> </w:t>
      </w:r>
    </w:p>
    <w:p w14:paraId="4E209D2D" w14:textId="77777777" w:rsidR="000A502D" w:rsidRPr="000A502D" w:rsidRDefault="000A502D" w:rsidP="000A502D">
      <w:pPr>
        <w:keepNext/>
        <w:spacing w:before="0" w:after="0" w:line="240" w:lineRule="auto"/>
        <w:ind w:left="360"/>
        <w:rPr>
          <w:rFonts w:ascii="Arial" w:hAnsi="Arial" w:cs="Arial"/>
          <w:color w:val="363534"/>
          <w:szCs w:val="22"/>
        </w:rPr>
      </w:pPr>
    </w:p>
    <w:p w14:paraId="0299BDF4"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Capabilities </w:t>
      </w:r>
      <w:r w:rsidRPr="000A502D">
        <w:rPr>
          <w:rFonts w:ascii="Arial" w:hAnsi="Arial" w:cs="Arial"/>
          <w:color w:val="363534"/>
          <w:szCs w:val="22"/>
        </w:rPr>
        <w:t> </w:t>
      </w:r>
    </w:p>
    <w:p w14:paraId="5F18E10D" w14:textId="77777777" w:rsidR="000A502D" w:rsidRPr="000A502D" w:rsidRDefault="000A502D" w:rsidP="00941B4A">
      <w:pPr>
        <w:keepNext/>
        <w:numPr>
          <w:ilvl w:val="0"/>
          <w:numId w:val="26"/>
        </w:numPr>
        <w:spacing w:before="0" w:after="0" w:line="240" w:lineRule="auto"/>
        <w:rPr>
          <w:rFonts w:ascii="Arial" w:hAnsi="Arial" w:cs="Arial"/>
          <w:color w:val="363534"/>
          <w:szCs w:val="22"/>
        </w:rPr>
      </w:pPr>
      <w:r w:rsidRPr="000A502D">
        <w:rPr>
          <w:rFonts w:ascii="Arial" w:hAnsi="Arial" w:cs="Arial"/>
          <w:b/>
          <w:bCs/>
          <w:color w:val="363534"/>
          <w:szCs w:val="22"/>
        </w:rPr>
        <w:t>Finance Business Partnering:</w:t>
      </w:r>
      <w:r w:rsidRPr="000A502D">
        <w:rPr>
          <w:rFonts w:ascii="Arial" w:hAnsi="Arial" w:cs="Arial"/>
          <w:color w:val="363534"/>
          <w:szCs w:val="22"/>
        </w:rPr>
        <w:t xml:space="preserve"> Applies the Resource Management Framework and the Financial Management Act when providing management and accounting advice; Brokers financial resources and expertise to provide appropriate, high quality, reliable financial management advice which meets the expectations of senior business leaders and organisational stakeholders </w:t>
      </w:r>
    </w:p>
    <w:p w14:paraId="587E9E65" w14:textId="77777777" w:rsidR="000A502D" w:rsidRPr="000A502D" w:rsidRDefault="000A502D" w:rsidP="00941B4A">
      <w:pPr>
        <w:keepNext/>
        <w:numPr>
          <w:ilvl w:val="0"/>
          <w:numId w:val="27"/>
        </w:numPr>
        <w:spacing w:before="0" w:after="0" w:line="240" w:lineRule="auto"/>
        <w:rPr>
          <w:rFonts w:ascii="Arial" w:hAnsi="Arial" w:cs="Arial"/>
          <w:color w:val="363534"/>
          <w:szCs w:val="22"/>
        </w:rPr>
      </w:pPr>
      <w:r w:rsidRPr="000A502D">
        <w:rPr>
          <w:rFonts w:ascii="Arial" w:hAnsi="Arial" w:cs="Arial"/>
          <w:b/>
          <w:bCs/>
          <w:color w:val="363534"/>
          <w:szCs w:val="22"/>
        </w:rPr>
        <w:t>Financial Planning and Analysis:</w:t>
      </w:r>
      <w:r w:rsidRPr="000A502D">
        <w:rPr>
          <w:rFonts w:ascii="Arial" w:hAnsi="Arial" w:cs="Arial"/>
          <w:color w:val="363534"/>
          <w:szCs w:val="22"/>
        </w:rPr>
        <w:t xml:space="preserve"> Applies principles of sound government budgeting, ensuring adherence with policies and controls, financial evaluation and budgeting frameworks when supporting internal clients; </w:t>
      </w:r>
      <w:r w:rsidRPr="000A502D">
        <w:rPr>
          <w:rFonts w:ascii="Arial" w:hAnsi="Arial" w:cs="Arial"/>
          <w:color w:val="363534"/>
          <w:szCs w:val="22"/>
        </w:rPr>
        <w:lastRenderedPageBreak/>
        <w:t>Assesses the quality of budget formulation, modelling and forecasting techniques used in the organisation to provide relevant management accounting support to internal clients </w:t>
      </w:r>
    </w:p>
    <w:p w14:paraId="2A84CF04" w14:textId="77777777" w:rsidR="000A502D" w:rsidRDefault="000A502D" w:rsidP="00941B4A">
      <w:pPr>
        <w:keepNext/>
        <w:numPr>
          <w:ilvl w:val="0"/>
          <w:numId w:val="28"/>
        </w:numPr>
        <w:spacing w:before="0" w:after="0" w:line="240" w:lineRule="auto"/>
        <w:rPr>
          <w:rFonts w:ascii="Arial" w:hAnsi="Arial" w:cs="Arial"/>
          <w:color w:val="363534"/>
          <w:szCs w:val="22"/>
        </w:rPr>
      </w:pPr>
      <w:r w:rsidRPr="000A502D">
        <w:rPr>
          <w:rFonts w:ascii="Arial" w:hAnsi="Arial" w:cs="Arial"/>
          <w:b/>
          <w:bCs/>
          <w:color w:val="363534"/>
          <w:szCs w:val="22"/>
        </w:rPr>
        <w:t>Working Collaboratively:</w:t>
      </w:r>
      <w:r w:rsidRPr="000A502D">
        <w:rPr>
          <w:rFonts w:ascii="Arial" w:hAnsi="Arial" w:cs="Arial"/>
          <w:color w:val="363534"/>
          <w:szCs w:val="22"/>
        </w:rPr>
        <w:t xml:space="preserve"> Build a supportive and cooperative team environment; Engages other teams to share information </w:t>
      </w:r>
      <w:proofErr w:type="gramStart"/>
      <w:r w:rsidRPr="000A502D">
        <w:rPr>
          <w:rFonts w:ascii="Arial" w:hAnsi="Arial" w:cs="Arial"/>
          <w:color w:val="363534"/>
          <w:szCs w:val="22"/>
        </w:rPr>
        <w:t>in order to</w:t>
      </w:r>
      <w:proofErr w:type="gramEnd"/>
      <w:r w:rsidRPr="000A502D">
        <w:rPr>
          <w:rFonts w:ascii="Arial" w:hAnsi="Arial" w:cs="Arial"/>
          <w:color w:val="363534"/>
          <w:szCs w:val="22"/>
        </w:rPr>
        <w:t xml:space="preserve"> understand or respond to issues; Support others in challenging situations</w:t>
      </w:r>
    </w:p>
    <w:p w14:paraId="0C8F5E0A" w14:textId="7F604004" w:rsidR="000A502D" w:rsidRPr="000A502D" w:rsidRDefault="000A502D" w:rsidP="00941B4A">
      <w:pPr>
        <w:keepNext/>
        <w:numPr>
          <w:ilvl w:val="0"/>
          <w:numId w:val="28"/>
        </w:numPr>
        <w:spacing w:before="0" w:after="0" w:line="240" w:lineRule="auto"/>
        <w:rPr>
          <w:rFonts w:ascii="Arial" w:hAnsi="Arial" w:cs="Arial"/>
          <w:color w:val="363534"/>
          <w:szCs w:val="22"/>
        </w:rPr>
      </w:pPr>
      <w:r w:rsidRPr="000A502D">
        <w:rPr>
          <w:rFonts w:ascii="Arial" w:hAnsi="Arial" w:cs="Arial"/>
          <w:b/>
          <w:bCs/>
          <w:color w:val="363534"/>
          <w:szCs w:val="22"/>
        </w:rPr>
        <w:t xml:space="preserve">Stakeholder Management: </w:t>
      </w:r>
      <w:r w:rsidRPr="000A502D">
        <w:rPr>
          <w:rFonts w:ascii="Arial" w:hAnsi="Arial" w:cs="Arial"/>
          <w:color w:val="363534"/>
          <w:szCs w:val="22"/>
        </w:rPr>
        <w:t>Takes steps to add value for the client or stakeholder; Links people with other areas as appropriate; Monitors client and stakeholder satisfaction; Constructively deals with stakeholder issue </w:t>
      </w:r>
    </w:p>
    <w:p w14:paraId="5A121417" w14:textId="6ADF48C5" w:rsidR="00FA41A3" w:rsidRPr="00372C3A" w:rsidRDefault="00FA41A3" w:rsidP="00372C3A">
      <w:pPr>
        <w:keepNext/>
        <w:spacing w:before="0" w:after="0" w:line="240" w:lineRule="auto"/>
        <w:ind w:left="720"/>
        <w:rPr>
          <w:rFonts w:ascii="Arial" w:hAnsi="Arial" w:cs="Arial"/>
          <w:color w:val="363534"/>
          <w:szCs w:val="22"/>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5161FCE8" w14:textId="7AD4E489" w:rsidR="00E716A5"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A44484">
              <w:rPr>
                <w:rFonts w:cs="Arial"/>
                <w:color w:val="1A1A1A"/>
                <w:sz w:val="20"/>
              </w:rPr>
              <w:t>0</w:t>
            </w:r>
          </w:p>
          <w:p w14:paraId="2DBD5EFC" w14:textId="5D8EE39E"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4F037CB5" w:rsidR="00495B3B" w:rsidRPr="00AE42B5" w:rsidRDefault="00495B3B" w:rsidP="00AE42B5">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7216FB89" w14:textId="77777777" w:rsidR="00495B3B" w:rsidRPr="00495B3B" w:rsidRDefault="00495B3B" w:rsidP="009D343B">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31B0024F" w:rsidR="00495B3B" w:rsidRPr="00495B3B" w:rsidRDefault="00495B3B" w:rsidP="001E537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1486B3CD" w:rsidR="00495B3B" w:rsidRPr="00AE42B5" w:rsidRDefault="00495B3B" w:rsidP="00AE42B5">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428B3C8D" w14:textId="77777777" w:rsidR="00AE42B5" w:rsidRPr="00495B3B" w:rsidRDefault="00AE42B5" w:rsidP="00AE42B5">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2F3CEAAB" w:rsidR="00495B3B" w:rsidRPr="00495B3B" w:rsidRDefault="00AE42B5" w:rsidP="00AE42B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0CCF9375" w14:textId="77777777" w:rsidR="00AE42B5" w:rsidRPr="00495B3B" w:rsidRDefault="00AE42B5" w:rsidP="00AE42B5">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1258A8AD" w14:textId="77777777" w:rsidR="00AE42B5" w:rsidRPr="00495B3B" w:rsidRDefault="00AE42B5" w:rsidP="00AE42B5">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E4BBF06" w:rsidR="00495B3B" w:rsidRPr="00495B3B" w:rsidRDefault="00AE42B5" w:rsidP="00AE42B5">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AE42B5"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AE42B5" w:rsidRPr="00495B3B" w:rsidRDefault="00AE42B5" w:rsidP="00AE42B5">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0A8A676C" w:rsidR="00AE42B5" w:rsidRPr="00495B3B" w:rsidRDefault="00AE42B5" w:rsidP="00AE42B5">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109B11C" w14:textId="77777777" w:rsidR="00AE42B5" w:rsidRPr="00495B3B" w:rsidRDefault="00AE42B5" w:rsidP="00AE42B5">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BDC6A9E" w14:textId="77777777" w:rsidR="00AE42B5" w:rsidRPr="00454423" w:rsidRDefault="00AE42B5" w:rsidP="00AE42B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1F31B5F" w14:textId="77777777" w:rsidR="00AE42B5" w:rsidRPr="005763CD" w:rsidRDefault="00AE42B5" w:rsidP="00AE42B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66DDB9B" w14:textId="77777777" w:rsidR="00AE42B5" w:rsidRPr="005763CD" w:rsidRDefault="00AE42B5" w:rsidP="00AE42B5">
      <w:pPr>
        <w:spacing w:before="0" w:after="0"/>
        <w:rPr>
          <w:rFonts w:ascii="Arial" w:hAnsi="Arial" w:cs="Arial"/>
        </w:rPr>
      </w:pPr>
    </w:p>
    <w:p w14:paraId="6F8ED02D" w14:textId="77777777" w:rsidR="00AE42B5" w:rsidRPr="005763CD" w:rsidRDefault="00AE42B5" w:rsidP="00AE42B5">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54D54CC0" w14:textId="77777777" w:rsidR="00AE42B5" w:rsidRPr="00495B3B" w:rsidRDefault="00AE42B5" w:rsidP="00AE42B5">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5EE4C13" w14:textId="77777777" w:rsidR="00AE42B5" w:rsidRPr="002775A7" w:rsidRDefault="00AE42B5" w:rsidP="00AE42B5">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1E94513" w14:textId="77777777" w:rsidR="00AE42B5" w:rsidRDefault="00AE42B5" w:rsidP="00AE42B5">
      <w:pPr>
        <w:rPr>
          <w:rFonts w:ascii="Arial" w:hAnsi="Arial" w:cs="Arial"/>
          <w:color w:val="000000"/>
          <w:szCs w:val="22"/>
        </w:rPr>
      </w:pPr>
      <w:r>
        <w:rPr>
          <w:rFonts w:ascii="Arial" w:hAnsi="Arial" w:cs="Arial"/>
          <w:color w:val="000000"/>
          <w:szCs w:val="22"/>
        </w:rPr>
        <w:br w:type="page"/>
      </w:r>
    </w:p>
    <w:p w14:paraId="1D0BD161" w14:textId="77777777" w:rsidR="00AE42B5" w:rsidRPr="00AC1638" w:rsidRDefault="00AE42B5" w:rsidP="00AE42B5">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lastRenderedPageBreak/>
        <w:t>Our Community Charter</w:t>
      </w:r>
    </w:p>
    <w:p w14:paraId="696C4A3B" w14:textId="77777777" w:rsidR="00AE42B5" w:rsidRPr="00AC1638" w:rsidRDefault="00AE42B5" w:rsidP="00AE42B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7A68AB06" w14:textId="77777777" w:rsidR="00AE42B5" w:rsidRPr="00495B3B" w:rsidRDefault="00AE42B5" w:rsidP="00AE42B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C75ED1C" w14:textId="77777777" w:rsidR="00AE42B5" w:rsidRDefault="00AE42B5" w:rsidP="00AE42B5">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315FC3F" w14:textId="77777777" w:rsidR="00AE42B5" w:rsidRPr="00495B3B" w:rsidRDefault="00AE42B5" w:rsidP="00AE42B5">
      <w:pPr>
        <w:spacing w:line="240" w:lineRule="auto"/>
        <w:contextualSpacing/>
        <w:outlineLvl w:val="1"/>
        <w:rPr>
          <w:rFonts w:ascii="Arial" w:hAnsi="Arial" w:cs="Arial"/>
          <w:color w:val="363534"/>
        </w:rPr>
      </w:pPr>
    </w:p>
    <w:p w14:paraId="2D7AFC1E" w14:textId="77777777" w:rsidR="00AE42B5" w:rsidRPr="00495B3B" w:rsidRDefault="00AE42B5" w:rsidP="00AE42B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226CEDB" w14:textId="77777777" w:rsidR="00AE42B5" w:rsidRPr="00495B3B" w:rsidRDefault="00AE42B5" w:rsidP="00AE42B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5DA9E19" w14:textId="77777777" w:rsidR="00AE42B5" w:rsidRPr="00495B3B" w:rsidRDefault="00AE42B5" w:rsidP="00AE42B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EEFE632" w14:textId="77777777" w:rsidR="00AE42B5" w:rsidRPr="00495B3B" w:rsidRDefault="00AE42B5" w:rsidP="00AE42B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45EE015" w14:textId="77777777" w:rsidR="00AE42B5" w:rsidRPr="00495B3B" w:rsidRDefault="00AE42B5" w:rsidP="00AE42B5">
      <w:pPr>
        <w:rPr>
          <w:rFonts w:ascii="Arial" w:hAnsi="Arial" w:cs="Arial"/>
          <w:b/>
          <w:bCs/>
          <w:color w:val="363534"/>
        </w:rPr>
      </w:pPr>
      <w:r w:rsidRPr="00495B3B">
        <w:rPr>
          <w:rFonts w:ascii="Arial" w:hAnsi="Arial" w:cs="Arial"/>
          <w:b/>
          <w:bCs/>
          <w:color w:val="363534"/>
        </w:rPr>
        <w:t>Aboriginal Cultural Safety</w:t>
      </w:r>
    </w:p>
    <w:p w14:paraId="06C77041" w14:textId="77777777" w:rsidR="00AE42B5" w:rsidRPr="00495B3B" w:rsidRDefault="00AE42B5" w:rsidP="00AE42B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2C2A334C" w14:textId="77777777" w:rsidR="00AE42B5" w:rsidRPr="00495B3B" w:rsidRDefault="00AE42B5" w:rsidP="00AE42B5">
      <w:pPr>
        <w:rPr>
          <w:rFonts w:ascii="Arial" w:hAnsi="Arial" w:cs="Arial"/>
          <w:b/>
          <w:color w:val="363534"/>
          <w:szCs w:val="22"/>
        </w:rPr>
      </w:pPr>
      <w:r w:rsidRPr="00495B3B">
        <w:rPr>
          <w:rFonts w:ascii="Arial" w:hAnsi="Arial" w:cs="Arial"/>
          <w:b/>
          <w:color w:val="363534"/>
          <w:szCs w:val="22"/>
        </w:rPr>
        <w:t>Balancing your Life / Hybrid Working</w:t>
      </w:r>
    </w:p>
    <w:p w14:paraId="69FEC199" w14:textId="77777777" w:rsidR="00AE42B5" w:rsidRPr="00495B3B" w:rsidRDefault="00AE42B5" w:rsidP="00AE42B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D56065C" w14:textId="77777777" w:rsidR="00AE42B5" w:rsidRPr="00495B3B" w:rsidRDefault="00AE42B5" w:rsidP="00AE42B5">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491AE125" w14:textId="43D1572A" w:rsidR="00495B3B" w:rsidRPr="00495B3B" w:rsidRDefault="00495B3B" w:rsidP="00AE42B5">
      <w:pPr>
        <w:keepNext/>
        <w:spacing w:before="360" w:line="240" w:lineRule="auto"/>
        <w:rPr>
          <w:rFonts w:ascii="Arial" w:hAnsi="Arial" w:cs="Arial"/>
          <w:sz w:val="28"/>
          <w:szCs w:val="28"/>
          <w:lang w:eastAsia="en-US"/>
        </w:rPr>
      </w:pPr>
    </w:p>
    <w:sectPr w:rsidR="00495B3B" w:rsidRPr="00495B3B"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C90BF4" w14:textId="77777777" w:rsidR="00A774E8" w:rsidRDefault="00A774E8" w:rsidP="00CD157B">
      <w:pPr>
        <w:pStyle w:val="NoSpacing"/>
      </w:pPr>
    </w:p>
    <w:p w14:paraId="66DC4B35" w14:textId="77777777" w:rsidR="00A774E8" w:rsidRDefault="00A774E8"/>
  </w:endnote>
  <w:endnote w:type="continuationSeparator" w:id="0">
    <w:p w14:paraId="6569119E" w14:textId="77777777" w:rsidR="00A774E8" w:rsidRDefault="00A774E8" w:rsidP="00CD157B">
      <w:pPr>
        <w:pStyle w:val="NoSpacing"/>
      </w:pPr>
    </w:p>
    <w:p w14:paraId="0AD5D117" w14:textId="77777777" w:rsidR="00A774E8" w:rsidRDefault="00A774E8"/>
  </w:endnote>
  <w:endnote w:type="continuationNotice" w:id="1">
    <w:p w14:paraId="201859AD" w14:textId="77777777" w:rsidR="00A774E8" w:rsidRDefault="00A774E8" w:rsidP="00CD157B">
      <w:pPr>
        <w:pStyle w:val="NoSpacing"/>
      </w:pPr>
    </w:p>
    <w:p w14:paraId="613506DB" w14:textId="77777777" w:rsidR="00A774E8" w:rsidRDefault="00A774E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707AAD30" w:rsidR="00A60698" w:rsidRPr="00D55628" w:rsidRDefault="00E16CBD" w:rsidP="00A60698">
          <w:pPr>
            <w:pStyle w:val="FooterEvenPageNumber"/>
            <w:framePr w:wrap="auto" w:vAnchor="margin" w:hAnchor="text" w:yAlign="inline"/>
          </w:pPr>
          <w:r>
            <w:rPr>
              <w:noProof/>
            </w:rPr>
            <mc:AlternateContent>
              <mc:Choice Requires="wps">
                <w:drawing>
                  <wp:anchor distT="0" distB="0" distL="114300" distR="114300" simplePos="0" relativeHeight="251661329" behindDoc="0" locked="0" layoutInCell="0" allowOverlap="1" wp14:anchorId="2D53076B" wp14:editId="4144AFC5">
                    <wp:simplePos x="0" y="0"/>
                    <wp:positionH relativeFrom="page">
                      <wp:posOffset>0</wp:posOffset>
                    </wp:positionH>
                    <wp:positionV relativeFrom="page">
                      <wp:posOffset>10228580</wp:posOffset>
                    </wp:positionV>
                    <wp:extent cx="7560945" cy="273050"/>
                    <wp:effectExtent l="0" t="0" r="0" b="12700"/>
                    <wp:wrapNone/>
                    <wp:docPr id="47" name="MSIPCMd27244a39f804d987bde0457"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D53076B" id="_x0000_t202" coordsize="21600,21600" o:spt="202" path="m,l,21600r21600,l21600,xe">
                    <v:stroke joinstyle="miter"/>
                    <v:path gradientshapeok="t" o:connecttype="rect"/>
                  </v:shapetype>
                  <v:shape id="MSIPCMd27244a39f804d987bde0457" o:spid="_x0000_s1029" type="#_x0000_t202" alt="{&quot;HashCode&quot;:1862493762,&quot;Height&quot;:841.0,&quot;Width&quot;:595.0,&quot;Placement&quot;:&quot;Footer&quot;,&quot;Index&quot;:&quot;OddAndEven&quot;,&quot;Section&quot;:1,&quot;Top&quot;:0.0,&quot;Left&quot;:0.0}" style="position:absolute;margin-left:0;margin-top:805.4pt;width:595.35pt;height:21.5pt;z-index:25166132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94080" behindDoc="0" locked="0" layoutInCell="0" allowOverlap="1" wp14:anchorId="1B10DD55" wp14:editId="61093188">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B10DD55" id="Text Box 44" o:spid="_x0000_s1030" type="#_x0000_t202" alt="{&quot;HashCode&quot;:1862493762,&quot;Height&quot;:841.0,&quot;Width&quot;:595.0,&quot;Placement&quot;:&quot;Footer&quot;,&quot;Index&quot;:&quot;OddAndEven&quot;,&quot;Section&quot;:1,&quot;Top&quot;:0.0,&quot;Left&quot;:0.0}" style="position:absolute;margin-left:0;margin-top:805.45pt;width:595.35pt;height:21.5pt;z-index:25169408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87936"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1" type="#_x0000_t202" alt="{&quot;HashCode&quot;:-1264680268,&quot;Height&quot;:841.0,&quot;Width&quot;:595.0,&quot;Placement&quot;:&quot;Footer&quot;,&quot;Index&quot;:&quot;OddAndEven&quot;,&quot;Section&quot;:1,&quot;Top&quot;:0.0,&quot;Left&quot;:0.0}" style="position:absolute;margin-left:0;margin-top:805.4pt;width:595.35pt;height:21.5pt;z-index:2516879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69AA98D"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5D27E180" w:rsidR="00495B3B" w:rsidRPr="00CB1FB7" w:rsidRDefault="00E16CBD" w:rsidP="00495B3B">
          <w:pPr>
            <w:pStyle w:val="FooterOdd"/>
            <w:jc w:val="left"/>
            <w:rPr>
              <w:b/>
            </w:rPr>
          </w:pPr>
          <w:r>
            <w:rPr>
              <w:b/>
              <w:noProof/>
            </w:rPr>
            <mc:AlternateContent>
              <mc:Choice Requires="wps">
                <w:drawing>
                  <wp:anchor distT="0" distB="0" distL="114300" distR="114300" simplePos="0" relativeHeight="251659281" behindDoc="0" locked="0" layoutInCell="0" allowOverlap="1" wp14:anchorId="5E02D05A" wp14:editId="33A418CD">
                    <wp:simplePos x="0" y="0"/>
                    <wp:positionH relativeFrom="page">
                      <wp:posOffset>0</wp:posOffset>
                    </wp:positionH>
                    <wp:positionV relativeFrom="page">
                      <wp:posOffset>10228580</wp:posOffset>
                    </wp:positionV>
                    <wp:extent cx="7560945" cy="273050"/>
                    <wp:effectExtent l="0" t="0" r="0" b="12700"/>
                    <wp:wrapNone/>
                    <wp:docPr id="45" name="MSIPCM15444190819ac74db82c977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EE1C1A" w14:textId="2FB6EF7C"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E02D05A" id="_x0000_t202" coordsize="21600,21600" o:spt="202" path="m,l,21600r21600,l21600,xe">
                    <v:stroke joinstyle="miter"/>
                    <v:path gradientshapeok="t" o:connecttype="rect"/>
                  </v:shapetype>
                  <v:shape id="MSIPCM15444190819ac74db82c9776" o:spid="_x0000_s1032" type="#_x0000_t202" alt="{&quot;HashCode&quot;:1862493762,&quot;Height&quot;:841.0,&quot;Width&quot;:595.0,&quot;Placement&quot;:&quot;Footer&quot;,&quot;Index&quot;:&quot;Primary&quot;,&quot;Section&quot;:1,&quot;Top&quot;:0.0,&quot;Left&quot;:0.0}" style="position:absolute;margin-left:0;margin-top:805.4pt;width:595.35pt;height:21.5pt;z-index:25165928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o:allowincell="f" filled="f" stroked="f" strokeweight=".5pt">
                    <v:textbox inset=",0,,0">
                      <w:txbxContent>
                        <w:p w14:paraId="75EE1C1A" w14:textId="2FB6EF7C"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b/>
              <w:noProof/>
            </w:rPr>
            <mc:AlternateContent>
              <mc:Choice Requires="wps">
                <w:drawing>
                  <wp:anchor distT="0" distB="0" distL="114300" distR="114300" simplePos="0" relativeHeight="251658255" behindDoc="0" locked="0" layoutInCell="0" allowOverlap="1" wp14:anchorId="447BF85C" wp14:editId="38505F7E">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5518FC3D"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47BF85C" id="Text Box 42" o:spid="_x0000_s1033" type="#_x0000_t202" alt="{&quot;HashCode&quot;:1862493762,&quot;Height&quot;:841.0,&quot;Width&quot;:595.0,&quot;Placement&quot;:&quot;Footer&quot;,&quot;Index&quot;:&quot;Primary&quot;,&quot;Section&quot;:1,&quot;Top&quot;:0.0,&quot;Left&quot;:0.0}" style="position:absolute;margin-left:0;margin-top:805.45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5ADDC227" w14:textId="5518FC3D"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67456"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4" type="#_x0000_t202" alt="{&quot;HashCode&quot;:-1264680268,&quot;Height&quot;:841.0,&quot;Width&quot;:595.0,&quot;Placement&quot;:&quot;Footer&quot;,&quot;Index&quot;:&quot;Primary&quot;,&quot;Section&quot;:1,&quot;Top&quot;:0.0,&quot;Left&quot;:0.0}" style="position:absolute;margin-left:0;margin-top:805.4pt;width:595.35pt;height:21.5pt;z-index:2516674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14B57A1"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B782D1E" w:rsidR="00364C9A" w:rsidRDefault="00E16CBD">
    <w:pPr>
      <w:pStyle w:val="Footer"/>
    </w:pPr>
    <w:r>
      <w:rPr>
        <w:noProof/>
      </w:rPr>
      <mc:AlternateContent>
        <mc:Choice Requires="wps">
          <w:drawing>
            <wp:anchor distT="0" distB="0" distL="114300" distR="114300" simplePos="0" relativeHeight="251660305" behindDoc="0" locked="0" layoutInCell="0" allowOverlap="1" wp14:anchorId="1C678AA1" wp14:editId="2917D604">
              <wp:simplePos x="0" y="0"/>
              <wp:positionH relativeFrom="page">
                <wp:posOffset>0</wp:posOffset>
              </wp:positionH>
              <wp:positionV relativeFrom="page">
                <wp:posOffset>10228580</wp:posOffset>
              </wp:positionV>
              <wp:extent cx="7560945" cy="273050"/>
              <wp:effectExtent l="0" t="0" r="0" b="12700"/>
              <wp:wrapNone/>
              <wp:docPr id="46" name="MSIPCM0d484973b07ccd497d1b9a0e"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C678AA1" id="_x0000_t202" coordsize="21600,21600" o:spt="202" path="m,l,21600r21600,l21600,xe">
              <v:stroke joinstyle="miter"/>
              <v:path gradientshapeok="t" o:connecttype="rect"/>
            </v:shapetype>
            <v:shape id="MSIPCM0d484973b07ccd497d1b9a0e" o:spid="_x0000_s1035" type="#_x0000_t202" alt="{&quot;HashCode&quot;:1862493762,&quot;Height&quot;:841.0,&quot;Width&quot;:595.0,&quot;Placement&quot;:&quot;Footer&quot;,&quot;Index&quot;:&quot;FirstPage&quot;,&quot;Section&quot;:1,&quot;Top&quot;:0.0,&quot;Left&quot;:0.0}" style="position:absolute;margin-left:0;margin-top:805.4pt;width:595.35pt;height:21.5pt;z-index:25166030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BV/m1GAIAACsEAAAOAAAAAAAAAAAAAAAAAC4CAABkcnMvZTJvRG9jLnhtbFBLAQItABQA&#10;BgAIAAAAIQDg+czn3wAAAAsBAAAPAAAAAAAAAAAAAAAAAHIEAABkcnMvZG93bnJldi54bWxQSwUG&#10;AAAAAAQABADzAAAAfgUAAAAA&#10;" o:allowincell="f" filled="f" stroked="f" strokeweight=".5pt">
              <v:textbox inset=",0,,0">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56" behindDoc="0" locked="0" layoutInCell="0" allowOverlap="1" wp14:anchorId="0F4B5772" wp14:editId="3419F0DC">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0F4B5772" id="Text Box 43" o:spid="_x0000_s1036" type="#_x0000_t202" alt="{&quot;HashCode&quot;:1862493762,&quot;Height&quot;:841.0,&quot;Width&quot;:595.0,&quot;Placement&quot;:&quot;Footer&quot;,&quot;Index&quot;:&quot;FirstPage&quot;,&quot;Section&quot;:1,&quot;Top&quot;:0.0,&quot;Left&quot;:0.0}"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ARcqd+3wAAAAsBAAAPAAAAAAAAAAAAAAAAAHIEAABkcnMvZG93bnJldi54bWxQSwUG&#10;AAAAAAQABADzAAAAfgUAAAAA&#10;" o:allowincell="f" filled="f" stroked="f" strokeweight=".5pt">
              <v:textbox inset=",0,,0">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62336"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7" type="#_x0000_t202" alt="{&quot;HashCode&quot;:-1264680268,&quot;Height&quot;:841.0,&quot;Width&quot;:595.0,&quot;Placement&quot;:&quot;Footer&quot;,&quot;Index&quot;:&quot;FirstPage&quot;,&quot;Section&quot;:1,&quot;Top&quot;:0.0,&quot;Left&quot;:0.0}" style="position:absolute;margin-left:0;margin-top:805.4pt;width:595.35pt;height:21.5pt;z-index:2516623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pRE0rxkCAAArBAAADgAAAAAAAAAAAAAAAAAuAgAAZHJzL2Uyb0RvYy54bWxQSwECLQAU&#10;AAYACAAAACEA4PnM598AAAALAQAADwAAAAAAAAAAAAAAAABzBAAAZHJzL2Rvd25yZXYueG1sUEsF&#10;BgAAAAAEAAQA8wAAAH8FA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453B10" w14:textId="77777777" w:rsidR="00A774E8" w:rsidRPr="0056073C" w:rsidRDefault="00A774E8" w:rsidP="005D764F">
      <w:pPr>
        <w:pStyle w:val="FootnoteSeparator"/>
      </w:pPr>
    </w:p>
    <w:p w14:paraId="01F7ACDB" w14:textId="77777777" w:rsidR="00A774E8" w:rsidRDefault="00A774E8"/>
  </w:footnote>
  <w:footnote w:type="continuationSeparator" w:id="0">
    <w:p w14:paraId="783D0B9E" w14:textId="77777777" w:rsidR="00A774E8" w:rsidRPr="00CA30B7" w:rsidRDefault="00A774E8" w:rsidP="006D5A90">
      <w:pPr>
        <w:rPr>
          <w:lang w:val="en-US"/>
        </w:rPr>
      </w:pPr>
      <w:r w:rsidRPr="00CA30B7">
        <w:rPr>
          <w:lang w:val="en-US"/>
        </w:rPr>
        <w:t>_______</w:t>
      </w:r>
    </w:p>
    <w:p w14:paraId="58F3AEFF" w14:textId="77777777" w:rsidR="00A774E8" w:rsidRDefault="00A774E8"/>
  </w:footnote>
  <w:footnote w:type="continuationNotice" w:id="1">
    <w:p w14:paraId="254AE029" w14:textId="77777777" w:rsidR="00A774E8" w:rsidRDefault="00A774E8" w:rsidP="006D5A90"/>
    <w:p w14:paraId="44865AFD" w14:textId="77777777" w:rsidR="00A774E8" w:rsidRDefault="00A774E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36736"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C503D7" id="Freeform: Shape 32" o:spid="_x0000_s1026" alt="&quot;&quot;" style="position:absolute;margin-left:512.5pt;margin-top:0;width:83.05pt;height:35.15pt;z-index:2516367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3161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A65278" id="Freeform: Shape 33" o:spid="_x0000_s1026" alt="&quot;&quot;" style="position:absolute;margin-left:0;margin-top:0;width:595.3pt;height:35.15pt;z-index:25163161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41856"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53FCE45" id="Freeform: Shape 34" o:spid="_x0000_s1026" alt="&quot;&quot;" style="position:absolute;margin-left:363.9pt;margin-top:0;width:115.65pt;height:35.1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46976"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8C19A9D" id="Freeform: Shape 37" o:spid="_x0000_s1026" alt="&quot;&quot;" style="position:absolute;margin-left:463.3pt;margin-top:0;width:66.05pt;height:35.15pt;z-index:2516469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2096"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079C56" id="Freeform: Shape 38" o:spid="_x0000_s1026" alt="&quot;&quot;" style="position:absolute;margin-left:297.65pt;margin-top:0;width:82.75pt;height:35.1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7216"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6F9DB2" id="Freeform: Shape 39" o:spid="_x0000_s1026" alt="&quot;&quot;" style="position:absolute;margin-left:363.8pt;margin-top:0;width:33.15pt;height:35.1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DAFCC03" id="Freeform: Shape 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67D3E2" id="Freeform: Shape 25"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D5602A" id="Freeform: Shape 5"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FB1EF1"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FEFEBA"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981387"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99420CF"/>
    <w:multiLevelType w:val="multilevel"/>
    <w:tmpl w:val="DD7A4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0418C5"/>
    <w:multiLevelType w:val="multilevel"/>
    <w:tmpl w:val="DEE240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5CD645A"/>
    <w:multiLevelType w:val="multilevel"/>
    <w:tmpl w:val="2F0C4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0DF7F93"/>
    <w:multiLevelType w:val="multilevel"/>
    <w:tmpl w:val="05EA52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3973FA0"/>
    <w:multiLevelType w:val="multilevel"/>
    <w:tmpl w:val="4050A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9" w15:restartNumberingAfterBreak="0">
    <w:nsid w:val="4B2E5BB2"/>
    <w:multiLevelType w:val="multilevel"/>
    <w:tmpl w:val="10A4A7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9" w15:restartNumberingAfterBreak="0">
    <w:nsid w:val="5CBB2AFF"/>
    <w:multiLevelType w:val="multilevel"/>
    <w:tmpl w:val="872C30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3"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5" w15:restartNumberingAfterBreak="0">
    <w:nsid w:val="71202B5A"/>
    <w:multiLevelType w:val="multilevel"/>
    <w:tmpl w:val="B906C8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7432772C"/>
    <w:multiLevelType w:val="multilevel"/>
    <w:tmpl w:val="239A0D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BA827F9"/>
    <w:multiLevelType w:val="multilevel"/>
    <w:tmpl w:val="8FA89D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F1809D5"/>
    <w:multiLevelType w:val="multilevel"/>
    <w:tmpl w:val="D616A8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F7F101F"/>
    <w:multiLevelType w:val="multilevel"/>
    <w:tmpl w:val="5E3205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11"/>
  </w:num>
  <w:num w:numId="2" w16cid:durableId="170411264">
    <w:abstractNumId w:val="40"/>
  </w:num>
  <w:num w:numId="3" w16cid:durableId="985085104">
    <w:abstractNumId w:val="9"/>
  </w:num>
  <w:num w:numId="4" w16cid:durableId="1872112631">
    <w:abstractNumId w:val="12"/>
  </w:num>
  <w:num w:numId="5" w16cid:durableId="336812815">
    <w:abstractNumId w:val="24"/>
  </w:num>
  <w:num w:numId="6" w16cid:durableId="155153463">
    <w:abstractNumId w:val="0"/>
  </w:num>
  <w:num w:numId="7" w16cid:durableId="1428236886">
    <w:abstractNumId w:val="28"/>
  </w:num>
  <w:num w:numId="8" w16cid:durableId="103154041">
    <w:abstractNumId w:val="31"/>
  </w:num>
  <w:num w:numId="9" w16cid:durableId="1308436166">
    <w:abstractNumId w:val="27"/>
  </w:num>
  <w:num w:numId="10" w16cid:durableId="1335643199">
    <w:abstractNumId w:val="37"/>
  </w:num>
  <w:num w:numId="11" w16cid:durableId="1160577431">
    <w:abstractNumId w:val="30"/>
  </w:num>
  <w:num w:numId="12" w16cid:durableId="1673139647">
    <w:abstractNumId w:val="16"/>
  </w:num>
  <w:num w:numId="13" w16cid:durableId="1742215375">
    <w:abstractNumId w:val="50"/>
  </w:num>
  <w:num w:numId="14" w16cid:durableId="664823544">
    <w:abstractNumId w:val="44"/>
  </w:num>
  <w:num w:numId="15" w16cid:durableId="979774751">
    <w:abstractNumId w:val="13"/>
  </w:num>
  <w:num w:numId="16" w16cid:durableId="322781625">
    <w:abstractNumId w:val="26"/>
  </w:num>
  <w:num w:numId="17" w16cid:durableId="279191119">
    <w:abstractNumId w:val="10"/>
  </w:num>
  <w:num w:numId="18" w16cid:durableId="1780639493">
    <w:abstractNumId w:val="46"/>
  </w:num>
  <w:num w:numId="19" w16cid:durableId="1614283538">
    <w:abstractNumId w:val="53"/>
  </w:num>
  <w:num w:numId="20" w16cid:durableId="2132937481">
    <w:abstractNumId w:val="49"/>
  </w:num>
  <w:num w:numId="21" w16cid:durableId="1669676598">
    <w:abstractNumId w:val="29"/>
  </w:num>
  <w:num w:numId="22" w16cid:durableId="488639716">
    <w:abstractNumId w:val="39"/>
  </w:num>
  <w:num w:numId="23" w16cid:durableId="1346057514">
    <w:abstractNumId w:val="22"/>
  </w:num>
  <w:num w:numId="24" w16cid:durableId="192153103">
    <w:abstractNumId w:val="25"/>
  </w:num>
  <w:num w:numId="25" w16cid:durableId="556212025">
    <w:abstractNumId w:val="4"/>
  </w:num>
  <w:num w:numId="26" w16cid:durableId="494103518">
    <w:abstractNumId w:val="52"/>
  </w:num>
  <w:num w:numId="27" w16cid:durableId="817914135">
    <w:abstractNumId w:val="45"/>
  </w:num>
  <w:num w:numId="28" w16cid:durableId="843128242">
    <w:abstractNumId w:val="2"/>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3EF"/>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6EBF"/>
    <w:rsid w:val="0003726A"/>
    <w:rsid w:val="00037321"/>
    <w:rsid w:val="000374E9"/>
    <w:rsid w:val="00037830"/>
    <w:rsid w:val="00037F96"/>
    <w:rsid w:val="000405CB"/>
    <w:rsid w:val="000408B7"/>
    <w:rsid w:val="00040E63"/>
    <w:rsid w:val="00040EB4"/>
    <w:rsid w:val="000411A2"/>
    <w:rsid w:val="00041613"/>
    <w:rsid w:val="00041B06"/>
    <w:rsid w:val="00042903"/>
    <w:rsid w:val="000439DA"/>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83E"/>
    <w:rsid w:val="00071FC0"/>
    <w:rsid w:val="00072080"/>
    <w:rsid w:val="0007232D"/>
    <w:rsid w:val="0007247D"/>
    <w:rsid w:val="00072E71"/>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77EA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55A"/>
    <w:rsid w:val="00094652"/>
    <w:rsid w:val="00094887"/>
    <w:rsid w:val="00094C04"/>
    <w:rsid w:val="00095774"/>
    <w:rsid w:val="000957C3"/>
    <w:rsid w:val="00095B03"/>
    <w:rsid w:val="00095BF8"/>
    <w:rsid w:val="00095E93"/>
    <w:rsid w:val="0009618E"/>
    <w:rsid w:val="0009636C"/>
    <w:rsid w:val="0009668B"/>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0E6"/>
    <w:rsid w:val="000A25A3"/>
    <w:rsid w:val="000A2A5F"/>
    <w:rsid w:val="000A3203"/>
    <w:rsid w:val="000A3E5B"/>
    <w:rsid w:val="000A43C4"/>
    <w:rsid w:val="000A4DD8"/>
    <w:rsid w:val="000A502D"/>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3DD3"/>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8E"/>
    <w:rsid w:val="000D4AC1"/>
    <w:rsid w:val="000D5000"/>
    <w:rsid w:val="000D5696"/>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348"/>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175"/>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1AAD"/>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5F2"/>
    <w:rsid w:val="001369F7"/>
    <w:rsid w:val="00136DBE"/>
    <w:rsid w:val="001378AA"/>
    <w:rsid w:val="00137A24"/>
    <w:rsid w:val="00137CF3"/>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1CF9"/>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1F81"/>
    <w:rsid w:val="001622E2"/>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35"/>
    <w:rsid w:val="00175DCC"/>
    <w:rsid w:val="001762F3"/>
    <w:rsid w:val="0017650F"/>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A7F4A"/>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2F5"/>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37A"/>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69F"/>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3B"/>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5BB0"/>
    <w:rsid w:val="002062AB"/>
    <w:rsid w:val="002067B9"/>
    <w:rsid w:val="00206D77"/>
    <w:rsid w:val="00206E8D"/>
    <w:rsid w:val="002071C2"/>
    <w:rsid w:val="00207596"/>
    <w:rsid w:val="00207E74"/>
    <w:rsid w:val="00210137"/>
    <w:rsid w:val="00210863"/>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A62"/>
    <w:rsid w:val="00222F2D"/>
    <w:rsid w:val="0022327F"/>
    <w:rsid w:val="0022339A"/>
    <w:rsid w:val="002239F4"/>
    <w:rsid w:val="002247B9"/>
    <w:rsid w:val="0022483C"/>
    <w:rsid w:val="00226004"/>
    <w:rsid w:val="00226225"/>
    <w:rsid w:val="0022661F"/>
    <w:rsid w:val="00226A73"/>
    <w:rsid w:val="00226BF6"/>
    <w:rsid w:val="00227018"/>
    <w:rsid w:val="00230259"/>
    <w:rsid w:val="002310A3"/>
    <w:rsid w:val="00231477"/>
    <w:rsid w:val="002319D8"/>
    <w:rsid w:val="00231B63"/>
    <w:rsid w:val="00231F1D"/>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814"/>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55A"/>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1A7"/>
    <w:rsid w:val="00292442"/>
    <w:rsid w:val="002924A0"/>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20"/>
    <w:rsid w:val="002A380C"/>
    <w:rsid w:val="002A38CE"/>
    <w:rsid w:val="002A3D3F"/>
    <w:rsid w:val="002A4E2C"/>
    <w:rsid w:val="002A4F2A"/>
    <w:rsid w:val="002A5F7A"/>
    <w:rsid w:val="002A738D"/>
    <w:rsid w:val="002A73A1"/>
    <w:rsid w:val="002A7ACA"/>
    <w:rsid w:val="002A7D81"/>
    <w:rsid w:val="002B07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CED"/>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A5"/>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29B"/>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998"/>
    <w:rsid w:val="00362A66"/>
    <w:rsid w:val="00362A68"/>
    <w:rsid w:val="003636D0"/>
    <w:rsid w:val="003636D4"/>
    <w:rsid w:val="00363F02"/>
    <w:rsid w:val="00364559"/>
    <w:rsid w:val="00364B80"/>
    <w:rsid w:val="00364C9A"/>
    <w:rsid w:val="00365FE5"/>
    <w:rsid w:val="0036600D"/>
    <w:rsid w:val="00366B4B"/>
    <w:rsid w:val="00366E1B"/>
    <w:rsid w:val="0036739A"/>
    <w:rsid w:val="0036747C"/>
    <w:rsid w:val="00370000"/>
    <w:rsid w:val="00370116"/>
    <w:rsid w:val="00370C5B"/>
    <w:rsid w:val="003718A2"/>
    <w:rsid w:val="003718C3"/>
    <w:rsid w:val="00371A0A"/>
    <w:rsid w:val="00371E29"/>
    <w:rsid w:val="003727CD"/>
    <w:rsid w:val="00372C3A"/>
    <w:rsid w:val="003731E8"/>
    <w:rsid w:val="00373597"/>
    <w:rsid w:val="003753F7"/>
    <w:rsid w:val="003756A1"/>
    <w:rsid w:val="00375A62"/>
    <w:rsid w:val="00375A74"/>
    <w:rsid w:val="00375DE3"/>
    <w:rsid w:val="003763C4"/>
    <w:rsid w:val="00376EF3"/>
    <w:rsid w:val="00376FAE"/>
    <w:rsid w:val="00376FEE"/>
    <w:rsid w:val="0037727C"/>
    <w:rsid w:val="00377A63"/>
    <w:rsid w:val="00377FE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A9C"/>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6D44"/>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41D"/>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8B8"/>
    <w:rsid w:val="003D1B95"/>
    <w:rsid w:val="003D2616"/>
    <w:rsid w:val="003D2A34"/>
    <w:rsid w:val="003D2FC3"/>
    <w:rsid w:val="003D3028"/>
    <w:rsid w:val="003D32A2"/>
    <w:rsid w:val="003D3FBD"/>
    <w:rsid w:val="003D4029"/>
    <w:rsid w:val="003D42CA"/>
    <w:rsid w:val="003D432D"/>
    <w:rsid w:val="003D44EC"/>
    <w:rsid w:val="003D4E8A"/>
    <w:rsid w:val="003D4F8B"/>
    <w:rsid w:val="003D5307"/>
    <w:rsid w:val="003D6672"/>
    <w:rsid w:val="003D66C9"/>
    <w:rsid w:val="003D70B4"/>
    <w:rsid w:val="003D70C8"/>
    <w:rsid w:val="003D7855"/>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ED"/>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C6F"/>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242"/>
    <w:rsid w:val="004565E0"/>
    <w:rsid w:val="00456F3C"/>
    <w:rsid w:val="0045706A"/>
    <w:rsid w:val="004571E7"/>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685"/>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14A"/>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70A"/>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60F4"/>
    <w:rsid w:val="004E6BD0"/>
    <w:rsid w:val="004E6C3A"/>
    <w:rsid w:val="004E6D2C"/>
    <w:rsid w:val="004E6DDB"/>
    <w:rsid w:val="004E6EDB"/>
    <w:rsid w:val="004E7000"/>
    <w:rsid w:val="004E78B5"/>
    <w:rsid w:val="004E7A32"/>
    <w:rsid w:val="004E7A6C"/>
    <w:rsid w:val="004E7FB0"/>
    <w:rsid w:val="004F009F"/>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C61"/>
    <w:rsid w:val="004F71A6"/>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3D3"/>
    <w:rsid w:val="0051567E"/>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51"/>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52"/>
    <w:rsid w:val="005A62C9"/>
    <w:rsid w:val="005A65A1"/>
    <w:rsid w:val="005A67D7"/>
    <w:rsid w:val="005A6B62"/>
    <w:rsid w:val="005A6CE9"/>
    <w:rsid w:val="005A73B1"/>
    <w:rsid w:val="005A758E"/>
    <w:rsid w:val="005A7A95"/>
    <w:rsid w:val="005B0545"/>
    <w:rsid w:val="005B12FA"/>
    <w:rsid w:val="005B280F"/>
    <w:rsid w:val="005B345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1682"/>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3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A39"/>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6C8"/>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76B"/>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77"/>
    <w:rsid w:val="006838F2"/>
    <w:rsid w:val="006846EA"/>
    <w:rsid w:val="00684BCF"/>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DD4"/>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2F5"/>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133"/>
    <w:rsid w:val="007503C3"/>
    <w:rsid w:val="0075059D"/>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1C1"/>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4E79"/>
    <w:rsid w:val="007C5053"/>
    <w:rsid w:val="007C6B6D"/>
    <w:rsid w:val="007C6D10"/>
    <w:rsid w:val="007C71CA"/>
    <w:rsid w:val="007C7D6F"/>
    <w:rsid w:val="007D051A"/>
    <w:rsid w:val="007D0DEF"/>
    <w:rsid w:val="007D109C"/>
    <w:rsid w:val="007D275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44A"/>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0E4"/>
    <w:rsid w:val="0082621E"/>
    <w:rsid w:val="00826288"/>
    <w:rsid w:val="008263F2"/>
    <w:rsid w:val="00826406"/>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45"/>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6C9A"/>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58F"/>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1F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AE6"/>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A48"/>
    <w:rsid w:val="008F6E4D"/>
    <w:rsid w:val="008F6F72"/>
    <w:rsid w:val="008F744E"/>
    <w:rsid w:val="008F7726"/>
    <w:rsid w:val="008F79B2"/>
    <w:rsid w:val="008F7DDE"/>
    <w:rsid w:val="008F7FD8"/>
    <w:rsid w:val="00900131"/>
    <w:rsid w:val="009003E0"/>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7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4A"/>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2EC3"/>
    <w:rsid w:val="00953130"/>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99A"/>
    <w:rsid w:val="009A6F0F"/>
    <w:rsid w:val="009A757C"/>
    <w:rsid w:val="009A76A0"/>
    <w:rsid w:val="009A7701"/>
    <w:rsid w:val="009A780F"/>
    <w:rsid w:val="009A78D4"/>
    <w:rsid w:val="009A7E24"/>
    <w:rsid w:val="009B04F9"/>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B79A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909"/>
    <w:rsid w:val="009C5D3E"/>
    <w:rsid w:val="009C6B5A"/>
    <w:rsid w:val="009C730C"/>
    <w:rsid w:val="009C76BC"/>
    <w:rsid w:val="009C7877"/>
    <w:rsid w:val="009C795A"/>
    <w:rsid w:val="009C79FA"/>
    <w:rsid w:val="009C7BFA"/>
    <w:rsid w:val="009C7E16"/>
    <w:rsid w:val="009D01DD"/>
    <w:rsid w:val="009D11B3"/>
    <w:rsid w:val="009D11DB"/>
    <w:rsid w:val="009D16FC"/>
    <w:rsid w:val="009D1828"/>
    <w:rsid w:val="009D1BC9"/>
    <w:rsid w:val="009D1D76"/>
    <w:rsid w:val="009D2007"/>
    <w:rsid w:val="009D21FE"/>
    <w:rsid w:val="009D246B"/>
    <w:rsid w:val="009D2787"/>
    <w:rsid w:val="009D2B29"/>
    <w:rsid w:val="009D343B"/>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484"/>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4C0"/>
    <w:rsid w:val="00A7257B"/>
    <w:rsid w:val="00A72699"/>
    <w:rsid w:val="00A73A1B"/>
    <w:rsid w:val="00A73D14"/>
    <w:rsid w:val="00A73F7E"/>
    <w:rsid w:val="00A73F80"/>
    <w:rsid w:val="00A750B3"/>
    <w:rsid w:val="00A7514B"/>
    <w:rsid w:val="00A754E7"/>
    <w:rsid w:val="00A75703"/>
    <w:rsid w:val="00A7585A"/>
    <w:rsid w:val="00A7595C"/>
    <w:rsid w:val="00A75E13"/>
    <w:rsid w:val="00A7647C"/>
    <w:rsid w:val="00A76776"/>
    <w:rsid w:val="00A769E9"/>
    <w:rsid w:val="00A76D09"/>
    <w:rsid w:val="00A770F0"/>
    <w:rsid w:val="00A7714E"/>
    <w:rsid w:val="00A774E8"/>
    <w:rsid w:val="00A80AD5"/>
    <w:rsid w:val="00A81609"/>
    <w:rsid w:val="00A817E5"/>
    <w:rsid w:val="00A82130"/>
    <w:rsid w:val="00A82200"/>
    <w:rsid w:val="00A82495"/>
    <w:rsid w:val="00A82567"/>
    <w:rsid w:val="00A826AE"/>
    <w:rsid w:val="00A82DC0"/>
    <w:rsid w:val="00A82EF3"/>
    <w:rsid w:val="00A8313C"/>
    <w:rsid w:val="00A84170"/>
    <w:rsid w:val="00A84C38"/>
    <w:rsid w:val="00A84FD0"/>
    <w:rsid w:val="00A85727"/>
    <w:rsid w:val="00A85731"/>
    <w:rsid w:val="00A85E99"/>
    <w:rsid w:val="00A86607"/>
    <w:rsid w:val="00A8679F"/>
    <w:rsid w:val="00A86F0E"/>
    <w:rsid w:val="00A878F9"/>
    <w:rsid w:val="00A87D1B"/>
    <w:rsid w:val="00A90568"/>
    <w:rsid w:val="00A91763"/>
    <w:rsid w:val="00A9192E"/>
    <w:rsid w:val="00A9194C"/>
    <w:rsid w:val="00A91D05"/>
    <w:rsid w:val="00A93280"/>
    <w:rsid w:val="00A934FE"/>
    <w:rsid w:val="00A935BE"/>
    <w:rsid w:val="00A94064"/>
    <w:rsid w:val="00A94789"/>
    <w:rsid w:val="00A954A3"/>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4E11"/>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2B5"/>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912"/>
    <w:rsid w:val="00B0441A"/>
    <w:rsid w:val="00B04DFB"/>
    <w:rsid w:val="00B05017"/>
    <w:rsid w:val="00B05733"/>
    <w:rsid w:val="00B05998"/>
    <w:rsid w:val="00B05AB9"/>
    <w:rsid w:val="00B05B00"/>
    <w:rsid w:val="00B06077"/>
    <w:rsid w:val="00B0680D"/>
    <w:rsid w:val="00B072DC"/>
    <w:rsid w:val="00B10A43"/>
    <w:rsid w:val="00B10FB5"/>
    <w:rsid w:val="00B1148F"/>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07A"/>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07"/>
    <w:rsid w:val="00B52A44"/>
    <w:rsid w:val="00B531EB"/>
    <w:rsid w:val="00B542E1"/>
    <w:rsid w:val="00B543C4"/>
    <w:rsid w:val="00B54560"/>
    <w:rsid w:val="00B548A1"/>
    <w:rsid w:val="00B54DEE"/>
    <w:rsid w:val="00B55290"/>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350"/>
    <w:rsid w:val="00B649CC"/>
    <w:rsid w:val="00B64AC2"/>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5F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53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315C"/>
    <w:rsid w:val="00BA4ED5"/>
    <w:rsid w:val="00BA58E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583A"/>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98D"/>
    <w:rsid w:val="00C00AAC"/>
    <w:rsid w:val="00C0159F"/>
    <w:rsid w:val="00C01BCA"/>
    <w:rsid w:val="00C023EF"/>
    <w:rsid w:val="00C02F28"/>
    <w:rsid w:val="00C03FCA"/>
    <w:rsid w:val="00C05C8F"/>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80"/>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F05"/>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00A"/>
    <w:rsid w:val="00C631B2"/>
    <w:rsid w:val="00C632AB"/>
    <w:rsid w:val="00C63AFE"/>
    <w:rsid w:val="00C63CA0"/>
    <w:rsid w:val="00C64497"/>
    <w:rsid w:val="00C648F9"/>
    <w:rsid w:val="00C64A4E"/>
    <w:rsid w:val="00C64DF6"/>
    <w:rsid w:val="00C659B5"/>
    <w:rsid w:val="00C65EF5"/>
    <w:rsid w:val="00C65F8D"/>
    <w:rsid w:val="00C66039"/>
    <w:rsid w:val="00C66842"/>
    <w:rsid w:val="00C675A2"/>
    <w:rsid w:val="00C67B2C"/>
    <w:rsid w:val="00C67C64"/>
    <w:rsid w:val="00C7049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6C5E"/>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B9"/>
    <w:rsid w:val="00C945F4"/>
    <w:rsid w:val="00C94844"/>
    <w:rsid w:val="00C94E85"/>
    <w:rsid w:val="00C95109"/>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1FB1"/>
    <w:rsid w:val="00CA2371"/>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78"/>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0A69"/>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BC4"/>
    <w:rsid w:val="00D02C69"/>
    <w:rsid w:val="00D02D95"/>
    <w:rsid w:val="00D02F55"/>
    <w:rsid w:val="00D02FDD"/>
    <w:rsid w:val="00D0304D"/>
    <w:rsid w:val="00D03FC6"/>
    <w:rsid w:val="00D04112"/>
    <w:rsid w:val="00D049BD"/>
    <w:rsid w:val="00D05169"/>
    <w:rsid w:val="00D05B8D"/>
    <w:rsid w:val="00D05BC2"/>
    <w:rsid w:val="00D06726"/>
    <w:rsid w:val="00D06830"/>
    <w:rsid w:val="00D07203"/>
    <w:rsid w:val="00D07400"/>
    <w:rsid w:val="00D07EB7"/>
    <w:rsid w:val="00D1095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C40"/>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6AB"/>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31D"/>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BFE"/>
    <w:rsid w:val="00DD2C2C"/>
    <w:rsid w:val="00DD2C71"/>
    <w:rsid w:val="00DD3B94"/>
    <w:rsid w:val="00DD3FEB"/>
    <w:rsid w:val="00DD4952"/>
    <w:rsid w:val="00DD53FC"/>
    <w:rsid w:val="00DD6100"/>
    <w:rsid w:val="00DD68A1"/>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6EA"/>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6CBD"/>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6ABB"/>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B5"/>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5E5"/>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6A5"/>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0FF0"/>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0B"/>
    <w:rsid w:val="00EC46FB"/>
    <w:rsid w:val="00EC488D"/>
    <w:rsid w:val="00EC49A0"/>
    <w:rsid w:val="00EC591E"/>
    <w:rsid w:val="00EC594C"/>
    <w:rsid w:val="00EC5F73"/>
    <w:rsid w:val="00EC6106"/>
    <w:rsid w:val="00EC61E0"/>
    <w:rsid w:val="00EC662D"/>
    <w:rsid w:val="00EC6CDA"/>
    <w:rsid w:val="00EC6E3B"/>
    <w:rsid w:val="00EC7B57"/>
    <w:rsid w:val="00EC7D96"/>
    <w:rsid w:val="00ED050D"/>
    <w:rsid w:val="00ED087A"/>
    <w:rsid w:val="00ED22E0"/>
    <w:rsid w:val="00ED2CC8"/>
    <w:rsid w:val="00ED326C"/>
    <w:rsid w:val="00ED33A1"/>
    <w:rsid w:val="00ED35FA"/>
    <w:rsid w:val="00ED3666"/>
    <w:rsid w:val="00ED3A45"/>
    <w:rsid w:val="00ED426C"/>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63A"/>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2B7"/>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66E"/>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002"/>
    <w:rsid w:val="00F534F3"/>
    <w:rsid w:val="00F53AB5"/>
    <w:rsid w:val="00F53F40"/>
    <w:rsid w:val="00F542CE"/>
    <w:rsid w:val="00F549BC"/>
    <w:rsid w:val="00F54A26"/>
    <w:rsid w:val="00F555C1"/>
    <w:rsid w:val="00F555F1"/>
    <w:rsid w:val="00F565B0"/>
    <w:rsid w:val="00F57D76"/>
    <w:rsid w:val="00F600CB"/>
    <w:rsid w:val="00F601BF"/>
    <w:rsid w:val="00F602AC"/>
    <w:rsid w:val="00F60717"/>
    <w:rsid w:val="00F609A2"/>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847"/>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C56"/>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A3"/>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83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37C1"/>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91E3E51"/>
    <w:rsid w:val="2AD1A92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106ECE2-00E3-4941-A336-0FCABE66C1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aliases w:val="Bulleted list"/>
    <w:basedOn w:val="Normal"/>
    <w:link w:val="ListParagraphChar"/>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ListParagraphChar">
    <w:name w:val="List Paragraph Char"/>
    <w:aliases w:val="Bulleted list Char"/>
    <w:basedOn w:val="DefaultParagraphFont"/>
    <w:link w:val="ListParagraph"/>
    <w:uiPriority w:val="34"/>
    <w:rsid w:val="00DA26AB"/>
  </w:style>
  <w:style w:type="character" w:customStyle="1" w:styleId="normaltextrun">
    <w:name w:val="normaltextrun"/>
    <w:basedOn w:val="DefaultParagraphFont"/>
    <w:rsid w:val="00DA26A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273529">
      <w:bodyDiv w:val="1"/>
      <w:marLeft w:val="0"/>
      <w:marRight w:val="0"/>
      <w:marTop w:val="0"/>
      <w:marBottom w:val="0"/>
      <w:divBdr>
        <w:top w:val="none" w:sz="0" w:space="0" w:color="auto"/>
        <w:left w:val="none" w:sz="0" w:space="0" w:color="auto"/>
        <w:bottom w:val="none" w:sz="0" w:space="0" w:color="auto"/>
        <w:right w:val="none" w:sz="0" w:space="0" w:color="auto"/>
      </w:divBdr>
    </w:div>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51774639">
      <w:bodyDiv w:val="1"/>
      <w:marLeft w:val="0"/>
      <w:marRight w:val="0"/>
      <w:marTop w:val="0"/>
      <w:marBottom w:val="0"/>
      <w:divBdr>
        <w:top w:val="none" w:sz="0" w:space="0" w:color="auto"/>
        <w:left w:val="none" w:sz="0" w:space="0" w:color="auto"/>
        <w:bottom w:val="none" w:sz="0" w:space="0" w:color="auto"/>
        <w:right w:val="none" w:sz="0" w:space="0" w:color="auto"/>
      </w:divBdr>
    </w:div>
    <w:div w:id="62800555">
      <w:bodyDiv w:val="1"/>
      <w:marLeft w:val="0"/>
      <w:marRight w:val="0"/>
      <w:marTop w:val="0"/>
      <w:marBottom w:val="0"/>
      <w:divBdr>
        <w:top w:val="none" w:sz="0" w:space="0" w:color="auto"/>
        <w:left w:val="none" w:sz="0" w:space="0" w:color="auto"/>
        <w:bottom w:val="none" w:sz="0" w:space="0" w:color="auto"/>
        <w:right w:val="none" w:sz="0" w:space="0" w:color="auto"/>
      </w:divBdr>
    </w:div>
    <w:div w:id="125633653">
      <w:bodyDiv w:val="1"/>
      <w:marLeft w:val="0"/>
      <w:marRight w:val="0"/>
      <w:marTop w:val="0"/>
      <w:marBottom w:val="0"/>
      <w:divBdr>
        <w:top w:val="none" w:sz="0" w:space="0" w:color="auto"/>
        <w:left w:val="none" w:sz="0" w:space="0" w:color="auto"/>
        <w:bottom w:val="none" w:sz="0" w:space="0" w:color="auto"/>
        <w:right w:val="none" w:sz="0" w:space="0" w:color="auto"/>
      </w:divBdr>
    </w:div>
    <w:div w:id="129254327">
      <w:bodyDiv w:val="1"/>
      <w:marLeft w:val="0"/>
      <w:marRight w:val="0"/>
      <w:marTop w:val="0"/>
      <w:marBottom w:val="0"/>
      <w:divBdr>
        <w:top w:val="none" w:sz="0" w:space="0" w:color="auto"/>
        <w:left w:val="none" w:sz="0" w:space="0" w:color="auto"/>
        <w:bottom w:val="none" w:sz="0" w:space="0" w:color="auto"/>
        <w:right w:val="none" w:sz="0" w:space="0" w:color="auto"/>
      </w:divBdr>
      <w:divsChild>
        <w:div w:id="562718705">
          <w:marLeft w:val="0"/>
          <w:marRight w:val="0"/>
          <w:marTop w:val="0"/>
          <w:marBottom w:val="0"/>
          <w:divBdr>
            <w:top w:val="none" w:sz="0" w:space="0" w:color="auto"/>
            <w:left w:val="none" w:sz="0" w:space="0" w:color="auto"/>
            <w:bottom w:val="none" w:sz="0" w:space="0" w:color="auto"/>
            <w:right w:val="none" w:sz="0" w:space="0" w:color="auto"/>
          </w:divBdr>
        </w:div>
        <w:div w:id="478304886">
          <w:marLeft w:val="0"/>
          <w:marRight w:val="0"/>
          <w:marTop w:val="0"/>
          <w:marBottom w:val="0"/>
          <w:divBdr>
            <w:top w:val="none" w:sz="0" w:space="0" w:color="auto"/>
            <w:left w:val="none" w:sz="0" w:space="0" w:color="auto"/>
            <w:bottom w:val="none" w:sz="0" w:space="0" w:color="auto"/>
            <w:right w:val="none" w:sz="0" w:space="0" w:color="auto"/>
          </w:divBdr>
        </w:div>
      </w:divsChild>
    </w:div>
    <w:div w:id="143354552">
      <w:bodyDiv w:val="1"/>
      <w:marLeft w:val="0"/>
      <w:marRight w:val="0"/>
      <w:marTop w:val="0"/>
      <w:marBottom w:val="0"/>
      <w:divBdr>
        <w:top w:val="none" w:sz="0" w:space="0" w:color="auto"/>
        <w:left w:val="none" w:sz="0" w:space="0" w:color="auto"/>
        <w:bottom w:val="none" w:sz="0" w:space="0" w:color="auto"/>
        <w:right w:val="none" w:sz="0" w:space="0" w:color="auto"/>
      </w:divBdr>
    </w:div>
    <w:div w:id="14903038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66624390">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24480515">
      <w:bodyDiv w:val="1"/>
      <w:marLeft w:val="0"/>
      <w:marRight w:val="0"/>
      <w:marTop w:val="0"/>
      <w:marBottom w:val="0"/>
      <w:divBdr>
        <w:top w:val="none" w:sz="0" w:space="0" w:color="auto"/>
        <w:left w:val="none" w:sz="0" w:space="0" w:color="auto"/>
        <w:bottom w:val="none" w:sz="0" w:space="0" w:color="auto"/>
        <w:right w:val="none" w:sz="0" w:space="0" w:color="auto"/>
      </w:divBdr>
      <w:divsChild>
        <w:div w:id="972369981">
          <w:marLeft w:val="0"/>
          <w:marRight w:val="0"/>
          <w:marTop w:val="0"/>
          <w:marBottom w:val="0"/>
          <w:divBdr>
            <w:top w:val="none" w:sz="0" w:space="0" w:color="auto"/>
            <w:left w:val="none" w:sz="0" w:space="0" w:color="auto"/>
            <w:bottom w:val="none" w:sz="0" w:space="0" w:color="auto"/>
            <w:right w:val="none" w:sz="0" w:space="0" w:color="auto"/>
          </w:divBdr>
        </w:div>
        <w:div w:id="661861233">
          <w:marLeft w:val="0"/>
          <w:marRight w:val="0"/>
          <w:marTop w:val="0"/>
          <w:marBottom w:val="0"/>
          <w:divBdr>
            <w:top w:val="none" w:sz="0" w:space="0" w:color="auto"/>
            <w:left w:val="none" w:sz="0" w:space="0" w:color="auto"/>
            <w:bottom w:val="none" w:sz="0" w:space="0" w:color="auto"/>
            <w:right w:val="none" w:sz="0" w:space="0" w:color="auto"/>
          </w:divBdr>
        </w:div>
      </w:divsChild>
    </w:div>
    <w:div w:id="351418911">
      <w:bodyDiv w:val="1"/>
      <w:marLeft w:val="0"/>
      <w:marRight w:val="0"/>
      <w:marTop w:val="0"/>
      <w:marBottom w:val="0"/>
      <w:divBdr>
        <w:top w:val="none" w:sz="0" w:space="0" w:color="auto"/>
        <w:left w:val="none" w:sz="0" w:space="0" w:color="auto"/>
        <w:bottom w:val="none" w:sz="0" w:space="0" w:color="auto"/>
        <w:right w:val="none" w:sz="0" w:space="0" w:color="auto"/>
      </w:divBdr>
    </w:div>
    <w:div w:id="405419386">
      <w:bodyDiv w:val="1"/>
      <w:marLeft w:val="0"/>
      <w:marRight w:val="0"/>
      <w:marTop w:val="0"/>
      <w:marBottom w:val="0"/>
      <w:divBdr>
        <w:top w:val="none" w:sz="0" w:space="0" w:color="auto"/>
        <w:left w:val="none" w:sz="0" w:space="0" w:color="auto"/>
        <w:bottom w:val="none" w:sz="0" w:space="0" w:color="auto"/>
        <w:right w:val="none" w:sz="0" w:space="0" w:color="auto"/>
      </w:divBdr>
    </w:div>
    <w:div w:id="407121062">
      <w:bodyDiv w:val="1"/>
      <w:marLeft w:val="0"/>
      <w:marRight w:val="0"/>
      <w:marTop w:val="0"/>
      <w:marBottom w:val="0"/>
      <w:divBdr>
        <w:top w:val="none" w:sz="0" w:space="0" w:color="auto"/>
        <w:left w:val="none" w:sz="0" w:space="0" w:color="auto"/>
        <w:bottom w:val="none" w:sz="0" w:space="0" w:color="auto"/>
        <w:right w:val="none" w:sz="0" w:space="0" w:color="auto"/>
      </w:divBdr>
    </w:div>
    <w:div w:id="423381572">
      <w:bodyDiv w:val="1"/>
      <w:marLeft w:val="0"/>
      <w:marRight w:val="0"/>
      <w:marTop w:val="0"/>
      <w:marBottom w:val="0"/>
      <w:divBdr>
        <w:top w:val="none" w:sz="0" w:space="0" w:color="auto"/>
        <w:left w:val="none" w:sz="0" w:space="0" w:color="auto"/>
        <w:bottom w:val="none" w:sz="0" w:space="0" w:color="auto"/>
        <w:right w:val="none" w:sz="0" w:space="0" w:color="auto"/>
      </w:divBdr>
      <w:divsChild>
        <w:div w:id="1667780719">
          <w:marLeft w:val="0"/>
          <w:marRight w:val="0"/>
          <w:marTop w:val="0"/>
          <w:marBottom w:val="0"/>
          <w:divBdr>
            <w:top w:val="none" w:sz="0" w:space="0" w:color="auto"/>
            <w:left w:val="none" w:sz="0" w:space="0" w:color="auto"/>
            <w:bottom w:val="none" w:sz="0" w:space="0" w:color="auto"/>
            <w:right w:val="none" w:sz="0" w:space="0" w:color="auto"/>
          </w:divBdr>
        </w:div>
        <w:div w:id="1568690569">
          <w:marLeft w:val="0"/>
          <w:marRight w:val="0"/>
          <w:marTop w:val="0"/>
          <w:marBottom w:val="0"/>
          <w:divBdr>
            <w:top w:val="none" w:sz="0" w:space="0" w:color="auto"/>
            <w:left w:val="none" w:sz="0" w:space="0" w:color="auto"/>
            <w:bottom w:val="none" w:sz="0" w:space="0" w:color="auto"/>
            <w:right w:val="none" w:sz="0" w:space="0" w:color="auto"/>
          </w:divBdr>
        </w:div>
      </w:divsChild>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55680796">
      <w:bodyDiv w:val="1"/>
      <w:marLeft w:val="0"/>
      <w:marRight w:val="0"/>
      <w:marTop w:val="0"/>
      <w:marBottom w:val="0"/>
      <w:divBdr>
        <w:top w:val="none" w:sz="0" w:space="0" w:color="auto"/>
        <w:left w:val="none" w:sz="0" w:space="0" w:color="auto"/>
        <w:bottom w:val="none" w:sz="0" w:space="0" w:color="auto"/>
        <w:right w:val="none" w:sz="0" w:space="0" w:color="auto"/>
      </w:divBdr>
    </w:div>
    <w:div w:id="661355572">
      <w:bodyDiv w:val="1"/>
      <w:marLeft w:val="0"/>
      <w:marRight w:val="0"/>
      <w:marTop w:val="0"/>
      <w:marBottom w:val="0"/>
      <w:divBdr>
        <w:top w:val="none" w:sz="0" w:space="0" w:color="auto"/>
        <w:left w:val="none" w:sz="0" w:space="0" w:color="auto"/>
        <w:bottom w:val="none" w:sz="0" w:space="0" w:color="auto"/>
        <w:right w:val="none" w:sz="0" w:space="0" w:color="auto"/>
      </w:divBdr>
    </w:div>
    <w:div w:id="770005821">
      <w:bodyDiv w:val="1"/>
      <w:marLeft w:val="0"/>
      <w:marRight w:val="0"/>
      <w:marTop w:val="0"/>
      <w:marBottom w:val="0"/>
      <w:divBdr>
        <w:top w:val="none" w:sz="0" w:space="0" w:color="auto"/>
        <w:left w:val="none" w:sz="0" w:space="0" w:color="auto"/>
        <w:bottom w:val="none" w:sz="0" w:space="0" w:color="auto"/>
        <w:right w:val="none" w:sz="0" w:space="0" w:color="auto"/>
      </w:divBdr>
      <w:divsChild>
        <w:div w:id="1177042276">
          <w:marLeft w:val="0"/>
          <w:marRight w:val="0"/>
          <w:marTop w:val="0"/>
          <w:marBottom w:val="0"/>
          <w:divBdr>
            <w:top w:val="none" w:sz="0" w:space="0" w:color="auto"/>
            <w:left w:val="none" w:sz="0" w:space="0" w:color="auto"/>
            <w:bottom w:val="none" w:sz="0" w:space="0" w:color="auto"/>
            <w:right w:val="none" w:sz="0" w:space="0" w:color="auto"/>
          </w:divBdr>
        </w:div>
        <w:div w:id="1023290923">
          <w:marLeft w:val="0"/>
          <w:marRight w:val="0"/>
          <w:marTop w:val="0"/>
          <w:marBottom w:val="0"/>
          <w:divBdr>
            <w:top w:val="none" w:sz="0" w:space="0" w:color="auto"/>
            <w:left w:val="none" w:sz="0" w:space="0" w:color="auto"/>
            <w:bottom w:val="none" w:sz="0" w:space="0" w:color="auto"/>
            <w:right w:val="none" w:sz="0" w:space="0" w:color="auto"/>
          </w:divBdr>
        </w:div>
      </w:divsChild>
    </w:div>
    <w:div w:id="845755680">
      <w:bodyDiv w:val="1"/>
      <w:marLeft w:val="0"/>
      <w:marRight w:val="0"/>
      <w:marTop w:val="0"/>
      <w:marBottom w:val="0"/>
      <w:divBdr>
        <w:top w:val="none" w:sz="0" w:space="0" w:color="auto"/>
        <w:left w:val="none" w:sz="0" w:space="0" w:color="auto"/>
        <w:bottom w:val="none" w:sz="0" w:space="0" w:color="auto"/>
        <w:right w:val="none" w:sz="0" w:space="0" w:color="auto"/>
      </w:divBdr>
    </w:div>
    <w:div w:id="862665814">
      <w:bodyDiv w:val="1"/>
      <w:marLeft w:val="0"/>
      <w:marRight w:val="0"/>
      <w:marTop w:val="0"/>
      <w:marBottom w:val="0"/>
      <w:divBdr>
        <w:top w:val="none" w:sz="0" w:space="0" w:color="auto"/>
        <w:left w:val="none" w:sz="0" w:space="0" w:color="auto"/>
        <w:bottom w:val="none" w:sz="0" w:space="0" w:color="auto"/>
        <w:right w:val="none" w:sz="0" w:space="0" w:color="auto"/>
      </w:divBdr>
    </w:div>
    <w:div w:id="866060561">
      <w:bodyDiv w:val="1"/>
      <w:marLeft w:val="0"/>
      <w:marRight w:val="0"/>
      <w:marTop w:val="0"/>
      <w:marBottom w:val="0"/>
      <w:divBdr>
        <w:top w:val="none" w:sz="0" w:space="0" w:color="auto"/>
        <w:left w:val="none" w:sz="0" w:space="0" w:color="auto"/>
        <w:bottom w:val="none" w:sz="0" w:space="0" w:color="auto"/>
        <w:right w:val="none" w:sz="0" w:space="0" w:color="auto"/>
      </w:divBdr>
    </w:div>
    <w:div w:id="905845530">
      <w:bodyDiv w:val="1"/>
      <w:marLeft w:val="0"/>
      <w:marRight w:val="0"/>
      <w:marTop w:val="0"/>
      <w:marBottom w:val="0"/>
      <w:divBdr>
        <w:top w:val="none" w:sz="0" w:space="0" w:color="auto"/>
        <w:left w:val="none" w:sz="0" w:space="0" w:color="auto"/>
        <w:bottom w:val="none" w:sz="0" w:space="0" w:color="auto"/>
        <w:right w:val="none" w:sz="0" w:space="0" w:color="auto"/>
      </w:divBdr>
    </w:div>
    <w:div w:id="928003399">
      <w:bodyDiv w:val="1"/>
      <w:marLeft w:val="0"/>
      <w:marRight w:val="0"/>
      <w:marTop w:val="0"/>
      <w:marBottom w:val="0"/>
      <w:divBdr>
        <w:top w:val="none" w:sz="0" w:space="0" w:color="auto"/>
        <w:left w:val="none" w:sz="0" w:space="0" w:color="auto"/>
        <w:bottom w:val="none" w:sz="0" w:space="0" w:color="auto"/>
        <w:right w:val="none" w:sz="0" w:space="0" w:color="auto"/>
      </w:divBdr>
    </w:div>
    <w:div w:id="947271035">
      <w:bodyDiv w:val="1"/>
      <w:marLeft w:val="0"/>
      <w:marRight w:val="0"/>
      <w:marTop w:val="0"/>
      <w:marBottom w:val="0"/>
      <w:divBdr>
        <w:top w:val="none" w:sz="0" w:space="0" w:color="auto"/>
        <w:left w:val="none" w:sz="0" w:space="0" w:color="auto"/>
        <w:bottom w:val="none" w:sz="0" w:space="0" w:color="auto"/>
        <w:right w:val="none" w:sz="0" w:space="0" w:color="auto"/>
      </w:divBdr>
    </w:div>
    <w:div w:id="1124467283">
      <w:bodyDiv w:val="1"/>
      <w:marLeft w:val="0"/>
      <w:marRight w:val="0"/>
      <w:marTop w:val="0"/>
      <w:marBottom w:val="0"/>
      <w:divBdr>
        <w:top w:val="none" w:sz="0" w:space="0" w:color="auto"/>
        <w:left w:val="none" w:sz="0" w:space="0" w:color="auto"/>
        <w:bottom w:val="none" w:sz="0" w:space="0" w:color="auto"/>
        <w:right w:val="none" w:sz="0" w:space="0" w:color="auto"/>
      </w:divBdr>
    </w:div>
    <w:div w:id="1147697859">
      <w:bodyDiv w:val="1"/>
      <w:marLeft w:val="0"/>
      <w:marRight w:val="0"/>
      <w:marTop w:val="0"/>
      <w:marBottom w:val="0"/>
      <w:divBdr>
        <w:top w:val="none" w:sz="0" w:space="0" w:color="auto"/>
        <w:left w:val="none" w:sz="0" w:space="0" w:color="auto"/>
        <w:bottom w:val="none" w:sz="0" w:space="0" w:color="auto"/>
        <w:right w:val="none" w:sz="0" w:space="0" w:color="auto"/>
      </w:divBdr>
      <w:divsChild>
        <w:div w:id="1674869329">
          <w:marLeft w:val="0"/>
          <w:marRight w:val="0"/>
          <w:marTop w:val="0"/>
          <w:marBottom w:val="0"/>
          <w:divBdr>
            <w:top w:val="none" w:sz="0" w:space="0" w:color="auto"/>
            <w:left w:val="none" w:sz="0" w:space="0" w:color="auto"/>
            <w:bottom w:val="none" w:sz="0" w:space="0" w:color="auto"/>
            <w:right w:val="none" w:sz="0" w:space="0" w:color="auto"/>
          </w:divBdr>
        </w:div>
        <w:div w:id="834734155">
          <w:marLeft w:val="0"/>
          <w:marRight w:val="0"/>
          <w:marTop w:val="0"/>
          <w:marBottom w:val="0"/>
          <w:divBdr>
            <w:top w:val="none" w:sz="0" w:space="0" w:color="auto"/>
            <w:left w:val="none" w:sz="0" w:space="0" w:color="auto"/>
            <w:bottom w:val="none" w:sz="0" w:space="0" w:color="auto"/>
            <w:right w:val="none" w:sz="0" w:space="0" w:color="auto"/>
          </w:divBdr>
        </w:div>
        <w:div w:id="604922876">
          <w:marLeft w:val="0"/>
          <w:marRight w:val="0"/>
          <w:marTop w:val="0"/>
          <w:marBottom w:val="0"/>
          <w:divBdr>
            <w:top w:val="none" w:sz="0" w:space="0" w:color="auto"/>
            <w:left w:val="none" w:sz="0" w:space="0" w:color="auto"/>
            <w:bottom w:val="none" w:sz="0" w:space="0" w:color="auto"/>
            <w:right w:val="none" w:sz="0" w:space="0" w:color="auto"/>
          </w:divBdr>
        </w:div>
        <w:div w:id="1552577951">
          <w:marLeft w:val="0"/>
          <w:marRight w:val="0"/>
          <w:marTop w:val="0"/>
          <w:marBottom w:val="0"/>
          <w:divBdr>
            <w:top w:val="none" w:sz="0" w:space="0" w:color="auto"/>
            <w:left w:val="none" w:sz="0" w:space="0" w:color="auto"/>
            <w:bottom w:val="none" w:sz="0" w:space="0" w:color="auto"/>
            <w:right w:val="none" w:sz="0" w:space="0" w:color="auto"/>
          </w:divBdr>
        </w:div>
        <w:div w:id="55902913">
          <w:marLeft w:val="0"/>
          <w:marRight w:val="0"/>
          <w:marTop w:val="0"/>
          <w:marBottom w:val="0"/>
          <w:divBdr>
            <w:top w:val="none" w:sz="0" w:space="0" w:color="auto"/>
            <w:left w:val="none" w:sz="0" w:space="0" w:color="auto"/>
            <w:bottom w:val="none" w:sz="0" w:space="0" w:color="auto"/>
            <w:right w:val="none" w:sz="0" w:space="0" w:color="auto"/>
          </w:divBdr>
        </w:div>
        <w:div w:id="196285731">
          <w:marLeft w:val="0"/>
          <w:marRight w:val="0"/>
          <w:marTop w:val="0"/>
          <w:marBottom w:val="0"/>
          <w:divBdr>
            <w:top w:val="none" w:sz="0" w:space="0" w:color="auto"/>
            <w:left w:val="none" w:sz="0" w:space="0" w:color="auto"/>
            <w:bottom w:val="none" w:sz="0" w:space="0" w:color="auto"/>
            <w:right w:val="none" w:sz="0" w:space="0" w:color="auto"/>
          </w:divBdr>
        </w:div>
        <w:div w:id="316349140">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42058486">
      <w:bodyDiv w:val="1"/>
      <w:marLeft w:val="0"/>
      <w:marRight w:val="0"/>
      <w:marTop w:val="0"/>
      <w:marBottom w:val="0"/>
      <w:divBdr>
        <w:top w:val="none" w:sz="0" w:space="0" w:color="auto"/>
        <w:left w:val="none" w:sz="0" w:space="0" w:color="auto"/>
        <w:bottom w:val="none" w:sz="0" w:space="0" w:color="auto"/>
        <w:right w:val="none" w:sz="0" w:space="0" w:color="auto"/>
      </w:divBdr>
    </w:div>
    <w:div w:id="1267809613">
      <w:bodyDiv w:val="1"/>
      <w:marLeft w:val="0"/>
      <w:marRight w:val="0"/>
      <w:marTop w:val="0"/>
      <w:marBottom w:val="0"/>
      <w:divBdr>
        <w:top w:val="none" w:sz="0" w:space="0" w:color="auto"/>
        <w:left w:val="none" w:sz="0" w:space="0" w:color="auto"/>
        <w:bottom w:val="none" w:sz="0" w:space="0" w:color="auto"/>
        <w:right w:val="none" w:sz="0" w:space="0" w:color="auto"/>
      </w:divBdr>
    </w:div>
    <w:div w:id="1435632532">
      <w:bodyDiv w:val="1"/>
      <w:marLeft w:val="0"/>
      <w:marRight w:val="0"/>
      <w:marTop w:val="0"/>
      <w:marBottom w:val="0"/>
      <w:divBdr>
        <w:top w:val="none" w:sz="0" w:space="0" w:color="auto"/>
        <w:left w:val="none" w:sz="0" w:space="0" w:color="auto"/>
        <w:bottom w:val="none" w:sz="0" w:space="0" w:color="auto"/>
        <w:right w:val="none" w:sz="0" w:space="0" w:color="auto"/>
      </w:divBdr>
    </w:div>
    <w:div w:id="1469977457">
      <w:bodyDiv w:val="1"/>
      <w:marLeft w:val="0"/>
      <w:marRight w:val="0"/>
      <w:marTop w:val="0"/>
      <w:marBottom w:val="0"/>
      <w:divBdr>
        <w:top w:val="none" w:sz="0" w:space="0" w:color="auto"/>
        <w:left w:val="none" w:sz="0" w:space="0" w:color="auto"/>
        <w:bottom w:val="none" w:sz="0" w:space="0" w:color="auto"/>
        <w:right w:val="none" w:sz="0" w:space="0" w:color="auto"/>
      </w:divBdr>
    </w:div>
    <w:div w:id="1483159448">
      <w:bodyDiv w:val="1"/>
      <w:marLeft w:val="0"/>
      <w:marRight w:val="0"/>
      <w:marTop w:val="0"/>
      <w:marBottom w:val="0"/>
      <w:divBdr>
        <w:top w:val="none" w:sz="0" w:space="0" w:color="auto"/>
        <w:left w:val="none" w:sz="0" w:space="0" w:color="auto"/>
        <w:bottom w:val="none" w:sz="0" w:space="0" w:color="auto"/>
        <w:right w:val="none" w:sz="0" w:space="0" w:color="auto"/>
      </w:divBdr>
      <w:divsChild>
        <w:div w:id="813567635">
          <w:marLeft w:val="0"/>
          <w:marRight w:val="0"/>
          <w:marTop w:val="0"/>
          <w:marBottom w:val="0"/>
          <w:divBdr>
            <w:top w:val="none" w:sz="0" w:space="0" w:color="auto"/>
            <w:left w:val="none" w:sz="0" w:space="0" w:color="auto"/>
            <w:bottom w:val="none" w:sz="0" w:space="0" w:color="auto"/>
            <w:right w:val="none" w:sz="0" w:space="0" w:color="auto"/>
          </w:divBdr>
        </w:div>
        <w:div w:id="688725056">
          <w:marLeft w:val="0"/>
          <w:marRight w:val="0"/>
          <w:marTop w:val="0"/>
          <w:marBottom w:val="0"/>
          <w:divBdr>
            <w:top w:val="none" w:sz="0" w:space="0" w:color="auto"/>
            <w:left w:val="none" w:sz="0" w:space="0" w:color="auto"/>
            <w:bottom w:val="none" w:sz="0" w:space="0" w:color="auto"/>
            <w:right w:val="none" w:sz="0" w:space="0" w:color="auto"/>
          </w:divBdr>
        </w:div>
      </w:divsChild>
    </w:div>
    <w:div w:id="1486312433">
      <w:bodyDiv w:val="1"/>
      <w:marLeft w:val="0"/>
      <w:marRight w:val="0"/>
      <w:marTop w:val="0"/>
      <w:marBottom w:val="0"/>
      <w:divBdr>
        <w:top w:val="none" w:sz="0" w:space="0" w:color="auto"/>
        <w:left w:val="none" w:sz="0" w:space="0" w:color="auto"/>
        <w:bottom w:val="none" w:sz="0" w:space="0" w:color="auto"/>
        <w:right w:val="none" w:sz="0" w:space="0" w:color="auto"/>
      </w:divBdr>
      <w:divsChild>
        <w:div w:id="1622683158">
          <w:marLeft w:val="0"/>
          <w:marRight w:val="0"/>
          <w:marTop w:val="0"/>
          <w:marBottom w:val="0"/>
          <w:divBdr>
            <w:top w:val="none" w:sz="0" w:space="0" w:color="auto"/>
            <w:left w:val="none" w:sz="0" w:space="0" w:color="auto"/>
            <w:bottom w:val="none" w:sz="0" w:space="0" w:color="auto"/>
            <w:right w:val="none" w:sz="0" w:space="0" w:color="auto"/>
          </w:divBdr>
        </w:div>
        <w:div w:id="469782519">
          <w:marLeft w:val="0"/>
          <w:marRight w:val="0"/>
          <w:marTop w:val="0"/>
          <w:marBottom w:val="0"/>
          <w:divBdr>
            <w:top w:val="none" w:sz="0" w:space="0" w:color="auto"/>
            <w:left w:val="none" w:sz="0" w:space="0" w:color="auto"/>
            <w:bottom w:val="none" w:sz="0" w:space="0" w:color="auto"/>
            <w:right w:val="none" w:sz="0" w:space="0" w:color="auto"/>
          </w:divBdr>
        </w:div>
      </w:divsChild>
    </w:div>
    <w:div w:id="1545797730">
      <w:bodyDiv w:val="1"/>
      <w:marLeft w:val="0"/>
      <w:marRight w:val="0"/>
      <w:marTop w:val="0"/>
      <w:marBottom w:val="0"/>
      <w:divBdr>
        <w:top w:val="none" w:sz="0" w:space="0" w:color="auto"/>
        <w:left w:val="none" w:sz="0" w:space="0" w:color="auto"/>
        <w:bottom w:val="none" w:sz="0" w:space="0" w:color="auto"/>
        <w:right w:val="none" w:sz="0" w:space="0" w:color="auto"/>
      </w:divBdr>
    </w:div>
    <w:div w:id="1619951322">
      <w:bodyDiv w:val="1"/>
      <w:marLeft w:val="0"/>
      <w:marRight w:val="0"/>
      <w:marTop w:val="0"/>
      <w:marBottom w:val="0"/>
      <w:divBdr>
        <w:top w:val="none" w:sz="0" w:space="0" w:color="auto"/>
        <w:left w:val="none" w:sz="0" w:space="0" w:color="auto"/>
        <w:bottom w:val="none" w:sz="0" w:space="0" w:color="auto"/>
        <w:right w:val="none" w:sz="0" w:space="0" w:color="auto"/>
      </w:divBdr>
    </w:div>
    <w:div w:id="1659577393">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47606894">
      <w:bodyDiv w:val="1"/>
      <w:marLeft w:val="0"/>
      <w:marRight w:val="0"/>
      <w:marTop w:val="0"/>
      <w:marBottom w:val="0"/>
      <w:divBdr>
        <w:top w:val="none" w:sz="0" w:space="0" w:color="auto"/>
        <w:left w:val="none" w:sz="0" w:space="0" w:color="auto"/>
        <w:bottom w:val="none" w:sz="0" w:space="0" w:color="auto"/>
        <w:right w:val="none" w:sz="0" w:space="0" w:color="auto"/>
      </w:divBdr>
      <w:divsChild>
        <w:div w:id="1883009213">
          <w:marLeft w:val="0"/>
          <w:marRight w:val="0"/>
          <w:marTop w:val="0"/>
          <w:marBottom w:val="0"/>
          <w:divBdr>
            <w:top w:val="none" w:sz="0" w:space="0" w:color="auto"/>
            <w:left w:val="none" w:sz="0" w:space="0" w:color="auto"/>
            <w:bottom w:val="none" w:sz="0" w:space="0" w:color="auto"/>
            <w:right w:val="none" w:sz="0" w:space="0" w:color="auto"/>
          </w:divBdr>
        </w:div>
        <w:div w:id="738789251">
          <w:marLeft w:val="0"/>
          <w:marRight w:val="0"/>
          <w:marTop w:val="0"/>
          <w:marBottom w:val="0"/>
          <w:divBdr>
            <w:top w:val="none" w:sz="0" w:space="0" w:color="auto"/>
            <w:left w:val="none" w:sz="0" w:space="0" w:color="auto"/>
            <w:bottom w:val="none" w:sz="0" w:space="0" w:color="auto"/>
            <w:right w:val="none" w:sz="0" w:space="0" w:color="auto"/>
          </w:divBdr>
        </w:div>
        <w:div w:id="780343643">
          <w:marLeft w:val="0"/>
          <w:marRight w:val="0"/>
          <w:marTop w:val="0"/>
          <w:marBottom w:val="0"/>
          <w:divBdr>
            <w:top w:val="none" w:sz="0" w:space="0" w:color="auto"/>
            <w:left w:val="none" w:sz="0" w:space="0" w:color="auto"/>
            <w:bottom w:val="none" w:sz="0" w:space="0" w:color="auto"/>
            <w:right w:val="none" w:sz="0" w:space="0" w:color="auto"/>
          </w:divBdr>
        </w:div>
        <w:div w:id="959260894">
          <w:marLeft w:val="0"/>
          <w:marRight w:val="0"/>
          <w:marTop w:val="0"/>
          <w:marBottom w:val="0"/>
          <w:divBdr>
            <w:top w:val="none" w:sz="0" w:space="0" w:color="auto"/>
            <w:left w:val="none" w:sz="0" w:space="0" w:color="auto"/>
            <w:bottom w:val="none" w:sz="0" w:space="0" w:color="auto"/>
            <w:right w:val="none" w:sz="0" w:space="0" w:color="auto"/>
          </w:divBdr>
        </w:div>
        <w:div w:id="1668241002">
          <w:marLeft w:val="0"/>
          <w:marRight w:val="0"/>
          <w:marTop w:val="0"/>
          <w:marBottom w:val="0"/>
          <w:divBdr>
            <w:top w:val="none" w:sz="0" w:space="0" w:color="auto"/>
            <w:left w:val="none" w:sz="0" w:space="0" w:color="auto"/>
            <w:bottom w:val="none" w:sz="0" w:space="0" w:color="auto"/>
            <w:right w:val="none" w:sz="0" w:space="0" w:color="auto"/>
          </w:divBdr>
        </w:div>
        <w:div w:id="2118910011">
          <w:marLeft w:val="0"/>
          <w:marRight w:val="0"/>
          <w:marTop w:val="0"/>
          <w:marBottom w:val="0"/>
          <w:divBdr>
            <w:top w:val="none" w:sz="0" w:space="0" w:color="auto"/>
            <w:left w:val="none" w:sz="0" w:space="0" w:color="auto"/>
            <w:bottom w:val="none" w:sz="0" w:space="0" w:color="auto"/>
            <w:right w:val="none" w:sz="0" w:space="0" w:color="auto"/>
          </w:divBdr>
        </w:div>
        <w:div w:id="1546143627">
          <w:marLeft w:val="0"/>
          <w:marRight w:val="0"/>
          <w:marTop w:val="0"/>
          <w:marBottom w:val="0"/>
          <w:divBdr>
            <w:top w:val="none" w:sz="0" w:space="0" w:color="auto"/>
            <w:left w:val="none" w:sz="0" w:space="0" w:color="auto"/>
            <w:bottom w:val="none" w:sz="0" w:space="0" w:color="auto"/>
            <w:right w:val="none" w:sz="0" w:space="0" w:color="auto"/>
          </w:divBdr>
        </w:div>
      </w:divsChild>
    </w:div>
    <w:div w:id="1781684273">
      <w:bodyDiv w:val="1"/>
      <w:marLeft w:val="0"/>
      <w:marRight w:val="0"/>
      <w:marTop w:val="0"/>
      <w:marBottom w:val="0"/>
      <w:divBdr>
        <w:top w:val="none" w:sz="0" w:space="0" w:color="auto"/>
        <w:left w:val="none" w:sz="0" w:space="0" w:color="auto"/>
        <w:bottom w:val="none" w:sz="0" w:space="0" w:color="auto"/>
        <w:right w:val="none" w:sz="0" w:space="0" w:color="auto"/>
      </w:divBdr>
    </w:div>
    <w:div w:id="1819760194">
      <w:bodyDiv w:val="1"/>
      <w:marLeft w:val="0"/>
      <w:marRight w:val="0"/>
      <w:marTop w:val="0"/>
      <w:marBottom w:val="0"/>
      <w:divBdr>
        <w:top w:val="none" w:sz="0" w:space="0" w:color="auto"/>
        <w:left w:val="none" w:sz="0" w:space="0" w:color="auto"/>
        <w:bottom w:val="none" w:sz="0" w:space="0" w:color="auto"/>
        <w:right w:val="none" w:sz="0" w:space="0" w:color="auto"/>
      </w:divBdr>
    </w:div>
    <w:div w:id="1822622057">
      <w:bodyDiv w:val="1"/>
      <w:marLeft w:val="0"/>
      <w:marRight w:val="0"/>
      <w:marTop w:val="0"/>
      <w:marBottom w:val="0"/>
      <w:divBdr>
        <w:top w:val="none" w:sz="0" w:space="0" w:color="auto"/>
        <w:left w:val="none" w:sz="0" w:space="0" w:color="auto"/>
        <w:bottom w:val="none" w:sz="0" w:space="0" w:color="auto"/>
        <w:right w:val="none" w:sz="0" w:space="0" w:color="auto"/>
      </w:divBdr>
    </w:div>
    <w:div w:id="1835946473">
      <w:bodyDiv w:val="1"/>
      <w:marLeft w:val="0"/>
      <w:marRight w:val="0"/>
      <w:marTop w:val="0"/>
      <w:marBottom w:val="0"/>
      <w:divBdr>
        <w:top w:val="none" w:sz="0" w:space="0" w:color="auto"/>
        <w:left w:val="none" w:sz="0" w:space="0" w:color="auto"/>
        <w:bottom w:val="none" w:sz="0" w:space="0" w:color="auto"/>
        <w:right w:val="none" w:sz="0" w:space="0" w:color="auto"/>
      </w:divBdr>
    </w:div>
    <w:div w:id="1885369399">
      <w:bodyDiv w:val="1"/>
      <w:marLeft w:val="0"/>
      <w:marRight w:val="0"/>
      <w:marTop w:val="0"/>
      <w:marBottom w:val="0"/>
      <w:divBdr>
        <w:top w:val="none" w:sz="0" w:space="0" w:color="auto"/>
        <w:left w:val="none" w:sz="0" w:space="0" w:color="auto"/>
        <w:bottom w:val="none" w:sz="0" w:space="0" w:color="auto"/>
        <w:right w:val="none" w:sz="0" w:space="0" w:color="auto"/>
      </w:divBdr>
      <w:divsChild>
        <w:div w:id="434254714">
          <w:marLeft w:val="547"/>
          <w:marRight w:val="0"/>
          <w:marTop w:val="0"/>
          <w:marBottom w:val="0"/>
          <w:divBdr>
            <w:top w:val="none" w:sz="0" w:space="0" w:color="auto"/>
            <w:left w:val="none" w:sz="0" w:space="0" w:color="auto"/>
            <w:bottom w:val="none" w:sz="0" w:space="0" w:color="auto"/>
            <w:right w:val="none" w:sz="0" w:space="0" w:color="auto"/>
          </w:divBdr>
        </w:div>
      </w:divsChild>
    </w:div>
    <w:div w:id="1971789906">
      <w:bodyDiv w:val="1"/>
      <w:marLeft w:val="0"/>
      <w:marRight w:val="0"/>
      <w:marTop w:val="0"/>
      <w:marBottom w:val="0"/>
      <w:divBdr>
        <w:top w:val="none" w:sz="0" w:space="0" w:color="auto"/>
        <w:left w:val="none" w:sz="0" w:space="0" w:color="auto"/>
        <w:bottom w:val="none" w:sz="0" w:space="0" w:color="auto"/>
        <w:right w:val="none" w:sz="0" w:space="0" w:color="auto"/>
      </w:divBdr>
    </w:div>
    <w:div w:id="2014137436">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D4A8E"/>
    <w:rsid w:val="0017650F"/>
    <w:rsid w:val="001E02F5"/>
    <w:rsid w:val="00222A62"/>
    <w:rsid w:val="0028255A"/>
    <w:rsid w:val="00316DA5"/>
    <w:rsid w:val="00387A9C"/>
    <w:rsid w:val="00543F41"/>
    <w:rsid w:val="00584F41"/>
    <w:rsid w:val="005E7C93"/>
    <w:rsid w:val="0070333E"/>
    <w:rsid w:val="00730C85"/>
    <w:rsid w:val="00760A8F"/>
    <w:rsid w:val="0083173B"/>
    <w:rsid w:val="00B874C9"/>
    <w:rsid w:val="00C945B9"/>
    <w:rsid w:val="00C95109"/>
    <w:rsid w:val="00CA2371"/>
    <w:rsid w:val="00D458E8"/>
    <w:rsid w:val="00D83E5E"/>
    <w:rsid w:val="00E115AD"/>
    <w:rsid w:val="00E51ECD"/>
    <w:rsid w:val="00E575E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180</Value>
      <Value>138</Value>
      <Value>18</Value>
      <Value>164</Value>
      <Value>91</Value>
    </TaxCatchAll>
    <SharedWithUsers xmlns="59d12b91-b74f-4b49-b03f-48db312c8174">
      <UserInfo>
        <DisplayName>Laurie Barker (DEECA)</DisplayName>
        <AccountId>1470</AccountId>
        <AccountType/>
      </UserInfo>
    </SharedWithUsers>
    <AdaLastReviewedDate xmlns="59d12b91-b74f-4b49-b03f-48db312c8174">2023-07-02T14:00:00+00:00</AdaLastReviewedDate>
    <IconOverlay xmlns="http://schemas.microsoft.com/sharepoint/v4" xsi:nil="true"/>
    <Description xmlns="59d12b91-b74f-4b49-b03f-48db312c8174">Position description template</Description>
    <Category xmlns="59d12b91-b74f-4b49-b03f-48db312c8174">
      <Value>Integrity</Value>
      <Value>People</Value>
      <Value>Workplace</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Info xmlns="http://schemas.microsoft.com/office/infopath/2007/PartnerControls">
          <TermName xmlns="http://schemas.microsoft.com/office/infopath/2007/PartnerControls">Grade review</TermName>
          <TermId xmlns="http://schemas.microsoft.com/office/infopath/2007/PartnerControls">f7ad65ac-03ab-486a-9d79-d2a18ebc3522</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Info xmlns="http://schemas.microsoft.com/office/infopath/2007/PartnerControls">
          <TermName xmlns="http://schemas.microsoft.com/office/infopath/2007/PartnerControls">Expression of interest to fill a vacancy</TermName>
          <TermId xmlns="http://schemas.microsoft.com/office/infopath/2007/PartnerControls">6d398fea-abd8-4137-b21d-f2907c9c9cc9</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5" ma:contentTypeDescription="" ma:contentTypeScope="" ma:versionID="1713a043aee4c7bfd83c7b5c180f7c0d">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4781b4a573c16acb833b87a01a0a67ab"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haredContentType xmlns="Microsoft.SharePoint.Taxonomy.ContentTypeSync" SourceId="797aeec6-0273-40f2-ab3e-beee73212332" ContentTypeId="0x0101" PreviousValue="tru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252461D4-4E91-4FE7-A16A-AAC572DF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97F8289-730B-41BD-A76D-A73820606638}">
  <ds:schemaRefs>
    <ds:schemaRef ds:uri="http://schemas.microsoft.com/sharepoint/events"/>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F7397ADF-D798-487A-BDFE-2380467B998A}">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4</Pages>
  <Words>1753</Words>
  <Characters>9995</Characters>
  <Application>Microsoft Office Word</Application>
  <DocSecurity>0</DocSecurity>
  <Lines>83</Lines>
  <Paragraphs>23</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11725</CharactersWithSpaces>
  <SharedDoc>false</SharedDoc>
  <HLinks>
    <vt:vector size="30" baseType="variant">
      <vt:variant>
        <vt:i4>2687044</vt:i4>
      </vt:variant>
      <vt:variant>
        <vt:i4>27</vt:i4>
      </vt:variant>
      <vt:variant>
        <vt:i4>0</vt:i4>
      </vt:variant>
      <vt:variant>
        <vt:i4>5</vt:i4>
      </vt:variant>
      <vt:variant>
        <vt:lpwstr>mailto:customer.service@delwp.vic.gov.au</vt:lpwstr>
      </vt:variant>
      <vt:variant>
        <vt:lpwstr/>
      </vt:variant>
      <vt:variant>
        <vt:i4>4456505</vt:i4>
      </vt:variant>
      <vt:variant>
        <vt:i4>24</vt:i4>
      </vt:variant>
      <vt:variant>
        <vt:i4>0</vt:i4>
      </vt:variant>
      <vt:variant>
        <vt:i4>5</vt:i4>
      </vt:variant>
      <vt:variant>
        <vt:lpwstr>mailto:self.determination@delwp.vic.gov.au</vt:lpwstr>
      </vt:variant>
      <vt:variant>
        <vt:lpwstr/>
      </vt:variant>
      <vt:variant>
        <vt:i4>1638431</vt:i4>
      </vt:variant>
      <vt:variant>
        <vt:i4>21</vt:i4>
      </vt:variant>
      <vt:variant>
        <vt:i4>0</vt:i4>
      </vt:variant>
      <vt:variant>
        <vt:i4>5</vt:i4>
      </vt:variant>
      <vt:variant>
        <vt:lpwstr>http://www.delwp.vic.gov.au/</vt:lpwstr>
      </vt:variant>
      <vt:variant>
        <vt:lpwstr/>
      </vt:variant>
      <vt:variant>
        <vt:i4>1048651</vt:i4>
      </vt:variant>
      <vt:variant>
        <vt:i4>18</vt:i4>
      </vt:variant>
      <vt:variant>
        <vt:i4>0</vt:i4>
      </vt:variant>
      <vt:variant>
        <vt:i4>5</vt:i4>
      </vt:variant>
      <vt:variant>
        <vt:lpwstr>https://delwpvicgovau.sharepoint.com/AskAda/SupportingDocuments/CapabilitiesForKeySelectionCriteria.docx</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dc:title>
  <dc:subject>Position Description</dc:subject>
  <dc:creator>Fiona</dc:creator>
  <cp:keywords/>
  <dc:description/>
  <cp:lastModifiedBy>Lisa M Knight (DEECA)</cp:lastModifiedBy>
  <cp:revision>3</cp:revision>
  <cp:lastPrinted>2022-06-17T19:14:00Z</cp:lastPrinted>
  <dcterms:created xsi:type="dcterms:W3CDTF">2026-10-28T08:27:00Z</dcterms:created>
  <dcterms:modified xsi:type="dcterms:W3CDTF">2026-11-04T02:22:00Z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2023-07-17T01:03:26Z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075fef45-7566-4307-b2d2-8243f31f116e</vt:lpwstr>
  </property>
  <property fmtid="{D5CDD505-2E9C-101B-9397-08002B2CF9AE}" pid="53" name="MSIP_Label_4257e2ab-f512-40e2-9c9a-c64247360765_ContentBits">
    <vt:lpwstr>2</vt:lpwstr>
  </property>
</Properties>
</file>