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14AEFDC7" w:rsidR="00254F12" w:rsidRPr="00862057" w:rsidRDefault="00AD17CA"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EC7A65">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20352"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87936" behindDoc="0" locked="1" layoutInCell="1" allowOverlap="1" wp14:anchorId="537CDFA3" wp14:editId="75AB9883">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26496"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9F97670" id="Navy" o:spid="_x0000_s1026" alt="&quot;&quot;" style="position:absolute;margin-left:0;margin-top:0;width:538.3pt;height:175.45pt;z-index:-2516899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75648" behindDoc="0" locked="1" layoutInCell="1" allowOverlap="1" wp14:anchorId="14560734" wp14:editId="2873986F">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81792" behindDoc="0" locked="1" layoutInCell="1" allowOverlap="1" wp14:anchorId="3252D1AA" wp14:editId="1ADCECC2">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94080" behindDoc="0" locked="1" layoutInCell="1" allowOverlap="1" wp14:anchorId="3B6DA505" wp14:editId="1E2209C1">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700224"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69504" behindDoc="0" locked="1" layoutInCell="1" allowOverlap="1" wp14:anchorId="047BCDF9" wp14:editId="56232A7E">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63360"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44928"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69B72A3" id="RibbonElement2" o:spid="_x0000_s1026" alt="&quot;&quot;" style="position:absolute;margin-left:413.8pt;margin-top:105.25pt;width:98.95pt;height:70.3pt;z-index:2516449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1072"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9623190" id="RibbonElement3" o:spid="_x0000_s1026" alt="&quot;&quot;" style="position:absolute;margin-left:380.55pt;margin-top:140.05pt;width:82.5pt;height:35.45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721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FE0DB51" id="RibbonElement4Grp" o:spid="_x0000_s1026" alt="&quot;&quot;" style="position:absolute;margin-left:446.25pt;margin-top:105.25pt;width:83.05pt;height:70.3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38784"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66E39CD" id="RibbonElement1" o:spid="_x0000_s1026" alt="&quot;&quot;" style="position:absolute;margin-left:463.65pt;margin-top:0;width:132.1pt;height:140.3pt;z-index:2516387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32640"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32640;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23E52DA" w14:textId="77777777" w:rsidR="005244EC" w:rsidRPr="008C06B8" w:rsidRDefault="005244EC" w:rsidP="005244EC">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5244EC" w:rsidRPr="00495B3B" w14:paraId="6B3B6C28" w14:textId="77777777" w:rsidTr="0027551F">
        <w:trPr>
          <w:trHeight w:val="399"/>
        </w:trPr>
        <w:tc>
          <w:tcPr>
            <w:tcW w:w="2580" w:type="dxa"/>
            <w:tcBorders>
              <w:top w:val="nil"/>
              <w:bottom w:val="nil"/>
              <w:right w:val="nil"/>
            </w:tcBorders>
            <w:vAlign w:val="center"/>
          </w:tcPr>
          <w:p w14:paraId="6BFD4EE2"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6FC81E33" w14:textId="77777777" w:rsidR="005244EC" w:rsidRPr="00495B3B" w:rsidRDefault="005244EC" w:rsidP="0027551F">
            <w:pPr>
              <w:spacing w:before="0" w:after="0"/>
              <w:ind w:left="57" w:right="-450"/>
              <w:rPr>
                <w:rFonts w:ascii="Arial" w:hAnsi="Arial" w:cs="Arial"/>
                <w:color w:val="363534"/>
                <w:szCs w:val="22"/>
              </w:rPr>
            </w:pPr>
            <w:r>
              <w:rPr>
                <w:rFonts w:ascii="Arial" w:hAnsi="Arial" w:cs="Arial"/>
                <w:noProof/>
                <w:color w:val="363534"/>
                <w:szCs w:val="22"/>
                <w:lang w:eastAsia="zh-CN"/>
              </w:rPr>
              <w:t>Program Support Officer</w:t>
            </w:r>
          </w:p>
        </w:tc>
      </w:tr>
      <w:tr w:rsidR="005244EC" w:rsidRPr="00495B3B" w14:paraId="3B838049" w14:textId="77777777" w:rsidTr="0027551F">
        <w:trPr>
          <w:trHeight w:val="399"/>
        </w:trPr>
        <w:tc>
          <w:tcPr>
            <w:tcW w:w="2580" w:type="dxa"/>
            <w:tcBorders>
              <w:top w:val="nil"/>
              <w:bottom w:val="nil"/>
              <w:right w:val="nil"/>
            </w:tcBorders>
            <w:vAlign w:val="center"/>
          </w:tcPr>
          <w:p w14:paraId="61B12E72"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654FA540" w14:textId="269A27C1" w:rsidR="005244EC" w:rsidRPr="00495B3B" w:rsidRDefault="002024A2" w:rsidP="0027551F">
            <w:pPr>
              <w:spacing w:before="0" w:after="0"/>
              <w:ind w:left="57" w:right="-450"/>
              <w:rPr>
                <w:rFonts w:ascii="Arial" w:hAnsi="Arial" w:cs="Arial"/>
                <w:color w:val="363534"/>
                <w:szCs w:val="22"/>
              </w:rPr>
            </w:pPr>
            <w:r w:rsidRPr="002024A2">
              <w:rPr>
                <w:rFonts w:ascii="Arial" w:hAnsi="Arial" w:cs="Arial"/>
                <w:color w:val="363534"/>
                <w:szCs w:val="22"/>
              </w:rPr>
              <w:t>50968190</w:t>
            </w:r>
          </w:p>
        </w:tc>
      </w:tr>
      <w:tr w:rsidR="005244EC" w:rsidRPr="00495B3B" w14:paraId="42775FC4" w14:textId="77777777" w:rsidTr="0027551F">
        <w:trPr>
          <w:trHeight w:val="399"/>
        </w:trPr>
        <w:tc>
          <w:tcPr>
            <w:tcW w:w="2580" w:type="dxa"/>
            <w:tcBorders>
              <w:top w:val="nil"/>
              <w:bottom w:val="nil"/>
              <w:right w:val="nil"/>
            </w:tcBorders>
            <w:vAlign w:val="center"/>
          </w:tcPr>
          <w:p w14:paraId="3EDD49E9"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4A693DDF" w14:textId="2B0EF7EB" w:rsidR="005244EC" w:rsidRPr="00495B3B" w:rsidRDefault="005244EC" w:rsidP="0027551F">
            <w:pPr>
              <w:spacing w:before="0" w:after="0"/>
              <w:ind w:left="57" w:right="-450"/>
              <w:rPr>
                <w:rFonts w:ascii="Arial" w:hAnsi="Arial" w:cs="Arial"/>
                <w:color w:val="363534"/>
                <w:szCs w:val="22"/>
              </w:rPr>
            </w:pPr>
            <w:r>
              <w:rPr>
                <w:rFonts w:ascii="Arial" w:hAnsi="Arial" w:cs="Arial"/>
                <w:color w:val="363534"/>
                <w:szCs w:val="22"/>
              </w:rPr>
              <w:t>VPS</w:t>
            </w:r>
            <w:r w:rsidR="00EC7A65">
              <w:rPr>
                <w:rFonts w:ascii="Arial" w:hAnsi="Arial" w:cs="Arial"/>
                <w:color w:val="363534"/>
                <w:szCs w:val="22"/>
              </w:rPr>
              <w:t xml:space="preserve"> Grade</w:t>
            </w:r>
            <w:r>
              <w:rPr>
                <w:rFonts w:ascii="Arial" w:hAnsi="Arial" w:cs="Arial"/>
                <w:color w:val="363534"/>
                <w:szCs w:val="22"/>
              </w:rPr>
              <w:t xml:space="preserve"> 3</w:t>
            </w:r>
          </w:p>
        </w:tc>
      </w:tr>
      <w:tr w:rsidR="005244EC" w:rsidRPr="00495B3B" w14:paraId="46F7CAD0" w14:textId="77777777" w:rsidTr="0027551F">
        <w:trPr>
          <w:trHeight w:val="399"/>
        </w:trPr>
        <w:tc>
          <w:tcPr>
            <w:tcW w:w="2580" w:type="dxa"/>
            <w:tcBorders>
              <w:top w:val="nil"/>
              <w:bottom w:val="nil"/>
              <w:right w:val="nil"/>
            </w:tcBorders>
            <w:vAlign w:val="center"/>
          </w:tcPr>
          <w:p w14:paraId="78A1AE2D"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6DA3FB97" w14:textId="0678F63C" w:rsidR="005244EC" w:rsidRPr="00495B3B" w:rsidRDefault="005244EC" w:rsidP="0027551F">
            <w:pPr>
              <w:spacing w:before="0" w:after="0"/>
              <w:ind w:left="57" w:right="-450"/>
              <w:rPr>
                <w:rFonts w:ascii="Arial" w:hAnsi="Arial" w:cs="Arial"/>
                <w:color w:val="363534"/>
                <w:szCs w:val="22"/>
              </w:rPr>
            </w:pPr>
            <w:r>
              <w:rPr>
                <w:rFonts w:ascii="Arial" w:hAnsi="Arial" w:cs="Arial"/>
                <w:color w:val="363534"/>
                <w:szCs w:val="22"/>
              </w:rPr>
              <w:t>$</w:t>
            </w:r>
            <w:r w:rsidR="006B2591">
              <w:rPr>
                <w:rFonts w:ascii="Arial" w:hAnsi="Arial" w:cs="Arial"/>
                <w:color w:val="363534"/>
                <w:szCs w:val="22"/>
              </w:rPr>
              <w:t>81</w:t>
            </w:r>
            <w:r>
              <w:rPr>
                <w:rFonts w:ascii="Arial" w:hAnsi="Arial" w:cs="Arial"/>
                <w:color w:val="363534"/>
                <w:szCs w:val="22"/>
              </w:rPr>
              <w:t>,</w:t>
            </w:r>
            <w:r w:rsidR="006B2591">
              <w:rPr>
                <w:rFonts w:ascii="Arial" w:hAnsi="Arial" w:cs="Arial"/>
                <w:color w:val="363534"/>
                <w:szCs w:val="22"/>
              </w:rPr>
              <w:t>496</w:t>
            </w:r>
            <w:r>
              <w:rPr>
                <w:rFonts w:ascii="Arial" w:hAnsi="Arial" w:cs="Arial"/>
                <w:color w:val="363534"/>
                <w:szCs w:val="22"/>
              </w:rPr>
              <w:t xml:space="preserve"> - $9</w:t>
            </w:r>
            <w:r w:rsidR="007F14D3">
              <w:rPr>
                <w:rFonts w:ascii="Arial" w:hAnsi="Arial" w:cs="Arial"/>
                <w:color w:val="363534"/>
                <w:szCs w:val="22"/>
              </w:rPr>
              <w:t>8</w:t>
            </w:r>
            <w:r>
              <w:rPr>
                <w:rFonts w:ascii="Arial" w:hAnsi="Arial" w:cs="Arial"/>
                <w:color w:val="363534"/>
                <w:szCs w:val="22"/>
              </w:rPr>
              <w:t>,</w:t>
            </w:r>
            <w:r w:rsidR="007F14D3">
              <w:rPr>
                <w:rFonts w:ascii="Arial" w:hAnsi="Arial" w:cs="Arial"/>
                <w:color w:val="363534"/>
                <w:szCs w:val="22"/>
              </w:rPr>
              <w:t>955</w:t>
            </w:r>
            <w:r w:rsidR="00EC7A65">
              <w:rPr>
                <w:rFonts w:ascii="Arial" w:hAnsi="Arial" w:cs="Arial"/>
                <w:color w:val="363534"/>
                <w:szCs w:val="22"/>
              </w:rPr>
              <w:t xml:space="preserve"> plus superannuation </w:t>
            </w:r>
          </w:p>
        </w:tc>
      </w:tr>
      <w:tr w:rsidR="005244EC" w:rsidRPr="00495B3B" w14:paraId="0B557F98" w14:textId="77777777" w:rsidTr="0027551F">
        <w:trPr>
          <w:trHeight w:val="399"/>
        </w:trPr>
        <w:tc>
          <w:tcPr>
            <w:tcW w:w="2580" w:type="dxa"/>
            <w:tcBorders>
              <w:top w:val="nil"/>
              <w:bottom w:val="nil"/>
              <w:right w:val="nil"/>
            </w:tcBorders>
            <w:vAlign w:val="center"/>
          </w:tcPr>
          <w:p w14:paraId="2B2C6A40"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61F4E72C" w14:textId="07525003" w:rsidR="005244EC" w:rsidRPr="00495B3B" w:rsidRDefault="007F14D3" w:rsidP="0027551F">
            <w:pPr>
              <w:tabs>
                <w:tab w:val="left" w:pos="3529"/>
              </w:tabs>
              <w:spacing w:before="0" w:after="0"/>
              <w:ind w:left="57" w:right="-450"/>
              <w:rPr>
                <w:rFonts w:ascii="Arial" w:hAnsi="Arial" w:cs="Arial"/>
                <w:color w:val="363534"/>
                <w:szCs w:val="22"/>
              </w:rPr>
            </w:pPr>
            <w:r>
              <w:rPr>
                <w:rFonts w:ascii="Arial" w:hAnsi="Arial" w:cs="Arial"/>
                <w:color w:val="363534"/>
                <w:szCs w:val="22"/>
              </w:rPr>
              <w:t>Fixed Term to 3 December 2027</w:t>
            </w:r>
            <w:r w:rsidR="005244EC" w:rsidRPr="00495B3B">
              <w:rPr>
                <w:rFonts w:ascii="Arial" w:hAnsi="Arial" w:cs="Arial"/>
                <w:color w:val="363534"/>
                <w:szCs w:val="22"/>
              </w:rPr>
              <w:t xml:space="preserve"> </w:t>
            </w:r>
          </w:p>
        </w:tc>
      </w:tr>
      <w:tr w:rsidR="005244EC" w:rsidRPr="00495B3B" w14:paraId="1F9741CF" w14:textId="77777777" w:rsidTr="0027551F">
        <w:trPr>
          <w:trHeight w:val="399"/>
        </w:trPr>
        <w:tc>
          <w:tcPr>
            <w:tcW w:w="2580" w:type="dxa"/>
            <w:tcBorders>
              <w:top w:val="nil"/>
              <w:bottom w:val="nil"/>
              <w:right w:val="nil"/>
            </w:tcBorders>
            <w:vAlign w:val="center"/>
          </w:tcPr>
          <w:p w14:paraId="6A0CA051"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016F22D0" w14:textId="77777777" w:rsidR="005244EC" w:rsidRPr="00495B3B" w:rsidRDefault="005244EC" w:rsidP="0027551F">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5244EC" w:rsidRPr="00495B3B" w14:paraId="17890CAC" w14:textId="77777777" w:rsidTr="0027551F">
        <w:trPr>
          <w:trHeight w:val="399"/>
        </w:trPr>
        <w:tc>
          <w:tcPr>
            <w:tcW w:w="2580" w:type="dxa"/>
            <w:tcBorders>
              <w:top w:val="nil"/>
              <w:bottom w:val="nil"/>
              <w:right w:val="nil"/>
            </w:tcBorders>
            <w:vAlign w:val="center"/>
          </w:tcPr>
          <w:p w14:paraId="08C4572E"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6F51286F" w14:textId="52EC4FC5" w:rsidR="005244EC" w:rsidRPr="00495B3B" w:rsidRDefault="005244EC" w:rsidP="0027551F">
            <w:pPr>
              <w:spacing w:before="0" w:after="0"/>
              <w:ind w:left="57" w:right="-450"/>
              <w:rPr>
                <w:rFonts w:ascii="Arial" w:hAnsi="Arial" w:cs="Arial"/>
                <w:color w:val="363534"/>
                <w:szCs w:val="22"/>
              </w:rPr>
            </w:pPr>
            <w:r>
              <w:rPr>
                <w:rFonts w:ascii="Arial" w:hAnsi="Arial" w:cs="Arial"/>
                <w:color w:val="363534"/>
                <w:szCs w:val="22"/>
              </w:rPr>
              <w:t>DEECA Regions</w:t>
            </w:r>
            <w:r w:rsidR="00EC7A65">
              <w:rPr>
                <w:rFonts w:ascii="Arial" w:hAnsi="Arial" w:cs="Arial"/>
                <w:color w:val="363534"/>
                <w:szCs w:val="22"/>
              </w:rPr>
              <w:t xml:space="preserve">; Grampians Region </w:t>
            </w:r>
          </w:p>
        </w:tc>
      </w:tr>
      <w:tr w:rsidR="005244EC" w:rsidRPr="00495B3B" w14:paraId="37654F6A" w14:textId="77777777" w:rsidTr="0027551F">
        <w:trPr>
          <w:trHeight w:val="399"/>
        </w:trPr>
        <w:tc>
          <w:tcPr>
            <w:tcW w:w="2580" w:type="dxa"/>
            <w:tcBorders>
              <w:top w:val="nil"/>
              <w:bottom w:val="nil"/>
              <w:right w:val="nil"/>
            </w:tcBorders>
            <w:vAlign w:val="center"/>
          </w:tcPr>
          <w:p w14:paraId="7FB7D25C"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4A0E163F" w14:textId="77777777" w:rsidR="005244EC" w:rsidRPr="00495B3B" w:rsidRDefault="005244EC" w:rsidP="0027551F">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19784E6C" w14:textId="77777777" w:rsidR="005244EC" w:rsidRPr="00495B3B" w:rsidRDefault="005244EC" w:rsidP="0027551F">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5244EC" w:rsidRPr="00495B3B" w14:paraId="2CCA7498" w14:textId="77777777" w:rsidTr="0027551F">
        <w:trPr>
          <w:trHeight w:val="399"/>
        </w:trPr>
        <w:tc>
          <w:tcPr>
            <w:tcW w:w="2580" w:type="dxa"/>
            <w:tcBorders>
              <w:top w:val="nil"/>
              <w:bottom w:val="nil"/>
              <w:right w:val="nil"/>
            </w:tcBorders>
            <w:vAlign w:val="center"/>
          </w:tcPr>
          <w:p w14:paraId="44A4689A" w14:textId="77777777" w:rsidR="005244EC" w:rsidRPr="00495B3B" w:rsidRDefault="005244EC" w:rsidP="0027551F">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724DC6A4" w14:textId="48D75479" w:rsidR="005244EC" w:rsidRPr="00495B3B" w:rsidRDefault="005244EC" w:rsidP="0027551F">
            <w:pPr>
              <w:tabs>
                <w:tab w:val="left" w:pos="469"/>
                <w:tab w:val="left" w:pos="1189"/>
              </w:tabs>
              <w:spacing w:before="0" w:after="0"/>
              <w:ind w:left="57" w:right="-450"/>
              <w:rPr>
                <w:rFonts w:ascii="Arial" w:hAnsi="Arial" w:cs="Arial"/>
                <w:color w:val="363534"/>
                <w:szCs w:val="22"/>
              </w:rPr>
            </w:pPr>
            <w:r>
              <w:rPr>
                <w:rFonts w:ascii="Arial" w:hAnsi="Arial" w:cs="Arial"/>
                <w:noProof/>
                <w:color w:val="363534"/>
                <w:szCs w:val="22"/>
                <w:lang w:eastAsia="zh-CN"/>
              </w:rPr>
              <w:t xml:space="preserve">Program </w:t>
            </w:r>
            <w:r w:rsidR="004F0619">
              <w:rPr>
                <w:rFonts w:ascii="Arial" w:hAnsi="Arial" w:cs="Arial"/>
                <w:noProof/>
                <w:color w:val="363534"/>
                <w:szCs w:val="22"/>
                <w:lang w:eastAsia="zh-CN"/>
              </w:rPr>
              <w:t>Officer</w:t>
            </w:r>
            <w:r w:rsidRPr="00495B3B">
              <w:rPr>
                <w:rFonts w:ascii="Arial" w:hAnsi="Arial" w:cs="Arial"/>
                <w:color w:val="363534"/>
                <w:szCs w:val="22"/>
              </w:rPr>
              <w:tab/>
            </w:r>
            <w:r w:rsidRPr="00495B3B">
              <w:rPr>
                <w:rFonts w:ascii="Arial" w:hAnsi="Arial" w:cs="Arial"/>
                <w:color w:val="363534"/>
                <w:szCs w:val="22"/>
              </w:rPr>
              <w:tab/>
            </w:r>
          </w:p>
        </w:tc>
      </w:tr>
      <w:tr w:rsidR="005244EC" w:rsidRPr="00495B3B" w14:paraId="6D2D4ADC" w14:textId="77777777" w:rsidTr="0027551F">
        <w:trPr>
          <w:trHeight w:val="399"/>
        </w:trPr>
        <w:tc>
          <w:tcPr>
            <w:tcW w:w="2580" w:type="dxa"/>
            <w:tcBorders>
              <w:top w:val="nil"/>
              <w:bottom w:val="nil"/>
              <w:right w:val="nil"/>
            </w:tcBorders>
            <w:vAlign w:val="center"/>
          </w:tcPr>
          <w:p w14:paraId="6DE7BE29" w14:textId="77777777" w:rsidR="005244EC" w:rsidRPr="00495B3B" w:rsidRDefault="005244EC" w:rsidP="0027551F">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6E772E04" w14:textId="77777777" w:rsidR="005244EC" w:rsidRPr="00495B3B" w:rsidRDefault="005244EC" w:rsidP="0027551F">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 xml:space="preserve">  No                If yes, how many?</w:t>
            </w:r>
          </w:p>
        </w:tc>
      </w:tr>
      <w:tr w:rsidR="005244EC" w:rsidRPr="00495B3B" w14:paraId="00F846BF" w14:textId="77777777" w:rsidTr="0027551F">
        <w:trPr>
          <w:trHeight w:val="399"/>
        </w:trPr>
        <w:tc>
          <w:tcPr>
            <w:tcW w:w="2580" w:type="dxa"/>
            <w:tcBorders>
              <w:top w:val="nil"/>
              <w:bottom w:val="nil"/>
              <w:right w:val="nil"/>
            </w:tcBorders>
            <w:vAlign w:val="center"/>
          </w:tcPr>
          <w:p w14:paraId="7D9DBA0D"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26F786BA" w14:textId="0D64C5A1" w:rsidR="005244EC" w:rsidRPr="00495B3B" w:rsidRDefault="00EC7A65" w:rsidP="0027551F">
            <w:pPr>
              <w:spacing w:before="0" w:after="0"/>
              <w:ind w:left="57" w:right="-450"/>
              <w:rPr>
                <w:rFonts w:ascii="Arial" w:hAnsi="Arial" w:cs="Arial"/>
                <w:color w:val="363534"/>
                <w:szCs w:val="22"/>
              </w:rPr>
            </w:pPr>
            <w:r w:rsidRPr="00EC7A65">
              <w:rPr>
                <w:rFonts w:ascii="Arial" w:hAnsi="Arial" w:cs="Arial"/>
                <w:color w:val="363534"/>
                <w:szCs w:val="22"/>
              </w:rPr>
              <w:t>John Robinson</w:t>
            </w:r>
            <w:r>
              <w:rPr>
                <w:rFonts w:ascii="Arial" w:hAnsi="Arial" w:cs="Arial"/>
                <w:color w:val="363534"/>
                <w:szCs w:val="22"/>
              </w:rPr>
              <w:t xml:space="preserve"> - </w:t>
            </w:r>
            <w:hyperlink r:id="rId31" w:history="1">
              <w:r w:rsidRPr="00955700">
                <w:rPr>
                  <w:rStyle w:val="Hyperlink"/>
                  <w:rFonts w:ascii="Arial" w:hAnsi="Arial" w:cs="Arial"/>
                  <w:szCs w:val="22"/>
                </w:rPr>
                <w:t>john.robinson@deeca.vic.gov.au</w:t>
              </w:r>
            </w:hyperlink>
            <w:r>
              <w:rPr>
                <w:rFonts w:ascii="Arial" w:hAnsi="Arial" w:cs="Arial"/>
                <w:color w:val="363534"/>
                <w:szCs w:val="22"/>
              </w:rPr>
              <w:t xml:space="preserve"> / </w:t>
            </w:r>
            <w:r w:rsidRPr="00EC7A65">
              <w:rPr>
                <w:rFonts w:ascii="Arial" w:hAnsi="Arial" w:cs="Arial"/>
                <w:color w:val="363534"/>
                <w:szCs w:val="22"/>
              </w:rPr>
              <w:t>0429 565 070</w:t>
            </w:r>
          </w:p>
        </w:tc>
      </w:tr>
    </w:tbl>
    <w:p w14:paraId="4FBEB134" w14:textId="77777777" w:rsidR="005244EC" w:rsidRPr="00495B3B" w:rsidRDefault="005244EC" w:rsidP="005244EC">
      <w:pPr>
        <w:keepNext/>
        <w:spacing w:before="0" w:after="0" w:line="240" w:lineRule="auto"/>
        <w:rPr>
          <w:rFonts w:ascii="Arial" w:hAnsi="Arial" w:cs="Arial"/>
          <w:color w:val="57A84C"/>
          <w:sz w:val="22"/>
          <w:szCs w:val="22"/>
        </w:rPr>
      </w:pPr>
    </w:p>
    <w:p w14:paraId="61A0EAFC" w14:textId="77777777" w:rsidR="005244EC" w:rsidRPr="00495B3B" w:rsidRDefault="005244EC" w:rsidP="005244EC">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7563BBB5" w14:textId="42195E80" w:rsidR="005244EC" w:rsidRDefault="005244EC" w:rsidP="005244EC">
      <w:pPr>
        <w:keepNext/>
        <w:spacing w:line="240" w:lineRule="auto"/>
        <w:rPr>
          <w:rFonts w:ascii="Arial" w:hAnsi="Arial" w:cs="Arial"/>
          <w:noProof/>
          <w:color w:val="363534"/>
          <w:lang w:eastAsia="zh-CN"/>
        </w:rPr>
      </w:pPr>
      <w:r w:rsidRPr="56AC004F">
        <w:rPr>
          <w:rFonts w:ascii="Arial" w:hAnsi="Arial" w:cs="Arial"/>
          <w:noProof/>
          <w:color w:val="363534"/>
          <w:lang w:eastAsia="zh-CN"/>
        </w:rPr>
        <w:t>The Pro</w:t>
      </w:r>
      <w:r>
        <w:rPr>
          <w:rFonts w:ascii="Arial" w:hAnsi="Arial" w:cs="Arial"/>
          <w:noProof/>
          <w:color w:val="363534"/>
          <w:lang w:eastAsia="zh-CN"/>
        </w:rPr>
        <w:t>gram</w:t>
      </w:r>
      <w:r w:rsidRPr="56AC004F">
        <w:rPr>
          <w:rFonts w:ascii="Arial" w:hAnsi="Arial" w:cs="Arial"/>
          <w:noProof/>
          <w:color w:val="363534"/>
          <w:lang w:eastAsia="zh-CN"/>
        </w:rPr>
        <w:t xml:space="preserve"> Support Officer provides administrative and project coordination support to assist in the delivery of environmental programs within the Environmental </w:t>
      </w:r>
      <w:r w:rsidR="004F0619">
        <w:rPr>
          <w:rFonts w:ascii="Arial" w:hAnsi="Arial" w:cs="Arial"/>
          <w:noProof/>
          <w:color w:val="363534"/>
          <w:lang w:eastAsia="zh-CN"/>
        </w:rPr>
        <w:t>Resilience</w:t>
      </w:r>
      <w:r>
        <w:rPr>
          <w:rFonts w:ascii="Arial" w:hAnsi="Arial" w:cs="Arial"/>
          <w:noProof/>
          <w:color w:val="363534"/>
          <w:lang w:eastAsia="zh-CN"/>
        </w:rPr>
        <w:t xml:space="preserve"> </w:t>
      </w:r>
      <w:r w:rsidRPr="56AC004F">
        <w:rPr>
          <w:rFonts w:ascii="Arial" w:hAnsi="Arial" w:cs="Arial"/>
          <w:noProof/>
          <w:color w:val="363534"/>
          <w:lang w:eastAsia="zh-CN"/>
        </w:rPr>
        <w:t xml:space="preserve">team. Reporting to the Program </w:t>
      </w:r>
      <w:r w:rsidR="004F0619">
        <w:rPr>
          <w:rFonts w:ascii="Arial" w:hAnsi="Arial" w:cs="Arial"/>
          <w:noProof/>
          <w:color w:val="363534"/>
          <w:lang w:eastAsia="zh-CN"/>
        </w:rPr>
        <w:t>Officer</w:t>
      </w:r>
      <w:r w:rsidRPr="56AC004F">
        <w:rPr>
          <w:rFonts w:ascii="Arial" w:hAnsi="Arial" w:cs="Arial"/>
          <w:noProof/>
          <w:color w:val="363534"/>
          <w:lang w:eastAsia="zh-CN"/>
        </w:rPr>
        <w:t xml:space="preserve">, the role supports day-to-day operations across a range of initiatives aimed at protecting and enhancing Victoria’s natural environment. This includes assisting with documentation, stakeholder engagement, </w:t>
      </w:r>
      <w:r>
        <w:rPr>
          <w:rFonts w:ascii="Arial" w:hAnsi="Arial" w:cs="Arial"/>
          <w:noProof/>
          <w:color w:val="363534"/>
          <w:lang w:eastAsia="zh-CN"/>
        </w:rPr>
        <w:t>meeting</w:t>
      </w:r>
      <w:r w:rsidRPr="56AC004F">
        <w:rPr>
          <w:rFonts w:ascii="Arial" w:hAnsi="Arial" w:cs="Arial"/>
          <w:noProof/>
          <w:color w:val="363534"/>
          <w:lang w:eastAsia="zh-CN"/>
        </w:rPr>
        <w:t xml:space="preserve"> coordination and reporting. The role works closely with internal teams and external partners to ensure smooth and efficient program delivery.</w:t>
      </w:r>
    </w:p>
    <w:p w14:paraId="0E24F9C1" w14:textId="77777777" w:rsidR="005244EC" w:rsidRPr="00495B3B" w:rsidRDefault="005244EC" w:rsidP="005244EC">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3B8E2347" w14:textId="77777777" w:rsidR="005244EC" w:rsidRPr="00F00D50" w:rsidRDefault="005244EC" w:rsidP="005244EC">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56EC1D2E" w14:textId="77777777" w:rsidR="005244EC" w:rsidRPr="00982E15" w:rsidRDefault="005244EC" w:rsidP="005244EC">
      <w:pPr>
        <w:rPr>
          <w:rFonts w:ascii="Arial" w:hAnsi="Arial" w:cs="Arial"/>
        </w:rPr>
      </w:pPr>
      <w:r w:rsidRPr="00982E15">
        <w:rPr>
          <w:rFonts w:ascii="Arial" w:hAnsi="Arial" w:cs="Arial"/>
        </w:rPr>
        <w:t>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w:t>
      </w:r>
    </w:p>
    <w:p w14:paraId="3B284501" w14:textId="77777777" w:rsidR="005244EC" w:rsidRPr="00982E15" w:rsidRDefault="005244EC" w:rsidP="005244EC">
      <w:pPr>
        <w:rPr>
          <w:rFonts w:ascii="Arial" w:hAnsi="Arial" w:cs="Arial"/>
        </w:rPr>
      </w:pPr>
      <w:r w:rsidRPr="00982E15">
        <w:rPr>
          <w:rFonts w:ascii="Arial" w:hAnsi="Arial" w:cs="Arial"/>
        </w:rPr>
        <w:t xml:space="preserve">Through its network of regions, the RECAFP Group provides integrated, place-based design and delivery of programs, projects, and services across departmental portfolios. It is also responsible for leading DEECA’s self-determination reform agenda with a particular focus on developing cultural capability, creating a culturally safe working environment, and improving employment opportunities for Aboriginal Victorians across the department.    </w:t>
      </w:r>
    </w:p>
    <w:p w14:paraId="12EC024B" w14:textId="77777777" w:rsidR="005244EC" w:rsidRPr="00982E15" w:rsidRDefault="005244EC" w:rsidP="005244EC">
      <w:pPr>
        <w:rPr>
          <w:rFonts w:ascii="Arial" w:hAnsi="Arial" w:cs="Arial"/>
          <w:noProof/>
          <w:color w:val="363534"/>
          <w:szCs w:val="22"/>
          <w:lang w:eastAsia="zh-CN"/>
        </w:rPr>
      </w:pPr>
      <w:r w:rsidRPr="00982E15">
        <w:rPr>
          <w:rFonts w:ascii="Arial" w:hAnsi="Arial" w:cs="Arial"/>
        </w:rPr>
        <w:t xml:space="preserve">Working across DEECA, with portfolio agencies, regional communities, service delivery partners, other external stakeholders and ministers the RECAFP Group supports the delivery of services and outcomes for government and </w:t>
      </w:r>
      <w:r w:rsidRPr="00982E15">
        <w:rPr>
          <w:rFonts w:ascii="Arial" w:hAnsi="Arial" w:cs="Arial"/>
        </w:rPr>
        <w:lastRenderedPageBreak/>
        <w:t>Victorian communities. The Regions, Environment, Climate Action, and First Peoples Group (RECAFP) is the home of DEECA’s expertise on climate action, the circular economy, environment protection and the management of natural and built assets on public land across Victoria.</w:t>
      </w:r>
      <w:r w:rsidRPr="00982E15">
        <w:rPr>
          <w:rFonts w:ascii="Arial" w:hAnsi="Arial" w:cs="Arial"/>
          <w:noProof/>
          <w:color w:val="363534"/>
          <w:szCs w:val="22"/>
          <w:lang w:eastAsia="zh-CN"/>
        </w:rPr>
        <w:t xml:space="preserve"> </w:t>
      </w:r>
    </w:p>
    <w:p w14:paraId="0320C34D" w14:textId="77777777" w:rsidR="005244EC" w:rsidRPr="00885F25" w:rsidRDefault="005244EC" w:rsidP="005244EC">
      <w:pPr>
        <w:rPr>
          <w:rFonts w:ascii="Arial" w:hAnsi="Arial" w:cs="Arial"/>
          <w:b/>
          <w:bCs/>
          <w:noProof/>
          <w:color w:val="363534"/>
          <w:szCs w:val="22"/>
          <w:lang w:eastAsia="zh-CN"/>
        </w:rPr>
      </w:pPr>
      <w:r w:rsidRPr="00885F25">
        <w:rPr>
          <w:rFonts w:ascii="Arial" w:hAnsi="Arial" w:cs="Arial"/>
          <w:b/>
          <w:bCs/>
          <w:noProof/>
          <w:color w:val="363534"/>
          <w:szCs w:val="22"/>
          <w:lang w:eastAsia="zh-CN"/>
        </w:rPr>
        <w:t>The Division</w:t>
      </w:r>
    </w:p>
    <w:p w14:paraId="1AF12276" w14:textId="77777777" w:rsidR="005244EC" w:rsidRPr="00885F25" w:rsidRDefault="005244EC" w:rsidP="005244EC">
      <w:pPr>
        <w:rPr>
          <w:rFonts w:ascii="Arial" w:hAnsi="Arial" w:cs="Arial"/>
          <w:noProof/>
          <w:color w:val="363534"/>
          <w:szCs w:val="22"/>
          <w:lang w:eastAsia="zh-CN"/>
        </w:rPr>
      </w:pPr>
      <w:r w:rsidRPr="00885F25">
        <w:rPr>
          <w:rFonts w:ascii="Arial" w:hAnsi="Arial" w:cs="Arial"/>
          <w:noProof/>
          <w:color w:val="363534"/>
          <w:szCs w:val="22"/>
          <w:lang w:eastAsia="zh-CN"/>
        </w:rPr>
        <w:t xml:space="preserve">DEECA Regions Division enables government priorities by delivering integrated, place-based programs, projects and regional services to stakeholders and community on behalf of DEECA.  </w:t>
      </w:r>
    </w:p>
    <w:p w14:paraId="2FC3D945" w14:textId="77777777" w:rsidR="005244EC" w:rsidRPr="00885F25" w:rsidRDefault="005244EC" w:rsidP="005244EC">
      <w:pPr>
        <w:rPr>
          <w:rFonts w:ascii="Arial" w:hAnsi="Arial" w:cs="Arial"/>
          <w:noProof/>
          <w:color w:val="363534"/>
          <w:szCs w:val="22"/>
          <w:lang w:eastAsia="zh-CN"/>
        </w:rPr>
      </w:pPr>
      <w:r w:rsidRPr="00885F25">
        <w:rPr>
          <w:rFonts w:ascii="Arial" w:hAnsi="Arial" w:cs="Arial"/>
          <w:noProof/>
          <w:color w:val="363534"/>
          <w:szCs w:val="22"/>
          <w:lang w:eastAsia="zh-CN"/>
        </w:rPr>
        <w:t xml:space="preserve">The Division delivers across six regions - Port Phillip, Barwon South West, Grampians, Loddon Mallee, Hume and Gippsland, each led by a Regional Director. The Executive Director, DEECA Regions provides strategic and operational oversight to the six regions, supporting a one-DEECA, coordinated approach to planning and delivery.  </w:t>
      </w:r>
    </w:p>
    <w:p w14:paraId="0772F2BA" w14:textId="77777777" w:rsidR="005244EC" w:rsidRPr="00885F25" w:rsidRDefault="005244EC" w:rsidP="005244EC">
      <w:pPr>
        <w:rPr>
          <w:rFonts w:ascii="Arial" w:hAnsi="Arial" w:cs="Arial"/>
          <w:noProof/>
          <w:color w:val="363534"/>
          <w:szCs w:val="22"/>
          <w:lang w:eastAsia="zh-CN"/>
        </w:rPr>
      </w:pPr>
      <w:r w:rsidRPr="00885F25">
        <w:rPr>
          <w:rFonts w:ascii="Arial" w:hAnsi="Arial" w:cs="Arial"/>
          <w:noProof/>
          <w:color w:val="363534"/>
          <w:szCs w:val="22"/>
          <w:lang w:eastAsia="zh-CN"/>
        </w:rPr>
        <w:t>The Division includes two core teams in each region overseeing public land services and strategic stakeholder partnerships at place and seven statewide portfolios:</w:t>
      </w:r>
    </w:p>
    <w:p w14:paraId="5FD6880F" w14:textId="77777777" w:rsidR="005244EC" w:rsidRPr="00885F25" w:rsidRDefault="005244EC" w:rsidP="00114AC9">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Wildlife and Landscape Protection (led by Gippsland Region) </w:t>
      </w:r>
    </w:p>
    <w:p w14:paraId="442E9405" w14:textId="77777777" w:rsidR="005244EC" w:rsidRPr="00885F25" w:rsidRDefault="005244EC" w:rsidP="00114AC9">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Biodiversity Impact Assessment (led by Loddon Mallee Region)</w:t>
      </w:r>
    </w:p>
    <w:p w14:paraId="49F16539" w14:textId="77777777" w:rsidR="005244EC" w:rsidRPr="00885F25" w:rsidRDefault="005244EC" w:rsidP="00114AC9">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Land Management (led by Hume Region) </w:t>
      </w:r>
    </w:p>
    <w:p w14:paraId="4CC51AA4" w14:textId="77777777" w:rsidR="005244EC" w:rsidRPr="00885F25" w:rsidRDefault="005244EC" w:rsidP="00114AC9">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Planning and Environmental Assessment (led by Port Phillip Region) </w:t>
      </w:r>
    </w:p>
    <w:p w14:paraId="409BE4BD" w14:textId="77777777" w:rsidR="005244EC" w:rsidRPr="00885F25" w:rsidRDefault="005244EC" w:rsidP="00114AC9">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Environmental Investments and Programs (led by Grampians Region) </w:t>
      </w:r>
    </w:p>
    <w:p w14:paraId="37A2F45D" w14:textId="77777777" w:rsidR="005244EC" w:rsidRPr="00885F25" w:rsidRDefault="005244EC" w:rsidP="00114AC9">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DEECA Recovery Coordination and Coastal Operations (led by Barwon </w:t>
      </w:r>
      <w:proofErr w:type="gramStart"/>
      <w:r w:rsidRPr="00885F25">
        <w:rPr>
          <w:rFonts w:ascii="Arial" w:hAnsi="Arial" w:cs="Arial"/>
          <w:color w:val="000000"/>
          <w:szCs w:val="22"/>
          <w:lang w:eastAsia="zh-CN"/>
        </w:rPr>
        <w:t>South West</w:t>
      </w:r>
      <w:proofErr w:type="gramEnd"/>
      <w:r w:rsidRPr="00885F25">
        <w:rPr>
          <w:rFonts w:ascii="Arial" w:hAnsi="Arial" w:cs="Arial"/>
          <w:color w:val="000000"/>
          <w:szCs w:val="22"/>
          <w:lang w:eastAsia="zh-CN"/>
        </w:rPr>
        <w:t xml:space="preserve"> Region) </w:t>
      </w:r>
    </w:p>
    <w:p w14:paraId="01855520" w14:textId="77777777" w:rsidR="005244EC" w:rsidRPr="00885F25" w:rsidRDefault="005244EC" w:rsidP="00114AC9">
      <w:pPr>
        <w:numPr>
          <w:ilvl w:val="0"/>
          <w:numId w:val="20"/>
        </w:numPr>
        <w:spacing w:before="60" w:after="60" w:line="240" w:lineRule="auto"/>
        <w:ind w:left="714" w:hanging="357"/>
        <w:rPr>
          <w:rFonts w:ascii="Arial" w:hAnsi="Arial" w:cs="Arial"/>
          <w:noProof/>
          <w:color w:val="363534"/>
          <w:szCs w:val="22"/>
          <w:lang w:eastAsia="zh-CN"/>
        </w:rPr>
      </w:pPr>
      <w:r w:rsidRPr="00885F25">
        <w:rPr>
          <w:rFonts w:ascii="Arial" w:hAnsi="Arial" w:cs="Arial"/>
          <w:color w:val="000000"/>
          <w:szCs w:val="22"/>
          <w:lang w:eastAsia="zh-CN"/>
        </w:rPr>
        <w:t>Strategy and</w:t>
      </w:r>
      <w:r w:rsidRPr="00885F25">
        <w:rPr>
          <w:rFonts w:ascii="Arial" w:hAnsi="Arial" w:cs="Arial"/>
          <w:noProof/>
          <w:color w:val="363534"/>
          <w:szCs w:val="22"/>
          <w:lang w:eastAsia="zh-CN"/>
        </w:rPr>
        <w:t xml:space="preserve"> Service Delivery (led by the Office of the Executive Director DEECA Regions)</w:t>
      </w:r>
      <w:r>
        <w:rPr>
          <w:rFonts w:ascii="Arial" w:hAnsi="Arial" w:cs="Arial"/>
          <w:noProof/>
          <w:color w:val="363534"/>
          <w:szCs w:val="22"/>
          <w:lang w:eastAsia="zh-CN"/>
        </w:rPr>
        <w:t>.</w:t>
      </w:r>
    </w:p>
    <w:p w14:paraId="731F6F15" w14:textId="77777777" w:rsidR="005244EC" w:rsidRPr="00885F25" w:rsidRDefault="005244EC" w:rsidP="005244EC">
      <w:pPr>
        <w:rPr>
          <w:rFonts w:ascii="Arial" w:hAnsi="Arial" w:cs="Arial"/>
          <w:b/>
          <w:bCs/>
          <w:noProof/>
          <w:color w:val="363534"/>
          <w:szCs w:val="22"/>
          <w:lang w:eastAsia="zh-CN"/>
        </w:rPr>
      </w:pPr>
      <w:r w:rsidRPr="00885F25">
        <w:rPr>
          <w:rFonts w:ascii="Arial" w:hAnsi="Arial" w:cs="Arial"/>
          <w:b/>
          <w:bCs/>
          <w:noProof/>
          <w:color w:val="363534"/>
          <w:szCs w:val="22"/>
          <w:lang w:eastAsia="zh-CN"/>
        </w:rPr>
        <w:t>The Branch</w:t>
      </w:r>
    </w:p>
    <w:p w14:paraId="17F57D42" w14:textId="77777777" w:rsidR="005244EC" w:rsidRDefault="005244EC" w:rsidP="005244EC">
      <w:pPr>
        <w:spacing w:before="160"/>
        <w:rPr>
          <w:rFonts w:ascii="Arial" w:hAnsi="Arial" w:cs="Arial"/>
          <w:noProof/>
          <w:color w:val="363534"/>
          <w:szCs w:val="22"/>
          <w:lang w:eastAsia="zh-CN"/>
        </w:rPr>
      </w:pPr>
      <w:r w:rsidRPr="00885F25">
        <w:rPr>
          <w:rFonts w:ascii="Arial" w:hAnsi="Arial" w:cs="Arial"/>
          <w:noProof/>
          <w:color w:val="363534"/>
          <w:szCs w:val="22"/>
          <w:lang w:eastAsia="zh-CN"/>
        </w:rPr>
        <w:t>The Environment Investment and Programs statewide portfolio delivers the governments investments through programs and grants to build infrastructure, improve services and support actions that build environmental resilience and facilitate environmental recovery. This includes programs that enable Traditional Owners, government agencies, local government authorities, community organisations and individuals to take positive action to protect Victoria’s environment, flora and fauna.</w:t>
      </w:r>
    </w:p>
    <w:p w14:paraId="3FD2F8F6" w14:textId="77777777" w:rsidR="005244EC" w:rsidRPr="00D33A7F" w:rsidRDefault="005244EC" w:rsidP="005244EC">
      <w:pPr>
        <w:spacing w:before="160"/>
        <w:rPr>
          <w:rFonts w:ascii="Arial" w:hAnsi="Arial" w:cs="Arial"/>
          <w:b/>
          <w:bCs/>
          <w:noProof/>
          <w:color w:val="363534"/>
          <w:szCs w:val="22"/>
          <w:lang w:eastAsia="zh-CN"/>
        </w:rPr>
      </w:pPr>
      <w:r w:rsidRPr="00D33A7F">
        <w:rPr>
          <w:rFonts w:ascii="Arial" w:hAnsi="Arial" w:cs="Arial"/>
          <w:b/>
          <w:bCs/>
          <w:noProof/>
          <w:color w:val="363534"/>
          <w:szCs w:val="22"/>
          <w:lang w:eastAsia="zh-CN"/>
        </w:rPr>
        <w:t>The Unit</w:t>
      </w:r>
    </w:p>
    <w:p w14:paraId="1BA5C0BF" w14:textId="15B7E2E9" w:rsidR="005244EC" w:rsidRDefault="002A16C0" w:rsidP="005244EC">
      <w:pPr>
        <w:spacing w:before="160"/>
        <w:rPr>
          <w:rFonts w:ascii="Arial" w:hAnsi="Arial"/>
          <w:i/>
          <w:color w:val="000000"/>
          <w:szCs w:val="22"/>
        </w:rPr>
      </w:pPr>
      <w:r>
        <w:rPr>
          <w:rFonts w:ascii="Arial" w:hAnsi="Arial"/>
          <w:iCs/>
          <w:color w:val="000000"/>
          <w:szCs w:val="22"/>
        </w:rPr>
        <w:t xml:space="preserve">The Environmental Resilience team is responsible for the alignment and delivery of programs </w:t>
      </w:r>
      <w:r w:rsidRPr="000720C6">
        <w:rPr>
          <w:rFonts w:ascii="Arial" w:hAnsi="Arial"/>
          <w:iCs/>
          <w:color w:val="000000"/>
          <w:szCs w:val="22"/>
        </w:rPr>
        <w:t xml:space="preserve">that target environmental resilience and recovery, overseeing programs that respond to emerging and active issues relating to land, biodiversity and coasts. </w:t>
      </w:r>
      <w:r>
        <w:rPr>
          <w:rFonts w:ascii="Arial" w:hAnsi="Arial"/>
          <w:iCs/>
          <w:color w:val="000000"/>
          <w:szCs w:val="22"/>
        </w:rPr>
        <w:t xml:space="preserve">The team has responsibility for a range of priority programs, including </w:t>
      </w:r>
      <w:r w:rsidRPr="00334215">
        <w:rPr>
          <w:rFonts w:ascii="Arial" w:hAnsi="Arial"/>
          <w:iCs/>
          <w:color w:val="000000"/>
          <w:szCs w:val="22"/>
        </w:rPr>
        <w:t>Bushbank</w:t>
      </w:r>
      <w:r>
        <w:rPr>
          <w:rFonts w:ascii="Arial" w:hAnsi="Arial"/>
          <w:iCs/>
          <w:color w:val="000000"/>
          <w:szCs w:val="22"/>
        </w:rPr>
        <w:t xml:space="preserve">, </w:t>
      </w:r>
      <w:r w:rsidRPr="00334215">
        <w:rPr>
          <w:rFonts w:ascii="Arial" w:hAnsi="Arial"/>
          <w:iCs/>
          <w:color w:val="000000"/>
          <w:szCs w:val="22"/>
        </w:rPr>
        <w:t>Coastcare</w:t>
      </w:r>
      <w:r>
        <w:rPr>
          <w:rFonts w:ascii="Arial" w:hAnsi="Arial"/>
          <w:iCs/>
          <w:color w:val="000000"/>
          <w:szCs w:val="22"/>
        </w:rPr>
        <w:t xml:space="preserve">, </w:t>
      </w:r>
      <w:r w:rsidRPr="00334215">
        <w:rPr>
          <w:rFonts w:ascii="Arial" w:hAnsi="Arial"/>
          <w:iCs/>
          <w:color w:val="000000"/>
          <w:szCs w:val="22"/>
        </w:rPr>
        <w:t>Landcare</w:t>
      </w:r>
      <w:r>
        <w:rPr>
          <w:rFonts w:ascii="Arial" w:hAnsi="Arial"/>
          <w:iCs/>
          <w:color w:val="000000"/>
          <w:szCs w:val="22"/>
        </w:rPr>
        <w:t xml:space="preserve">, </w:t>
      </w:r>
      <w:r w:rsidRPr="00334215">
        <w:rPr>
          <w:rFonts w:ascii="Arial" w:hAnsi="Arial"/>
          <w:iCs/>
          <w:color w:val="000000"/>
          <w:szCs w:val="22"/>
        </w:rPr>
        <w:t xml:space="preserve">More </w:t>
      </w:r>
      <w:r>
        <w:rPr>
          <w:rFonts w:ascii="Arial" w:hAnsi="Arial"/>
          <w:iCs/>
          <w:color w:val="000000"/>
          <w:szCs w:val="22"/>
        </w:rPr>
        <w:t>T</w:t>
      </w:r>
      <w:r w:rsidRPr="00334215">
        <w:rPr>
          <w:rFonts w:ascii="Arial" w:hAnsi="Arial"/>
          <w:iCs/>
          <w:color w:val="000000"/>
          <w:szCs w:val="22"/>
        </w:rPr>
        <w:t xml:space="preserve">rees for a </w:t>
      </w:r>
      <w:r>
        <w:rPr>
          <w:rFonts w:ascii="Arial" w:hAnsi="Arial"/>
          <w:iCs/>
          <w:color w:val="000000"/>
          <w:szCs w:val="22"/>
        </w:rPr>
        <w:t>C</w:t>
      </w:r>
      <w:r w:rsidRPr="00334215">
        <w:rPr>
          <w:rFonts w:ascii="Arial" w:hAnsi="Arial"/>
          <w:iCs/>
          <w:color w:val="000000"/>
          <w:szCs w:val="22"/>
        </w:rPr>
        <w:t xml:space="preserve">ooler, </w:t>
      </w:r>
      <w:r>
        <w:rPr>
          <w:rFonts w:ascii="Arial" w:hAnsi="Arial"/>
          <w:iCs/>
          <w:color w:val="000000"/>
          <w:szCs w:val="22"/>
        </w:rPr>
        <w:t>G</w:t>
      </w:r>
      <w:r w:rsidRPr="00334215">
        <w:rPr>
          <w:rFonts w:ascii="Arial" w:hAnsi="Arial"/>
          <w:iCs/>
          <w:color w:val="000000"/>
          <w:szCs w:val="22"/>
        </w:rPr>
        <w:t xml:space="preserve">reener </w:t>
      </w:r>
      <w:r>
        <w:rPr>
          <w:rFonts w:ascii="Arial" w:hAnsi="Arial"/>
          <w:iCs/>
          <w:color w:val="000000"/>
          <w:szCs w:val="22"/>
        </w:rPr>
        <w:t>W</w:t>
      </w:r>
      <w:r w:rsidRPr="00334215">
        <w:rPr>
          <w:rFonts w:ascii="Arial" w:hAnsi="Arial"/>
          <w:iCs/>
          <w:color w:val="000000"/>
          <w:szCs w:val="22"/>
        </w:rPr>
        <w:t>est</w:t>
      </w:r>
      <w:r>
        <w:rPr>
          <w:rFonts w:ascii="Arial" w:hAnsi="Arial"/>
          <w:iCs/>
          <w:color w:val="000000"/>
          <w:szCs w:val="22"/>
        </w:rPr>
        <w:t xml:space="preserve">, </w:t>
      </w:r>
      <w:r w:rsidRPr="00334215">
        <w:rPr>
          <w:rFonts w:ascii="Arial" w:hAnsi="Arial"/>
          <w:iCs/>
          <w:color w:val="000000"/>
          <w:szCs w:val="22"/>
        </w:rPr>
        <w:t xml:space="preserve">Port Phillip Bay </w:t>
      </w:r>
      <w:r>
        <w:rPr>
          <w:rFonts w:ascii="Arial" w:hAnsi="Arial"/>
          <w:iCs/>
          <w:color w:val="000000"/>
          <w:szCs w:val="22"/>
        </w:rPr>
        <w:t>F</w:t>
      </w:r>
      <w:r w:rsidRPr="00334215">
        <w:rPr>
          <w:rFonts w:ascii="Arial" w:hAnsi="Arial"/>
          <w:iCs/>
          <w:color w:val="000000"/>
          <w:szCs w:val="22"/>
        </w:rPr>
        <w:t>und</w:t>
      </w:r>
      <w:r>
        <w:rPr>
          <w:rFonts w:ascii="Arial" w:hAnsi="Arial"/>
          <w:iCs/>
          <w:color w:val="000000"/>
          <w:szCs w:val="22"/>
        </w:rPr>
        <w:t xml:space="preserve">, </w:t>
      </w:r>
      <w:r w:rsidRPr="00334215">
        <w:rPr>
          <w:rFonts w:ascii="Arial" w:hAnsi="Arial"/>
          <w:iCs/>
          <w:color w:val="000000"/>
          <w:szCs w:val="22"/>
        </w:rPr>
        <w:t>Strategic biodiversity investment</w:t>
      </w:r>
      <w:r>
        <w:rPr>
          <w:rFonts w:ascii="Arial" w:hAnsi="Arial"/>
          <w:iCs/>
          <w:color w:val="000000"/>
          <w:szCs w:val="22"/>
        </w:rPr>
        <w:t xml:space="preserve">, </w:t>
      </w:r>
      <w:r w:rsidRPr="00334215">
        <w:rPr>
          <w:rFonts w:ascii="Arial" w:hAnsi="Arial"/>
          <w:iCs/>
          <w:color w:val="000000"/>
          <w:szCs w:val="22"/>
        </w:rPr>
        <w:t xml:space="preserve">Tree </w:t>
      </w:r>
      <w:r>
        <w:rPr>
          <w:rFonts w:ascii="Arial" w:hAnsi="Arial"/>
          <w:iCs/>
          <w:color w:val="000000"/>
          <w:szCs w:val="22"/>
        </w:rPr>
        <w:t>C</w:t>
      </w:r>
      <w:r w:rsidRPr="00334215">
        <w:rPr>
          <w:rFonts w:ascii="Arial" w:hAnsi="Arial"/>
          <w:iCs/>
          <w:color w:val="000000"/>
          <w:szCs w:val="22"/>
        </w:rPr>
        <w:t xml:space="preserve">anopy and </w:t>
      </w:r>
      <w:r>
        <w:rPr>
          <w:rFonts w:ascii="Arial" w:hAnsi="Arial"/>
          <w:iCs/>
          <w:color w:val="000000"/>
          <w:szCs w:val="22"/>
        </w:rPr>
        <w:t>U</w:t>
      </w:r>
      <w:r w:rsidRPr="00334215">
        <w:rPr>
          <w:rFonts w:ascii="Arial" w:hAnsi="Arial"/>
          <w:iCs/>
          <w:color w:val="000000"/>
          <w:szCs w:val="22"/>
        </w:rPr>
        <w:t xml:space="preserve">rban </w:t>
      </w:r>
      <w:r>
        <w:rPr>
          <w:rFonts w:ascii="Arial" w:hAnsi="Arial"/>
          <w:iCs/>
          <w:color w:val="000000"/>
          <w:szCs w:val="22"/>
        </w:rPr>
        <w:t>H</w:t>
      </w:r>
      <w:r w:rsidRPr="00334215">
        <w:rPr>
          <w:rFonts w:ascii="Arial" w:hAnsi="Arial"/>
          <w:iCs/>
          <w:color w:val="000000"/>
          <w:szCs w:val="22"/>
        </w:rPr>
        <w:t xml:space="preserve">eat </w:t>
      </w:r>
      <w:r>
        <w:rPr>
          <w:rFonts w:ascii="Arial" w:hAnsi="Arial"/>
          <w:iCs/>
          <w:color w:val="000000"/>
          <w:szCs w:val="22"/>
        </w:rPr>
        <w:t>M</w:t>
      </w:r>
      <w:r w:rsidRPr="00334215">
        <w:rPr>
          <w:rFonts w:ascii="Arial" w:hAnsi="Arial"/>
          <w:iCs/>
          <w:color w:val="000000"/>
          <w:szCs w:val="22"/>
        </w:rPr>
        <w:t>apping</w:t>
      </w:r>
      <w:r>
        <w:rPr>
          <w:rFonts w:ascii="Arial" w:hAnsi="Arial"/>
          <w:iCs/>
          <w:color w:val="000000"/>
          <w:szCs w:val="22"/>
        </w:rPr>
        <w:t xml:space="preserve">, Public Safety on Public Land and </w:t>
      </w:r>
      <w:r w:rsidRPr="00334215">
        <w:rPr>
          <w:rFonts w:ascii="Arial" w:hAnsi="Arial"/>
          <w:iCs/>
          <w:color w:val="000000"/>
          <w:szCs w:val="22"/>
        </w:rPr>
        <w:t xml:space="preserve">Wildlife </w:t>
      </w:r>
      <w:r>
        <w:rPr>
          <w:rFonts w:ascii="Arial" w:hAnsi="Arial"/>
          <w:iCs/>
          <w:color w:val="000000"/>
          <w:szCs w:val="22"/>
        </w:rPr>
        <w:t>W</w:t>
      </w:r>
      <w:r w:rsidRPr="00334215">
        <w:rPr>
          <w:rFonts w:ascii="Arial" w:hAnsi="Arial"/>
          <w:iCs/>
          <w:color w:val="000000"/>
          <w:szCs w:val="22"/>
        </w:rPr>
        <w:t>elfare</w:t>
      </w:r>
      <w:r>
        <w:rPr>
          <w:rFonts w:ascii="Arial" w:hAnsi="Arial"/>
          <w:iCs/>
          <w:color w:val="000000"/>
          <w:szCs w:val="22"/>
        </w:rPr>
        <w:t>.</w:t>
      </w:r>
    </w:p>
    <w:p w14:paraId="40E02EE3" w14:textId="77777777" w:rsidR="005244EC" w:rsidRDefault="005244EC" w:rsidP="005244EC">
      <w:pPr>
        <w:rPr>
          <w:rFonts w:ascii="Arial" w:hAnsi="Arial" w:cs="Arial"/>
        </w:rPr>
      </w:pPr>
    </w:p>
    <w:p w14:paraId="73738996" w14:textId="77777777" w:rsidR="005244EC" w:rsidRPr="00495B3B" w:rsidRDefault="005244EC" w:rsidP="005244EC">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32723881" w14:textId="77777777" w:rsidR="005244EC" w:rsidRPr="005052B1" w:rsidRDefault="005244EC" w:rsidP="00114AC9">
      <w:pPr>
        <w:numPr>
          <w:ilvl w:val="0"/>
          <w:numId w:val="17"/>
        </w:numPr>
        <w:spacing w:before="0" w:line="240" w:lineRule="auto"/>
        <w:ind w:left="714" w:hanging="357"/>
        <w:rPr>
          <w:rFonts w:ascii="Arial" w:hAnsi="Arial" w:cs="Arial"/>
          <w:color w:val="000000"/>
          <w:szCs w:val="22"/>
          <w:lang w:eastAsia="zh-CN"/>
        </w:rPr>
      </w:pPr>
      <w:r w:rsidRPr="005052B1">
        <w:rPr>
          <w:rFonts w:ascii="Arial" w:hAnsi="Arial" w:cs="Arial"/>
          <w:color w:val="000000"/>
          <w:szCs w:val="22"/>
          <w:lang w:eastAsia="zh-CN"/>
        </w:rPr>
        <w:t xml:space="preserve">Provide administrative and coordination support for environmental programs, including scheduling, documentation and logistics. </w:t>
      </w:r>
    </w:p>
    <w:p w14:paraId="62EE6DD3" w14:textId="77777777" w:rsidR="005244EC" w:rsidRPr="005052B1" w:rsidRDefault="005244EC" w:rsidP="00114AC9">
      <w:pPr>
        <w:numPr>
          <w:ilvl w:val="0"/>
          <w:numId w:val="17"/>
        </w:numPr>
        <w:spacing w:before="0" w:line="240" w:lineRule="auto"/>
        <w:ind w:left="714" w:hanging="357"/>
        <w:rPr>
          <w:rFonts w:ascii="Arial" w:hAnsi="Arial" w:cs="Arial"/>
          <w:color w:val="000000"/>
          <w:szCs w:val="22"/>
          <w:lang w:eastAsia="zh-CN"/>
        </w:rPr>
      </w:pPr>
      <w:r w:rsidRPr="005052B1">
        <w:rPr>
          <w:rFonts w:ascii="Arial" w:hAnsi="Arial" w:cs="Arial"/>
          <w:color w:val="000000"/>
          <w:szCs w:val="22"/>
          <w:lang w:eastAsia="zh-CN"/>
        </w:rPr>
        <w:t xml:space="preserve">Assist with the preparation of program materials such as reports, briefings, correspondence and grant documentation. </w:t>
      </w:r>
    </w:p>
    <w:p w14:paraId="6FF823FF" w14:textId="77777777" w:rsidR="005244EC" w:rsidRPr="005052B1" w:rsidRDefault="005244EC" w:rsidP="00114AC9">
      <w:pPr>
        <w:numPr>
          <w:ilvl w:val="0"/>
          <w:numId w:val="17"/>
        </w:numPr>
        <w:spacing w:before="0" w:line="240" w:lineRule="auto"/>
        <w:ind w:left="714" w:hanging="357"/>
        <w:rPr>
          <w:rFonts w:ascii="Arial" w:hAnsi="Arial" w:cs="Arial"/>
          <w:color w:val="000000"/>
          <w:szCs w:val="22"/>
          <w:lang w:eastAsia="zh-CN"/>
        </w:rPr>
      </w:pPr>
      <w:r w:rsidRPr="005052B1">
        <w:rPr>
          <w:rFonts w:ascii="Arial" w:hAnsi="Arial" w:cs="Arial"/>
          <w:color w:val="000000"/>
          <w:szCs w:val="22"/>
          <w:lang w:eastAsia="zh-CN"/>
        </w:rPr>
        <w:t xml:space="preserve">Maintain accurate records and contribute to tracking program progress, risks and issues. </w:t>
      </w:r>
    </w:p>
    <w:p w14:paraId="1D89E081" w14:textId="77777777" w:rsidR="005244EC" w:rsidRPr="005052B1" w:rsidRDefault="005244EC" w:rsidP="00114AC9">
      <w:pPr>
        <w:numPr>
          <w:ilvl w:val="0"/>
          <w:numId w:val="17"/>
        </w:numPr>
        <w:spacing w:before="0" w:line="240" w:lineRule="auto"/>
        <w:ind w:left="714" w:hanging="357"/>
        <w:rPr>
          <w:rFonts w:ascii="Arial" w:hAnsi="Arial" w:cs="Arial"/>
          <w:color w:val="000000"/>
          <w:szCs w:val="22"/>
          <w:lang w:eastAsia="zh-CN"/>
        </w:rPr>
      </w:pPr>
      <w:r w:rsidRPr="005052B1">
        <w:rPr>
          <w:rFonts w:ascii="Arial" w:hAnsi="Arial" w:cs="Arial"/>
          <w:color w:val="000000"/>
          <w:szCs w:val="22"/>
          <w:lang w:eastAsia="zh-CN"/>
        </w:rPr>
        <w:t xml:space="preserve">Support stakeholder engagement activities, including responding to enquiries and assisting with meetings, workshops and events. </w:t>
      </w:r>
    </w:p>
    <w:p w14:paraId="4D7679DF" w14:textId="77777777" w:rsidR="005244EC" w:rsidRPr="005052B1" w:rsidRDefault="005244EC" w:rsidP="00114AC9">
      <w:pPr>
        <w:numPr>
          <w:ilvl w:val="0"/>
          <w:numId w:val="17"/>
        </w:numPr>
        <w:spacing w:before="0" w:line="240" w:lineRule="auto"/>
        <w:ind w:left="714" w:hanging="357"/>
        <w:rPr>
          <w:rFonts w:ascii="Arial" w:hAnsi="Arial" w:cs="Arial"/>
          <w:color w:val="000000"/>
          <w:szCs w:val="22"/>
          <w:lang w:eastAsia="zh-CN"/>
        </w:rPr>
      </w:pPr>
      <w:r w:rsidRPr="005052B1">
        <w:rPr>
          <w:rFonts w:ascii="Arial" w:hAnsi="Arial" w:cs="Arial"/>
          <w:color w:val="000000"/>
          <w:szCs w:val="22"/>
          <w:lang w:eastAsia="zh-CN"/>
        </w:rPr>
        <w:t xml:space="preserve">Contribute to continuous improvement by identifying opportunities to streamline processes and enhance program delivery. </w:t>
      </w:r>
    </w:p>
    <w:p w14:paraId="552E4504" w14:textId="77777777" w:rsidR="005244EC" w:rsidRPr="005052B1" w:rsidRDefault="005244EC" w:rsidP="00114AC9">
      <w:pPr>
        <w:numPr>
          <w:ilvl w:val="0"/>
          <w:numId w:val="17"/>
        </w:numPr>
        <w:spacing w:before="0" w:line="240" w:lineRule="auto"/>
        <w:ind w:left="714" w:hanging="357"/>
        <w:rPr>
          <w:rFonts w:ascii="Arial" w:hAnsi="Arial" w:cs="Arial"/>
          <w:color w:val="000000"/>
          <w:szCs w:val="22"/>
          <w:lang w:eastAsia="zh-CN"/>
        </w:rPr>
      </w:pPr>
      <w:r w:rsidRPr="005052B1">
        <w:rPr>
          <w:rFonts w:ascii="Arial" w:hAnsi="Arial" w:cs="Arial"/>
          <w:color w:val="000000"/>
          <w:szCs w:val="22"/>
          <w:lang w:eastAsia="zh-CN"/>
        </w:rPr>
        <w:t xml:space="preserve">Work collaboratively with team members across the Environmental </w:t>
      </w:r>
      <w:r>
        <w:rPr>
          <w:rFonts w:ascii="Arial" w:hAnsi="Arial" w:cs="Arial"/>
          <w:color w:val="000000"/>
          <w:szCs w:val="22"/>
          <w:lang w:eastAsia="zh-CN"/>
        </w:rPr>
        <w:t>Infrastructure and Services team</w:t>
      </w:r>
      <w:r w:rsidRPr="005052B1">
        <w:rPr>
          <w:rFonts w:ascii="Arial" w:hAnsi="Arial" w:cs="Arial"/>
          <w:color w:val="000000"/>
          <w:szCs w:val="22"/>
          <w:lang w:eastAsia="zh-CN"/>
        </w:rPr>
        <w:t xml:space="preserve"> to support consistent and effective program operations. </w:t>
      </w:r>
    </w:p>
    <w:p w14:paraId="6B1A7E98" w14:textId="77777777" w:rsidR="005244EC" w:rsidRDefault="005244EC" w:rsidP="00114AC9">
      <w:pPr>
        <w:numPr>
          <w:ilvl w:val="0"/>
          <w:numId w:val="17"/>
        </w:numPr>
        <w:spacing w:before="0" w:line="240" w:lineRule="auto"/>
        <w:ind w:left="714" w:hanging="357"/>
        <w:rPr>
          <w:rFonts w:ascii="Arial" w:hAnsi="Arial" w:cs="Arial"/>
          <w:color w:val="000000"/>
          <w:szCs w:val="22"/>
          <w:lang w:eastAsia="zh-CN"/>
        </w:rPr>
      </w:pPr>
      <w:r w:rsidRPr="00D06509">
        <w:rPr>
          <w:rFonts w:ascii="Arial" w:hAnsi="Arial" w:cs="Arial"/>
          <w:color w:val="000000"/>
          <w:szCs w:val="22"/>
          <w:lang w:eastAsia="zh-CN"/>
        </w:rPr>
        <w:t>Provide responsive support to internal and external stakeholders to ensure timely and professional communication.</w:t>
      </w:r>
    </w:p>
    <w:p w14:paraId="72778CBE" w14:textId="77777777" w:rsidR="005244EC" w:rsidRPr="00D06509" w:rsidRDefault="005244EC" w:rsidP="00114AC9">
      <w:pPr>
        <w:numPr>
          <w:ilvl w:val="0"/>
          <w:numId w:val="17"/>
        </w:numPr>
        <w:spacing w:before="0" w:line="240" w:lineRule="auto"/>
        <w:ind w:left="714" w:hanging="357"/>
        <w:rPr>
          <w:rFonts w:ascii="Arial" w:hAnsi="Arial" w:cs="Arial"/>
          <w:color w:val="000000"/>
          <w:szCs w:val="22"/>
          <w:lang w:eastAsia="zh-CN"/>
        </w:rPr>
      </w:pPr>
      <w:r w:rsidRPr="00D06509">
        <w:rPr>
          <w:rFonts w:ascii="Arial" w:hAnsi="Arial" w:cs="Arial"/>
          <w:color w:val="000000"/>
          <w:szCs w:val="22"/>
          <w:lang w:eastAsia="zh-CN"/>
        </w:rPr>
        <w:t>To practice cultural safety by creating environments, relationships, and systems free from racism and discrimination so that people can feel safe, valued and able to participate.​</w:t>
      </w:r>
    </w:p>
    <w:p w14:paraId="6F5F5B38" w14:textId="77777777" w:rsidR="005244EC" w:rsidRPr="00495B3B" w:rsidRDefault="005244EC" w:rsidP="005244EC">
      <w:pPr>
        <w:spacing w:before="0" w:after="0" w:line="240" w:lineRule="auto"/>
        <w:ind w:left="360"/>
        <w:rPr>
          <w:rFonts w:ascii="Arial" w:hAnsi="Arial" w:cs="Arial"/>
          <w:lang w:eastAsia="zh-CN"/>
        </w:rPr>
      </w:pPr>
    </w:p>
    <w:p w14:paraId="383B5979" w14:textId="77777777" w:rsidR="005244EC" w:rsidRPr="00495B3B" w:rsidRDefault="005244EC" w:rsidP="005244EC">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57E4409C" w14:textId="77777777" w:rsidR="005244EC" w:rsidRPr="00495B3B" w:rsidRDefault="005244EC" w:rsidP="005244EC">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6A8F8FB7" w14:textId="77777777" w:rsidR="005244EC" w:rsidRPr="00495B3B" w:rsidRDefault="005244EC" w:rsidP="005244EC">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208940AA" w14:textId="77777777" w:rsidR="005244EC" w:rsidRPr="00A87B7F" w:rsidRDefault="005244EC" w:rsidP="005244EC">
      <w:pPr>
        <w:spacing w:before="160"/>
        <w:rPr>
          <w:rFonts w:ascii="Arial" w:hAnsi="Arial" w:cs="Arial"/>
          <w:b/>
          <w:bCs/>
          <w:color w:val="000000"/>
          <w:lang w:val="en-US" w:eastAsia="zh-CN"/>
        </w:rPr>
      </w:pPr>
      <w:r w:rsidRPr="00A87B7F">
        <w:rPr>
          <w:rFonts w:ascii="Arial" w:hAnsi="Arial" w:cs="Arial"/>
          <w:b/>
          <w:bCs/>
          <w:color w:val="000000"/>
          <w:lang w:eastAsia="zh-CN"/>
        </w:rPr>
        <w:t xml:space="preserve">Desirable: </w:t>
      </w:r>
      <w:r w:rsidRPr="00A87B7F">
        <w:rPr>
          <w:rFonts w:ascii="Arial" w:hAnsi="Arial" w:cs="Arial"/>
          <w:b/>
          <w:bCs/>
          <w:color w:val="000000"/>
          <w:lang w:val="en-US" w:eastAsia="zh-CN"/>
        </w:rPr>
        <w:t>​</w:t>
      </w:r>
    </w:p>
    <w:p w14:paraId="4C8283C9" w14:textId="77777777" w:rsidR="005244EC" w:rsidRPr="00B206A3" w:rsidRDefault="005244EC" w:rsidP="00114AC9">
      <w:pPr>
        <w:numPr>
          <w:ilvl w:val="0"/>
          <w:numId w:val="18"/>
        </w:numPr>
        <w:spacing w:before="160"/>
        <w:rPr>
          <w:rFonts w:ascii="Arial" w:hAnsi="Arial" w:cs="Arial"/>
          <w:color w:val="000000"/>
          <w:lang w:val="en-US" w:eastAsia="zh-CN"/>
        </w:rPr>
      </w:pPr>
      <w:r w:rsidRPr="00CA7BCC">
        <w:rPr>
          <w:rFonts w:ascii="Arial" w:hAnsi="Arial" w:cs="Arial"/>
          <w:color w:val="000000"/>
          <w:lang w:val="en-US" w:eastAsia="zh-CN"/>
        </w:rPr>
        <w:t xml:space="preserve">Experience </w:t>
      </w:r>
      <w:r>
        <w:rPr>
          <w:rFonts w:ascii="Arial" w:hAnsi="Arial" w:cs="Arial"/>
          <w:color w:val="000000"/>
          <w:lang w:val="en-US" w:eastAsia="zh-CN"/>
        </w:rPr>
        <w:t>supporting</w:t>
      </w:r>
      <w:r w:rsidRPr="00CA7BCC">
        <w:rPr>
          <w:rFonts w:ascii="Arial" w:hAnsi="Arial" w:cs="Arial"/>
          <w:color w:val="000000"/>
          <w:lang w:val="en-US" w:eastAsia="zh-CN"/>
        </w:rPr>
        <w:t xml:space="preserve"> the development and management of funding programs is desirable.</w:t>
      </w:r>
      <w:r w:rsidRPr="00CA7BCC">
        <w:rPr>
          <w:rFonts w:ascii="Arial" w:hAnsi="Arial" w:cs="Arial"/>
          <w:color w:val="000000"/>
          <w:lang w:eastAsia="zh-CN"/>
        </w:rPr>
        <w:t>​</w:t>
      </w:r>
    </w:p>
    <w:p w14:paraId="4606A18B" w14:textId="77777777" w:rsidR="005244EC" w:rsidRPr="00495B3B" w:rsidRDefault="005244EC" w:rsidP="005244EC">
      <w:pPr>
        <w:spacing w:before="160"/>
        <w:rPr>
          <w:rFonts w:ascii="Arial" w:hAnsi="Arial" w:cs="Arial"/>
          <w:b/>
          <w:color w:val="363534"/>
        </w:rPr>
      </w:pPr>
      <w:r w:rsidRPr="00495B3B">
        <w:rPr>
          <w:rFonts w:ascii="Arial" w:hAnsi="Arial" w:cs="Arial"/>
          <w:b/>
          <w:color w:val="363534"/>
        </w:rPr>
        <w:t>Capabilities</w:t>
      </w:r>
    </w:p>
    <w:p w14:paraId="07701E14" w14:textId="77777777" w:rsidR="005244EC" w:rsidRPr="002C0ABD" w:rsidRDefault="005244EC" w:rsidP="00114AC9">
      <w:pPr>
        <w:keepNext/>
        <w:numPr>
          <w:ilvl w:val="0"/>
          <w:numId w:val="19"/>
        </w:numPr>
        <w:spacing w:before="0" w:line="240" w:lineRule="auto"/>
        <w:rPr>
          <w:rFonts w:ascii="Arial" w:hAnsi="Arial" w:cs="Arial"/>
          <w:color w:val="000000"/>
          <w:lang w:val="en-US" w:eastAsia="zh-CN"/>
        </w:rPr>
      </w:pPr>
      <w:bookmarkStart w:id="2" w:name="_Hlk102550785"/>
      <w:r w:rsidRPr="002C0ABD">
        <w:rPr>
          <w:rFonts w:ascii="Arial" w:hAnsi="Arial" w:cs="Arial"/>
          <w:b/>
          <w:bCs/>
          <w:color w:val="000000"/>
          <w:lang w:eastAsia="zh-CN"/>
        </w:rPr>
        <w:t>Critical thinking and problem solving:</w:t>
      </w:r>
      <w:r w:rsidRPr="002C0ABD">
        <w:rPr>
          <w:rFonts w:ascii="Arial" w:hAnsi="Arial" w:cs="Arial"/>
          <w:color w:val="000000"/>
          <w:lang w:eastAsia="zh-CN"/>
        </w:rPr>
        <w:t xml:space="preserve"> Seeks resolution of problems through policy or process guidelines; Otherwise seeks guidance by providing information and ideas relevant towards resolution of problem. Understands concepts enabling improvements in critical thinking and problem solving.</w:t>
      </w:r>
      <w:r w:rsidRPr="002C0ABD">
        <w:rPr>
          <w:rFonts w:ascii="Arial" w:hAnsi="Arial" w:cs="Arial"/>
          <w:color w:val="000000"/>
          <w:lang w:val="en-US" w:eastAsia="zh-CN"/>
        </w:rPr>
        <w:t>​</w:t>
      </w:r>
    </w:p>
    <w:p w14:paraId="733E8ACD" w14:textId="77777777" w:rsidR="005244EC" w:rsidRPr="002C0ABD" w:rsidRDefault="005244EC" w:rsidP="00114AC9">
      <w:pPr>
        <w:keepNext/>
        <w:numPr>
          <w:ilvl w:val="0"/>
          <w:numId w:val="19"/>
        </w:numPr>
        <w:spacing w:before="0" w:line="240" w:lineRule="auto"/>
        <w:rPr>
          <w:rFonts w:ascii="Arial" w:hAnsi="Arial" w:cs="Arial"/>
          <w:color w:val="000000"/>
          <w:lang w:val="en-US" w:eastAsia="zh-CN"/>
        </w:rPr>
      </w:pPr>
      <w:r w:rsidRPr="002C0ABD">
        <w:rPr>
          <w:rFonts w:ascii="Arial" w:hAnsi="Arial" w:cs="Arial"/>
          <w:b/>
          <w:bCs/>
          <w:color w:val="000000"/>
          <w:lang w:eastAsia="zh-CN"/>
        </w:rPr>
        <w:t>Communicate with impact:</w:t>
      </w:r>
      <w:r w:rsidRPr="002C0ABD">
        <w:rPr>
          <w:rFonts w:ascii="Arial" w:hAnsi="Arial" w:cs="Arial"/>
          <w:color w:val="000000"/>
          <w:lang w:eastAsia="zh-CN"/>
        </w:rPr>
        <w:t xml:space="preserve"> Organises information in a logical sequence; Includes content appropriate to the purpose and audience.</w:t>
      </w:r>
      <w:r w:rsidRPr="002C0ABD">
        <w:rPr>
          <w:rFonts w:ascii="Arial" w:hAnsi="Arial" w:cs="Arial"/>
          <w:color w:val="000000"/>
          <w:lang w:val="en-US" w:eastAsia="zh-CN"/>
        </w:rPr>
        <w:t>​</w:t>
      </w:r>
    </w:p>
    <w:p w14:paraId="415FDAC0" w14:textId="77777777" w:rsidR="005244EC" w:rsidRPr="002C0ABD" w:rsidRDefault="005244EC" w:rsidP="00114AC9">
      <w:pPr>
        <w:keepNext/>
        <w:numPr>
          <w:ilvl w:val="0"/>
          <w:numId w:val="19"/>
        </w:numPr>
        <w:spacing w:before="0" w:line="240" w:lineRule="auto"/>
        <w:rPr>
          <w:rFonts w:ascii="Arial" w:hAnsi="Arial" w:cs="Arial"/>
          <w:color w:val="000000"/>
          <w:lang w:val="en-US" w:eastAsia="zh-CN"/>
        </w:rPr>
      </w:pPr>
      <w:r w:rsidRPr="002C0ABD">
        <w:rPr>
          <w:rFonts w:ascii="Arial" w:hAnsi="Arial" w:cs="Arial"/>
          <w:b/>
          <w:bCs/>
          <w:color w:val="000000"/>
          <w:lang w:eastAsia="zh-CN"/>
        </w:rPr>
        <w:t>Working Collaboratively:</w:t>
      </w:r>
      <w:r w:rsidRPr="002C0ABD">
        <w:rPr>
          <w:rFonts w:ascii="Arial" w:hAnsi="Arial" w:cs="Arial"/>
          <w:color w:val="000000"/>
          <w:lang w:eastAsia="zh-CN"/>
        </w:rPr>
        <w:t xml:space="preserve"> Cooperates and works well with others in pursuit of team goals; Share information and acknowledge others’ efforts; Step in to help others where required.</w:t>
      </w:r>
      <w:r w:rsidRPr="002C0ABD">
        <w:rPr>
          <w:rFonts w:ascii="Arial" w:hAnsi="Arial" w:cs="Arial"/>
          <w:color w:val="000000"/>
          <w:lang w:val="en-US" w:eastAsia="zh-CN"/>
        </w:rPr>
        <w:t>​</w:t>
      </w:r>
    </w:p>
    <w:p w14:paraId="1557D065" w14:textId="77777777" w:rsidR="005244EC" w:rsidRPr="002C0ABD" w:rsidRDefault="005244EC" w:rsidP="00114AC9">
      <w:pPr>
        <w:keepNext/>
        <w:numPr>
          <w:ilvl w:val="0"/>
          <w:numId w:val="19"/>
        </w:numPr>
        <w:spacing w:before="0" w:line="240" w:lineRule="auto"/>
        <w:rPr>
          <w:rFonts w:ascii="Arial" w:hAnsi="Arial" w:cs="Arial"/>
          <w:color w:val="000000"/>
          <w:lang w:val="en-US" w:eastAsia="zh-CN"/>
        </w:rPr>
      </w:pPr>
      <w:r w:rsidRPr="002C0ABD">
        <w:rPr>
          <w:rFonts w:ascii="Arial" w:hAnsi="Arial" w:cs="Arial"/>
          <w:b/>
          <w:bCs/>
          <w:color w:val="000000"/>
          <w:lang w:eastAsia="zh-CN"/>
        </w:rPr>
        <w:t>Project Delivery:</w:t>
      </w:r>
      <w:r w:rsidRPr="002C0ABD">
        <w:rPr>
          <w:rFonts w:ascii="Arial" w:hAnsi="Arial" w:cs="Arial"/>
          <w:color w:val="000000"/>
          <w:lang w:eastAsia="zh-CN"/>
        </w:rPr>
        <w:t xml:space="preserve"> Executes work tasks against plan; where plans are not defined, prioritises tasks in line with the urgency and impact of tasks; Utilises approved task management tools; Maintains accurate project records.</w:t>
      </w:r>
      <w:r w:rsidRPr="002C0ABD">
        <w:rPr>
          <w:rFonts w:ascii="Arial" w:hAnsi="Arial" w:cs="Arial"/>
          <w:color w:val="000000"/>
          <w:lang w:val="en-US" w:eastAsia="zh-CN"/>
        </w:rPr>
        <w:t>​</w:t>
      </w:r>
    </w:p>
    <w:p w14:paraId="64E26198" w14:textId="77777777" w:rsidR="005244EC" w:rsidRPr="00495B3B" w:rsidRDefault="005244EC" w:rsidP="005244EC">
      <w:pPr>
        <w:keepNext/>
        <w:spacing w:before="0" w:after="0" w:line="240" w:lineRule="auto"/>
        <w:rPr>
          <w:rFonts w:ascii="Arial" w:hAnsi="Arial" w:cs="Arial"/>
          <w:bCs/>
          <w:color w:val="442D97"/>
          <w:sz w:val="28"/>
          <w:szCs w:val="28"/>
          <w:lang w:eastAsia="zh-CN"/>
        </w:rPr>
      </w:pPr>
    </w:p>
    <w:p w14:paraId="5BC6F92E" w14:textId="77777777" w:rsidR="005244EC" w:rsidRPr="00495B3B" w:rsidRDefault="005244EC" w:rsidP="005244EC">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5244EC" w:rsidRPr="00495B3B" w14:paraId="62D1B35E" w14:textId="77777777" w:rsidTr="0027551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B52484D" w14:textId="77777777" w:rsidR="005244EC" w:rsidRPr="00495B3B" w:rsidRDefault="005244EC" w:rsidP="0027551F">
            <w:pPr>
              <w:rPr>
                <w:rFonts w:cs="Arial"/>
                <w:color w:val="1A1A1A"/>
                <w:sz w:val="20"/>
              </w:rPr>
            </w:pPr>
            <w:r w:rsidRPr="00495B3B">
              <w:rPr>
                <w:rFonts w:cs="Arial"/>
                <w:color w:val="1A1A1A"/>
                <w:sz w:val="20"/>
              </w:rPr>
              <w:t>Financial Delegation Value</w:t>
            </w:r>
          </w:p>
        </w:tc>
        <w:tc>
          <w:tcPr>
            <w:tcW w:w="6803" w:type="dxa"/>
            <w:shd w:val="clear" w:color="auto" w:fill="auto"/>
          </w:tcPr>
          <w:p w14:paraId="1EACB613" w14:textId="77777777" w:rsidR="005244EC" w:rsidRPr="00495B3B" w:rsidRDefault="005244EC" w:rsidP="0027551F">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5244EC" w:rsidRPr="00495B3B" w14:paraId="2EDA8E41" w14:textId="77777777" w:rsidTr="0027551F">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6B9D92E9" w14:textId="4EBD2690" w:rsidR="005244EC" w:rsidRPr="00EC7A65" w:rsidRDefault="005244EC" w:rsidP="00EC7A65">
            <w:pPr>
              <w:spacing w:line="240" w:lineRule="auto"/>
              <w:contextualSpacing/>
              <w:outlineLvl w:val="1"/>
              <w:rPr>
                <w:rFonts w:ascii="Arial" w:hAnsi="Arial" w:cs="Arial"/>
                <w:color w:val="auto"/>
                <w:sz w:val="20"/>
              </w:rPr>
            </w:pPr>
            <w:r w:rsidRPr="00EC7A65">
              <w:rPr>
                <w:rFonts w:ascii="Arial" w:hAnsi="Arial" w:cs="Arial"/>
                <w:color w:val="auto"/>
                <w:sz w:val="20"/>
              </w:rPr>
              <w:t>The occupational health and safety    requirements of this position may include, but are not limited to:</w:t>
            </w:r>
          </w:p>
        </w:tc>
        <w:tc>
          <w:tcPr>
            <w:tcW w:w="6803" w:type="dxa"/>
            <w:shd w:val="clear" w:color="auto" w:fill="auto"/>
          </w:tcPr>
          <w:p w14:paraId="5912632B" w14:textId="77777777" w:rsidR="005244EC" w:rsidRPr="00EC7A65" w:rsidRDefault="005244EC" w:rsidP="00114AC9">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EC7A65">
              <w:rPr>
                <w:rFonts w:ascii="Arial" w:hAnsi="Arial" w:cs="Arial"/>
                <w:color w:val="auto"/>
                <w:sz w:val="20"/>
              </w:rPr>
              <w:t>Sedentary desk work</w:t>
            </w:r>
          </w:p>
          <w:p w14:paraId="31734994" w14:textId="77777777" w:rsidR="005244EC" w:rsidRPr="00EC7A65" w:rsidRDefault="005244EC" w:rsidP="0027551F">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tc>
      </w:tr>
      <w:tr w:rsidR="005244EC" w:rsidRPr="00495B3B" w14:paraId="2560D152" w14:textId="77777777" w:rsidTr="0027551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6E9AF716" w14:textId="19281E2E" w:rsidR="005244EC" w:rsidRPr="00495B3B" w:rsidRDefault="005244EC" w:rsidP="00EC7A65">
            <w:pPr>
              <w:rPr>
                <w:rFonts w:ascii="Arial" w:hAnsi="Arial" w:cs="Arial"/>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r w:rsidRPr="00495B3B">
              <w:rPr>
                <w:rFonts w:ascii="Arial" w:hAnsi="Arial" w:cs="Arial"/>
                <w:sz w:val="20"/>
              </w:rPr>
              <w:tab/>
            </w:r>
          </w:p>
        </w:tc>
        <w:tc>
          <w:tcPr>
            <w:tcW w:w="6803" w:type="dxa"/>
            <w:shd w:val="clear" w:color="auto" w:fill="auto"/>
          </w:tcPr>
          <w:p w14:paraId="4A05F85C" w14:textId="77777777" w:rsidR="005244EC" w:rsidRPr="00495B3B" w:rsidRDefault="005244EC" w:rsidP="0027551F">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75BB16A6" w14:textId="497D2EAA" w:rsidR="005244EC" w:rsidRPr="00495B3B" w:rsidRDefault="005244EC" w:rsidP="00EC7A65">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5244EC" w:rsidRPr="00495B3B" w14:paraId="5104F48E" w14:textId="77777777" w:rsidTr="0027551F">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0E4B09BD" w14:textId="77777777" w:rsidR="005244EC" w:rsidRPr="00495B3B" w:rsidRDefault="005244EC" w:rsidP="0027551F">
            <w:pPr>
              <w:spacing w:before="120" w:after="120"/>
              <w:rPr>
                <w:rFonts w:ascii="Arial" w:hAnsi="Arial"/>
                <w:color w:val="1A1A1A"/>
                <w:sz w:val="20"/>
              </w:rPr>
            </w:pPr>
            <w:r w:rsidRPr="00495B3B">
              <w:rPr>
                <w:rFonts w:ascii="Arial" w:hAnsi="Arial"/>
                <w:color w:val="1A1A1A"/>
                <w:sz w:val="20"/>
              </w:rPr>
              <w:t>Employment terms and conditions</w:t>
            </w:r>
          </w:p>
          <w:p w14:paraId="6FC14E0E" w14:textId="77777777" w:rsidR="005244EC" w:rsidRPr="00495B3B" w:rsidRDefault="005244EC" w:rsidP="0027551F">
            <w:pPr>
              <w:spacing w:before="120" w:after="120"/>
              <w:rPr>
                <w:rFonts w:ascii="Arial" w:hAnsi="Arial"/>
                <w:color w:val="1A1A1A"/>
                <w:sz w:val="20"/>
              </w:rPr>
            </w:pPr>
          </w:p>
        </w:tc>
        <w:tc>
          <w:tcPr>
            <w:tcW w:w="6803" w:type="dxa"/>
            <w:shd w:val="clear" w:color="auto" w:fill="auto"/>
          </w:tcPr>
          <w:p w14:paraId="65DC6A57" w14:textId="77777777" w:rsidR="005244EC" w:rsidRPr="00495B3B" w:rsidRDefault="005244EC" w:rsidP="0027551F">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3E8842A" w14:textId="77777777" w:rsidR="005244EC" w:rsidRPr="00495B3B" w:rsidRDefault="005244EC" w:rsidP="0027551F">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1A232311" w14:textId="77777777" w:rsidR="005244EC" w:rsidRPr="00495B3B" w:rsidRDefault="005244EC" w:rsidP="0027551F">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5244EC" w:rsidRPr="00495B3B" w14:paraId="0F44BF30" w14:textId="77777777" w:rsidTr="0027551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626B9F6" w14:textId="77777777" w:rsidR="005244EC" w:rsidRPr="00495B3B" w:rsidRDefault="005244EC" w:rsidP="0027551F">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56B8EC0E" w14:textId="77777777" w:rsidR="005244EC" w:rsidRPr="00495B3B" w:rsidRDefault="005244EC" w:rsidP="0027551F">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5B674FB4" w14:textId="77777777" w:rsidR="005244EC" w:rsidRPr="00495B3B" w:rsidRDefault="005244EC" w:rsidP="005244EC">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569A03B" w14:textId="77777777" w:rsidR="005244EC" w:rsidRPr="00454423" w:rsidRDefault="005244EC" w:rsidP="005244EC">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6034CA3A" w14:textId="77777777" w:rsidR="005244EC" w:rsidRPr="005763CD" w:rsidRDefault="005244EC" w:rsidP="005244EC">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43F0842" w14:textId="77777777" w:rsidR="005244EC" w:rsidRPr="005763CD" w:rsidRDefault="005244EC" w:rsidP="005244EC">
      <w:pPr>
        <w:spacing w:before="0" w:after="0"/>
        <w:rPr>
          <w:rFonts w:ascii="Arial" w:hAnsi="Arial" w:cs="Arial"/>
        </w:rPr>
      </w:pPr>
    </w:p>
    <w:p w14:paraId="612CA91C" w14:textId="77777777" w:rsidR="005244EC" w:rsidRPr="005763CD" w:rsidRDefault="005244EC" w:rsidP="005244EC">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09608EE9" w14:textId="77777777" w:rsidR="005244EC" w:rsidRPr="00495B3B" w:rsidRDefault="005244EC" w:rsidP="005244EC">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lastRenderedPageBreak/>
        <w:t>Our values</w:t>
      </w:r>
    </w:p>
    <w:p w14:paraId="58573E29" w14:textId="77777777" w:rsidR="005244EC" w:rsidRPr="002775A7" w:rsidRDefault="005244EC" w:rsidP="005244EC">
      <w:pPr>
        <w:spacing w:before="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25F8899B" w14:textId="77777777" w:rsidR="005244EC" w:rsidRPr="00AC1638" w:rsidRDefault="005244EC" w:rsidP="005244EC">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4AC3C990" w14:textId="77777777" w:rsidR="005244EC" w:rsidRPr="00AC1638" w:rsidRDefault="005244EC" w:rsidP="005244EC">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54187360" w14:textId="77777777" w:rsidR="005244EC" w:rsidRPr="00495B3B" w:rsidRDefault="005244EC" w:rsidP="005244EC">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490F1074" w14:textId="77777777" w:rsidR="005244EC" w:rsidRDefault="005244EC" w:rsidP="005244EC">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61F6FF2A" w14:textId="77777777" w:rsidR="005244EC" w:rsidRPr="00495B3B" w:rsidRDefault="005244EC" w:rsidP="005244EC">
      <w:pPr>
        <w:spacing w:line="240" w:lineRule="auto"/>
        <w:contextualSpacing/>
        <w:outlineLvl w:val="1"/>
        <w:rPr>
          <w:rFonts w:ascii="Arial" w:hAnsi="Arial" w:cs="Arial"/>
          <w:color w:val="363534"/>
        </w:rPr>
      </w:pPr>
    </w:p>
    <w:p w14:paraId="5BA7E3F8" w14:textId="77777777" w:rsidR="005244EC" w:rsidRPr="00495B3B" w:rsidRDefault="005244EC" w:rsidP="005244EC">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2E188A5" w14:textId="77777777" w:rsidR="005244EC" w:rsidRPr="00495B3B" w:rsidRDefault="005244EC" w:rsidP="005244EC">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3143FCD5" w14:textId="77777777" w:rsidR="005244EC" w:rsidRPr="00495B3B" w:rsidRDefault="005244EC" w:rsidP="005244EC">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18473785" w14:textId="77777777" w:rsidR="005244EC" w:rsidRPr="00495B3B" w:rsidRDefault="005244EC" w:rsidP="005244EC">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7F29AF5F" w14:textId="77777777" w:rsidR="005244EC" w:rsidRPr="00495B3B" w:rsidRDefault="005244EC" w:rsidP="005244EC">
      <w:pPr>
        <w:rPr>
          <w:rFonts w:ascii="Arial" w:hAnsi="Arial" w:cs="Arial"/>
          <w:b/>
          <w:bCs/>
          <w:color w:val="363534"/>
        </w:rPr>
      </w:pPr>
      <w:r w:rsidRPr="00495B3B">
        <w:rPr>
          <w:rFonts w:ascii="Arial" w:hAnsi="Arial" w:cs="Arial"/>
          <w:b/>
          <w:bCs/>
          <w:color w:val="363534"/>
        </w:rPr>
        <w:t>Aboriginal Cultural Safety</w:t>
      </w:r>
    </w:p>
    <w:p w14:paraId="7D39C957" w14:textId="77777777" w:rsidR="005244EC" w:rsidRPr="00495B3B" w:rsidRDefault="005244EC" w:rsidP="005244EC">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00220147">
          <w:rPr>
            <w:rStyle w:val="Hyperlink"/>
            <w:rFonts w:ascii="Arial" w:hAnsi="Arial" w:cs="Arial"/>
          </w:rPr>
          <w:t>self.determination@deeca.vic.gov.au</w:t>
        </w:r>
      </w:hyperlink>
      <w:r w:rsidRPr="00495B3B">
        <w:rPr>
          <w:rFonts w:ascii="Arial" w:hAnsi="Arial" w:cs="Arial"/>
          <w:color w:val="363534"/>
        </w:rPr>
        <w:t>.</w:t>
      </w:r>
    </w:p>
    <w:p w14:paraId="2CEE1C4C" w14:textId="77777777" w:rsidR="005244EC" w:rsidRPr="00495B3B" w:rsidRDefault="005244EC" w:rsidP="005244EC">
      <w:pPr>
        <w:rPr>
          <w:rFonts w:ascii="Arial" w:hAnsi="Arial" w:cs="Arial"/>
          <w:b/>
          <w:color w:val="363534"/>
          <w:szCs w:val="22"/>
        </w:rPr>
      </w:pPr>
      <w:r w:rsidRPr="00495B3B">
        <w:rPr>
          <w:rFonts w:ascii="Arial" w:hAnsi="Arial" w:cs="Arial"/>
          <w:b/>
          <w:color w:val="363534"/>
          <w:szCs w:val="22"/>
        </w:rPr>
        <w:t>Balancing your Life / Hybrid Working</w:t>
      </w:r>
    </w:p>
    <w:p w14:paraId="45C055AB" w14:textId="77777777" w:rsidR="005244EC" w:rsidRPr="00495B3B" w:rsidRDefault="005244EC" w:rsidP="005244EC">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7EA35496" w14:textId="77777777" w:rsidR="005244EC" w:rsidRPr="00495B3B" w:rsidRDefault="005244EC" w:rsidP="005244EC">
      <w:pPr>
        <w:spacing w:line="240" w:lineRule="auto"/>
        <w:rPr>
          <w:rFonts w:ascii="Arial" w:hAnsi="Arial" w:cs="Arial"/>
          <w:color w:val="442D97"/>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r w:rsidRPr="00495B3B">
        <w:rPr>
          <w:rFonts w:ascii="Arial" w:hAnsi="Arial" w:cs="Arial"/>
          <w:sz w:val="28"/>
          <w:szCs w:val="28"/>
          <w:lang w:eastAsia="en-US"/>
        </w:rPr>
        <w:t xml:space="preserve"> </w:t>
      </w:r>
    </w:p>
    <w:p w14:paraId="273C1180" w14:textId="472FCC87" w:rsidR="00495B3B" w:rsidRPr="00495B3B" w:rsidRDefault="00495B3B" w:rsidP="00FB7EB4">
      <w:pPr>
        <w:spacing w:line="240" w:lineRule="auto"/>
        <w:rPr>
          <w:rFonts w:ascii="Arial" w:hAnsi="Arial" w:cs="Arial"/>
          <w:color w:val="442D97"/>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EACFAF9" w14:textId="77777777" w:rsidR="00AD17CA" w:rsidRDefault="00AD17CA" w:rsidP="00CD157B">
      <w:pPr>
        <w:pStyle w:val="NoSpacing"/>
      </w:pPr>
    </w:p>
    <w:p w14:paraId="2D2505BD" w14:textId="77777777" w:rsidR="00AD17CA" w:rsidRDefault="00AD17CA"/>
  </w:endnote>
  <w:endnote w:type="continuationSeparator" w:id="0">
    <w:p w14:paraId="157EDEC6" w14:textId="77777777" w:rsidR="00AD17CA" w:rsidRDefault="00AD17CA" w:rsidP="00CD157B">
      <w:pPr>
        <w:pStyle w:val="NoSpacing"/>
      </w:pPr>
    </w:p>
    <w:p w14:paraId="3F3502A3" w14:textId="77777777" w:rsidR="00AD17CA" w:rsidRDefault="00AD17CA"/>
  </w:endnote>
  <w:endnote w:type="continuationNotice" w:id="1">
    <w:p w14:paraId="3E0574CC" w14:textId="77777777" w:rsidR="00AD17CA" w:rsidRDefault="00AD17CA" w:rsidP="00CD157B">
      <w:pPr>
        <w:pStyle w:val="NoSpacing"/>
      </w:pPr>
    </w:p>
    <w:p w14:paraId="725E87B4" w14:textId="77777777" w:rsidR="00AD17CA" w:rsidRDefault="00AD17C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63872"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6387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64896"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6489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62848"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628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6D261AF" w14:textId="77777777" w:rsidR="00AD17CA" w:rsidRPr="0056073C" w:rsidRDefault="00AD17CA" w:rsidP="005D764F">
      <w:pPr>
        <w:pStyle w:val="FootnoteSeparator"/>
      </w:pPr>
    </w:p>
    <w:p w14:paraId="0FFA4D92" w14:textId="77777777" w:rsidR="00AD17CA" w:rsidRDefault="00AD17CA"/>
  </w:footnote>
  <w:footnote w:type="continuationSeparator" w:id="0">
    <w:p w14:paraId="615E3A41" w14:textId="77777777" w:rsidR="00AD17CA" w:rsidRPr="00CA30B7" w:rsidRDefault="00AD17CA" w:rsidP="006D5A90">
      <w:pPr>
        <w:rPr>
          <w:lang w:val="en-US"/>
        </w:rPr>
      </w:pPr>
      <w:r w:rsidRPr="00CA30B7">
        <w:rPr>
          <w:lang w:val="en-US"/>
        </w:rPr>
        <w:t>_______</w:t>
      </w:r>
    </w:p>
    <w:p w14:paraId="76EDB5F6" w14:textId="77777777" w:rsidR="00AD17CA" w:rsidRDefault="00AD17CA"/>
  </w:footnote>
  <w:footnote w:type="continuationNotice" w:id="1">
    <w:p w14:paraId="4E0450C4" w14:textId="77777777" w:rsidR="00AD17CA" w:rsidRDefault="00AD17CA" w:rsidP="006D5A90"/>
    <w:p w14:paraId="169B5C9A" w14:textId="77777777" w:rsidR="00AD17CA" w:rsidRDefault="00AD17C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1584"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B989ED9" id="Hdr_Element6" o:spid="_x0000_s1026" alt="&quot;&quot;" style="position:absolute;margin-left:512.5pt;margin-top:0;width:83.05pt;height:35.15pt;z-index:2516515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056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467E2DB" id="Hdr_Element1" o:spid="_x0000_s1026" alt="&quot;&quot;" style="position:absolute;margin-left:0;margin-top:0;width:595.3pt;height:35.15pt;z-index:25165056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260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9ED62E1" id="Hdr_Element4" o:spid="_x0000_s1026" alt="&quot;&quot;" style="position:absolute;margin-left:363.9pt;margin-top:0;width:115.65pt;height:35.15pt;z-index:2516526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3632"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F197785" id="Hdr_Element5" o:spid="_x0000_s1026" alt="&quot;&quot;" style="position:absolute;margin-left:463.3pt;margin-top:0;width:66.05pt;height:35.15pt;z-index:2516536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568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14D72C2" id="Hdr_Element2" o:spid="_x0000_s1026" alt="&quot;&quot;" style="position:absolute;margin-left:297.65pt;margin-top:0;width:82.75pt;height:35.15pt;z-index:2516556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752"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5A2D175" id="Hdr_Element3" o:spid="_x0000_s1026" alt="&quot;&quot;" style="position:absolute;margin-left:363.8pt;margin-top:0;width:33.15pt;height:35.15pt;z-index:2516587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6704"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030C5D2" id="Hdr_Element6" o:spid="_x0000_s1026" alt="&quot;&quot;" style="position:absolute;margin-left:512.5pt;margin-top:0;width:83.05pt;height:35.15pt;z-index:25165670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4656"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EFADB62" id="Hdr_Element1" o:spid="_x0000_s1026" alt="&quot;&quot;" style="position:absolute;margin-left:0;margin-top:0;width:595.3pt;height:35.15pt;z-index:25165465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7728"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75F3198" id="Hdr_Element4" o:spid="_x0000_s1026" alt="&quot;&quot;" style="position:absolute;margin-left:363.9pt;margin-top:0;width:115.65pt;height:35.15pt;z-index:2516577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9776"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4DE80B7" id="Hdr_Element5" o:spid="_x0000_s1026" alt="&quot;&quot;" style="position:absolute;margin-left:463.3pt;margin-top:0;width:66.05pt;height:35.15pt;z-index:2516597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080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7D7F5D0" id="Hdr_Element2" o:spid="_x0000_s1026" alt="&quot;&quot;" style="position:absolute;margin-left:297.65pt;margin-top:0;width:82.75pt;height:35.15pt;z-index:2516608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1824"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93F5499" id="Hdr_Element3" o:spid="_x0000_s1026" alt="&quot;&quot;" style="position:absolute;margin-left:363.8pt;margin-top:0;width:33.15pt;height:35.15pt;z-index:2516618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6"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8"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9"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0" w15:restartNumberingAfterBreak="0">
    <w:nsid w:val="2AA24F0E"/>
    <w:multiLevelType w:val="multilevel"/>
    <w:tmpl w:val="3E2453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2"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3"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4"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5"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6"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8"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9"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2"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4"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5"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6"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7"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28"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9"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0"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2"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3"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4"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5"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6" w15:restartNumberingAfterBreak="0">
    <w:nsid w:val="64AC6296"/>
    <w:multiLevelType w:val="hybridMultilevel"/>
    <w:tmpl w:val="9294CB98"/>
    <w:lvl w:ilvl="0" w:tplc="0C090001">
      <w:start w:val="1"/>
      <w:numFmt w:val="bullet"/>
      <w:lvlText w:val=""/>
      <w:lvlJc w:val="left"/>
      <w:pPr>
        <w:ind w:left="928" w:hanging="360"/>
      </w:pPr>
      <w:rPr>
        <w:rFonts w:ascii="Symbol" w:hAnsi="Symbol" w:hint="default"/>
      </w:rPr>
    </w:lvl>
    <w:lvl w:ilvl="1" w:tplc="0C090003" w:tentative="1">
      <w:start w:val="1"/>
      <w:numFmt w:val="bullet"/>
      <w:lvlText w:val="o"/>
      <w:lvlJc w:val="left"/>
      <w:pPr>
        <w:ind w:left="1648" w:hanging="360"/>
      </w:pPr>
      <w:rPr>
        <w:rFonts w:ascii="Courier New" w:hAnsi="Courier New" w:cs="Courier New" w:hint="default"/>
      </w:rPr>
    </w:lvl>
    <w:lvl w:ilvl="2" w:tplc="0C090005" w:tentative="1">
      <w:start w:val="1"/>
      <w:numFmt w:val="bullet"/>
      <w:lvlText w:val=""/>
      <w:lvlJc w:val="left"/>
      <w:pPr>
        <w:ind w:left="2368" w:hanging="360"/>
      </w:pPr>
      <w:rPr>
        <w:rFonts w:ascii="Wingdings" w:hAnsi="Wingdings" w:hint="default"/>
      </w:rPr>
    </w:lvl>
    <w:lvl w:ilvl="3" w:tplc="0C090001" w:tentative="1">
      <w:start w:val="1"/>
      <w:numFmt w:val="bullet"/>
      <w:lvlText w:val=""/>
      <w:lvlJc w:val="left"/>
      <w:pPr>
        <w:ind w:left="3088" w:hanging="360"/>
      </w:pPr>
      <w:rPr>
        <w:rFonts w:ascii="Symbol" w:hAnsi="Symbol" w:hint="default"/>
      </w:rPr>
    </w:lvl>
    <w:lvl w:ilvl="4" w:tplc="0C090003" w:tentative="1">
      <w:start w:val="1"/>
      <w:numFmt w:val="bullet"/>
      <w:lvlText w:val="o"/>
      <w:lvlJc w:val="left"/>
      <w:pPr>
        <w:ind w:left="3808" w:hanging="360"/>
      </w:pPr>
      <w:rPr>
        <w:rFonts w:ascii="Courier New" w:hAnsi="Courier New" w:cs="Courier New" w:hint="default"/>
      </w:rPr>
    </w:lvl>
    <w:lvl w:ilvl="5" w:tplc="0C090005" w:tentative="1">
      <w:start w:val="1"/>
      <w:numFmt w:val="bullet"/>
      <w:lvlText w:val=""/>
      <w:lvlJc w:val="left"/>
      <w:pPr>
        <w:ind w:left="4528" w:hanging="360"/>
      </w:pPr>
      <w:rPr>
        <w:rFonts w:ascii="Wingdings" w:hAnsi="Wingdings" w:hint="default"/>
      </w:rPr>
    </w:lvl>
    <w:lvl w:ilvl="6" w:tplc="0C090001" w:tentative="1">
      <w:start w:val="1"/>
      <w:numFmt w:val="bullet"/>
      <w:lvlText w:val=""/>
      <w:lvlJc w:val="left"/>
      <w:pPr>
        <w:ind w:left="5248" w:hanging="360"/>
      </w:pPr>
      <w:rPr>
        <w:rFonts w:ascii="Symbol" w:hAnsi="Symbol" w:hint="default"/>
      </w:rPr>
    </w:lvl>
    <w:lvl w:ilvl="7" w:tplc="0C090003" w:tentative="1">
      <w:start w:val="1"/>
      <w:numFmt w:val="bullet"/>
      <w:lvlText w:val="o"/>
      <w:lvlJc w:val="left"/>
      <w:pPr>
        <w:ind w:left="5968" w:hanging="360"/>
      </w:pPr>
      <w:rPr>
        <w:rFonts w:ascii="Courier New" w:hAnsi="Courier New" w:cs="Courier New" w:hint="default"/>
      </w:rPr>
    </w:lvl>
    <w:lvl w:ilvl="8" w:tplc="0C090005" w:tentative="1">
      <w:start w:val="1"/>
      <w:numFmt w:val="bullet"/>
      <w:lvlText w:val=""/>
      <w:lvlJc w:val="left"/>
      <w:pPr>
        <w:ind w:left="6688" w:hanging="360"/>
      </w:pPr>
      <w:rPr>
        <w:rFonts w:ascii="Wingdings" w:hAnsi="Wingdings" w:hint="default"/>
      </w:rPr>
    </w:lvl>
  </w:abstractNum>
  <w:abstractNum w:abstractNumId="37"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38"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9"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0" w15:restartNumberingAfterBreak="0">
    <w:nsid w:val="71800FB2"/>
    <w:multiLevelType w:val="multilevel"/>
    <w:tmpl w:val="96BAFF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3"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4"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5" w15:restartNumberingAfterBreak="0">
    <w:nsid w:val="7E670AC8"/>
    <w:multiLevelType w:val="multilevel"/>
    <w:tmpl w:val="848C99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128745877">
    <w:abstractNumId w:val="8"/>
  </w:num>
  <w:num w:numId="2" w16cid:durableId="170411264">
    <w:abstractNumId w:val="34"/>
  </w:num>
  <w:num w:numId="3" w16cid:durableId="985085104">
    <w:abstractNumId w:val="7"/>
  </w:num>
  <w:num w:numId="4" w16cid:durableId="1872112631">
    <w:abstractNumId w:val="9"/>
  </w:num>
  <w:num w:numId="5" w16cid:durableId="336812815">
    <w:abstractNumId w:val="21"/>
  </w:num>
  <w:num w:numId="6" w16cid:durableId="155153463">
    <w:abstractNumId w:val="0"/>
  </w:num>
  <w:num w:numId="7" w16cid:durableId="1428236886">
    <w:abstractNumId w:val="24"/>
  </w:num>
  <w:num w:numId="8" w16cid:durableId="103154041">
    <w:abstractNumId w:val="26"/>
  </w:num>
  <w:num w:numId="9" w16cid:durableId="1308436166">
    <w:abstractNumId w:val="23"/>
  </w:num>
  <w:num w:numId="10" w16cid:durableId="1335643199">
    <w:abstractNumId w:val="32"/>
  </w:num>
  <w:num w:numId="11" w16cid:durableId="1160577431">
    <w:abstractNumId w:val="25"/>
  </w:num>
  <w:num w:numId="12" w16cid:durableId="1673139647">
    <w:abstractNumId w:val="14"/>
  </w:num>
  <w:num w:numId="13" w16cid:durableId="1742215375">
    <w:abstractNumId w:val="43"/>
  </w:num>
  <w:num w:numId="14" w16cid:durableId="664823544">
    <w:abstractNumId w:val="39"/>
  </w:num>
  <w:num w:numId="15" w16cid:durableId="979774751">
    <w:abstractNumId w:val="11"/>
  </w:num>
  <w:num w:numId="16" w16cid:durableId="322781625">
    <w:abstractNumId w:val="22"/>
  </w:num>
  <w:num w:numId="17" w16cid:durableId="800071688">
    <w:abstractNumId w:val="10"/>
  </w:num>
  <w:num w:numId="18" w16cid:durableId="1778213935">
    <w:abstractNumId w:val="45"/>
  </w:num>
  <w:num w:numId="19" w16cid:durableId="501819492">
    <w:abstractNumId w:val="40"/>
  </w:num>
  <w:num w:numId="20" w16cid:durableId="2704434">
    <w:abstractNumId w:val="36"/>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1BDC"/>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84B"/>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0D98"/>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C4A"/>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4AC9"/>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37F"/>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4A2"/>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5841"/>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6FA9"/>
    <w:rsid w:val="002975D7"/>
    <w:rsid w:val="002977C9"/>
    <w:rsid w:val="00297960"/>
    <w:rsid w:val="00297C2D"/>
    <w:rsid w:val="002A012A"/>
    <w:rsid w:val="002A0A44"/>
    <w:rsid w:val="002A1002"/>
    <w:rsid w:val="002A11B8"/>
    <w:rsid w:val="002A120A"/>
    <w:rsid w:val="002A16B3"/>
    <w:rsid w:val="002A16C0"/>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2A51"/>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824"/>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2FFC"/>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415"/>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32A8"/>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619"/>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4EC"/>
    <w:rsid w:val="00524EFB"/>
    <w:rsid w:val="00525264"/>
    <w:rsid w:val="005254C7"/>
    <w:rsid w:val="00525647"/>
    <w:rsid w:val="00525739"/>
    <w:rsid w:val="0052662C"/>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35FF"/>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26B"/>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BA1"/>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68B"/>
    <w:rsid w:val="0062575A"/>
    <w:rsid w:val="00625EF4"/>
    <w:rsid w:val="00626215"/>
    <w:rsid w:val="00627DAE"/>
    <w:rsid w:val="00630C13"/>
    <w:rsid w:val="006310C1"/>
    <w:rsid w:val="00631E05"/>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3A0"/>
    <w:rsid w:val="006B0408"/>
    <w:rsid w:val="006B05D1"/>
    <w:rsid w:val="006B0971"/>
    <w:rsid w:val="006B0B27"/>
    <w:rsid w:val="006B17C7"/>
    <w:rsid w:val="006B1823"/>
    <w:rsid w:val="006B190F"/>
    <w:rsid w:val="006B2591"/>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E20"/>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90C"/>
    <w:rsid w:val="007A1C6A"/>
    <w:rsid w:val="007A2523"/>
    <w:rsid w:val="007A2922"/>
    <w:rsid w:val="007A42F5"/>
    <w:rsid w:val="007A5309"/>
    <w:rsid w:val="007A5338"/>
    <w:rsid w:val="007A559C"/>
    <w:rsid w:val="007A55C4"/>
    <w:rsid w:val="007A56AC"/>
    <w:rsid w:val="007A6721"/>
    <w:rsid w:val="007A69E1"/>
    <w:rsid w:val="007A6C27"/>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DFE"/>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4D3"/>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DA4"/>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8D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6B04"/>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4D36"/>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284"/>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B25"/>
    <w:rsid w:val="00A93280"/>
    <w:rsid w:val="00A934FE"/>
    <w:rsid w:val="00A935BE"/>
    <w:rsid w:val="00A94064"/>
    <w:rsid w:val="00A94789"/>
    <w:rsid w:val="00A9596E"/>
    <w:rsid w:val="00A95EB4"/>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7CA"/>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5D9"/>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2179"/>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780"/>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B7A66"/>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119"/>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122"/>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BAE"/>
    <w:rsid w:val="00EB3EFE"/>
    <w:rsid w:val="00EB46A3"/>
    <w:rsid w:val="00EB55A7"/>
    <w:rsid w:val="00EB591A"/>
    <w:rsid w:val="00EB5A3D"/>
    <w:rsid w:val="00EB611E"/>
    <w:rsid w:val="00EB6951"/>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A65"/>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27D"/>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28B"/>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500"/>
    <w:rsid w:val="00FD2666"/>
    <w:rsid w:val="00FD2C3F"/>
    <w:rsid w:val="00FD30A3"/>
    <w:rsid w:val="00FD30C6"/>
    <w:rsid w:val="00FD32C6"/>
    <w:rsid w:val="00FD3706"/>
    <w:rsid w:val="00FD38E2"/>
    <w:rsid w:val="00FD4385"/>
    <w:rsid w:val="00FD4BFF"/>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23AA40AA"/>
    <w:rsid w:val="36A20FB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5689868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36062710">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96365610">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61329185">
      <w:bodyDiv w:val="1"/>
      <w:marLeft w:val="0"/>
      <w:marRight w:val="0"/>
      <w:marTop w:val="0"/>
      <w:marBottom w:val="0"/>
      <w:divBdr>
        <w:top w:val="none" w:sz="0" w:space="0" w:color="auto"/>
        <w:left w:val="none" w:sz="0" w:space="0" w:color="auto"/>
        <w:bottom w:val="none" w:sz="0" w:space="0" w:color="auto"/>
        <w:right w:val="none" w:sz="0" w:space="0" w:color="auto"/>
      </w:divBdr>
    </w:div>
    <w:div w:id="1560287144">
      <w:bodyDiv w:val="1"/>
      <w:marLeft w:val="0"/>
      <w:marRight w:val="0"/>
      <w:marTop w:val="0"/>
      <w:marBottom w:val="0"/>
      <w:divBdr>
        <w:top w:val="none" w:sz="0" w:space="0" w:color="auto"/>
        <w:left w:val="none" w:sz="0" w:space="0" w:color="auto"/>
        <w:bottom w:val="none" w:sz="0" w:space="0" w:color="auto"/>
        <w:right w:val="none" w:sz="0" w:space="0" w:color="auto"/>
      </w:divBdr>
    </w:div>
    <w:div w:id="1580092971">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822500073">
      <w:bodyDiv w:val="1"/>
      <w:marLeft w:val="0"/>
      <w:marRight w:val="0"/>
      <w:marTop w:val="0"/>
      <w:marBottom w:val="0"/>
      <w:divBdr>
        <w:top w:val="none" w:sz="0" w:space="0" w:color="auto"/>
        <w:left w:val="none" w:sz="0" w:space="0" w:color="auto"/>
        <w:bottom w:val="none" w:sz="0" w:space="0" w:color="auto"/>
        <w:right w:val="none" w:sz="0" w:space="0" w:color="auto"/>
      </w:divBdr>
    </w:div>
    <w:div w:id="1960456397">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8.png"/><Relationship Id="rId34" Type="http://schemas.openxmlformats.org/officeDocument/2006/relationships/hyperlink" Target="mailto:self.determination@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mailto:john.robinson@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yperlink" Target="mailto:customer.service@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21BDC"/>
    <w:rsid w:val="0004384B"/>
    <w:rsid w:val="0019787B"/>
    <w:rsid w:val="00225841"/>
    <w:rsid w:val="002A360F"/>
    <w:rsid w:val="003A2FFC"/>
    <w:rsid w:val="00445C89"/>
    <w:rsid w:val="00472496"/>
    <w:rsid w:val="004B7A9F"/>
    <w:rsid w:val="00502FA5"/>
    <w:rsid w:val="0057626B"/>
    <w:rsid w:val="005F2BA1"/>
    <w:rsid w:val="005F4EE4"/>
    <w:rsid w:val="00631E05"/>
    <w:rsid w:val="0066431B"/>
    <w:rsid w:val="006E4E36"/>
    <w:rsid w:val="006F2E20"/>
    <w:rsid w:val="00733901"/>
    <w:rsid w:val="007A190C"/>
    <w:rsid w:val="007A6C27"/>
    <w:rsid w:val="009D1EFC"/>
    <w:rsid w:val="009D2FE7"/>
    <w:rsid w:val="009F447A"/>
    <w:rsid w:val="00A6372E"/>
    <w:rsid w:val="00CB7A66"/>
    <w:rsid w:val="00D63C52"/>
    <w:rsid w:val="00D66A49"/>
    <w:rsid w:val="00D83E5E"/>
    <w:rsid w:val="00E6256A"/>
    <w:rsid w:val="00F4444F"/>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DOCID1119-54365373-362</_dlc_DocId>
    <_dlc_DocIdUrl xmlns="a5f32de4-e402-4188-b034-e71ca7d22e54">
      <Url>https://delwpvicgovau.sharepoint.com/sites/ecm_1119/_layouts/15/DocIdRedir.aspx?ID=DOCID1119-54365373-362</Url>
      <Description>DOCID1119-54365373-362</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Grampians Region</Value>
    </Branch>
    <EOIID xmlns="da5ea22f-fe03-46f3-a4f3-1b15377ab7cc" xsi:nil="true"/>
    <ManagersName xmlns="http://schemas.microsoft.com/sharepoint/v3" xsi:nil="true"/>
    <Region xmlns="da5ea22f-fe03-46f3-a4f3-1b15377ab7cc">
      <Value>Flexible</Value>
    </Region>
    <Unit xmlns="da5ea22f-fe03-46f3-a4f3-1b15377ab7cc">
      <Value>Environmental Investments &amp; Programs</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REG-45-GR</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3</Grade>
    <Division xmlns="da5ea22f-fe03-46f3-a4f3-1b15377ab7cc">DEECA Regions</Division>
  </documentManagement>
</p:properties>
</file>

<file path=customXml/item4.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0F91B6A-F714-4FD1-ABD1-8C84EA91AAF8}">
  <ds:schemaRefs>
    <ds:schemaRef ds:uri="http://schemas.microsoft.com/sharepoint/events"/>
    <ds:schemaRef ds:uri=""/>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4.xml><?xml version="1.0" encoding="utf-8"?>
<ds:datastoreItem xmlns:ds="http://schemas.openxmlformats.org/officeDocument/2006/customXml" ds:itemID="{251CA50B-DDF6-4B0D-82BB-59404A5E8C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6.xml><?xml version="1.0" encoding="utf-8"?>
<ds:datastoreItem xmlns:ds="http://schemas.openxmlformats.org/officeDocument/2006/customXml" ds:itemID="{054D106A-D4F0-4391-AF9C-D498AECC78B1}">
  <ds:schemaRefs>
    <ds:schemaRef ds:uri="Microsoft.SharePoint.Taxonomy.ContentTypeSync"/>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4</TotalTime>
  <Pages>4</Pages>
  <Words>1875</Words>
  <Characters>10690</Characters>
  <Application>Microsoft Office Word</Application>
  <DocSecurity>0</DocSecurity>
  <Lines>89</Lines>
  <Paragraphs>25</Paragraphs>
  <ScaleCrop>false</ScaleCrop>
  <Company/>
  <LinksUpToDate>false</LinksUpToDate>
  <CharactersWithSpaces>12540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Kelly (DEECA)</cp:lastModifiedBy>
  <cp:revision>3</cp:revision>
  <cp:lastPrinted>2022-06-17T02:14:00Z</cp:lastPrinted>
  <dcterms:created xsi:type="dcterms:W3CDTF">2026-10-26T21:45:00Z</dcterms:created>
  <dcterms:modified xsi:type="dcterms:W3CDTF">2026-10-27T02:49:00Z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d4ae06d1-981e-434a-858f-8386ad7692a7</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y fmtid="{D5CDD505-2E9C-101B-9397-08002B2CF9AE}" pid="30" name="Order">
    <vt:r8>679400</vt:r8>
  </property>
  <property fmtid="{D5CDD505-2E9C-101B-9397-08002B2CF9AE}" pid="31" name="xd_ProgID">
    <vt:lpwstr/>
  </property>
  <property fmtid="{D5CDD505-2E9C-101B-9397-08002B2CF9AE}" pid="32" name="DocumentSetDescription">
    <vt:lpwstr/>
  </property>
  <property fmtid="{D5CDD505-2E9C-101B-9397-08002B2CF9AE}" pid="33" name="ComplianceAssetId">
    <vt:lpwstr/>
  </property>
  <property fmtid="{D5CDD505-2E9C-101B-9397-08002B2CF9AE}" pid="34" name="TemplateUrl">
    <vt:lpwstr/>
  </property>
  <property fmtid="{D5CDD505-2E9C-101B-9397-08002B2CF9AE}" pid="35" name="_ApprovalStatus">
    <vt:i4>0</vt:i4>
  </property>
  <property fmtid="{D5CDD505-2E9C-101B-9397-08002B2CF9AE}" pid="36" name="DLCPolicyLabelValue">
    <vt:lpwstr>Version 0.1</vt:lpwstr>
  </property>
  <property fmtid="{D5CDD505-2E9C-101B-9397-08002B2CF9AE}" pid="37" name="_ExtendedDescription">
    <vt:lpwstr/>
  </property>
  <property fmtid="{D5CDD505-2E9C-101B-9397-08002B2CF9AE}" pid="38" name="DLCPolicyLabelClientValue">
    <vt:lpwstr>Version {_UIVersionString}</vt:lpwstr>
  </property>
  <property fmtid="{D5CDD505-2E9C-101B-9397-08002B2CF9AE}" pid="39" name="TriggerFlowInfo">
    <vt:lpwstr/>
  </property>
  <property fmtid="{D5CDD505-2E9C-101B-9397-08002B2CF9AE}" pid="40" name="je2f59c6279d441e8dbf3cc557b3306f">
    <vt:lpwstr>Restructuring|4ed8c4ad-f9c6-4e29-b5f5-b51df56c3de6</vt:lpwstr>
  </property>
  <property fmtid="{D5CDD505-2E9C-101B-9397-08002B2CF9AE}" pid="41" name="xd_Signature">
    <vt:bool>false</vt:bool>
  </property>
  <property fmtid="{D5CDD505-2E9C-101B-9397-08002B2CF9AE}" pid="42" name="fb3179c379644f499d7166d0c985669b0">
    <vt:lpwstr>FOUO|955eb6fc-b35a-4808-8aa5-31e514fa3f26</vt:lpwstr>
  </property>
  <property fmtid="{D5CDD505-2E9C-101B-9397-08002B2CF9AE}" pid="43" name="pd01c257034b4e86b1f58279a3bd54c60">
    <vt:lpwstr>Unclassified|7fa379f4-4aba-4692-ab80-7d39d3a23cf4</vt:lpwstr>
  </property>
  <property fmtid="{D5CDD505-2E9C-101B-9397-08002B2CF9AE}" pid="44" name="g91c59fb10974fa1a03160ad8386f0f40">
    <vt:lpwstr/>
  </property>
  <property fmtid="{D5CDD505-2E9C-101B-9397-08002B2CF9AE}" pid="45" name="b9b43b809ea4445880dbf70bb98495250">
    <vt:lpwstr>Template|ad5654aa-69da-4dc8-81ae-e984a44f2180</vt:lpwstr>
  </property>
  <property fmtid="{D5CDD505-2E9C-101B-9397-08002B2CF9AE}" pid="46" name="pb0badcc4c144703855597c78047301a0">
    <vt:lpwstr>Position Description|9b605b16-5ff4-4142-9815-57489365a519</vt:lpwstr>
  </property>
  <property fmtid="{D5CDD505-2E9C-101B-9397-08002B2CF9AE}" pid="47" name="Records Class HR Admin">
    <vt:lpwstr>14;#Position Description|9b605b16-5ff4-4142-9815-57489365a519</vt:lpwstr>
  </property>
  <property fmtid="{D5CDD505-2E9C-101B-9397-08002B2CF9AE}" pid="48" name="Records_x0020_Class_x0020_HR_x0020_Admin">
    <vt:lpwstr>14;#Position Description|9b605b16-5ff4-4142-9815-57489365a519</vt:lpwstr>
  </property>
  <property fmtid="{D5CDD505-2E9C-101B-9397-08002B2CF9AE}" pid="49" name="docLang">
    <vt:lpwstr>en</vt:lpwstr>
  </property>
</Properties>
</file>