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A50C7E9" w:rsidR="00254F12" w:rsidRPr="00862057" w:rsidRDefault="00E918DC"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5F58FF">
            <w:t>Regional Manager Biodiversity Assessment Services East</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7D232AC">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F8C205"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DA46C0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F821D21">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EFF9EF6">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E730E7D">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D3A3B3"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9834EC4"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10076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3840B6"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3420"/>
        <w:gridCol w:w="6814"/>
      </w:tblGrid>
      <w:tr w:rsidR="00495B3B" w:rsidRPr="00495B3B" w14:paraId="7C7EDD09" w14:textId="77777777" w:rsidTr="24AF4720">
        <w:trPr>
          <w:trHeight w:val="399"/>
        </w:trPr>
        <w:tc>
          <w:tcPr>
            <w:tcW w:w="342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0AAF272F" w14:textId="2EBCCE77" w:rsidR="00495B3B" w:rsidRPr="00495B3B" w:rsidRDefault="00D67EA6" w:rsidP="105FEFF4">
            <w:pPr>
              <w:spacing w:before="0" w:after="0"/>
              <w:ind w:left="57" w:right="-450"/>
              <w:rPr>
                <w:rFonts w:ascii="Arial" w:hAnsi="Arial" w:cs="Arial"/>
                <w:color w:val="363534"/>
              </w:rPr>
            </w:pPr>
            <w:r w:rsidRPr="105FEFF4">
              <w:rPr>
                <w:rFonts w:ascii="Arial" w:hAnsi="Arial" w:cs="Arial"/>
                <w:color w:val="363534"/>
              </w:rPr>
              <w:t xml:space="preserve">Regional Manager Biodiversity Assessment Services </w:t>
            </w:r>
            <w:r w:rsidR="2DBE6545" w:rsidRPr="105FEFF4">
              <w:rPr>
                <w:rFonts w:ascii="Arial" w:hAnsi="Arial" w:cs="Arial"/>
                <w:color w:val="363534"/>
              </w:rPr>
              <w:t>East</w:t>
            </w:r>
          </w:p>
        </w:tc>
      </w:tr>
      <w:tr w:rsidR="00495B3B" w:rsidRPr="00495B3B" w14:paraId="5F8F815C" w14:textId="77777777" w:rsidTr="24AF4720">
        <w:trPr>
          <w:trHeight w:val="399"/>
        </w:trPr>
        <w:tc>
          <w:tcPr>
            <w:tcW w:w="342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592AF1EA" w14:textId="7B60396D" w:rsidR="00495B3B" w:rsidRPr="00495B3B" w:rsidRDefault="005F58FF" w:rsidP="00495B3B">
            <w:pPr>
              <w:spacing w:before="0" w:after="0"/>
              <w:ind w:left="57" w:right="-450"/>
              <w:rPr>
                <w:rFonts w:ascii="Arial" w:hAnsi="Arial" w:cs="Arial"/>
                <w:color w:val="363534"/>
                <w:szCs w:val="22"/>
              </w:rPr>
            </w:pPr>
            <w:r>
              <w:rPr>
                <w:rFonts w:ascii="Arial" w:hAnsi="Arial" w:cs="Arial"/>
                <w:color w:val="363534"/>
                <w:szCs w:val="22"/>
              </w:rPr>
              <w:t>50968275</w:t>
            </w:r>
          </w:p>
        </w:tc>
      </w:tr>
      <w:tr w:rsidR="00495B3B" w:rsidRPr="00495B3B" w14:paraId="6052E497" w14:textId="77777777" w:rsidTr="24AF4720">
        <w:trPr>
          <w:trHeight w:val="399"/>
        </w:trPr>
        <w:tc>
          <w:tcPr>
            <w:tcW w:w="342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25CA635E" w14:textId="0B215ED8" w:rsidR="00495B3B" w:rsidRPr="00495B3B" w:rsidRDefault="00D34A34" w:rsidP="00495B3B">
            <w:pPr>
              <w:spacing w:before="0" w:after="0"/>
              <w:ind w:left="57" w:right="-450"/>
              <w:rPr>
                <w:rFonts w:ascii="Arial" w:hAnsi="Arial" w:cs="Arial"/>
                <w:color w:val="363534"/>
                <w:szCs w:val="22"/>
              </w:rPr>
            </w:pPr>
            <w:r>
              <w:rPr>
                <w:rFonts w:ascii="Arial" w:hAnsi="Arial" w:cs="Arial"/>
                <w:color w:val="363534"/>
                <w:szCs w:val="22"/>
              </w:rPr>
              <w:t>VPS 6</w:t>
            </w:r>
          </w:p>
        </w:tc>
      </w:tr>
      <w:tr w:rsidR="00495B3B" w:rsidRPr="00495B3B" w14:paraId="513E600D" w14:textId="77777777" w:rsidTr="24AF4720">
        <w:trPr>
          <w:trHeight w:val="399"/>
        </w:trPr>
        <w:tc>
          <w:tcPr>
            <w:tcW w:w="342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2A6A7605" w14:textId="0C6A433C" w:rsidR="00495B3B" w:rsidRPr="00177A40" w:rsidRDefault="00177A40" w:rsidP="00177A40">
            <w:pPr>
              <w:spacing w:before="0" w:after="0"/>
              <w:ind w:left="57" w:right="-450"/>
              <w:rPr>
                <w:rFonts w:ascii="Arial" w:hAnsi="Arial" w:cs="Arial"/>
                <w:color w:val="363534"/>
                <w:szCs w:val="22"/>
              </w:rPr>
            </w:pPr>
            <w:r w:rsidRPr="00177A40">
              <w:rPr>
                <w:rFonts w:ascii="Arial" w:hAnsi="Arial" w:cs="Arial"/>
                <w:color w:val="363534"/>
                <w:szCs w:val="22"/>
              </w:rPr>
              <w:t>$142,790 - $191,084</w:t>
            </w:r>
          </w:p>
        </w:tc>
      </w:tr>
      <w:tr w:rsidR="00495B3B" w:rsidRPr="00495B3B" w14:paraId="2A722203" w14:textId="77777777" w:rsidTr="24AF4720">
        <w:trPr>
          <w:trHeight w:val="399"/>
        </w:trPr>
        <w:tc>
          <w:tcPr>
            <w:tcW w:w="342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1BEB3C39" w14:textId="53AAF138" w:rsidR="00495B3B" w:rsidRPr="00495B3B" w:rsidRDefault="00177A40" w:rsidP="00495B3B">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w:t>
            </w:r>
            <w:r w:rsidR="004F2967">
              <w:rPr>
                <w:rFonts w:ascii="Arial" w:hAnsi="Arial" w:cs="Arial"/>
                <w:color w:val="363534"/>
                <w:szCs w:val="22"/>
              </w:rPr>
              <w:t>–</w:t>
            </w:r>
            <w:r>
              <w:rPr>
                <w:rFonts w:ascii="Arial" w:hAnsi="Arial" w:cs="Arial"/>
                <w:color w:val="363534"/>
                <w:szCs w:val="22"/>
              </w:rPr>
              <w:t xml:space="preserve"> </w:t>
            </w:r>
            <w:r w:rsidR="004F2967">
              <w:rPr>
                <w:rFonts w:ascii="Arial" w:hAnsi="Arial" w:cs="Arial"/>
                <w:color w:val="363534"/>
                <w:szCs w:val="22"/>
              </w:rPr>
              <w:t xml:space="preserve">1 December </w:t>
            </w:r>
            <w:r w:rsidR="00F3757E">
              <w:rPr>
                <w:rFonts w:ascii="Arial" w:hAnsi="Arial" w:cs="Arial"/>
                <w:color w:val="363534"/>
                <w:szCs w:val="22"/>
              </w:rPr>
              <w:t>2026 to 10 September 2027</w:t>
            </w:r>
            <w:r w:rsidR="00495B3B" w:rsidRPr="00495B3B">
              <w:rPr>
                <w:rFonts w:ascii="Arial" w:hAnsi="Arial" w:cs="Arial"/>
                <w:color w:val="363534"/>
                <w:szCs w:val="22"/>
              </w:rPr>
              <w:t xml:space="preserve"> </w:t>
            </w:r>
          </w:p>
        </w:tc>
      </w:tr>
      <w:tr w:rsidR="00495B3B" w:rsidRPr="00495B3B" w14:paraId="73E4C712" w14:textId="77777777" w:rsidTr="24AF4720">
        <w:trPr>
          <w:trHeight w:val="399"/>
        </w:trPr>
        <w:tc>
          <w:tcPr>
            <w:tcW w:w="342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24AF4720">
        <w:trPr>
          <w:trHeight w:val="399"/>
        </w:trPr>
        <w:tc>
          <w:tcPr>
            <w:tcW w:w="342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20A96CCF" w14:textId="6CC3FAF5" w:rsidR="00495B3B" w:rsidRPr="00495B3B" w:rsidRDefault="00DE2568" w:rsidP="00495B3B">
            <w:pPr>
              <w:spacing w:before="0" w:after="0"/>
              <w:ind w:left="57" w:right="-450"/>
              <w:rPr>
                <w:rFonts w:ascii="Arial" w:hAnsi="Arial" w:cs="Arial"/>
                <w:color w:val="363534"/>
                <w:szCs w:val="22"/>
              </w:rPr>
            </w:pPr>
            <w:r>
              <w:rPr>
                <w:rFonts w:ascii="Arial" w:hAnsi="Arial" w:cs="Arial"/>
                <w:color w:val="363534"/>
                <w:szCs w:val="22"/>
              </w:rPr>
              <w:t>DEECA Regions-Loddon Mallee/</w:t>
            </w:r>
            <w:r w:rsidR="0057613A">
              <w:rPr>
                <w:rFonts w:ascii="Arial" w:hAnsi="Arial" w:cs="Arial"/>
                <w:color w:val="363534"/>
                <w:szCs w:val="22"/>
              </w:rPr>
              <w:t>Biodiversity Impact Assessment</w:t>
            </w:r>
          </w:p>
        </w:tc>
      </w:tr>
      <w:tr w:rsidR="00495B3B" w:rsidRPr="00495B3B" w14:paraId="37A0D7CE" w14:textId="77777777" w:rsidTr="24AF4720">
        <w:trPr>
          <w:trHeight w:val="399"/>
        </w:trPr>
        <w:tc>
          <w:tcPr>
            <w:tcW w:w="342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26162B02" w14:textId="293EA26F"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9F3223">
              <w:rPr>
                <w:rFonts w:ascii="Arial" w:hAnsi="Arial" w:cs="Arial"/>
                <w:color w:val="363534"/>
                <w:szCs w:val="22"/>
              </w:rPr>
              <w:t xml:space="preserve">Hume and Gippsland </w:t>
            </w:r>
            <w:r w:rsidR="00DF28E3">
              <w:rPr>
                <w:rFonts w:ascii="Arial" w:hAnsi="Arial" w:cs="Arial"/>
                <w:color w:val="363534"/>
                <w:szCs w:val="22"/>
              </w:rPr>
              <w:t>Regions</w:t>
            </w:r>
          </w:p>
          <w:p w14:paraId="3B7CA3B3" w14:textId="3688AF1B"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DE2568">
              <w:rPr>
                <w:rFonts w:ascii="Arial" w:hAnsi="Arial" w:cs="Arial"/>
                <w:color w:val="363534"/>
                <w:szCs w:val="22"/>
              </w:rPr>
              <w:fldChar w:fldCharType="begin">
                <w:ffData>
                  <w:name w:val=""/>
                  <w:enabled/>
                  <w:calcOnExit w:val="0"/>
                  <w:checkBox>
                    <w:size w:val="26"/>
                    <w:default w:val="1"/>
                  </w:checkBox>
                </w:ffData>
              </w:fldChar>
            </w:r>
            <w:r w:rsidR="00DE2568">
              <w:rPr>
                <w:rFonts w:ascii="Arial" w:hAnsi="Arial" w:cs="Arial"/>
                <w:color w:val="363534"/>
                <w:szCs w:val="22"/>
              </w:rPr>
              <w:instrText xml:space="preserve"> FORMCHECKBOX </w:instrText>
            </w:r>
            <w:r w:rsidR="00DE2568">
              <w:rPr>
                <w:rFonts w:ascii="Arial" w:hAnsi="Arial" w:cs="Arial"/>
                <w:color w:val="363534"/>
                <w:szCs w:val="22"/>
              </w:rPr>
            </w:r>
            <w:r w:rsidR="00DE2568">
              <w:rPr>
                <w:rFonts w:ascii="Arial" w:hAnsi="Arial" w:cs="Arial"/>
                <w:color w:val="363534"/>
                <w:szCs w:val="22"/>
              </w:rPr>
              <w:fldChar w:fldCharType="separate"/>
            </w:r>
            <w:r w:rsidR="00DE2568">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24AF4720">
        <w:trPr>
          <w:trHeight w:val="399"/>
        </w:trPr>
        <w:tc>
          <w:tcPr>
            <w:tcW w:w="342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49BBC3C8" w14:textId="161ACB6C" w:rsidR="00495B3B" w:rsidRPr="00495B3B" w:rsidRDefault="00DE2568"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Director, Biodiversity </w:t>
            </w:r>
            <w:r w:rsidR="00273CA5">
              <w:rPr>
                <w:rFonts w:ascii="Arial" w:hAnsi="Arial" w:cs="Arial"/>
                <w:color w:val="363534"/>
                <w:szCs w:val="22"/>
              </w:rPr>
              <w:t>Impact</w:t>
            </w:r>
            <w:r w:rsidR="00485DDF">
              <w:rPr>
                <w:rFonts w:ascii="Arial" w:hAnsi="Arial" w:cs="Arial"/>
                <w:color w:val="363534"/>
                <w:szCs w:val="22"/>
              </w:rPr>
              <w:t xml:space="preserve"> Assessment</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24AF4720">
        <w:trPr>
          <w:trHeight w:val="399"/>
        </w:trPr>
        <w:tc>
          <w:tcPr>
            <w:tcW w:w="342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3B39DD97" w14:textId="5FA9E6F9" w:rsidR="00495B3B" w:rsidRPr="00495B3B" w:rsidRDefault="00273CA5"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485DDF">
              <w:rPr>
                <w:rFonts w:ascii="Arial" w:hAnsi="Arial" w:cs="Arial"/>
                <w:color w:val="363534"/>
                <w:szCs w:val="22"/>
              </w:rPr>
              <w:t>4</w:t>
            </w:r>
          </w:p>
        </w:tc>
      </w:tr>
      <w:tr w:rsidR="00495B3B" w:rsidRPr="00495B3B" w14:paraId="70C7CF88" w14:textId="77777777" w:rsidTr="24AF4720">
        <w:trPr>
          <w:trHeight w:val="399"/>
        </w:trPr>
        <w:tc>
          <w:tcPr>
            <w:tcW w:w="342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6814" w:type="dxa"/>
            <w:tcBorders>
              <w:top w:val="single" w:sz="4" w:space="0" w:color="A6A6A6" w:themeColor="background1" w:themeShade="A6"/>
              <w:left w:val="nil"/>
              <w:bottom w:val="single" w:sz="4" w:space="0" w:color="A6A6A6" w:themeColor="background1" w:themeShade="A6"/>
              <w:right w:val="nil"/>
            </w:tcBorders>
            <w:vAlign w:val="center"/>
          </w:tcPr>
          <w:p w14:paraId="723EDD97" w14:textId="0D035157" w:rsidR="00495B3B" w:rsidRPr="00495B3B" w:rsidRDefault="006D2092" w:rsidP="00495B3B">
            <w:pPr>
              <w:spacing w:before="0" w:after="0"/>
              <w:ind w:left="57" w:right="-450"/>
              <w:rPr>
                <w:rFonts w:ascii="Arial" w:hAnsi="Arial" w:cs="Arial"/>
                <w:color w:val="363534"/>
                <w:szCs w:val="22"/>
              </w:rPr>
            </w:pPr>
            <w:r>
              <w:rPr>
                <w:rFonts w:ascii="Arial" w:hAnsi="Arial" w:cs="Arial"/>
                <w:color w:val="363534"/>
                <w:szCs w:val="22"/>
              </w:rPr>
              <w:t xml:space="preserve">Emmalene Gottwald </w:t>
            </w:r>
            <w:r w:rsidR="006649E1">
              <w:rPr>
                <w:rFonts w:ascii="Arial" w:hAnsi="Arial" w:cs="Arial"/>
                <w:color w:val="363534"/>
                <w:szCs w:val="22"/>
              </w:rPr>
              <w:t>0436 608 084</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89633EE" w14:textId="6B1F6F18" w:rsidR="000060F2" w:rsidRDefault="000060F2" w:rsidP="105FEFF4">
      <w:pPr>
        <w:keepNext/>
        <w:spacing w:line="240" w:lineRule="auto"/>
        <w:rPr>
          <w:rFonts w:ascii="Arial" w:hAnsi="Arial" w:cs="Arial"/>
          <w:noProof/>
          <w:color w:val="363534"/>
          <w:lang w:eastAsia="zh-CN"/>
        </w:rPr>
      </w:pPr>
      <w:r w:rsidRPr="105FEFF4">
        <w:rPr>
          <w:rFonts w:ascii="Arial" w:hAnsi="Arial" w:cs="Arial"/>
          <w:noProof/>
          <w:color w:val="363534"/>
          <w:lang w:eastAsia="zh-CN"/>
        </w:rPr>
        <w:t xml:space="preserve">The Regional Manager Biodiversity Assessment Services </w:t>
      </w:r>
      <w:r w:rsidR="7AC4FB75" w:rsidRPr="105FEFF4">
        <w:rPr>
          <w:rFonts w:ascii="Arial" w:hAnsi="Arial" w:cs="Arial"/>
          <w:noProof/>
          <w:color w:val="363534"/>
          <w:lang w:eastAsia="zh-CN"/>
        </w:rPr>
        <w:t>Ea</w:t>
      </w:r>
      <w:r w:rsidRPr="105FEFF4">
        <w:rPr>
          <w:rFonts w:ascii="Arial" w:hAnsi="Arial" w:cs="Arial"/>
          <w:noProof/>
          <w:color w:val="363534"/>
          <w:lang w:eastAsia="zh-CN"/>
        </w:rPr>
        <w:t>st leads a team which provides high quality biodiversity and environmental advice to support the Regions, Environment, Climate Action and First Peoples (RECAFP) Group in successful delivery of government, departmental and community priorities. The Regional Manager is responsible for achieving business excellence and building an inclusive and high performing workforce that is customer focussed, collaborative, professional and engaged. The role is focussed on managing risk to biodiversity, government and the community as well as having input to a wide range of initiatives related to biodiversity, climate change and Traditional Owner engagement, overseeing inputs to regulatory processes and decision making, and guiding implementation and development of reforms to policies, processes and systems. The role provides strategic place-based expertise and supports the effective and efficient delivery of statutory environmental and biodiversity related assessment and advice to internal and external stakeholders, in the context of complex and competing priorities. The role involves the ability to identify and assess risks, drive a culture of high performance and engagement and working with a wide range of colleagues across RECAFP and Bushfire and Forest Services (BFS), leads and initiates opportunities to influence and improve processes to deliver priority work. The Regional Manager is critical member of the Regional leadership team, contributing to the successful delivery of group and departmental priorities.</w:t>
      </w:r>
    </w:p>
    <w:p w14:paraId="1B3F576A" w14:textId="2552FC3E" w:rsidR="00495B3B" w:rsidRPr="00495B3B" w:rsidRDefault="000060F2" w:rsidP="00495B3B">
      <w:pPr>
        <w:keepNext/>
        <w:spacing w:line="240" w:lineRule="auto"/>
        <w:rPr>
          <w:rFonts w:ascii="Arial" w:hAnsi="Arial" w:cs="Arial"/>
          <w:bCs/>
          <w:i/>
          <w:color w:val="442D97"/>
          <w:sz w:val="30"/>
          <w:szCs w:val="22"/>
        </w:rPr>
      </w:pPr>
      <w:r w:rsidRPr="000060F2">
        <w:rPr>
          <w:rFonts w:ascii="Arial" w:hAnsi="Arial" w:cs="Arial"/>
          <w:noProof/>
          <w:color w:val="363534"/>
          <w:szCs w:val="22"/>
          <w:lang w:eastAsia="zh-CN"/>
        </w:rPr>
        <w:t>​</w:t>
      </w:r>
      <w:r w:rsidR="00495B3B"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w:t>
      </w:r>
      <w:r>
        <w:lastRenderedPageBreak/>
        <w:t xml:space="preserve">programs and initiatives which will further the implementation of DEECA’s state-wide objectives in the environment and climate action portfolios. </w:t>
      </w:r>
    </w:p>
    <w:p w14:paraId="5DFF4E0A" w14:textId="271BF1B2"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8DFF18C" w14:textId="77777777" w:rsidR="004303C1" w:rsidRDefault="00F00D50" w:rsidP="005358E1">
      <w:pPr>
        <w:spacing w:before="160"/>
        <w:rPr>
          <w:b/>
          <w:bCs/>
        </w:rPr>
      </w:pPr>
      <w:r w:rsidRPr="00F00D50">
        <w:rPr>
          <w:b/>
          <w:bCs/>
        </w:rPr>
        <w:t>The Division</w:t>
      </w:r>
      <w:r w:rsidR="0021553F">
        <w:rPr>
          <w:b/>
          <w:bCs/>
        </w:rPr>
        <w:t xml:space="preserve"> </w:t>
      </w:r>
    </w:p>
    <w:p w14:paraId="275082D5" w14:textId="7EA55CA4" w:rsidR="005358E1" w:rsidRDefault="005358E1" w:rsidP="005358E1">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56B7E9A3" w14:textId="77777777" w:rsidR="005358E1" w:rsidRDefault="005358E1" w:rsidP="005358E1">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688AFE42" w14:textId="77777777" w:rsidR="005358E1" w:rsidRDefault="005358E1" w:rsidP="005358E1">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37492755"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0C76BD4D"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4248E925"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022516CC"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63E8483B"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6127DB25" w14:textId="77777777" w:rsidR="005358E1" w:rsidRDefault="005358E1" w:rsidP="005358E1">
      <w:pPr>
        <w:pStyle w:val="ListParagraph"/>
        <w:numPr>
          <w:ilvl w:val="0"/>
          <w:numId w:val="50"/>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w:t>
      </w:r>
      <w:proofErr w:type="gramStart"/>
      <w:r w:rsidRPr="6DC85CF0">
        <w:rPr>
          <w:rFonts w:ascii="Arial" w:eastAsia="Arial" w:hAnsi="Arial" w:cs="Arial"/>
          <w:color w:val="000000"/>
        </w:rPr>
        <w:t>South West</w:t>
      </w:r>
      <w:proofErr w:type="gramEnd"/>
      <w:r w:rsidRPr="6DC85CF0">
        <w:rPr>
          <w:rFonts w:ascii="Arial" w:eastAsia="Arial" w:hAnsi="Arial" w:cs="Arial"/>
          <w:color w:val="000000"/>
        </w:rPr>
        <w:t xml:space="preserve"> Region) </w:t>
      </w:r>
    </w:p>
    <w:p w14:paraId="510F17DF" w14:textId="77777777" w:rsidR="005358E1" w:rsidRDefault="005358E1" w:rsidP="005358E1">
      <w:pPr>
        <w:pStyle w:val="ListParagraph"/>
        <w:numPr>
          <w:ilvl w:val="0"/>
          <w:numId w:val="50"/>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4B13A266" w14:textId="77777777" w:rsidR="005358E1" w:rsidRDefault="005358E1" w:rsidP="005358E1">
      <w:pPr>
        <w:rPr>
          <w:rFonts w:ascii="Arial" w:hAnsi="Arial" w:cs="Arial"/>
          <w:b/>
          <w:bCs/>
        </w:rPr>
      </w:pPr>
      <w:r w:rsidRPr="6DC85CF0">
        <w:rPr>
          <w:rFonts w:ascii="Arial" w:hAnsi="Arial" w:cs="Arial"/>
          <w:b/>
          <w:bCs/>
        </w:rPr>
        <w:t>The Branch</w:t>
      </w:r>
    </w:p>
    <w:p w14:paraId="4B49FB78" w14:textId="77777777" w:rsidR="005358E1" w:rsidRDefault="005358E1" w:rsidP="005358E1">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70411151" w14:textId="77777777" w:rsidR="005358E1" w:rsidRDefault="005358E1" w:rsidP="005358E1">
      <w:pPr>
        <w:rPr>
          <w:rFonts w:ascii="Arial" w:eastAsia="Arial" w:hAnsi="Arial" w:cs="Arial"/>
          <w:color w:val="000000"/>
        </w:rPr>
      </w:pPr>
      <w:r w:rsidRPr="6DC85CF0">
        <w:rPr>
          <w:rFonts w:ascii="Arial" w:eastAsia="Arial" w:hAnsi="Arial" w:cs="Arial"/>
          <w:b/>
          <w:bCs/>
          <w:color w:val="000000"/>
        </w:rPr>
        <w:t>Teams</w:t>
      </w:r>
    </w:p>
    <w:p w14:paraId="0B4251C1" w14:textId="77777777" w:rsidR="005358E1" w:rsidRDefault="005358E1" w:rsidP="005358E1">
      <w:pPr>
        <w:pStyle w:val="ListParagraph"/>
        <w:numPr>
          <w:ilvl w:val="0"/>
          <w:numId w:val="49"/>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0A472060" w14:textId="77777777" w:rsidR="005358E1" w:rsidRDefault="005358E1" w:rsidP="005358E1">
      <w:pPr>
        <w:pStyle w:val="ListParagraph"/>
        <w:numPr>
          <w:ilvl w:val="1"/>
          <w:numId w:val="49"/>
        </w:numPr>
        <w:rPr>
          <w:rFonts w:ascii="Arial" w:eastAsia="Arial" w:hAnsi="Arial" w:cs="Arial"/>
          <w:color w:val="000000"/>
        </w:rPr>
      </w:pPr>
      <w:r w:rsidRPr="6DC85CF0">
        <w:rPr>
          <w:rFonts w:ascii="Arial" w:eastAsia="Arial" w:hAnsi="Arial" w:cs="Arial"/>
          <w:color w:val="000000"/>
        </w:rPr>
        <w:t>West Hub</w:t>
      </w:r>
    </w:p>
    <w:p w14:paraId="65B1AC62" w14:textId="77777777" w:rsidR="005358E1" w:rsidRDefault="005358E1" w:rsidP="005358E1">
      <w:pPr>
        <w:pStyle w:val="ListParagraph"/>
        <w:numPr>
          <w:ilvl w:val="1"/>
          <w:numId w:val="49"/>
        </w:numPr>
        <w:rPr>
          <w:rFonts w:ascii="Arial" w:eastAsia="Arial" w:hAnsi="Arial" w:cs="Arial"/>
          <w:color w:val="000000"/>
        </w:rPr>
      </w:pPr>
      <w:r w:rsidRPr="6DC85CF0">
        <w:rPr>
          <w:rFonts w:ascii="Arial" w:eastAsia="Arial" w:hAnsi="Arial" w:cs="Arial"/>
          <w:color w:val="000000"/>
        </w:rPr>
        <w:t>North Central</w:t>
      </w:r>
    </w:p>
    <w:p w14:paraId="6C2F1D91" w14:textId="77777777" w:rsidR="005358E1" w:rsidRDefault="005358E1" w:rsidP="005358E1">
      <w:pPr>
        <w:pStyle w:val="ListParagraph"/>
        <w:numPr>
          <w:ilvl w:val="1"/>
          <w:numId w:val="49"/>
        </w:numPr>
        <w:rPr>
          <w:rFonts w:ascii="Arial" w:eastAsia="Arial" w:hAnsi="Arial" w:cs="Arial"/>
          <w:color w:val="000000"/>
        </w:rPr>
      </w:pPr>
      <w:r w:rsidRPr="6DC85CF0">
        <w:rPr>
          <w:rFonts w:ascii="Arial" w:eastAsia="Arial" w:hAnsi="Arial" w:cs="Arial"/>
          <w:color w:val="000000"/>
        </w:rPr>
        <w:t>East Hub</w:t>
      </w:r>
    </w:p>
    <w:p w14:paraId="668E2814" w14:textId="77777777" w:rsidR="005358E1" w:rsidRDefault="005358E1" w:rsidP="005358E1">
      <w:pPr>
        <w:pStyle w:val="ListParagraph"/>
        <w:numPr>
          <w:ilvl w:val="0"/>
          <w:numId w:val="49"/>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76A47063" w14:textId="77777777" w:rsidR="005358E1" w:rsidRDefault="005358E1" w:rsidP="005358E1">
      <w:pPr>
        <w:pStyle w:val="ListParagraph"/>
        <w:numPr>
          <w:ilvl w:val="0"/>
          <w:numId w:val="49"/>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2FF919A" w14:textId="3383518D" w:rsidR="003C40C9" w:rsidRPr="003C40C9" w:rsidRDefault="003C40C9" w:rsidP="3A522BE8">
      <w:pPr>
        <w:numPr>
          <w:ilvl w:val="0"/>
          <w:numId w:val="45"/>
        </w:numPr>
        <w:spacing w:before="0" w:after="0" w:line="240" w:lineRule="auto"/>
        <w:rPr>
          <w:rFonts w:ascii="Arial" w:hAnsi="Arial" w:cs="Arial"/>
          <w:color w:val="000000"/>
          <w:lang w:eastAsia="zh-CN"/>
        </w:rPr>
      </w:pPr>
      <w:r w:rsidRPr="491D29C9">
        <w:rPr>
          <w:rFonts w:ascii="Arial" w:hAnsi="Arial" w:cs="Arial"/>
          <w:color w:val="000000"/>
          <w:lang w:eastAsia="zh-CN"/>
        </w:rPr>
        <w:t>Lead and manage the team to deliver high quality</w:t>
      </w:r>
      <w:r w:rsidR="5C6E555F" w:rsidRPr="491D29C9">
        <w:rPr>
          <w:rFonts w:ascii="Arial" w:hAnsi="Arial" w:cs="Arial"/>
          <w:color w:val="000000"/>
          <w:lang w:eastAsia="zh-CN"/>
        </w:rPr>
        <w:t>, consistent, accurate, and timely</w:t>
      </w:r>
      <w:r w:rsidRPr="491D29C9">
        <w:rPr>
          <w:rFonts w:ascii="Arial" w:hAnsi="Arial" w:cs="Arial"/>
          <w:color w:val="000000"/>
          <w:lang w:eastAsia="zh-CN"/>
        </w:rPr>
        <w:t xml:space="preserve"> biodiversity and environmental assessment </w:t>
      </w:r>
      <w:r w:rsidR="5887BAF5" w:rsidRPr="491D29C9">
        <w:rPr>
          <w:rFonts w:ascii="Arial" w:hAnsi="Arial" w:cs="Arial"/>
          <w:color w:val="000000"/>
          <w:lang w:eastAsia="zh-CN"/>
        </w:rPr>
        <w:t>advice and</w:t>
      </w:r>
      <w:r w:rsidRPr="491D29C9">
        <w:rPr>
          <w:rFonts w:ascii="Arial" w:hAnsi="Arial" w:cs="Arial"/>
          <w:color w:val="000000"/>
          <w:lang w:eastAsia="zh-CN"/>
        </w:rPr>
        <w:t xml:space="preserve"> services that </w:t>
      </w:r>
      <w:r w:rsidR="3C51A501" w:rsidRPr="491D29C9">
        <w:rPr>
          <w:rFonts w:ascii="Arial" w:hAnsi="Arial" w:cs="Arial"/>
          <w:color w:val="000000"/>
          <w:lang w:eastAsia="zh-CN"/>
        </w:rPr>
        <w:t xml:space="preserve">demonstrates responsiveness to </w:t>
      </w:r>
      <w:r w:rsidRPr="491D29C9">
        <w:rPr>
          <w:rFonts w:ascii="Arial" w:hAnsi="Arial" w:cs="Arial"/>
          <w:color w:val="000000"/>
          <w:lang w:eastAsia="zh-CN"/>
        </w:rPr>
        <w:t>government</w:t>
      </w:r>
      <w:r w:rsidR="1AD17965" w:rsidRPr="491D29C9">
        <w:rPr>
          <w:rFonts w:ascii="Arial" w:hAnsi="Arial" w:cs="Arial"/>
          <w:color w:val="000000"/>
          <w:lang w:eastAsia="zh-CN"/>
        </w:rPr>
        <w:t xml:space="preserve"> and</w:t>
      </w:r>
      <w:r w:rsidRPr="491D29C9">
        <w:rPr>
          <w:rFonts w:ascii="Arial" w:hAnsi="Arial" w:cs="Arial"/>
          <w:color w:val="000000"/>
          <w:lang w:eastAsia="zh-CN"/>
        </w:rPr>
        <w:t xml:space="preserve"> departmental </w:t>
      </w:r>
      <w:r w:rsidR="7A78E067" w:rsidRPr="491D29C9">
        <w:rPr>
          <w:rFonts w:ascii="Arial" w:hAnsi="Arial" w:cs="Arial"/>
          <w:color w:val="000000"/>
          <w:lang w:eastAsia="zh-CN"/>
        </w:rPr>
        <w:t>prioritie</w:t>
      </w:r>
      <w:r w:rsidR="62C743E1" w:rsidRPr="491D29C9">
        <w:rPr>
          <w:rFonts w:ascii="Arial" w:hAnsi="Arial" w:cs="Arial"/>
          <w:color w:val="000000"/>
          <w:lang w:eastAsia="zh-CN"/>
        </w:rPr>
        <w:t>s and policy directions,</w:t>
      </w:r>
      <w:r w:rsidR="7A78E067" w:rsidRPr="491D29C9">
        <w:rPr>
          <w:rFonts w:ascii="Arial" w:hAnsi="Arial" w:cs="Arial"/>
          <w:color w:val="000000"/>
          <w:lang w:eastAsia="zh-CN"/>
        </w:rPr>
        <w:t xml:space="preserve"> meets quality and timeliness </w:t>
      </w:r>
      <w:r w:rsidR="7701D125" w:rsidRPr="491D29C9">
        <w:rPr>
          <w:rFonts w:ascii="Arial" w:hAnsi="Arial" w:cs="Arial"/>
          <w:color w:val="000000"/>
          <w:lang w:eastAsia="zh-CN"/>
        </w:rPr>
        <w:t>standards,</w:t>
      </w:r>
      <w:r w:rsidR="7A78E067" w:rsidRPr="491D29C9">
        <w:rPr>
          <w:rFonts w:ascii="Arial" w:hAnsi="Arial" w:cs="Arial"/>
          <w:color w:val="000000"/>
          <w:lang w:eastAsia="zh-CN"/>
        </w:rPr>
        <w:t xml:space="preserve"> enables clear and consistent decision making, </w:t>
      </w:r>
      <w:r w:rsidR="27C65600" w:rsidRPr="491D29C9">
        <w:rPr>
          <w:rFonts w:ascii="Arial" w:hAnsi="Arial" w:cs="Arial"/>
          <w:color w:val="000000"/>
          <w:lang w:eastAsia="zh-CN"/>
        </w:rPr>
        <w:t xml:space="preserve">and meets </w:t>
      </w:r>
      <w:r w:rsidR="6589531A" w:rsidRPr="491D29C9">
        <w:rPr>
          <w:rFonts w:ascii="Arial" w:hAnsi="Arial" w:cs="Arial"/>
          <w:color w:val="000000"/>
          <w:lang w:eastAsia="zh-CN"/>
        </w:rPr>
        <w:t>stakeholder expectations</w:t>
      </w:r>
      <w:r w:rsidR="4AFD9A98" w:rsidRPr="491D29C9">
        <w:rPr>
          <w:rFonts w:ascii="Arial" w:hAnsi="Arial" w:cs="Arial"/>
          <w:color w:val="000000"/>
          <w:lang w:eastAsia="zh-CN"/>
        </w:rPr>
        <w:t>.</w:t>
      </w:r>
    </w:p>
    <w:p w14:paraId="5E8416CD" w14:textId="2FBE3A38" w:rsidR="003C40C9" w:rsidRPr="003C40C9" w:rsidRDefault="4AFD9A98" w:rsidP="003C40C9">
      <w:pPr>
        <w:numPr>
          <w:ilvl w:val="0"/>
          <w:numId w:val="45"/>
        </w:numPr>
        <w:spacing w:before="0" w:after="0" w:line="240" w:lineRule="auto"/>
        <w:rPr>
          <w:rFonts w:ascii="Arial" w:hAnsi="Arial" w:cs="Arial"/>
          <w:color w:val="000000"/>
          <w:lang w:val="en-US" w:eastAsia="zh-CN"/>
        </w:rPr>
      </w:pPr>
      <w:r w:rsidRPr="674F5571">
        <w:rPr>
          <w:rFonts w:ascii="Arial" w:hAnsi="Arial" w:cs="Arial"/>
          <w:color w:val="000000"/>
          <w:lang w:eastAsia="zh-CN"/>
        </w:rPr>
        <w:lastRenderedPageBreak/>
        <w:t xml:space="preserve">Set clear direction </w:t>
      </w:r>
      <w:r w:rsidR="1CF42D91" w:rsidRPr="674F5571">
        <w:rPr>
          <w:rFonts w:ascii="Arial" w:hAnsi="Arial" w:cs="Arial"/>
          <w:color w:val="000000"/>
          <w:lang w:eastAsia="zh-CN"/>
        </w:rPr>
        <w:t>for the team and monitor and manage performance</w:t>
      </w:r>
      <w:r w:rsidR="62C027E8" w:rsidRPr="674F5571">
        <w:rPr>
          <w:rFonts w:ascii="Arial" w:hAnsi="Arial" w:cs="Arial"/>
          <w:color w:val="000000"/>
          <w:lang w:eastAsia="zh-CN"/>
        </w:rPr>
        <w:t>,</w:t>
      </w:r>
      <w:r w:rsidR="003C40C9" w:rsidRPr="674F5571">
        <w:rPr>
          <w:rFonts w:ascii="Arial" w:hAnsi="Arial" w:cs="Arial"/>
          <w:color w:val="000000"/>
          <w:lang w:eastAsia="zh-CN"/>
        </w:rPr>
        <w:t xml:space="preserve"> building capability uplift in biodiversity </w:t>
      </w:r>
      <w:r w:rsidR="054AE2F9" w:rsidRPr="674F5571">
        <w:rPr>
          <w:rFonts w:ascii="Arial" w:hAnsi="Arial" w:cs="Arial"/>
          <w:color w:val="000000"/>
          <w:lang w:eastAsia="zh-CN"/>
        </w:rPr>
        <w:t>policy and regulation, scientific literacy</w:t>
      </w:r>
      <w:r w:rsidR="003C40C9" w:rsidRPr="674F5571">
        <w:rPr>
          <w:rFonts w:ascii="Arial" w:hAnsi="Arial" w:cs="Arial"/>
          <w:color w:val="000000"/>
          <w:lang w:eastAsia="zh-CN"/>
        </w:rPr>
        <w:t xml:space="preserve"> and land use planning, and driving high performance</w:t>
      </w:r>
      <w:r w:rsidR="13D8DD41" w:rsidRPr="674F5571">
        <w:rPr>
          <w:rFonts w:ascii="Arial" w:hAnsi="Arial" w:cs="Arial"/>
          <w:color w:val="000000"/>
          <w:lang w:eastAsia="zh-CN"/>
        </w:rPr>
        <w:t>, to work effectively within resourcing levels and in a way that reflects clear and consistent prioritisation approaches</w:t>
      </w:r>
      <w:r w:rsidR="003C40C9" w:rsidRPr="674F5571">
        <w:rPr>
          <w:rFonts w:ascii="Arial" w:hAnsi="Arial" w:cs="Arial"/>
          <w:color w:val="000000"/>
          <w:lang w:eastAsia="zh-CN"/>
        </w:rPr>
        <w:t xml:space="preserve">. </w:t>
      </w:r>
      <w:r w:rsidR="003C40C9" w:rsidRPr="674F5571">
        <w:rPr>
          <w:rFonts w:ascii="Arial" w:hAnsi="Arial" w:cs="Arial"/>
          <w:color w:val="000000"/>
          <w:lang w:val="en-US" w:eastAsia="zh-CN"/>
        </w:rPr>
        <w:t>​</w:t>
      </w:r>
    </w:p>
    <w:p w14:paraId="0EAE6C07" w14:textId="76A845DC" w:rsidR="517229EE" w:rsidRDefault="517229EE" w:rsidP="60DB96A0">
      <w:pPr>
        <w:numPr>
          <w:ilvl w:val="0"/>
          <w:numId w:val="45"/>
        </w:numPr>
        <w:spacing w:before="0" w:after="0" w:line="240" w:lineRule="auto"/>
        <w:rPr>
          <w:rFonts w:ascii="Arial" w:hAnsi="Arial" w:cs="Arial"/>
          <w:color w:val="000000"/>
          <w:lang w:val="en-US" w:eastAsia="zh-CN"/>
        </w:rPr>
      </w:pPr>
      <w:r w:rsidRPr="5E644A31">
        <w:rPr>
          <w:rFonts w:ascii="Arial" w:hAnsi="Arial" w:cs="Arial"/>
          <w:color w:val="000000"/>
          <w:lang w:val="en-US" w:eastAsia="zh-CN"/>
        </w:rPr>
        <w:t xml:space="preserve">Strategically </w:t>
      </w:r>
      <w:r w:rsidR="1ABBAB2C" w:rsidRPr="5E644A31">
        <w:rPr>
          <w:rFonts w:ascii="Arial" w:hAnsi="Arial" w:cs="Arial"/>
          <w:color w:val="000000"/>
          <w:lang w:val="en-US" w:eastAsia="zh-CN"/>
        </w:rPr>
        <w:t xml:space="preserve">plan and manage resourcing and efforts to </w:t>
      </w:r>
      <w:r w:rsidR="1484DA73" w:rsidRPr="5E644A31">
        <w:rPr>
          <w:rFonts w:ascii="Arial" w:hAnsi="Arial" w:cs="Arial"/>
          <w:color w:val="000000"/>
          <w:lang w:val="en-US" w:eastAsia="zh-CN"/>
        </w:rPr>
        <w:t xml:space="preserve">effectively manage risks to business continuity, </w:t>
      </w:r>
      <w:r w:rsidR="31E36149" w:rsidRPr="5E644A31">
        <w:rPr>
          <w:rFonts w:ascii="Arial" w:hAnsi="Arial" w:cs="Arial"/>
          <w:color w:val="000000"/>
          <w:lang w:val="en-US" w:eastAsia="zh-CN"/>
        </w:rPr>
        <w:t xml:space="preserve">anticipating risks and impacts, looking ahead to identify </w:t>
      </w:r>
      <w:r w:rsidR="7F996ED6" w:rsidRPr="5E644A31">
        <w:rPr>
          <w:rFonts w:ascii="Arial" w:hAnsi="Arial" w:cs="Arial"/>
          <w:color w:val="000000"/>
          <w:lang w:val="en-US" w:eastAsia="zh-CN"/>
        </w:rPr>
        <w:t xml:space="preserve">and manage risks to </w:t>
      </w:r>
      <w:r w:rsidR="31E36149" w:rsidRPr="5E644A31">
        <w:rPr>
          <w:rFonts w:ascii="Arial" w:hAnsi="Arial" w:cs="Arial"/>
          <w:color w:val="000000"/>
          <w:lang w:val="en-US" w:eastAsia="zh-CN"/>
        </w:rPr>
        <w:t>strategic delivery priorities</w:t>
      </w:r>
      <w:r w:rsidR="49CF3009" w:rsidRPr="5E644A31">
        <w:rPr>
          <w:rFonts w:ascii="Arial" w:hAnsi="Arial" w:cs="Arial"/>
          <w:color w:val="000000"/>
          <w:lang w:val="en-US" w:eastAsia="zh-CN"/>
        </w:rPr>
        <w:t xml:space="preserve"> </w:t>
      </w:r>
      <w:r w:rsidR="47E50F67" w:rsidRPr="5E644A31">
        <w:rPr>
          <w:rFonts w:ascii="Arial" w:hAnsi="Arial" w:cs="Arial"/>
          <w:color w:val="000000"/>
          <w:lang w:val="en-US" w:eastAsia="zh-CN"/>
        </w:rPr>
        <w:t>including priority projects and regulatory service</w:t>
      </w:r>
      <w:r w:rsidR="49CF3009" w:rsidRPr="5E644A31">
        <w:rPr>
          <w:rFonts w:ascii="Arial" w:hAnsi="Arial" w:cs="Arial"/>
          <w:color w:val="000000"/>
          <w:lang w:val="en-US" w:eastAsia="zh-CN"/>
        </w:rPr>
        <w:t xml:space="preserve">s, </w:t>
      </w:r>
      <w:r w:rsidR="05E41D03" w:rsidRPr="5E644A31">
        <w:rPr>
          <w:rFonts w:ascii="Arial" w:hAnsi="Arial" w:cs="Arial"/>
          <w:color w:val="000000"/>
          <w:lang w:val="en-US" w:eastAsia="zh-CN"/>
        </w:rPr>
        <w:t xml:space="preserve">and implementing mitigations </w:t>
      </w:r>
      <w:r w:rsidR="0F045ED0" w:rsidRPr="5E644A31">
        <w:rPr>
          <w:rFonts w:ascii="Arial" w:hAnsi="Arial" w:cs="Arial"/>
          <w:color w:val="000000"/>
          <w:lang w:val="en-US" w:eastAsia="zh-CN"/>
        </w:rPr>
        <w:t>and escalating residual risks</w:t>
      </w:r>
      <w:r w:rsidR="761C3C46" w:rsidRPr="5E644A31">
        <w:rPr>
          <w:rFonts w:ascii="Arial" w:hAnsi="Arial" w:cs="Arial"/>
          <w:color w:val="000000"/>
          <w:lang w:val="en-US" w:eastAsia="zh-CN"/>
        </w:rPr>
        <w:t>. Effectively brief relevant executives and stakeholders on proactive risk mitigation approaches and plans</w:t>
      </w:r>
      <w:r w:rsidR="1611C397" w:rsidRPr="5E644A31">
        <w:rPr>
          <w:rFonts w:ascii="Arial" w:hAnsi="Arial" w:cs="Arial"/>
          <w:color w:val="000000"/>
          <w:lang w:val="en-US" w:eastAsia="zh-CN"/>
        </w:rPr>
        <w:t xml:space="preserve"> to meet agreed performance standards</w:t>
      </w:r>
      <w:r w:rsidR="761C3C46" w:rsidRPr="5E644A31">
        <w:rPr>
          <w:rFonts w:ascii="Arial" w:hAnsi="Arial" w:cs="Arial"/>
          <w:color w:val="000000"/>
          <w:lang w:val="en-US" w:eastAsia="zh-CN"/>
        </w:rPr>
        <w:t>.</w:t>
      </w:r>
    </w:p>
    <w:p w14:paraId="0C6BA30C" w14:textId="77777777" w:rsidR="003C40C9" w:rsidRPr="003C40C9" w:rsidRDefault="003C40C9" w:rsidP="003C40C9">
      <w:pPr>
        <w:numPr>
          <w:ilvl w:val="0"/>
          <w:numId w:val="45"/>
        </w:numPr>
        <w:spacing w:before="0" w:after="0" w:line="240" w:lineRule="auto"/>
        <w:rPr>
          <w:rFonts w:ascii="Arial" w:hAnsi="Arial" w:cs="Arial"/>
          <w:color w:val="000000"/>
          <w:szCs w:val="22"/>
          <w:lang w:val="en-US" w:eastAsia="zh-CN"/>
        </w:rPr>
      </w:pPr>
      <w:r w:rsidRPr="003C40C9">
        <w:rPr>
          <w:rFonts w:ascii="Arial" w:hAnsi="Arial" w:cs="Arial"/>
          <w:color w:val="000000"/>
          <w:szCs w:val="22"/>
          <w:lang w:eastAsia="zh-CN"/>
        </w:rPr>
        <w:t xml:space="preserve">Lead and manage the budget and allocated resources, including external funding where applicable to ensure efficient and effective delivery of services and projects. </w:t>
      </w:r>
      <w:r w:rsidRPr="003C40C9">
        <w:rPr>
          <w:rFonts w:ascii="Arial" w:hAnsi="Arial" w:cs="Arial"/>
          <w:color w:val="000000"/>
          <w:szCs w:val="22"/>
          <w:lang w:val="en-US" w:eastAsia="zh-CN"/>
        </w:rPr>
        <w:t>​</w:t>
      </w:r>
    </w:p>
    <w:p w14:paraId="185ABE68" w14:textId="5B6D2856" w:rsidR="003C40C9" w:rsidRPr="003C40C9" w:rsidRDefault="003C40C9" w:rsidP="003C40C9">
      <w:pPr>
        <w:numPr>
          <w:ilvl w:val="0"/>
          <w:numId w:val="45"/>
        </w:numPr>
        <w:spacing w:before="0" w:after="0" w:line="240" w:lineRule="auto"/>
        <w:rPr>
          <w:rFonts w:ascii="Arial" w:hAnsi="Arial" w:cs="Arial"/>
          <w:color w:val="000000"/>
          <w:lang w:val="en-US" w:eastAsia="zh-CN"/>
        </w:rPr>
      </w:pPr>
      <w:r w:rsidRPr="7B04F684">
        <w:rPr>
          <w:rFonts w:ascii="Arial" w:hAnsi="Arial" w:cs="Arial"/>
          <w:color w:val="000000"/>
          <w:lang w:eastAsia="zh-CN"/>
        </w:rPr>
        <w:t xml:space="preserve">Provide </w:t>
      </w:r>
      <w:r w:rsidR="004303C1" w:rsidRPr="7B04F684">
        <w:rPr>
          <w:rFonts w:ascii="Arial" w:hAnsi="Arial" w:cs="Arial"/>
          <w:color w:val="000000"/>
          <w:lang w:eastAsia="zh-CN"/>
        </w:rPr>
        <w:t>authoritative, high</w:t>
      </w:r>
      <w:r w:rsidRPr="7B04F684">
        <w:rPr>
          <w:rFonts w:ascii="Arial" w:hAnsi="Arial" w:cs="Arial"/>
          <w:color w:val="000000"/>
          <w:lang w:eastAsia="zh-CN"/>
        </w:rPr>
        <w:t xml:space="preserve"> </w:t>
      </w:r>
      <w:r w:rsidR="259DCF74" w:rsidRPr="7B04F684">
        <w:rPr>
          <w:rFonts w:ascii="Arial" w:hAnsi="Arial" w:cs="Arial"/>
          <w:color w:val="000000"/>
          <w:lang w:eastAsia="zh-CN"/>
        </w:rPr>
        <w:t>quality, and sound</w:t>
      </w:r>
      <w:r w:rsidRPr="7B04F684">
        <w:rPr>
          <w:rFonts w:ascii="Arial" w:hAnsi="Arial" w:cs="Arial"/>
          <w:color w:val="000000"/>
          <w:lang w:eastAsia="zh-CN"/>
        </w:rPr>
        <w:t xml:space="preserve"> technical advice on </w:t>
      </w:r>
      <w:r w:rsidR="3E40848F" w:rsidRPr="7B04F684">
        <w:rPr>
          <w:rFonts w:ascii="Arial" w:hAnsi="Arial" w:cs="Arial"/>
          <w:color w:val="000000"/>
          <w:lang w:eastAsia="zh-CN"/>
        </w:rPr>
        <w:t xml:space="preserve">the application </w:t>
      </w:r>
      <w:r w:rsidR="0E51A627" w:rsidRPr="7B04F684">
        <w:rPr>
          <w:rFonts w:ascii="Arial" w:hAnsi="Arial" w:cs="Arial"/>
          <w:color w:val="000000"/>
          <w:lang w:eastAsia="zh-CN"/>
        </w:rPr>
        <w:t xml:space="preserve">of </w:t>
      </w:r>
      <w:r w:rsidRPr="7B04F684">
        <w:rPr>
          <w:rFonts w:ascii="Arial" w:hAnsi="Arial" w:cs="Arial"/>
          <w:color w:val="000000"/>
          <w:lang w:eastAsia="zh-CN"/>
        </w:rPr>
        <w:t xml:space="preserve">biodiversity regulation and policy to inform complex decisions making, including engagement with </w:t>
      </w:r>
      <w:r w:rsidR="1FAFDD4A" w:rsidRPr="7B04F684">
        <w:rPr>
          <w:rFonts w:ascii="Arial" w:hAnsi="Arial" w:cs="Arial"/>
          <w:color w:val="000000"/>
          <w:lang w:eastAsia="zh-CN"/>
        </w:rPr>
        <w:t>internal colleagues providing coordinated land use planning advice, and</w:t>
      </w:r>
      <w:r w:rsidRPr="7B04F684">
        <w:rPr>
          <w:rFonts w:ascii="Arial" w:hAnsi="Arial" w:cs="Arial"/>
          <w:color w:val="000000"/>
          <w:lang w:eastAsia="zh-CN"/>
        </w:rPr>
        <w:t xml:space="preserve"> responsible authorities including councils to support them in meeting their biodiversity related responsibilities. </w:t>
      </w:r>
      <w:r w:rsidRPr="7B04F684">
        <w:rPr>
          <w:rFonts w:ascii="Arial" w:hAnsi="Arial" w:cs="Arial"/>
          <w:color w:val="000000"/>
          <w:lang w:val="en-US" w:eastAsia="zh-CN"/>
        </w:rPr>
        <w:t>​</w:t>
      </w:r>
    </w:p>
    <w:p w14:paraId="6C47545A" w14:textId="05B14995" w:rsidR="003C40C9" w:rsidRPr="003C40C9" w:rsidRDefault="003C40C9" w:rsidP="003C40C9">
      <w:pPr>
        <w:numPr>
          <w:ilvl w:val="0"/>
          <w:numId w:val="45"/>
        </w:numPr>
        <w:spacing w:before="0" w:after="0" w:line="240" w:lineRule="auto"/>
        <w:rPr>
          <w:rFonts w:ascii="Arial" w:hAnsi="Arial" w:cs="Arial"/>
          <w:color w:val="000000"/>
          <w:lang w:val="en-US" w:eastAsia="zh-CN"/>
        </w:rPr>
      </w:pPr>
      <w:r w:rsidRPr="548B3D39">
        <w:rPr>
          <w:rFonts w:ascii="Arial" w:hAnsi="Arial" w:cs="Arial"/>
          <w:color w:val="000000"/>
          <w:lang w:eastAsia="zh-CN"/>
        </w:rPr>
        <w:t xml:space="preserve">Ensure departmental and group business management requirements are met in accordance with legislative, policy and procedural requirements. </w:t>
      </w:r>
      <w:r w:rsidRPr="548B3D39">
        <w:rPr>
          <w:rFonts w:ascii="Arial" w:hAnsi="Arial" w:cs="Arial"/>
          <w:color w:val="000000"/>
          <w:lang w:val="en-US" w:eastAsia="zh-CN"/>
        </w:rPr>
        <w:t>​</w:t>
      </w:r>
    </w:p>
    <w:p w14:paraId="077BDFDC" w14:textId="22CDC941" w:rsidR="003C40C9" w:rsidRPr="003C40C9" w:rsidRDefault="003C40C9" w:rsidP="003C40C9">
      <w:pPr>
        <w:numPr>
          <w:ilvl w:val="0"/>
          <w:numId w:val="45"/>
        </w:numPr>
        <w:spacing w:before="0" w:after="0" w:line="240" w:lineRule="auto"/>
        <w:rPr>
          <w:rFonts w:ascii="Arial" w:hAnsi="Arial" w:cs="Arial"/>
          <w:color w:val="000000"/>
          <w:lang w:val="en-US" w:eastAsia="zh-CN"/>
        </w:rPr>
      </w:pPr>
      <w:r w:rsidRPr="4931E02C">
        <w:rPr>
          <w:rFonts w:ascii="Arial" w:hAnsi="Arial" w:cs="Arial"/>
          <w:color w:val="000000"/>
          <w:lang w:eastAsia="zh-CN"/>
        </w:rPr>
        <w:t xml:space="preserve">Identify and respond to emerging biodiversity and regulatory issues, risks and trends developing innovative solutions and influencing policy and procedural </w:t>
      </w:r>
      <w:r w:rsidR="004303C1" w:rsidRPr="4931E02C">
        <w:rPr>
          <w:rFonts w:ascii="Arial" w:hAnsi="Arial" w:cs="Arial"/>
          <w:color w:val="000000"/>
          <w:lang w:eastAsia="zh-CN"/>
        </w:rPr>
        <w:t>change and</w:t>
      </w:r>
      <w:r w:rsidR="13279E17" w:rsidRPr="4931E02C">
        <w:rPr>
          <w:rFonts w:ascii="Arial" w:hAnsi="Arial" w:cs="Arial"/>
          <w:color w:val="000000"/>
          <w:lang w:eastAsia="zh-CN"/>
        </w:rPr>
        <w:t xml:space="preserve"> implementing these consistently across teams</w:t>
      </w:r>
      <w:r w:rsidRPr="4931E02C">
        <w:rPr>
          <w:rFonts w:ascii="Arial" w:hAnsi="Arial" w:cs="Arial"/>
          <w:color w:val="000000"/>
          <w:lang w:eastAsia="zh-CN"/>
        </w:rPr>
        <w:t xml:space="preserve">. </w:t>
      </w:r>
      <w:r w:rsidRPr="4931E02C">
        <w:rPr>
          <w:rFonts w:ascii="Arial" w:hAnsi="Arial" w:cs="Arial"/>
          <w:color w:val="000000"/>
          <w:lang w:val="en-US" w:eastAsia="zh-CN"/>
        </w:rPr>
        <w:t>​</w:t>
      </w:r>
    </w:p>
    <w:p w14:paraId="3647A269" w14:textId="1D0B78FB" w:rsidR="003C40C9" w:rsidRPr="003C40C9" w:rsidRDefault="003C40C9" w:rsidP="003C40C9">
      <w:pPr>
        <w:numPr>
          <w:ilvl w:val="0"/>
          <w:numId w:val="45"/>
        </w:numPr>
        <w:spacing w:before="0" w:after="0" w:line="240" w:lineRule="auto"/>
        <w:rPr>
          <w:rFonts w:ascii="Arial" w:hAnsi="Arial" w:cs="Arial"/>
          <w:color w:val="000000"/>
          <w:lang w:val="en-US" w:eastAsia="zh-CN"/>
        </w:rPr>
      </w:pPr>
      <w:r w:rsidRPr="3B7D36F1">
        <w:rPr>
          <w:rFonts w:ascii="Arial" w:hAnsi="Arial" w:cs="Arial"/>
          <w:color w:val="000000"/>
          <w:lang w:eastAsia="zh-CN"/>
        </w:rPr>
        <w:t xml:space="preserve">Lead the development and implementation of reforms and continuous improvement initiatives in biodiversity assessment practices, </w:t>
      </w:r>
      <w:r w:rsidR="3FE692F6" w:rsidRPr="3B7D36F1">
        <w:rPr>
          <w:rFonts w:ascii="Arial" w:hAnsi="Arial" w:cs="Arial"/>
          <w:color w:val="000000"/>
          <w:lang w:eastAsia="zh-CN"/>
        </w:rPr>
        <w:t>working across hubs and other branches and teams,</w:t>
      </w:r>
      <w:r w:rsidR="03D7A5E6" w:rsidRPr="3B7D36F1">
        <w:rPr>
          <w:rFonts w:ascii="Arial" w:hAnsi="Arial" w:cs="Arial"/>
          <w:color w:val="000000"/>
          <w:lang w:eastAsia="zh-CN"/>
        </w:rPr>
        <w:t xml:space="preserve"> to achieve </w:t>
      </w:r>
      <w:r w:rsidR="491F9E4B" w:rsidRPr="3B7D36F1">
        <w:rPr>
          <w:rFonts w:ascii="Arial" w:hAnsi="Arial" w:cs="Arial"/>
          <w:color w:val="000000"/>
          <w:lang w:eastAsia="zh-CN"/>
        </w:rPr>
        <w:t xml:space="preserve">performance </w:t>
      </w:r>
      <w:r w:rsidR="6E697BB8" w:rsidRPr="3B7D36F1">
        <w:rPr>
          <w:rFonts w:ascii="Arial" w:hAnsi="Arial" w:cs="Arial"/>
          <w:color w:val="000000"/>
          <w:lang w:eastAsia="zh-CN"/>
        </w:rPr>
        <w:t xml:space="preserve">and capability </w:t>
      </w:r>
      <w:r w:rsidR="491F9E4B" w:rsidRPr="3B7D36F1">
        <w:rPr>
          <w:rFonts w:ascii="Arial" w:hAnsi="Arial" w:cs="Arial"/>
          <w:color w:val="000000"/>
          <w:lang w:eastAsia="zh-CN"/>
        </w:rPr>
        <w:t xml:space="preserve">uplift, </w:t>
      </w:r>
      <w:r w:rsidR="38708754" w:rsidRPr="3B7D36F1">
        <w:rPr>
          <w:rFonts w:ascii="Arial" w:hAnsi="Arial" w:cs="Arial"/>
          <w:color w:val="000000"/>
          <w:lang w:eastAsia="zh-CN"/>
        </w:rPr>
        <w:t xml:space="preserve">establish </w:t>
      </w:r>
      <w:r w:rsidR="491F9E4B" w:rsidRPr="3B7D36F1">
        <w:rPr>
          <w:rFonts w:ascii="Arial" w:hAnsi="Arial" w:cs="Arial"/>
          <w:color w:val="000000"/>
          <w:lang w:eastAsia="zh-CN"/>
        </w:rPr>
        <w:t xml:space="preserve">high quality and positive </w:t>
      </w:r>
      <w:r w:rsidR="03D7A5E6" w:rsidRPr="3B7D36F1">
        <w:rPr>
          <w:rFonts w:ascii="Arial" w:hAnsi="Arial" w:cs="Arial"/>
          <w:color w:val="000000"/>
          <w:lang w:eastAsia="zh-CN"/>
        </w:rPr>
        <w:t xml:space="preserve">stakeholder and partner relationships, </w:t>
      </w:r>
      <w:r w:rsidR="759BE532" w:rsidRPr="3B7D36F1">
        <w:rPr>
          <w:rFonts w:ascii="Arial" w:hAnsi="Arial" w:cs="Arial"/>
          <w:color w:val="000000"/>
          <w:lang w:eastAsia="zh-CN"/>
        </w:rPr>
        <w:t xml:space="preserve">deliver </w:t>
      </w:r>
      <w:r w:rsidR="2A7DCDB3" w:rsidRPr="3B7D36F1">
        <w:rPr>
          <w:rFonts w:ascii="Arial" w:hAnsi="Arial" w:cs="Arial"/>
          <w:color w:val="000000"/>
          <w:lang w:eastAsia="zh-CN"/>
        </w:rPr>
        <w:t xml:space="preserve">consistent, high quality, balanced and sound </w:t>
      </w:r>
      <w:r w:rsidR="03D7A5E6" w:rsidRPr="3B7D36F1">
        <w:rPr>
          <w:rFonts w:ascii="Arial" w:hAnsi="Arial" w:cs="Arial"/>
          <w:color w:val="000000"/>
          <w:lang w:eastAsia="zh-CN"/>
        </w:rPr>
        <w:t xml:space="preserve">advice, and </w:t>
      </w:r>
      <w:r w:rsidR="6DA209AB" w:rsidRPr="3B7D36F1">
        <w:rPr>
          <w:rFonts w:ascii="Arial" w:hAnsi="Arial" w:cs="Arial"/>
          <w:color w:val="000000"/>
          <w:lang w:eastAsia="zh-CN"/>
        </w:rPr>
        <w:t xml:space="preserve">improve </w:t>
      </w:r>
      <w:r w:rsidR="03D7A5E6" w:rsidRPr="3B7D36F1">
        <w:rPr>
          <w:rFonts w:ascii="Arial" w:hAnsi="Arial" w:cs="Arial"/>
          <w:color w:val="000000"/>
          <w:lang w:eastAsia="zh-CN"/>
        </w:rPr>
        <w:t>efficiency of advice and other services</w:t>
      </w:r>
      <w:r w:rsidRPr="3B7D36F1">
        <w:rPr>
          <w:rFonts w:ascii="Arial" w:hAnsi="Arial" w:cs="Arial"/>
          <w:color w:val="000000"/>
          <w:lang w:eastAsia="zh-CN"/>
        </w:rPr>
        <w:t xml:space="preserve">. </w:t>
      </w:r>
      <w:r w:rsidRPr="3B7D36F1">
        <w:rPr>
          <w:rFonts w:ascii="Arial" w:hAnsi="Arial" w:cs="Arial"/>
          <w:color w:val="000000"/>
          <w:lang w:val="en-US" w:eastAsia="zh-CN"/>
        </w:rPr>
        <w:t>​</w:t>
      </w:r>
    </w:p>
    <w:p w14:paraId="752E656A" w14:textId="77777777" w:rsidR="003C40C9" w:rsidRPr="004303C1" w:rsidRDefault="003C40C9" w:rsidP="003C40C9">
      <w:pPr>
        <w:numPr>
          <w:ilvl w:val="0"/>
          <w:numId w:val="45"/>
        </w:numPr>
        <w:spacing w:before="0" w:after="0" w:line="240" w:lineRule="auto"/>
        <w:rPr>
          <w:rFonts w:ascii="Arial" w:hAnsi="Arial" w:cs="Arial"/>
          <w:color w:val="000000"/>
          <w:lang w:eastAsia="zh-CN"/>
        </w:rPr>
      </w:pPr>
      <w:r w:rsidRPr="003C40C9">
        <w:rPr>
          <w:rFonts w:ascii="Arial" w:hAnsi="Arial" w:cs="Arial"/>
          <w:color w:val="000000"/>
          <w:szCs w:val="22"/>
          <w:lang w:eastAsia="zh-CN"/>
        </w:rPr>
        <w:t xml:space="preserve">As an active member of the regional leadership team, contribute to the delivery of group and departmental priorities, and to building an inclusive and high performing workforce that is customer focussed, </w:t>
      </w:r>
      <w:r w:rsidRPr="004303C1">
        <w:rPr>
          <w:rFonts w:ascii="Arial" w:hAnsi="Arial" w:cs="Arial"/>
          <w:color w:val="000000"/>
          <w:lang w:eastAsia="zh-CN"/>
        </w:rPr>
        <w:t>collaborative, professional and engaged. ​</w:t>
      </w:r>
    </w:p>
    <w:p w14:paraId="0FF59A75" w14:textId="42D50255" w:rsidR="003C40C9" w:rsidRPr="004303C1" w:rsidRDefault="003C40C9" w:rsidP="003C40C9">
      <w:pPr>
        <w:numPr>
          <w:ilvl w:val="0"/>
          <w:numId w:val="45"/>
        </w:numPr>
        <w:spacing w:before="0" w:after="0" w:line="240" w:lineRule="auto"/>
        <w:rPr>
          <w:rFonts w:ascii="Arial" w:hAnsi="Arial" w:cs="Arial"/>
          <w:color w:val="000000"/>
          <w:lang w:eastAsia="zh-CN"/>
        </w:rPr>
      </w:pPr>
      <w:r w:rsidRPr="004303C1">
        <w:rPr>
          <w:rFonts w:ascii="Arial" w:hAnsi="Arial" w:cs="Arial"/>
          <w:color w:val="000000"/>
          <w:lang w:eastAsia="zh-CN"/>
        </w:rPr>
        <w:t>Provide strategic advice to the Director, Biodiversity Impact</w:t>
      </w:r>
      <w:r w:rsidR="0035125D" w:rsidRPr="004303C1">
        <w:rPr>
          <w:rFonts w:ascii="Arial" w:hAnsi="Arial" w:cs="Arial"/>
          <w:color w:val="000000"/>
          <w:lang w:eastAsia="zh-CN"/>
        </w:rPr>
        <w:t xml:space="preserve"> Assessment</w:t>
      </w:r>
      <w:r w:rsidRPr="004303C1">
        <w:rPr>
          <w:rFonts w:ascii="Arial" w:hAnsi="Arial" w:cs="Arial"/>
          <w:color w:val="000000"/>
          <w:lang w:eastAsia="zh-CN"/>
        </w:rPr>
        <w:t>, RECAFP and BFS senior management on a range of matters. ​</w:t>
      </w:r>
    </w:p>
    <w:p w14:paraId="6D75612E" w14:textId="27731930" w:rsidR="005358E1" w:rsidRPr="004303C1" w:rsidRDefault="005A776C" w:rsidP="004303C1">
      <w:pPr>
        <w:numPr>
          <w:ilvl w:val="0"/>
          <w:numId w:val="45"/>
        </w:numPr>
        <w:spacing w:before="0" w:after="0" w:line="240" w:lineRule="auto"/>
      </w:pPr>
      <w:r w:rsidRPr="004303C1">
        <w:rPr>
          <w:rFonts w:ascii="Arial" w:hAnsi="Arial" w:cs="Arial"/>
          <w:color w:val="000000"/>
          <w:lang w:eastAsia="zh-CN"/>
        </w:rPr>
        <w:t>Lead and foster a safe, respectful and productive workplace by consistently demonstrating the VPS Values and DEECA Leadership Model, guiding team members to manage competing priorities within available resources, and driving</w:t>
      </w:r>
      <w:r w:rsidRPr="0093549C">
        <w:t xml:space="preserve"> collaboration across teams and locations to enable integrated delivery of group priorities and create an environment for high performance and wellbeing.</w:t>
      </w:r>
    </w:p>
    <w:p w14:paraId="5C333339" w14:textId="77777777" w:rsidR="003C40C9" w:rsidRPr="003C40C9" w:rsidRDefault="003C40C9" w:rsidP="003C40C9">
      <w:pPr>
        <w:numPr>
          <w:ilvl w:val="0"/>
          <w:numId w:val="45"/>
        </w:numPr>
        <w:spacing w:before="0" w:after="0" w:line="240" w:lineRule="auto"/>
        <w:rPr>
          <w:rFonts w:ascii="Arial" w:hAnsi="Arial" w:cs="Arial"/>
          <w:color w:val="000000"/>
          <w:szCs w:val="22"/>
          <w:lang w:val="en-US" w:eastAsia="zh-CN"/>
        </w:rPr>
      </w:pPr>
      <w:r w:rsidRPr="003C40C9">
        <w:rPr>
          <w:rFonts w:ascii="Arial" w:hAnsi="Arial" w:cs="Arial"/>
          <w:color w:val="000000"/>
          <w:szCs w:val="22"/>
          <w:lang w:eastAsia="zh-CN"/>
        </w:rPr>
        <w:t xml:space="preserve">Practise cultural safety by creating environments, relationships and systems free from racism and discrimination so that people can feel safe, valued and able to participate. </w:t>
      </w:r>
      <w:r w:rsidRPr="003C40C9">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12A87671" w14:textId="1DC37BAB" w:rsidR="003C40C9" w:rsidRPr="003C40C9" w:rsidRDefault="003C40C9" w:rsidP="003C40C9">
      <w:pPr>
        <w:spacing w:before="160" w:after="0"/>
        <w:rPr>
          <w:rFonts w:ascii="Arial" w:hAnsi="Arial" w:cs="Arial"/>
          <w:color w:val="000000"/>
          <w:lang w:val="en-US" w:eastAsia="zh-CN"/>
        </w:rPr>
      </w:pPr>
      <w:r w:rsidRPr="003C40C9">
        <w:rPr>
          <w:rFonts w:ascii="Arial" w:hAnsi="Arial" w:cs="Arial"/>
          <w:color w:val="000000"/>
          <w:lang w:eastAsia="zh-CN"/>
        </w:rPr>
        <w:t xml:space="preserve">Desirable: </w:t>
      </w:r>
      <w:r w:rsidRPr="003C40C9">
        <w:rPr>
          <w:rFonts w:ascii="Arial" w:hAnsi="Arial" w:cs="Arial"/>
          <w:color w:val="000000"/>
          <w:lang w:val="en-US" w:eastAsia="zh-CN"/>
        </w:rPr>
        <w:t>​</w:t>
      </w:r>
    </w:p>
    <w:p w14:paraId="63D488EB" w14:textId="77777777" w:rsidR="003C40C9" w:rsidRPr="003C40C9" w:rsidRDefault="003C40C9" w:rsidP="003C40C9">
      <w:pPr>
        <w:numPr>
          <w:ilvl w:val="0"/>
          <w:numId w:val="46"/>
        </w:numPr>
        <w:spacing w:before="0" w:after="0"/>
        <w:rPr>
          <w:rFonts w:ascii="Arial" w:hAnsi="Arial" w:cs="Arial"/>
          <w:color w:val="000000"/>
          <w:lang w:val="en-US" w:eastAsia="zh-CN"/>
        </w:rPr>
      </w:pPr>
      <w:r w:rsidRPr="003C40C9">
        <w:rPr>
          <w:rFonts w:ascii="Arial" w:hAnsi="Arial" w:cs="Arial"/>
          <w:color w:val="000000"/>
          <w:lang w:eastAsia="zh-CN"/>
        </w:rPr>
        <w:t xml:space="preserve">Demonstrated understanding of Victorian and Commonwealth regulatory, legislative and policy frameworks that relate to biodiversity and the environment, and their operation </w:t>
      </w:r>
      <w:r w:rsidRPr="003C40C9">
        <w:rPr>
          <w:rFonts w:ascii="Arial" w:hAnsi="Arial" w:cs="Arial"/>
          <w:color w:val="000000"/>
          <w:lang w:val="en-US" w:eastAsia="zh-CN"/>
        </w:rPr>
        <w:t>​</w:t>
      </w:r>
    </w:p>
    <w:p w14:paraId="6118759F" w14:textId="06AAD3C3" w:rsidR="003C40C9" w:rsidRPr="003C40C9" w:rsidRDefault="003C40C9" w:rsidP="003C40C9">
      <w:pPr>
        <w:pStyle w:val="ListParagraph"/>
        <w:numPr>
          <w:ilvl w:val="0"/>
          <w:numId w:val="46"/>
        </w:numPr>
        <w:spacing w:before="0" w:after="0"/>
        <w:rPr>
          <w:rFonts w:ascii="Arial" w:hAnsi="Arial" w:cs="Arial"/>
          <w:color w:val="000000"/>
          <w:lang w:val="en-US" w:eastAsia="zh-CN"/>
        </w:rPr>
      </w:pPr>
      <w:r w:rsidRPr="003C40C9">
        <w:rPr>
          <w:rFonts w:ascii="Arial" w:hAnsi="Arial" w:cs="Arial"/>
          <w:color w:val="000000"/>
          <w:lang w:eastAsia="zh-CN"/>
        </w:rPr>
        <w:t xml:space="preserve">​Qualifications and expertise in environmental science, natural resource management, </w:t>
      </w:r>
      <w:r w:rsidR="5A1B6C2E" w:rsidRPr="38250013">
        <w:rPr>
          <w:rFonts w:ascii="Arial" w:hAnsi="Arial" w:cs="Arial"/>
          <w:color w:val="000000"/>
          <w:lang w:eastAsia="zh-CN"/>
        </w:rPr>
        <w:t xml:space="preserve">planning, </w:t>
      </w:r>
      <w:r w:rsidRPr="003C40C9">
        <w:rPr>
          <w:rFonts w:ascii="Arial" w:hAnsi="Arial" w:cs="Arial"/>
          <w:color w:val="000000"/>
          <w:lang w:eastAsia="zh-CN"/>
        </w:rPr>
        <w:t xml:space="preserve">or law, especially related to Victoria’s environmental policy areas. </w:t>
      </w:r>
      <w:r w:rsidRPr="003C40C9">
        <w:rPr>
          <w:rFonts w:ascii="Arial" w:hAnsi="Arial" w:cs="Arial"/>
          <w:color w:val="000000"/>
          <w:lang w:val="en-US" w:eastAsia="zh-CN"/>
        </w:rPr>
        <w:t>​</w:t>
      </w:r>
    </w:p>
    <w:p w14:paraId="0348A71D" w14:textId="77777777" w:rsidR="003C40C9" w:rsidRPr="003C40C9" w:rsidRDefault="003C40C9" w:rsidP="003C40C9">
      <w:pPr>
        <w:numPr>
          <w:ilvl w:val="0"/>
          <w:numId w:val="47"/>
        </w:numPr>
        <w:spacing w:before="0" w:after="0"/>
        <w:rPr>
          <w:rFonts w:ascii="Arial" w:hAnsi="Arial" w:cs="Arial"/>
          <w:color w:val="000000"/>
          <w:lang w:val="en-US" w:eastAsia="zh-CN"/>
        </w:rPr>
      </w:pPr>
      <w:r w:rsidRPr="003C40C9">
        <w:rPr>
          <w:rFonts w:ascii="Arial" w:hAnsi="Arial" w:cs="Arial"/>
          <w:color w:val="000000"/>
          <w:lang w:eastAsia="zh-CN"/>
        </w:rPr>
        <w:t>Experience in developing and managing highly motivated teams in a complex environment to deliver on changing priorities in a complex environment.</w:t>
      </w:r>
      <w:r w:rsidRPr="003C40C9">
        <w:rPr>
          <w:rFonts w:ascii="Arial" w:hAnsi="Arial" w:cs="Arial"/>
          <w:color w:val="000000"/>
          <w:lang w:val="en-US" w:eastAsia="zh-CN"/>
        </w:rPr>
        <w:t>​</w:t>
      </w:r>
    </w:p>
    <w:p w14:paraId="62DD3F46" w14:textId="77777777" w:rsidR="00495B3B" w:rsidRPr="00495B3B" w:rsidRDefault="00495B3B" w:rsidP="005061C1">
      <w:pPr>
        <w:spacing w:before="160" w:after="60"/>
        <w:rPr>
          <w:rFonts w:ascii="Arial" w:hAnsi="Arial" w:cs="Arial"/>
          <w:b/>
          <w:color w:val="363534"/>
        </w:rPr>
      </w:pPr>
      <w:r w:rsidRPr="00495B3B">
        <w:rPr>
          <w:rFonts w:ascii="Arial" w:hAnsi="Arial" w:cs="Arial"/>
          <w:b/>
          <w:color w:val="363534"/>
        </w:rPr>
        <w:t>Capabilities</w:t>
      </w:r>
    </w:p>
    <w:p w14:paraId="072D8E9E" w14:textId="77777777" w:rsidR="005061C1" w:rsidRPr="005061C1" w:rsidRDefault="005061C1" w:rsidP="005061C1">
      <w:pPr>
        <w:keepNext/>
        <w:numPr>
          <w:ilvl w:val="0"/>
          <w:numId w:val="48"/>
        </w:numPr>
        <w:spacing w:before="0" w:after="0" w:line="240" w:lineRule="auto"/>
        <w:rPr>
          <w:rFonts w:ascii="Arial" w:hAnsi="Arial" w:cs="Arial"/>
          <w:color w:val="000000"/>
          <w:lang w:val="en-US" w:eastAsia="zh-CN"/>
        </w:rPr>
      </w:pPr>
      <w:bookmarkStart w:id="2" w:name="_Hlk102550785"/>
      <w:r w:rsidRPr="005061C1">
        <w:rPr>
          <w:rFonts w:ascii="Arial" w:hAnsi="Arial" w:cs="Arial"/>
          <w:b/>
          <w:bCs/>
          <w:color w:val="000000"/>
          <w:lang w:eastAsia="zh-CN"/>
        </w:rPr>
        <w:t>Critical Thinking and Problem Solving:</w:t>
      </w:r>
      <w:r w:rsidRPr="005061C1">
        <w:rPr>
          <w:rFonts w:ascii="Arial" w:hAnsi="Arial" w:cs="Arial"/>
          <w:color w:val="000000"/>
          <w:lang w:eastAsia="zh-CN"/>
        </w:rPr>
        <w:t xml:space="preserve"> Considers a broad range of topics (beyond immediate area of work), works across government and at senior levels to develop and deliver sustainable solutions</w:t>
      </w:r>
      <w:r w:rsidRPr="005061C1">
        <w:rPr>
          <w:rFonts w:ascii="Arial" w:hAnsi="Arial" w:cs="Arial"/>
          <w:color w:val="000000"/>
          <w:lang w:val="en-US" w:eastAsia="zh-CN"/>
        </w:rPr>
        <w:t>​</w:t>
      </w:r>
    </w:p>
    <w:p w14:paraId="79C50508" w14:textId="77777777" w:rsidR="005061C1" w:rsidRPr="005061C1" w:rsidRDefault="005061C1" w:rsidP="005061C1">
      <w:pPr>
        <w:keepNext/>
        <w:numPr>
          <w:ilvl w:val="0"/>
          <w:numId w:val="48"/>
        </w:numPr>
        <w:spacing w:before="0" w:after="0" w:line="240" w:lineRule="auto"/>
        <w:rPr>
          <w:rFonts w:ascii="Arial" w:hAnsi="Arial" w:cs="Arial"/>
          <w:color w:val="000000"/>
          <w:lang w:val="en-US" w:eastAsia="zh-CN"/>
        </w:rPr>
      </w:pPr>
      <w:r w:rsidRPr="005061C1">
        <w:rPr>
          <w:rFonts w:ascii="Arial" w:hAnsi="Arial" w:cs="Arial"/>
          <w:b/>
          <w:bCs/>
          <w:color w:val="000000"/>
          <w:lang w:eastAsia="zh-CN"/>
        </w:rPr>
        <w:t>Lead and navigate Change:</w:t>
      </w:r>
      <w:r w:rsidRPr="005061C1">
        <w:rPr>
          <w:rFonts w:ascii="Arial" w:hAnsi="Arial" w:cs="Arial"/>
          <w:color w:val="000000"/>
          <w:lang w:eastAsia="zh-CN"/>
        </w:rPr>
        <w:t xml:space="preserve"> Identifies long-term organisational change required with a focus on the wider political, social &amp; environmental context; Champions an organisational culture that actively seeks </w:t>
      </w:r>
      <w:r w:rsidRPr="005061C1">
        <w:rPr>
          <w:rFonts w:ascii="Arial" w:hAnsi="Arial" w:cs="Arial"/>
          <w:color w:val="000000"/>
          <w:lang w:eastAsia="zh-CN"/>
        </w:rPr>
        <w:lastRenderedPageBreak/>
        <w:t>opportunities to improve and where staff engage with and are committed to change; Anticipates, plans for and addresses cultural barriers to change at the organisational or VPS wide level.</w:t>
      </w:r>
      <w:r w:rsidRPr="005061C1">
        <w:rPr>
          <w:rFonts w:ascii="Arial" w:hAnsi="Arial" w:cs="Arial"/>
          <w:color w:val="000000"/>
          <w:lang w:val="en-US" w:eastAsia="zh-CN"/>
        </w:rPr>
        <w:t>​</w:t>
      </w:r>
    </w:p>
    <w:p w14:paraId="165F089B" w14:textId="77777777" w:rsidR="005061C1" w:rsidRPr="005061C1" w:rsidRDefault="005061C1" w:rsidP="005061C1">
      <w:pPr>
        <w:keepNext/>
        <w:numPr>
          <w:ilvl w:val="0"/>
          <w:numId w:val="48"/>
        </w:numPr>
        <w:spacing w:before="0" w:after="0" w:line="240" w:lineRule="auto"/>
        <w:rPr>
          <w:rFonts w:ascii="Arial" w:hAnsi="Arial" w:cs="Arial"/>
          <w:color w:val="000000"/>
          <w:lang w:eastAsia="zh-CN"/>
        </w:rPr>
      </w:pPr>
      <w:r w:rsidRPr="005061C1">
        <w:rPr>
          <w:rFonts w:ascii="Arial" w:hAnsi="Arial" w:cs="Arial"/>
          <w:b/>
          <w:bCs/>
          <w:color w:val="000000"/>
          <w:lang w:eastAsia="zh-CN"/>
        </w:rPr>
        <w:t>Communicate with impact</w:t>
      </w:r>
      <w:r w:rsidRPr="005061C1">
        <w:rPr>
          <w:rFonts w:ascii="Arial" w:hAnsi="Arial" w:cs="Arial"/>
          <w:color w:val="000000"/>
          <w:lang w:eastAsia="zh-CN"/>
        </w:rPr>
        <w:t>: Identifies key messages &amp; information required for decision-making; Provides high level advice on influencing and the needs of target audiences; Provides advice on the content and style appropriate to the audience. ​</w:t>
      </w:r>
    </w:p>
    <w:p w14:paraId="56D9F028" w14:textId="77777777" w:rsidR="005061C1" w:rsidRPr="005061C1" w:rsidRDefault="005061C1" w:rsidP="005061C1">
      <w:pPr>
        <w:keepNext/>
        <w:numPr>
          <w:ilvl w:val="0"/>
          <w:numId w:val="48"/>
        </w:numPr>
        <w:spacing w:before="0" w:after="0" w:line="240" w:lineRule="auto"/>
        <w:rPr>
          <w:rFonts w:ascii="Arial" w:hAnsi="Arial" w:cs="Arial"/>
          <w:color w:val="000000"/>
          <w:lang w:val="en-US" w:eastAsia="zh-CN"/>
        </w:rPr>
      </w:pPr>
      <w:r w:rsidRPr="005061C1">
        <w:rPr>
          <w:rFonts w:ascii="Arial" w:hAnsi="Arial" w:cs="Arial"/>
          <w:b/>
          <w:bCs/>
          <w:color w:val="000000"/>
          <w:lang w:eastAsia="zh-CN"/>
        </w:rPr>
        <w:t>Working Collaboratively:</w:t>
      </w:r>
      <w:r w:rsidRPr="005061C1">
        <w:rPr>
          <w:rFonts w:ascii="Arial" w:hAnsi="Arial" w:cs="Arial"/>
          <w:color w:val="000000"/>
          <w:lang w:eastAsia="zh-CN"/>
        </w:rPr>
        <w:t xml:space="preserve"> Build a culture of collaboration across the organisation; Looks for and facilitates opportunities to collaborate with external stakeholders; Identifies and overcomes barriers to communication with internal and external stakeholders</w:t>
      </w:r>
      <w:r w:rsidRPr="005061C1">
        <w:rPr>
          <w:rFonts w:ascii="Arial" w:hAnsi="Arial" w:cs="Arial"/>
          <w:color w:val="000000"/>
          <w:lang w:val="en-US" w:eastAsia="zh-CN"/>
        </w:rPr>
        <w:t>​</w:t>
      </w:r>
    </w:p>
    <w:p w14:paraId="01DF242C" w14:textId="77777777" w:rsidR="005061C1" w:rsidRPr="005061C1" w:rsidRDefault="005061C1" w:rsidP="005061C1">
      <w:pPr>
        <w:keepNext/>
        <w:numPr>
          <w:ilvl w:val="0"/>
          <w:numId w:val="48"/>
        </w:numPr>
        <w:spacing w:before="0" w:after="0" w:line="240" w:lineRule="auto"/>
        <w:rPr>
          <w:rFonts w:ascii="Arial" w:hAnsi="Arial" w:cs="Arial"/>
          <w:color w:val="000000"/>
          <w:lang w:val="en-US" w:eastAsia="zh-CN"/>
        </w:rPr>
      </w:pPr>
      <w:r w:rsidRPr="005061C1">
        <w:rPr>
          <w:rFonts w:ascii="Arial" w:hAnsi="Arial" w:cs="Arial"/>
          <w:b/>
          <w:bCs/>
          <w:color w:val="000000"/>
          <w:lang w:eastAsia="zh-CN"/>
        </w:rPr>
        <w:t>Strategic Planning:</w:t>
      </w:r>
      <w:r w:rsidRPr="005061C1">
        <w:rPr>
          <w:rFonts w:ascii="Arial" w:hAnsi="Arial" w:cs="Arial"/>
          <w:color w:val="000000"/>
          <w:lang w:eastAsia="zh-CN"/>
        </w:rPr>
        <w:t xml:space="preserve"> Guides others through the strategic planning process, creating a shared vision for the future. Has a comprehensive understanding of external and internal issues that influence the strategic direction of the organisation. Ensures that overall strategic plan cascades to operational and team planning processes and performance plans; Provides subject matter expertise and building capability of others.</w:t>
      </w:r>
      <w:r w:rsidRPr="005061C1">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00C7537F"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35125D">
              <w:rPr>
                <w:rFonts w:cs="Arial"/>
                <w:color w:val="1A1A1A"/>
                <w:sz w:val="20"/>
              </w:rPr>
              <w:t>100,000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39FB2068" w14:textId="76AF00BF" w:rsidR="00495B3B" w:rsidRPr="00495B3B" w:rsidRDefault="00495B3B" w:rsidP="005061C1">
            <w:pPr>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1656690A" w:rsidR="00495B3B" w:rsidRPr="00495B3B" w:rsidRDefault="00495B3B" w:rsidP="005061C1">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3877F21E"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1A8623E6"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192C1650"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r w:rsidR="00D246D7">
              <w:rPr>
                <w:rFonts w:ascii="Arial" w:hAnsi="Arial" w:cs="Arial"/>
                <w:color w:val="1A1A1A"/>
                <w:sz w:val="20"/>
              </w:rPr>
              <w:t>.</w:t>
            </w:r>
          </w:p>
          <w:p w14:paraId="5C30C0A4" w14:textId="5CFE0C56"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r w:rsidR="00D246D7">
              <w:rPr>
                <w:rFonts w:ascii="Arial" w:hAnsi="Arial" w:cs="Arial"/>
                <w:color w:val="1A1A1A"/>
                <w:sz w:val="20"/>
              </w:rPr>
              <w:t>.</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 xml:space="preserve">The department affirms that the collection and handling of applications         and personal information will be consistent with the requirements of the </w:t>
            </w:r>
            <w:r w:rsidRPr="00F724F1">
              <w:rPr>
                <w:rFonts w:ascii="Arial" w:hAnsi="Arial" w:cs="Arial"/>
                <w:i/>
                <w:iCs/>
                <w:color w:val="1A1A1A"/>
                <w:sz w:val="20"/>
              </w:rPr>
              <w:t>Privacy and Data Protection Act 2014</w:t>
            </w:r>
            <w:r w:rsidRPr="00495B3B">
              <w:rPr>
                <w:rFonts w:ascii="Arial" w:hAnsi="Arial" w:cs="Arial"/>
                <w:color w:val="1A1A1A"/>
                <w:sz w:val="20"/>
              </w:rPr>
              <w:t>.</w:t>
            </w:r>
          </w:p>
        </w:tc>
      </w:tr>
    </w:tbl>
    <w:p w14:paraId="2F24748A" w14:textId="77777777" w:rsidR="0082130B" w:rsidRDefault="0082130B" w:rsidP="0082130B">
      <w:pPr>
        <w:keepNext/>
        <w:spacing w:before="360" w:line="240" w:lineRule="auto"/>
        <w:rPr>
          <w:rFonts w:ascii="Arial" w:hAnsi="Arial" w:cs="Arial"/>
          <w:bCs/>
          <w:color w:val="442D97"/>
          <w:sz w:val="28"/>
          <w:szCs w:val="28"/>
          <w:lang w:eastAsia="zh-CN"/>
        </w:rPr>
      </w:pPr>
      <w:r>
        <w:rPr>
          <w:rFonts w:ascii="Arial" w:hAnsi="Arial" w:cs="Arial"/>
          <w:bCs/>
          <w:color w:val="442D97"/>
          <w:sz w:val="28"/>
          <w:szCs w:val="28"/>
          <w:lang w:eastAsia="zh-CN"/>
        </w:rPr>
        <w:t>About the Department</w:t>
      </w:r>
    </w:p>
    <w:p w14:paraId="66007648" w14:textId="77777777" w:rsidR="0082130B" w:rsidRDefault="0082130B" w:rsidP="00421339">
      <w:pPr>
        <w:spacing w:before="0" w:after="0"/>
        <w:jc w:val="both"/>
        <w:rPr>
          <w:rFonts w:ascii="Arial" w:hAnsi="Arial" w:cs="Arial"/>
        </w:rPr>
      </w:pPr>
      <w:r>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AC69853" w14:textId="77777777" w:rsidR="0082130B" w:rsidRDefault="0082130B" w:rsidP="00421339">
      <w:pPr>
        <w:spacing w:before="0" w:after="0"/>
        <w:jc w:val="both"/>
        <w:rPr>
          <w:rFonts w:ascii="Arial" w:hAnsi="Arial" w:cs="Arial"/>
        </w:rPr>
      </w:pPr>
      <w:r>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E4B838" w14:textId="77777777" w:rsidR="0082130B" w:rsidRDefault="0082130B" w:rsidP="0082130B">
      <w:pPr>
        <w:spacing w:before="0" w:after="0"/>
        <w:rPr>
          <w:rFonts w:ascii="Arial" w:hAnsi="Arial" w:cs="Arial"/>
        </w:rPr>
      </w:pPr>
    </w:p>
    <w:p w14:paraId="357C32F5" w14:textId="397222A8" w:rsidR="0082130B" w:rsidRDefault="0082130B" w:rsidP="00421339">
      <w:pPr>
        <w:spacing w:before="0" w:after="0" w:line="480" w:lineRule="auto"/>
        <w:jc w:val="both"/>
        <w:rPr>
          <w:rFonts w:ascii="Arial" w:hAnsi="Arial" w:cs="Arial"/>
          <w:lang w:eastAsia="en-US"/>
        </w:rPr>
      </w:pPr>
      <w:r>
        <w:rPr>
          <w:rFonts w:ascii="Arial" w:hAnsi="Arial" w:cs="Arial"/>
          <w:lang w:eastAsia="en-US"/>
        </w:rPr>
        <w:t xml:space="preserve">For further information about the department, please visit our website </w:t>
      </w:r>
      <w:hyperlink r:id="rId32" w:history="1">
        <w:r>
          <w:rPr>
            <w:rStyle w:val="Hyperlink"/>
            <w:rFonts w:ascii="Arial" w:hAnsi="Arial" w:cs="Arial"/>
            <w:lang w:eastAsia="en-US"/>
          </w:rPr>
          <w:t>www.deeca.vic.gov.au</w:t>
        </w:r>
      </w:hyperlink>
    </w:p>
    <w:p w14:paraId="78BBA915" w14:textId="77777777" w:rsidR="0082130B" w:rsidRDefault="0082130B" w:rsidP="0082130B">
      <w:pPr>
        <w:keepNext/>
        <w:spacing w:before="0" w:line="240" w:lineRule="auto"/>
        <w:rPr>
          <w:rFonts w:ascii="Arial" w:eastAsia="Microsoft JhengHei" w:hAnsi="Arial"/>
          <w:iCs/>
          <w:color w:val="442D97"/>
          <w:spacing w:val="-2"/>
          <w:sz w:val="28"/>
          <w:szCs w:val="24"/>
        </w:rPr>
      </w:pPr>
      <w:r>
        <w:rPr>
          <w:rFonts w:ascii="Arial" w:eastAsia="Microsoft JhengHei" w:hAnsi="Arial"/>
          <w:iCs/>
          <w:color w:val="442D97"/>
          <w:spacing w:val="-2"/>
          <w:sz w:val="28"/>
          <w:szCs w:val="24"/>
        </w:rPr>
        <w:t>Our values</w:t>
      </w:r>
    </w:p>
    <w:p w14:paraId="594F9CB6" w14:textId="77777777" w:rsidR="0082130B" w:rsidRDefault="0082130B" w:rsidP="0082130B">
      <w:pPr>
        <w:spacing w:before="0" w:after="0" w:line="240" w:lineRule="auto"/>
        <w:jc w:val="both"/>
        <w:rPr>
          <w:rFonts w:ascii="Arial" w:hAnsi="Arial" w:cs="Arial"/>
        </w:rPr>
      </w:pPr>
      <w:r>
        <w:rPr>
          <w:rFonts w:ascii="Arial" w:hAnsi="Arial" w:cs="Arial"/>
        </w:rPr>
        <w:t xml:space="preserve">Our values align with the core </w:t>
      </w:r>
      <w:hyperlink r:id="rId33" w:history="1">
        <w:r>
          <w:rPr>
            <w:rStyle w:val="Hyperlink"/>
            <w:rFonts w:ascii="Arial" w:hAnsi="Arial" w:cs="Arial"/>
            <w:color w:val="auto"/>
          </w:rPr>
          <w:t>Public Sector values</w:t>
        </w:r>
      </w:hyperlink>
      <w:r>
        <w:rPr>
          <w:rFonts w:ascii="Arial" w:hAnsi="Arial" w:cs="Arial"/>
        </w:rPr>
        <w:t xml:space="preserve">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E3BDE17" w14:textId="77777777" w:rsidR="0082130B" w:rsidRDefault="0082130B" w:rsidP="0082130B">
      <w:pPr>
        <w:rPr>
          <w:rFonts w:ascii="Arial" w:hAnsi="Arial" w:cs="Arial"/>
          <w:color w:val="000000"/>
          <w:szCs w:val="22"/>
        </w:rPr>
      </w:pPr>
      <w:r>
        <w:rPr>
          <w:rFonts w:ascii="Arial" w:hAnsi="Arial" w:cs="Arial"/>
          <w:color w:val="000000"/>
          <w:szCs w:val="22"/>
        </w:rPr>
        <w:br w:type="page"/>
      </w:r>
    </w:p>
    <w:p w14:paraId="39C3F3D8" w14:textId="77777777" w:rsidR="0082130B" w:rsidRDefault="0082130B" w:rsidP="0082130B">
      <w:pPr>
        <w:keepNext/>
        <w:spacing w:before="0" w:line="240" w:lineRule="auto"/>
        <w:rPr>
          <w:rFonts w:ascii="Arial" w:eastAsia="Microsoft JhengHei" w:hAnsi="Arial"/>
          <w:color w:val="442D97"/>
          <w:sz w:val="28"/>
          <w:szCs w:val="28"/>
        </w:rPr>
      </w:pPr>
      <w:r>
        <w:rPr>
          <w:rFonts w:ascii="Arial" w:eastAsia="Microsoft JhengHei" w:hAnsi="Arial"/>
          <w:color w:val="442D97"/>
          <w:sz w:val="28"/>
          <w:szCs w:val="28"/>
        </w:rPr>
        <w:lastRenderedPageBreak/>
        <w:t>Our Community Charter</w:t>
      </w:r>
    </w:p>
    <w:p w14:paraId="2D6E76FE" w14:textId="77777777" w:rsidR="0082130B" w:rsidRDefault="0082130B" w:rsidP="0082130B">
      <w:pPr>
        <w:spacing w:before="0" w:after="0" w:line="240" w:lineRule="auto"/>
        <w:jc w:val="both"/>
        <w:rPr>
          <w:rFonts w:ascii="Arial" w:hAnsi="Arial" w:cs="Arial"/>
        </w:rPr>
      </w:pPr>
      <w:r>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Pr>
          <w:rFonts w:ascii="Arial" w:hAnsi="Arial" w:cs="Arial"/>
        </w:rPr>
        <w:t>take action</w:t>
      </w:r>
      <w:proofErr w:type="gramEnd"/>
      <w:r>
        <w:rPr>
          <w:rFonts w:ascii="Arial" w:hAnsi="Arial" w:cs="Arial"/>
        </w:rPr>
        <w:t xml:space="preserve"> as we deliver services and create opportunities that supports thriving, productive, and sustainable communities, environments and industries. </w:t>
      </w:r>
    </w:p>
    <w:p w14:paraId="01D7B9BB" w14:textId="77777777" w:rsidR="0082130B" w:rsidRDefault="0082130B" w:rsidP="0082130B">
      <w:pPr>
        <w:keepNext/>
        <w:spacing w:line="240" w:lineRule="auto"/>
        <w:rPr>
          <w:rFonts w:ascii="Arial" w:hAnsi="Arial" w:cs="Arial"/>
          <w:bCs/>
          <w:color w:val="442D97"/>
          <w:sz w:val="28"/>
          <w:szCs w:val="28"/>
          <w:lang w:eastAsia="zh-CN"/>
        </w:rPr>
      </w:pPr>
      <w:r>
        <w:rPr>
          <w:rFonts w:ascii="Arial" w:hAnsi="Arial" w:cs="Arial"/>
          <w:bCs/>
          <w:color w:val="442D97"/>
          <w:sz w:val="28"/>
          <w:szCs w:val="28"/>
          <w:lang w:eastAsia="zh-CN"/>
        </w:rPr>
        <w:t>Emergency Response and Health and Safety Requirements</w:t>
      </w:r>
    </w:p>
    <w:p w14:paraId="4BFCEB0A" w14:textId="77777777" w:rsidR="0082130B" w:rsidRDefault="0082130B" w:rsidP="0082130B">
      <w:pPr>
        <w:spacing w:before="0" w:after="0" w:line="240" w:lineRule="auto"/>
        <w:contextualSpacing/>
        <w:outlineLvl w:val="1"/>
        <w:rPr>
          <w:rFonts w:ascii="Arial" w:hAnsi="Arial" w:cs="Arial"/>
          <w:color w:val="363534"/>
        </w:rPr>
      </w:pPr>
      <w:r>
        <w:rPr>
          <w:rFonts w:ascii="Arial" w:hAnsi="Arial" w:cs="Arial"/>
          <w:color w:val="363534"/>
        </w:rPr>
        <w:t>The department</w:t>
      </w:r>
      <w:r>
        <w:rPr>
          <w:rFonts w:ascii="Arial" w:hAnsi="Arial" w:cs="Arial"/>
          <w:b/>
          <w:color w:val="363534"/>
        </w:rPr>
        <w:t xml:space="preserve"> </w:t>
      </w:r>
      <w:r>
        <w:rPr>
          <w:rFonts w:ascii="Arial" w:hAnsi="Arial" w:cs="Arial"/>
          <w:color w:val="363534"/>
        </w:rPr>
        <w:t>plays a major role in Victoria’s emergency response activities, through an all-haz</w:t>
      </w:r>
      <w:r>
        <w:rPr>
          <w:rFonts w:ascii="Arial" w:hAnsi="Arial" w:cs="Arial"/>
        </w:rPr>
        <w:t>ards, all-emergencies approach</w:t>
      </w:r>
      <w:r>
        <w:rPr>
          <w:rFonts w:ascii="Arial" w:hAnsi="Arial" w:cs="Arial"/>
          <w:color w:val="363534"/>
        </w:rPr>
        <w:t>. Staff may be directly employed for these roles or may be called upon to support these activities as required following the appropriate training and “fit for work” assessment.</w:t>
      </w:r>
    </w:p>
    <w:p w14:paraId="40D1A9A3" w14:textId="77777777" w:rsidR="0082130B" w:rsidRDefault="0082130B" w:rsidP="0082130B">
      <w:pPr>
        <w:spacing w:before="0" w:after="0" w:line="240" w:lineRule="auto"/>
        <w:contextualSpacing/>
        <w:outlineLvl w:val="1"/>
        <w:rPr>
          <w:rFonts w:ascii="Arial" w:hAnsi="Arial" w:cs="Arial"/>
          <w:color w:val="363534"/>
        </w:rPr>
      </w:pPr>
    </w:p>
    <w:p w14:paraId="0C23C87C" w14:textId="77777777" w:rsidR="0082130B" w:rsidRDefault="0082130B" w:rsidP="0082130B">
      <w:pPr>
        <w:keepNext/>
        <w:spacing w:line="240" w:lineRule="auto"/>
        <w:rPr>
          <w:rFonts w:ascii="Arial" w:hAnsi="Arial" w:cs="Arial"/>
          <w:bCs/>
          <w:color w:val="442D97"/>
          <w:sz w:val="28"/>
          <w:szCs w:val="28"/>
          <w:lang w:eastAsia="zh-CN"/>
        </w:rPr>
      </w:pPr>
      <w:r>
        <w:rPr>
          <w:rFonts w:ascii="Arial" w:hAnsi="Arial" w:cs="Arial"/>
          <w:bCs/>
          <w:color w:val="442D97"/>
          <w:sz w:val="28"/>
          <w:szCs w:val="28"/>
          <w:lang w:eastAsia="zh-CN"/>
        </w:rPr>
        <w:t xml:space="preserve">A Diverse, Inclusive and Flexible Workplace </w:t>
      </w:r>
    </w:p>
    <w:p w14:paraId="53CEEE6C" w14:textId="514F8673" w:rsidR="0082130B" w:rsidRDefault="0082130B" w:rsidP="0082130B">
      <w:pPr>
        <w:spacing w:before="0" w:after="100" w:afterAutospacing="1" w:line="240" w:lineRule="auto"/>
        <w:rPr>
          <w:rFonts w:ascii="Arial" w:hAnsi="Arial" w:cs="Arial"/>
          <w:bCs/>
          <w:color w:val="000000"/>
          <w:szCs w:val="22"/>
        </w:rPr>
      </w:pPr>
      <w:r>
        <w:rPr>
          <w:rFonts w:ascii="Arial" w:hAnsi="Arial" w:cs="Arial"/>
          <w:color w:val="363534"/>
          <w:szCs w:val="22"/>
        </w:rPr>
        <w:t xml:space="preserve">DEECA welcomes applicants from a diverse range of </w:t>
      </w:r>
      <w:proofErr w:type="gramStart"/>
      <w:r>
        <w:rPr>
          <w:rFonts w:ascii="Arial" w:hAnsi="Arial" w:cs="Arial"/>
          <w:color w:val="363534"/>
          <w:szCs w:val="22"/>
        </w:rPr>
        <w:t>backgrounds</w:t>
      </w:r>
      <w:proofErr w:type="gramEnd"/>
      <w:r>
        <w:rPr>
          <w:rFonts w:ascii="Arial" w:hAnsi="Arial" w:cs="Arial"/>
          <w:color w:val="363534"/>
          <w:szCs w:val="22"/>
        </w:rPr>
        <w:t xml:space="preserve"> </w:t>
      </w:r>
      <w:r>
        <w:rPr>
          <w:rFonts w:ascii="Arial" w:eastAsia="Calibri" w:hAnsi="Arial" w:cs="Arial"/>
          <w:color w:val="363534"/>
          <w:szCs w:val="22"/>
        </w:rPr>
        <w:t xml:space="preserve">and we focus on the essential requirements of the job and being consistent and fair in our treatment of all applicants. </w:t>
      </w:r>
      <w:r>
        <w:rPr>
          <w:rFonts w:ascii="Arial" w:hAnsi="Arial" w:cs="Arial"/>
          <w:bCs/>
          <w:color w:val="000000"/>
          <w:szCs w:val="22"/>
        </w:rPr>
        <w:t>Our diversity and inclusion outcome pillars:</w:t>
      </w:r>
    </w:p>
    <w:p w14:paraId="449D99F9" w14:textId="77777777" w:rsidR="0082130B" w:rsidRDefault="0082130B" w:rsidP="0082130B">
      <w:pPr>
        <w:spacing w:before="100" w:beforeAutospacing="1" w:after="100" w:afterAutospacing="1" w:line="240" w:lineRule="auto"/>
        <w:rPr>
          <w:rFonts w:ascii="Arial" w:hAnsi="Arial" w:cs="Arial"/>
          <w:color w:val="000000"/>
          <w:szCs w:val="22"/>
        </w:rPr>
      </w:pPr>
      <w:r>
        <w:rPr>
          <w:rFonts w:ascii="Arial" w:hAnsi="Arial" w:cs="Arial"/>
          <w:color w:val="000000"/>
          <w:szCs w:val="22"/>
        </w:rPr>
        <w:t>1. We are connected to liveable, inclusive, sustainable communities</w:t>
      </w:r>
      <w:r>
        <w:rPr>
          <w:rFonts w:ascii="Arial" w:hAnsi="Arial" w:cs="Arial"/>
          <w:color w:val="000000"/>
          <w:szCs w:val="22"/>
        </w:rPr>
        <w:br/>
        <w:t xml:space="preserve">2. We are diverse </w:t>
      </w:r>
      <w:r>
        <w:rPr>
          <w:rFonts w:ascii="Arial" w:hAnsi="Arial" w:cs="Arial"/>
          <w:color w:val="000000"/>
          <w:szCs w:val="22"/>
        </w:rPr>
        <w:br/>
        <w:t xml:space="preserve">3. We are inclusive and flexible </w:t>
      </w:r>
      <w:r>
        <w:rPr>
          <w:rFonts w:ascii="Arial" w:hAnsi="Arial" w:cs="Arial"/>
          <w:color w:val="000000"/>
          <w:szCs w:val="22"/>
        </w:rPr>
        <w:br/>
        <w:t>4. We are safe and respectful</w:t>
      </w:r>
    </w:p>
    <w:p w14:paraId="6D28BF25" w14:textId="77777777" w:rsidR="0082130B" w:rsidRDefault="0082130B" w:rsidP="0082130B">
      <w:pPr>
        <w:spacing w:before="0" w:after="0"/>
        <w:rPr>
          <w:rFonts w:ascii="Arial" w:hAnsi="Arial" w:cs="Arial"/>
          <w:color w:val="363534"/>
          <w:szCs w:val="22"/>
        </w:rPr>
      </w:pPr>
      <w:r>
        <w:rPr>
          <w:rFonts w:ascii="Arial" w:eastAsia="Calibri" w:hAnsi="Arial" w:cs="Arial"/>
          <w:color w:val="363534"/>
          <w:szCs w:val="22"/>
        </w:rPr>
        <w:t xml:space="preserve">DEECA </w:t>
      </w:r>
      <w:r>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82130B" w:rsidRDefault="0082130B" w:rsidP="0082130B">
      <w:pPr>
        <w:rPr>
          <w:rFonts w:ascii="Arial" w:hAnsi="Arial" w:cs="Arial"/>
          <w:b/>
          <w:bCs/>
          <w:color w:val="363534"/>
        </w:rPr>
      </w:pPr>
      <w:r>
        <w:rPr>
          <w:rFonts w:ascii="Arial" w:hAnsi="Arial" w:cs="Arial"/>
          <w:b/>
          <w:bCs/>
          <w:color w:val="363534"/>
        </w:rPr>
        <w:t>Aboriginal Cultural Safety</w:t>
      </w:r>
    </w:p>
    <w:p w14:paraId="793507C3" w14:textId="72E5C99C" w:rsidR="0082130B" w:rsidRDefault="0082130B" w:rsidP="0082130B">
      <w:pPr>
        <w:spacing w:before="0" w:after="0"/>
        <w:rPr>
          <w:rFonts w:ascii="Arial" w:hAnsi="Arial" w:cs="Arial"/>
          <w:color w:val="363534"/>
        </w:rPr>
      </w:pPr>
      <w:r>
        <w:rPr>
          <w:rFonts w:ascii="Arial" w:hAnsi="Arial" w:cs="Arial"/>
          <w:color w:val="363534"/>
        </w:rPr>
        <w:t xml:space="preserve">Cultural safety of Traditional Owners and Aboriginal Victorians, as an underpinning principle of self-determination, is embedded in everything we do.  Under the </w:t>
      </w:r>
      <w:r>
        <w:rPr>
          <w:rFonts w:ascii="Arial" w:hAnsi="Arial" w:cs="Arial"/>
        </w:rPr>
        <w:t xml:space="preserve">Aboriginal Cultural Safety Framework </w:t>
      </w:r>
      <w:r>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Pr>
            <w:rStyle w:val="Hyperlink"/>
            <w:rFonts w:ascii="Arial" w:hAnsi="Arial" w:cs="Arial"/>
          </w:rPr>
          <w:t>aboriginal.employment@deeca.vic.gov.au</w:t>
        </w:r>
      </w:hyperlink>
      <w:r>
        <w:t>.</w:t>
      </w:r>
    </w:p>
    <w:p w14:paraId="0277B7AF" w14:textId="77777777" w:rsidR="0082130B" w:rsidRDefault="0082130B" w:rsidP="0082130B">
      <w:pPr>
        <w:rPr>
          <w:rFonts w:ascii="Arial" w:hAnsi="Arial" w:cs="Arial"/>
          <w:b/>
          <w:color w:val="363534"/>
          <w:szCs w:val="22"/>
        </w:rPr>
      </w:pPr>
      <w:r>
        <w:rPr>
          <w:rFonts w:ascii="Arial" w:hAnsi="Arial" w:cs="Arial"/>
          <w:b/>
          <w:color w:val="363534"/>
          <w:szCs w:val="22"/>
        </w:rPr>
        <w:t>Balancing your Life / Hybrid Working</w:t>
      </w:r>
    </w:p>
    <w:p w14:paraId="45CE6128" w14:textId="74744BB9" w:rsidR="0082130B" w:rsidRDefault="0082130B" w:rsidP="0082130B">
      <w:pPr>
        <w:rPr>
          <w:rFonts w:ascii="Arial" w:eastAsia="Calibri" w:hAnsi="Arial" w:cs="Arial"/>
          <w:color w:val="363534"/>
          <w:szCs w:val="22"/>
        </w:rPr>
      </w:pPr>
      <w:r>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5F2B399C" w:rsidR="0082130B" w:rsidRDefault="0082130B" w:rsidP="0082130B">
      <w:pPr>
        <w:spacing w:line="240" w:lineRule="auto"/>
        <w:rPr>
          <w:rFonts w:ascii="Arial" w:eastAsia="Microsoft JhengHei" w:hAnsi="Arial" w:cs="Arial"/>
          <w:sz w:val="22"/>
          <w:szCs w:val="24"/>
          <w:u w:val="single"/>
          <w:lang w:eastAsia="en-US"/>
        </w:rPr>
      </w:pPr>
      <w:r>
        <w:rPr>
          <w:rFonts w:ascii="Arial" w:hAnsi="Arial" w:cs="Arial"/>
          <w:sz w:val="24"/>
          <w:szCs w:val="24"/>
          <w:lang w:eastAsia="en-US"/>
        </w:rPr>
        <w:t>To receive this information in an accessible format (such as large print or audio) please call the Customer Service Centre: 136 186, TTY: 133 677, or email</w:t>
      </w:r>
      <w:r>
        <w:rPr>
          <w:rFonts w:ascii="Arial" w:hAnsi="Arial" w:cs="Arial"/>
          <w:sz w:val="28"/>
          <w:szCs w:val="28"/>
          <w:lang w:eastAsia="en-US"/>
        </w:rPr>
        <w:t xml:space="preserve"> </w:t>
      </w:r>
      <w:hyperlink r:id="rId35" w:history="1">
        <w:r>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334530" w14:textId="77777777" w:rsidR="00E918DC" w:rsidRDefault="00E918DC" w:rsidP="00CD157B">
      <w:pPr>
        <w:pStyle w:val="NoSpacing"/>
      </w:pPr>
    </w:p>
    <w:p w14:paraId="0CF1FDB6" w14:textId="77777777" w:rsidR="00E918DC" w:rsidRDefault="00E918DC"/>
  </w:endnote>
  <w:endnote w:type="continuationSeparator" w:id="0">
    <w:p w14:paraId="7A8D683A" w14:textId="77777777" w:rsidR="00E918DC" w:rsidRDefault="00E918DC" w:rsidP="00CD157B">
      <w:pPr>
        <w:pStyle w:val="NoSpacing"/>
      </w:pPr>
    </w:p>
    <w:p w14:paraId="1DE46E43" w14:textId="77777777" w:rsidR="00E918DC" w:rsidRDefault="00E918DC"/>
  </w:endnote>
  <w:endnote w:type="continuationNotice" w:id="1">
    <w:p w14:paraId="028BA4E9" w14:textId="77777777" w:rsidR="00E918DC" w:rsidRDefault="00E918DC" w:rsidP="00CD157B">
      <w:pPr>
        <w:pStyle w:val="NoSpacing"/>
      </w:pPr>
    </w:p>
    <w:p w14:paraId="42423C29" w14:textId="77777777" w:rsidR="00E918DC" w:rsidRDefault="00E918D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964F51" w14:textId="77777777" w:rsidR="00E918DC" w:rsidRPr="0056073C" w:rsidRDefault="00E918DC" w:rsidP="005D764F">
      <w:pPr>
        <w:pStyle w:val="FootnoteSeparator"/>
      </w:pPr>
    </w:p>
    <w:p w14:paraId="3B6DCFBC" w14:textId="77777777" w:rsidR="00E918DC" w:rsidRDefault="00E918DC"/>
  </w:footnote>
  <w:footnote w:type="continuationSeparator" w:id="0">
    <w:p w14:paraId="3C57E058" w14:textId="77777777" w:rsidR="00E918DC" w:rsidRPr="00CA30B7" w:rsidRDefault="00E918DC" w:rsidP="006D5A90">
      <w:pPr>
        <w:rPr>
          <w:lang w:val="en-US"/>
        </w:rPr>
      </w:pPr>
      <w:r w:rsidRPr="00CA30B7">
        <w:rPr>
          <w:lang w:val="en-US"/>
        </w:rPr>
        <w:t>_______</w:t>
      </w:r>
    </w:p>
    <w:p w14:paraId="1246622B" w14:textId="77777777" w:rsidR="00E918DC" w:rsidRDefault="00E918DC"/>
  </w:footnote>
  <w:footnote w:type="continuationNotice" w:id="1">
    <w:p w14:paraId="379E428E" w14:textId="77777777" w:rsidR="00E918DC" w:rsidRDefault="00E918DC" w:rsidP="006D5A90"/>
    <w:p w14:paraId="4D6C0FF6" w14:textId="77777777" w:rsidR="00E918DC" w:rsidRDefault="00E918D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D014E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40F99B"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5A7BD6"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874EAA"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28AF3F5"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4D039D"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E7B369"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2B2C5E"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3E8E69"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84C4F1"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E9C825"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264992"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9"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1"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A6B33B0"/>
    <w:multiLevelType w:val="multilevel"/>
    <w:tmpl w:val="2B001A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AED3521"/>
    <w:multiLevelType w:val="multilevel"/>
    <w:tmpl w:val="D0C0E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6" w15:restartNumberingAfterBreak="0">
    <w:nsid w:val="221250EF"/>
    <w:multiLevelType w:val="multilevel"/>
    <w:tmpl w:val="2A72AD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4"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3"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3" w15:restartNumberingAfterBreak="0">
    <w:nsid w:val="6C217C14"/>
    <w:multiLevelType w:val="multilevel"/>
    <w:tmpl w:val="D0C0E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6"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7"/>
  </w:num>
  <w:num w:numId="2" w16cid:durableId="1128745877">
    <w:abstractNumId w:val="18"/>
  </w:num>
  <w:num w:numId="3" w16cid:durableId="170411264">
    <w:abstractNumId w:val="49"/>
  </w:num>
  <w:num w:numId="4" w16cid:durableId="985085104">
    <w:abstractNumId w:val="15"/>
  </w:num>
  <w:num w:numId="5" w16cid:durableId="1872112631">
    <w:abstractNumId w:val="19"/>
  </w:num>
  <w:num w:numId="6" w16cid:durableId="336812815">
    <w:abstractNumId w:val="33"/>
  </w:num>
  <w:num w:numId="7" w16cid:durableId="155153463">
    <w:abstractNumId w:val="3"/>
  </w:num>
  <w:num w:numId="8" w16cid:durableId="1428236886">
    <w:abstractNumId w:val="37"/>
  </w:num>
  <w:num w:numId="9" w16cid:durableId="1644658156">
    <w:abstractNumId w:val="28"/>
  </w:num>
  <w:num w:numId="10" w16cid:durableId="103154041">
    <w:abstractNumId w:val="39"/>
  </w:num>
  <w:num w:numId="11" w16cid:durableId="2129203638">
    <w:abstractNumId w:val="43"/>
  </w:num>
  <w:num w:numId="12" w16cid:durableId="377365663">
    <w:abstractNumId w:val="34"/>
  </w:num>
  <w:num w:numId="13" w16cid:durableId="1308436166">
    <w:abstractNumId w:val="36"/>
  </w:num>
  <w:num w:numId="14" w16cid:durableId="1335643199">
    <w:abstractNumId w:val="47"/>
  </w:num>
  <w:num w:numId="15" w16cid:durableId="384449836">
    <w:abstractNumId w:val="11"/>
  </w:num>
  <w:num w:numId="16" w16cid:durableId="1160577431">
    <w:abstractNumId w:val="38"/>
  </w:num>
  <w:num w:numId="17" w16cid:durableId="27071314">
    <w:abstractNumId w:val="10"/>
  </w:num>
  <w:num w:numId="18" w16cid:durableId="338120444">
    <w:abstractNumId w:val="6"/>
  </w:num>
  <w:num w:numId="19" w16cid:durableId="1673139647">
    <w:abstractNumId w:val="24"/>
  </w:num>
  <w:num w:numId="20" w16cid:durableId="19754805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21"/>
  </w:num>
  <w:num w:numId="26" w16cid:durableId="893349253">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31"/>
  </w:num>
  <w:num w:numId="30" w16cid:durableId="1579175524">
    <w:abstractNumId w:val="0"/>
  </w:num>
  <w:num w:numId="31" w16cid:durableId="1199856773">
    <w:abstractNumId w:val="2"/>
  </w:num>
  <w:num w:numId="32" w16cid:durableId="2138447666">
    <w:abstractNumId w:val="1"/>
  </w:num>
  <w:num w:numId="33" w16cid:durableId="334118162">
    <w:abstractNumId w:val="45"/>
  </w:num>
  <w:num w:numId="34" w16cid:durableId="196283207">
    <w:abstractNumId w:val="48"/>
  </w:num>
  <w:num w:numId="35" w16cid:durableId="1742215375">
    <w:abstractNumId w:val="58"/>
  </w:num>
  <w:num w:numId="36" w16cid:durableId="664823544">
    <w:abstractNumId w:val="54"/>
  </w:num>
  <w:num w:numId="37" w16cid:durableId="592250350">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6"/>
  </w:num>
  <w:num w:numId="40" w16cid:durableId="16010494">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20"/>
  </w:num>
  <w:num w:numId="42" w16cid:durableId="1149785811">
    <w:abstractNumId w:val="42"/>
  </w:num>
  <w:num w:numId="43" w16cid:durableId="729228463">
    <w:abstractNumId w:val="9"/>
  </w:num>
  <w:num w:numId="44" w16cid:durableId="322781625">
    <w:abstractNumId w:val="35"/>
  </w:num>
  <w:num w:numId="45" w16cid:durableId="1774789123">
    <w:abstractNumId w:val="16"/>
  </w:num>
  <w:num w:numId="46" w16cid:durableId="744034091">
    <w:abstractNumId w:val="53"/>
  </w:num>
  <w:num w:numId="47" w16cid:durableId="698702954">
    <w:abstractNumId w:val="13"/>
  </w:num>
  <w:num w:numId="48" w16cid:durableId="1951741275">
    <w:abstractNumId w:val="14"/>
  </w:num>
  <w:num w:numId="49" w16cid:durableId="1048991226">
    <w:abstractNumId w:val="5"/>
  </w:num>
  <w:num w:numId="50" w16cid:durableId="2133353825">
    <w:abstractNumId w:val="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0F2"/>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557"/>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08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539"/>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BAD"/>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2F1"/>
    <w:rsid w:val="000E1777"/>
    <w:rsid w:val="000E1852"/>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BC2"/>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729"/>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754"/>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6FB"/>
    <w:rsid w:val="001778A7"/>
    <w:rsid w:val="00177A40"/>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0FD"/>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F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C2F"/>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3CA5"/>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B0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2C88"/>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9AD"/>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25D"/>
    <w:rsid w:val="003514FB"/>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67AF6"/>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DC2"/>
    <w:rsid w:val="00383FF6"/>
    <w:rsid w:val="0038400F"/>
    <w:rsid w:val="00384122"/>
    <w:rsid w:val="00384ADF"/>
    <w:rsid w:val="00384E94"/>
    <w:rsid w:val="00384FF4"/>
    <w:rsid w:val="0038559E"/>
    <w:rsid w:val="00386B09"/>
    <w:rsid w:val="00386D61"/>
    <w:rsid w:val="00387193"/>
    <w:rsid w:val="00387D2E"/>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40C9"/>
    <w:rsid w:val="003C5140"/>
    <w:rsid w:val="003C6914"/>
    <w:rsid w:val="003C6E01"/>
    <w:rsid w:val="003C6ECF"/>
    <w:rsid w:val="003C743F"/>
    <w:rsid w:val="003C75D1"/>
    <w:rsid w:val="003C7903"/>
    <w:rsid w:val="003C7A8F"/>
    <w:rsid w:val="003C7D07"/>
    <w:rsid w:val="003C7E24"/>
    <w:rsid w:val="003D1B95"/>
    <w:rsid w:val="003D2616"/>
    <w:rsid w:val="003D2802"/>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80A"/>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364"/>
    <w:rsid w:val="004178B0"/>
    <w:rsid w:val="00417BBD"/>
    <w:rsid w:val="00417EBE"/>
    <w:rsid w:val="00420898"/>
    <w:rsid w:val="00421339"/>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3C1"/>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57B2D"/>
    <w:rsid w:val="00460B70"/>
    <w:rsid w:val="00460EB8"/>
    <w:rsid w:val="004613C1"/>
    <w:rsid w:val="00461991"/>
    <w:rsid w:val="004620C7"/>
    <w:rsid w:val="00462B83"/>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5DDF"/>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145"/>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6DF"/>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967"/>
    <w:rsid w:val="004F2B70"/>
    <w:rsid w:val="004F34DC"/>
    <w:rsid w:val="004F44A9"/>
    <w:rsid w:val="004F5359"/>
    <w:rsid w:val="004F5DB0"/>
    <w:rsid w:val="004F5FD5"/>
    <w:rsid w:val="004F6047"/>
    <w:rsid w:val="004F6959"/>
    <w:rsid w:val="004F698C"/>
    <w:rsid w:val="004F6B8D"/>
    <w:rsid w:val="004F7BAE"/>
    <w:rsid w:val="00500401"/>
    <w:rsid w:val="0050070A"/>
    <w:rsid w:val="005007D0"/>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1C1"/>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95"/>
    <w:rsid w:val="005356D1"/>
    <w:rsid w:val="005358E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13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76C"/>
    <w:rsid w:val="005A7930"/>
    <w:rsid w:val="005A7A95"/>
    <w:rsid w:val="005B0545"/>
    <w:rsid w:val="005B12FA"/>
    <w:rsid w:val="005B202C"/>
    <w:rsid w:val="005B280F"/>
    <w:rsid w:val="005B374A"/>
    <w:rsid w:val="005B3936"/>
    <w:rsid w:val="005B476A"/>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80D"/>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8FF"/>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4BED"/>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9E1"/>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1AF6"/>
    <w:rsid w:val="006828B9"/>
    <w:rsid w:val="00682AC9"/>
    <w:rsid w:val="00682B18"/>
    <w:rsid w:val="006838F2"/>
    <w:rsid w:val="006846EA"/>
    <w:rsid w:val="00684FD1"/>
    <w:rsid w:val="00685CEE"/>
    <w:rsid w:val="00685D88"/>
    <w:rsid w:val="006869AA"/>
    <w:rsid w:val="00686F5B"/>
    <w:rsid w:val="006876F3"/>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255"/>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092"/>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C2A"/>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0718"/>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7E3"/>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1A4"/>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28"/>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5F26"/>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2B7"/>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0B"/>
    <w:rsid w:val="00821321"/>
    <w:rsid w:val="008215A0"/>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6D44"/>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4F9"/>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8A1"/>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2F2D"/>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AC0"/>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6FF3"/>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5CB"/>
    <w:rsid w:val="00930BE0"/>
    <w:rsid w:val="00931B7E"/>
    <w:rsid w:val="00932457"/>
    <w:rsid w:val="00932545"/>
    <w:rsid w:val="00932715"/>
    <w:rsid w:val="0093292E"/>
    <w:rsid w:val="009337AC"/>
    <w:rsid w:val="0093393D"/>
    <w:rsid w:val="00933DB9"/>
    <w:rsid w:val="00934249"/>
    <w:rsid w:val="0093477E"/>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0F0B"/>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737"/>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5AC9"/>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223"/>
    <w:rsid w:val="009F3862"/>
    <w:rsid w:val="009F387A"/>
    <w:rsid w:val="009F3897"/>
    <w:rsid w:val="009F5E66"/>
    <w:rsid w:val="009F5FBA"/>
    <w:rsid w:val="009F6066"/>
    <w:rsid w:val="009F60EB"/>
    <w:rsid w:val="009F6867"/>
    <w:rsid w:val="009F6AA5"/>
    <w:rsid w:val="009F70D1"/>
    <w:rsid w:val="009F7A8D"/>
    <w:rsid w:val="009F7F58"/>
    <w:rsid w:val="00A00C65"/>
    <w:rsid w:val="00A010A7"/>
    <w:rsid w:val="00A016AF"/>
    <w:rsid w:val="00A029F4"/>
    <w:rsid w:val="00A02B55"/>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50E"/>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387"/>
    <w:rsid w:val="00A455D9"/>
    <w:rsid w:val="00A455E4"/>
    <w:rsid w:val="00A45760"/>
    <w:rsid w:val="00A457D1"/>
    <w:rsid w:val="00A45F52"/>
    <w:rsid w:val="00A46AD1"/>
    <w:rsid w:val="00A46F6D"/>
    <w:rsid w:val="00A46FFA"/>
    <w:rsid w:val="00A475EE"/>
    <w:rsid w:val="00A478CC"/>
    <w:rsid w:val="00A47B05"/>
    <w:rsid w:val="00A50AF4"/>
    <w:rsid w:val="00A50E0A"/>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0C90"/>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464"/>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6FF"/>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73B"/>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2D64"/>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868"/>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654"/>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A36"/>
    <w:rsid w:val="00B931B7"/>
    <w:rsid w:val="00B93B66"/>
    <w:rsid w:val="00B93DAB"/>
    <w:rsid w:val="00B93EFE"/>
    <w:rsid w:val="00B9424E"/>
    <w:rsid w:val="00B9428F"/>
    <w:rsid w:val="00B943E8"/>
    <w:rsid w:val="00B94771"/>
    <w:rsid w:val="00B949C5"/>
    <w:rsid w:val="00B94B88"/>
    <w:rsid w:val="00B94E96"/>
    <w:rsid w:val="00B95411"/>
    <w:rsid w:val="00B959CC"/>
    <w:rsid w:val="00B96236"/>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928"/>
    <w:rsid w:val="00BB5C55"/>
    <w:rsid w:val="00BB5DD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68A"/>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18A8"/>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579"/>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6A6"/>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6D7"/>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4A34"/>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67EA6"/>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7F3A1"/>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639"/>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68"/>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28E3"/>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479"/>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CA"/>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3F2"/>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8DC"/>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0C"/>
    <w:rsid w:val="00EC662D"/>
    <w:rsid w:val="00EC6CDA"/>
    <w:rsid w:val="00EC6E3B"/>
    <w:rsid w:val="00EC7B57"/>
    <w:rsid w:val="00EC7D9C"/>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29"/>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57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4F1"/>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4F9"/>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ABA"/>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1A52"/>
    <w:rsid w:val="00FF2E49"/>
    <w:rsid w:val="00FF3963"/>
    <w:rsid w:val="00FF3AFF"/>
    <w:rsid w:val="00FF41F9"/>
    <w:rsid w:val="00FF4206"/>
    <w:rsid w:val="00FF42F2"/>
    <w:rsid w:val="00FF4667"/>
    <w:rsid w:val="00FF4C2D"/>
    <w:rsid w:val="00FF4D91"/>
    <w:rsid w:val="00FF50CF"/>
    <w:rsid w:val="00FF5241"/>
    <w:rsid w:val="00FF532B"/>
    <w:rsid w:val="00FF5516"/>
    <w:rsid w:val="00FF579E"/>
    <w:rsid w:val="00FF65D5"/>
    <w:rsid w:val="00FF69C9"/>
    <w:rsid w:val="00FF6A35"/>
    <w:rsid w:val="00FF6CAE"/>
    <w:rsid w:val="00FF6D35"/>
    <w:rsid w:val="00FF6D3E"/>
    <w:rsid w:val="00FF6E87"/>
    <w:rsid w:val="00FF6FE9"/>
    <w:rsid w:val="00FF702B"/>
    <w:rsid w:val="00FF737E"/>
    <w:rsid w:val="00FF7803"/>
    <w:rsid w:val="00FF7D96"/>
    <w:rsid w:val="02684E02"/>
    <w:rsid w:val="03D7A5E6"/>
    <w:rsid w:val="04D49DE1"/>
    <w:rsid w:val="054AE2F9"/>
    <w:rsid w:val="05E41D03"/>
    <w:rsid w:val="073229A3"/>
    <w:rsid w:val="09942F23"/>
    <w:rsid w:val="0C92D273"/>
    <w:rsid w:val="0E51A627"/>
    <w:rsid w:val="0EE286A2"/>
    <w:rsid w:val="0F045ED0"/>
    <w:rsid w:val="105FEFF4"/>
    <w:rsid w:val="12DC6477"/>
    <w:rsid w:val="13279E17"/>
    <w:rsid w:val="13D8DD41"/>
    <w:rsid w:val="1484DA73"/>
    <w:rsid w:val="14E84DA7"/>
    <w:rsid w:val="1571710C"/>
    <w:rsid w:val="1611C397"/>
    <w:rsid w:val="188EF371"/>
    <w:rsid w:val="1A392FF3"/>
    <w:rsid w:val="1ABBAB2C"/>
    <w:rsid w:val="1AD17965"/>
    <w:rsid w:val="1CF42D91"/>
    <w:rsid w:val="1FAFDD4A"/>
    <w:rsid w:val="24AF4720"/>
    <w:rsid w:val="25122A06"/>
    <w:rsid w:val="259DCF74"/>
    <w:rsid w:val="25BCA957"/>
    <w:rsid w:val="27C65600"/>
    <w:rsid w:val="2A3EA271"/>
    <w:rsid w:val="2A7DCDB3"/>
    <w:rsid w:val="2CF229AC"/>
    <w:rsid w:val="2DBE6545"/>
    <w:rsid w:val="31E36149"/>
    <w:rsid w:val="32EF1230"/>
    <w:rsid w:val="3587B701"/>
    <w:rsid w:val="38250013"/>
    <w:rsid w:val="38708754"/>
    <w:rsid w:val="3A522BE8"/>
    <w:rsid w:val="3B7D36F1"/>
    <w:rsid w:val="3C3D7719"/>
    <w:rsid w:val="3C51A501"/>
    <w:rsid w:val="3E40848F"/>
    <w:rsid w:val="3E518AE9"/>
    <w:rsid w:val="3E8A9D9A"/>
    <w:rsid w:val="3FE692F6"/>
    <w:rsid w:val="4104716F"/>
    <w:rsid w:val="47E50F67"/>
    <w:rsid w:val="488F2185"/>
    <w:rsid w:val="491D29C9"/>
    <w:rsid w:val="491F9E4B"/>
    <w:rsid w:val="4931E02C"/>
    <w:rsid w:val="49AFEC91"/>
    <w:rsid w:val="49CF3009"/>
    <w:rsid w:val="4AFD9A98"/>
    <w:rsid w:val="4BDB5CB8"/>
    <w:rsid w:val="517229EE"/>
    <w:rsid w:val="54349B24"/>
    <w:rsid w:val="548B3D39"/>
    <w:rsid w:val="575FCB74"/>
    <w:rsid w:val="5887BAF5"/>
    <w:rsid w:val="5A1B6C2E"/>
    <w:rsid w:val="5C6E555F"/>
    <w:rsid w:val="5E644A31"/>
    <w:rsid w:val="5F5AAF95"/>
    <w:rsid w:val="60DB96A0"/>
    <w:rsid w:val="62363C18"/>
    <w:rsid w:val="62C027E8"/>
    <w:rsid w:val="62C743E1"/>
    <w:rsid w:val="6589531A"/>
    <w:rsid w:val="66D7CEE7"/>
    <w:rsid w:val="674F5571"/>
    <w:rsid w:val="6D75A7FA"/>
    <w:rsid w:val="6DA209AB"/>
    <w:rsid w:val="6E697BB8"/>
    <w:rsid w:val="6FCA0462"/>
    <w:rsid w:val="70333610"/>
    <w:rsid w:val="709E6A02"/>
    <w:rsid w:val="731D32D4"/>
    <w:rsid w:val="7406F209"/>
    <w:rsid w:val="754116F4"/>
    <w:rsid w:val="759BE532"/>
    <w:rsid w:val="75CB6273"/>
    <w:rsid w:val="761C3C46"/>
    <w:rsid w:val="76A44B11"/>
    <w:rsid w:val="7701D125"/>
    <w:rsid w:val="786DE9FC"/>
    <w:rsid w:val="7A78E067"/>
    <w:rsid w:val="7AC4FB75"/>
    <w:rsid w:val="7B04F684"/>
    <w:rsid w:val="7F996ED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24276967">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88898386">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19966840">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31303439">
      <w:bodyDiv w:val="1"/>
      <w:marLeft w:val="0"/>
      <w:marRight w:val="0"/>
      <w:marTop w:val="0"/>
      <w:marBottom w:val="0"/>
      <w:divBdr>
        <w:top w:val="none" w:sz="0" w:space="0" w:color="auto"/>
        <w:left w:val="none" w:sz="0" w:space="0" w:color="auto"/>
        <w:bottom w:val="none" w:sz="0" w:space="0" w:color="auto"/>
        <w:right w:val="none" w:sz="0" w:space="0" w:color="auto"/>
      </w:divBdr>
    </w:div>
    <w:div w:id="809051492">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 w:id="21157859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9787B"/>
    <w:rsid w:val="002A360F"/>
    <w:rsid w:val="003C54B4"/>
    <w:rsid w:val="00445C89"/>
    <w:rsid w:val="005B476A"/>
    <w:rsid w:val="00614BED"/>
    <w:rsid w:val="0066431B"/>
    <w:rsid w:val="006E4E36"/>
    <w:rsid w:val="00733901"/>
    <w:rsid w:val="009D1EFC"/>
    <w:rsid w:val="009F447A"/>
    <w:rsid w:val="00A6372E"/>
    <w:rsid w:val="00AD5464"/>
    <w:rsid w:val="00B34868"/>
    <w:rsid w:val="00B36BAF"/>
    <w:rsid w:val="00B55654"/>
    <w:rsid w:val="00CF0579"/>
    <w:rsid w:val="00D006A6"/>
    <w:rsid w:val="00D63C52"/>
    <w:rsid w:val="00D83E5E"/>
    <w:rsid w:val="00E6256A"/>
    <w:rsid w:val="00E650CB"/>
    <w:rsid w:val="00E713F2"/>
    <w:rsid w:val="00EB2AFB"/>
    <w:rsid w:val="00EC660C"/>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F60EFC1F504F094FAB2910036CF8167C" ma:contentTypeVersion="208" ma:contentTypeDescription="For use with ECM V2 HR Administration libraries. Documents relating to the hiring, on boarding, secondment, higher duties etc. of staff and contractors. &#10;!Note: Performance Management is in EPP " ma:contentTypeScope="" ma:versionID="d3f49a7975fe9d6d0bbd1fcb8a0aa32d">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a02d2c8c-1b29-4d3c-a9df-fd1beb82992a" targetNamespace="http://schemas.microsoft.com/office/2006/metadata/properties" ma:root="true" ma:fieldsID="3bbe8722ce8d29f6f0904e509efbe5b8" ns1:_="" ns2:_="" ns3:_="" ns4:_="" ns5:_="">
    <xsd:import namespace="http://schemas.microsoft.com/sharepoint/v3"/>
    <xsd:import namespace="9fd47c19-1c4a-4d7d-b342-c10cef269344"/>
    <xsd:import namespace="a5f32de4-e402-4188-b034-e71ca7d22e54"/>
    <xsd:import namespace="9c4c9ff1-6507-4003-9a10-6bc219b54808"/>
    <xsd:import namespace="a02d2c8c-1b29-4d3c-a9df-fd1beb82992a"/>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02d2c8c-1b29-4d3c-a9df-fd1beb82992a"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17</Value>
      <Value>2</Value>
      <Value>1</Value>
    </TaxCatchAll>
    <_dlc_DocId xmlns="a5f32de4-e402-4188-b034-e71ca7d22e54">DOCID1094-730416742-48</_dlc_DocId>
    <_dlc_DocIdUrl xmlns="a5f32de4-e402-4188-b034-e71ca7d22e54">
      <Url>https://delwpvicgovau.sharepoint.com/sites/ecm_1094/_layouts/15/DocIdRedir.aspx?ID=DOCID1094-730416742-48</Url>
      <Description>DOCID1094-730416742-48</Description>
    </_dlc_DocIdUr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inancial_x0020_Year xmlns="a5f32de4-e402-4188-b034-e71ca7d22e54"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Recruitment ＆ EOI</TermName>
          <TermId xmlns="http://schemas.microsoft.com/office/infopath/2007/PartnerControls">635dcb9b-1cd8-41ef-b4f7-595a5c7197ba</TermId>
        </TermInfo>
      </Terms>
    </pb0badcc4c144703855597c78047301a>
    <DLCPolicyLabelLock xmlns="9c4c9ff1-6507-4003-9a10-6bc219b54808" xsi:nil="true"/>
    <DLCPolicyLabelClientValue xmlns="9c4c9ff1-6507-4003-9a10-6bc219b54808">Version {_UIVersionString}</DLCPolicyLabelClientValue>
    <DLCPolicyLabelValue xmlns="9c4c9ff1-6507-4003-9a10-6bc219b54808">Version 0.5</DLCPolicyLabelVal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5FE4604-BDEC-4A1E-8A06-2581C35F5B9D}">
  <ds:schemaRefs>
    <ds:schemaRef ds:uri="Microsoft.SharePoint.Taxonomy.ContentTypeSync"/>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22E573A3-B9EB-4EE9-B196-7A41386AFB73}">
  <ds:schemaRefs>
    <ds:schemaRef ds:uri="http://schemas.microsoft.com/sharepoint/events"/>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1B5FA0CB-45E3-499A-A79D-9F0A68FAA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a02d2c8c-1b29-4d3c-a9df-fd1beb8299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1CAB3F4-2C42-4F80-861A-4ACBA0192D96}">
  <ds:schemaRefs>
    <ds:schemaRef ds:uri="office.server.policy"/>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9c4c9ff1-6507-4003-9a10-6bc219b54808"/>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2590</Words>
  <Characters>14763</Characters>
  <Application>Microsoft Office Word</Application>
  <DocSecurity>0</DocSecurity>
  <Lines>123</Lines>
  <Paragraphs>34</Paragraphs>
  <ScaleCrop>false</ScaleCrop>
  <Company/>
  <LinksUpToDate>false</LinksUpToDate>
  <CharactersWithSpaces>17319</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5177384</vt:i4>
      </vt:variant>
      <vt:variant>
        <vt:i4>18</vt:i4>
      </vt:variant>
      <vt:variant>
        <vt:i4>0</vt:i4>
      </vt:variant>
      <vt:variant>
        <vt:i4>5</vt:i4>
      </vt:variant>
      <vt:variant>
        <vt:lpwstr>mailto:aboriginal.employment@deeca.vic.gov.au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Regional Manager Biodiversity Assessment Services East</dc:title>
  <dc:subject>Position Description</dc:subject>
  <dc:creator>Fiona</dc:creator>
  <cp:keywords/>
  <dc:description/>
  <cp:lastModifiedBy>Emmalene R Gottwald (DEECA)</cp:lastModifiedBy>
  <cp:revision>2</cp:revision>
  <cp:lastPrinted>2022-06-17T02:14:00Z</cp:lastPrinted>
  <dcterms:created xsi:type="dcterms:W3CDTF">2026-10-09T03:15:00Z</dcterms:created>
  <dcterms:modified xsi:type="dcterms:W3CDTF">2026-10-09T03:15:00Z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0x0101009298E819CE1EBB4F8D2096B3E0F0C2910F00F60EFC1F504F094FAB2910036CF8167C</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43;#Process and procedure|9fed78e4-0cf7-4349-93c6-1d5eeb34ebd6</vt:lpwstr>
  </property>
  <property fmtid="{D5CDD505-2E9C-101B-9397-08002B2CF9AE}" pid="10" name="Record_x0020_Purpose">
    <vt:lpwstr/>
  </property>
  <property fmtid="{D5CDD505-2E9C-101B-9397-08002B2CF9AE}" pid="11" name="Record Purpose">
    <vt:lpwstr/>
  </property>
  <property fmtid="{D5CDD505-2E9C-101B-9397-08002B2CF9AE}" pid="12" name="AdaRegion">
    <vt:lpwstr/>
  </property>
  <property fmtid="{D5CDD505-2E9C-101B-9397-08002B2CF9AE}" pid="13"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4" name="AdaOwningGroup">
    <vt:lpwstr>18;#People and Culture|4fe8dd26-179b-41a1-8a74-1f09d81ad67a</vt:lpwstr>
  </property>
  <property fmtid="{D5CDD505-2E9C-101B-9397-08002B2CF9AE}" pid="15" name="MSIP_Label_4257e2ab-f512-40e2-9c9a-c64247360765_Enabled">
    <vt:lpwstr>true</vt:lpwstr>
  </property>
  <property fmtid="{D5CDD505-2E9C-101B-9397-08002B2CF9AE}" pid="16" name="MSIP_Label_4257e2ab-f512-40e2-9c9a-c64247360765_SetDate">
    <vt:lpwstr>2023-09-07T04:17:17Z</vt:lpwstr>
  </property>
  <property fmtid="{D5CDD505-2E9C-101B-9397-08002B2CF9AE}" pid="17" name="MSIP_Label_4257e2ab-f512-40e2-9c9a-c64247360765_Method">
    <vt:lpwstr>Privileged</vt:lpwstr>
  </property>
  <property fmtid="{D5CDD505-2E9C-101B-9397-08002B2CF9AE}" pid="18" name="MSIP_Label_4257e2ab-f512-40e2-9c9a-c64247360765_Name">
    <vt:lpwstr>OFFICIAL</vt:lpwstr>
  </property>
  <property fmtid="{D5CDD505-2E9C-101B-9397-08002B2CF9AE}" pid="19" name="MSIP_Label_4257e2ab-f512-40e2-9c9a-c64247360765_SiteId">
    <vt:lpwstr>e8bdd6f7-fc18-4e48-a554-7f547927223b</vt:lpwstr>
  </property>
  <property fmtid="{D5CDD505-2E9C-101B-9397-08002B2CF9AE}" pid="20" name="MSIP_Label_4257e2ab-f512-40e2-9c9a-c64247360765_ActionId">
    <vt:lpwstr>b5e0e6cf-6e84-4e71-b179-b465719f8d95</vt:lpwstr>
  </property>
  <property fmtid="{D5CDD505-2E9C-101B-9397-08002B2CF9AE}" pid="21" name="MSIP_Label_4257e2ab-f512-40e2-9c9a-c64247360765_ContentBits">
    <vt:lpwstr>2</vt:lpwstr>
  </property>
  <property fmtid="{D5CDD505-2E9C-101B-9397-08002B2CF9AE}" pid="22" name="Security_x0020_Classification">
    <vt:lpwstr>2;#Unclassified|7fa379f4-4aba-4692-ab80-7d39d3a23cf4</vt:lpwstr>
  </property>
  <property fmtid="{D5CDD505-2E9C-101B-9397-08002B2CF9AE}" pid="23" name="Dissemination_x0020_Limiting_x0020_Marker">
    <vt:lpwstr>1;#FOUO|955eb6fc-b35a-4808-8aa5-31e514fa3f26</vt:lpwstr>
  </property>
  <property fmtid="{D5CDD505-2E9C-101B-9397-08002B2CF9AE}" pid="24" name="Records Class Governance">
    <vt:lpwstr>14;#Restructuring|4ed8c4ad-f9c6-4e29-b5f5-b51df56c3de6</vt:lpwstr>
  </property>
  <property fmtid="{D5CDD505-2E9C-101B-9397-08002B2CF9AE}" pid="25" name="Records_x0020_Class_x0020_Governance">
    <vt:lpwstr>14;#Restructuring|4ed8c4ad-f9c6-4e29-b5f5-b51df56c3de6</vt:lpwstr>
  </property>
  <property fmtid="{D5CDD505-2E9C-101B-9397-08002B2CF9AE}" pid="26" name="_docset_NoMedatataSyncRequired">
    <vt:lpwstr>False</vt:lpwstr>
  </property>
  <property fmtid="{D5CDD505-2E9C-101B-9397-08002B2CF9AE}" pid="27" name="docLang">
    <vt:lpwstr>en</vt:lpwstr>
  </property>
  <property fmtid="{D5CDD505-2E9C-101B-9397-08002B2CF9AE}" pid="28" name="Order">
    <vt:r8>798400</vt:r8>
  </property>
  <property fmtid="{D5CDD505-2E9C-101B-9397-08002B2CF9AE}" pid="29" name="xd_ProgID">
    <vt:lpwstr/>
  </property>
  <property fmtid="{D5CDD505-2E9C-101B-9397-08002B2CF9AE}" pid="30" name="DocumentSetDescription">
    <vt:lpwstr/>
  </property>
  <property fmtid="{D5CDD505-2E9C-101B-9397-08002B2CF9AE}" pid="31" name="ComplianceAssetId">
    <vt:lpwstr/>
  </property>
  <property fmtid="{D5CDD505-2E9C-101B-9397-08002B2CF9AE}" pid="32" name="TemplateUrl">
    <vt:lpwstr/>
  </property>
  <property fmtid="{D5CDD505-2E9C-101B-9397-08002B2CF9AE}" pid="33" name="_ApprovalStatus">
    <vt:i4>0</vt:i4>
  </property>
  <property fmtid="{D5CDD505-2E9C-101B-9397-08002B2CF9AE}" pid="34" name="$Resources:core,Signoff_Status">
    <vt:lpwstr>Approved</vt:lpwstr>
  </property>
  <property fmtid="{D5CDD505-2E9C-101B-9397-08002B2CF9AE}" pid="35" name="DLCPolicyLabelValue">
    <vt:lpwstr>Version 0.2</vt:lpwstr>
  </property>
  <property fmtid="{D5CDD505-2E9C-101B-9397-08002B2CF9AE}" pid="36" name="_ExtendedDescription">
    <vt:lpwstr/>
  </property>
  <property fmtid="{D5CDD505-2E9C-101B-9397-08002B2CF9AE}" pid="37"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AvailableforDEECAWideRecruitment">
    <vt:bool>true</vt:bool>
  </property>
  <property fmtid="{D5CDD505-2E9C-101B-9397-08002B2CF9AE}" pid="48" name="_dlc_DocIdItemGuid">
    <vt:lpwstr>7bd99840-913c-4b23-a951-dc1330f3a02b</vt:lpwstr>
  </property>
  <property fmtid="{D5CDD505-2E9C-101B-9397-08002B2CF9AE}" pid="49" name="Department Document Type">
    <vt:lpwstr/>
  </property>
  <property fmtid="{D5CDD505-2E9C-101B-9397-08002B2CF9AE}" pid="50" name="Department_x0020_Document_x0020_Type">
    <vt:lpwstr/>
  </property>
  <property fmtid="{D5CDD505-2E9C-101B-9397-08002B2CF9AE}" pid="51" name="Records Class HR Admin">
    <vt:lpwstr>17;#Recruitment ＆ EOI|635dcb9b-1cd8-41ef-b4f7-595a5c7197ba</vt:lpwstr>
  </property>
  <property fmtid="{D5CDD505-2E9C-101B-9397-08002B2CF9AE}" pid="52" name="Records_x0020_Class_x0020_HR_x0020_Admin">
    <vt:lpwstr>17;#Recruitment ＆ EOI|635dcb9b-1cd8-41ef-b4f7-595a5c7197ba</vt:lpwstr>
  </property>
</Properties>
</file>