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F04CA1" w14:textId="5F3A1C1A" w:rsidR="00254F12" w:rsidRPr="00862057" w:rsidRDefault="00A14A3F" w:rsidP="001806EE">
      <w:pPr>
        <w:pStyle w:val="Heading1"/>
        <w:framePr w:wrap="around"/>
      </w:pPr>
      <w:bookmarkStart w:id="0" w:name="_Toc106305998"/>
      <w:r>
        <w:t>Department of Energy, Environment and Climate Action</w:t>
      </w:r>
    </w:p>
    <w:p w14:paraId="70B8A383" w14:textId="2CD93255" w:rsidR="004C1F02" w:rsidRDefault="00C871F9" w:rsidP="001806EE">
      <w:pPr>
        <w:pStyle w:val="Subtitle"/>
        <w:framePr w:wrap="around"/>
      </w:pPr>
      <w:r>
        <w:t>Position Description</w:t>
      </w:r>
    </w:p>
    <w:p w14:paraId="3AD64588" w14:textId="753B7DDB" w:rsidR="008C06B8" w:rsidRDefault="00C871F9" w:rsidP="00FE7FB1">
      <w:pPr>
        <w:pStyle w:val="BodyText"/>
      </w:pPr>
      <w:bookmarkStart w:id="1" w:name="Here"/>
      <w:bookmarkEnd w:id="1"/>
      <w:r w:rsidRPr="004C1F02">
        <w:rPr>
          <w:noProof/>
        </w:rPr>
        <w:drawing>
          <wp:anchor distT="107950" distB="0" distL="114300" distR="114300" simplePos="0" relativeHeight="251661312" behindDoc="1" locked="1" layoutInCell="1" allowOverlap="1" wp14:anchorId="0658372B" wp14:editId="2F081787">
            <wp:simplePos x="0" y="0"/>
            <wp:positionH relativeFrom="page">
              <wp:posOffset>5461635</wp:posOffset>
            </wp:positionH>
            <wp:positionV relativeFrom="page">
              <wp:posOffset>9811385</wp:posOffset>
            </wp:positionV>
            <wp:extent cx="1738800" cy="446400"/>
            <wp:effectExtent l="0" t="0" r="0" b="0"/>
            <wp:wrapTopAndBottom/>
            <wp:docPr id="36" name="Cover_Logo_StateGovt">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800" cy="446400"/>
                    </a:xfrm>
                    <a:prstGeom prst="rect">
                      <a:avLst/>
                    </a:prstGeom>
                  </pic:spPr>
                </pic:pic>
              </a:graphicData>
            </a:graphic>
            <wp14:sizeRelH relativeFrom="page">
              <wp14:pctWidth>0</wp14:pctWidth>
            </wp14:sizeRelH>
            <wp14:sizeRelV relativeFrom="page">
              <wp14:pctHeight>0</wp14:pctHeight>
            </wp14:sizeRelV>
          </wp:anchor>
        </w:drawing>
      </w:r>
      <w:r>
        <w:rPr>
          <w:noProof/>
        </w:rPr>
        <mc:AlternateContent>
          <mc:Choice Requires="wpg">
            <w:drawing>
              <wp:anchor distT="0" distB="0" distL="114300" distR="114300" simplePos="0" relativeHeight="251659264" behindDoc="1" locked="1" layoutInCell="1" allowOverlap="1" wp14:anchorId="25E2BABA" wp14:editId="36096D74">
                <wp:simplePos x="0" y="0"/>
                <wp:positionH relativeFrom="page">
                  <wp:align>left</wp:align>
                </wp:positionH>
                <wp:positionV relativeFrom="page">
                  <wp:posOffset>0</wp:posOffset>
                </wp:positionV>
                <wp:extent cx="7567200" cy="2228400"/>
                <wp:effectExtent l="0" t="0" r="0" b="635"/>
                <wp:wrapNone/>
                <wp:docPr id="25722272" name="Group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567200" cy="2228400"/>
                          <a:chOff x="0" y="0"/>
                          <a:chExt cx="7565934" cy="2229708"/>
                        </a:xfrm>
                      </wpg:grpSpPr>
                      <wps:wsp>
                        <wps:cNvPr id="4" name="Navy">
                          <a:extLst>
                            <a:ext uri="{C183D7F6-B498-43B3-948B-1728B52AA6E4}">
                              <adec:decorative xmlns:adec="http://schemas.microsoft.com/office/drawing/2017/decorative" val="1"/>
                            </a:ext>
                          </a:extLst>
                        </wps:cNvPr>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wps:wsp>
                        <wps:cNvPr id="6" name="RibbonElement1">
                          <a:extLst>
                            <a:ext uri="{C183D7F6-B498-43B3-948B-1728B52AA6E4}">
                              <adec:decorative xmlns:adec="http://schemas.microsoft.com/office/drawing/2017/decorative" val="1"/>
                            </a:ext>
                          </a:extLst>
                        </wps:cNvPr>
                        <wps:cNvSpPr/>
                        <wps:spPr>
                          <a:xfrm>
                            <a:off x="5888334"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wps:wsp>
                        <wps:cNvPr id="7" name="RibbonElement2">
                          <a:extLst>
                            <a:ext uri="{C183D7F6-B498-43B3-948B-1728B52AA6E4}">
                              <adec:decorative xmlns:adec="http://schemas.microsoft.com/office/drawing/2017/decorative" val="1"/>
                            </a:ext>
                          </a:extLst>
                        </wps:cNvPr>
                        <wps:cNvSpPr/>
                        <wps:spPr>
                          <a:xfrm>
                            <a:off x="5255288" y="1336431"/>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wps:wsp>
                        <wps:cNvPr id="8" name="RibbonElement3">
                          <a:extLst>
                            <a:ext uri="{C183D7F6-B498-43B3-948B-1728B52AA6E4}">
                              <adec:decorative xmlns:adec="http://schemas.microsoft.com/office/drawing/2017/decorative" val="1"/>
                            </a:ext>
                          </a:extLst>
                        </wps:cNvPr>
                        <wps:cNvSpPr/>
                        <wps:spPr>
                          <a:xfrm>
                            <a:off x="4833257" y="1778558"/>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wps:wsp>
                        <wps:cNvPr id="9" name="RibbonElement4Grp">
                          <a:extLst>
                            <a:ext uri="{C183D7F6-B498-43B3-948B-1728B52AA6E4}">
                              <adec:decorative xmlns:adec="http://schemas.microsoft.com/office/drawing/2017/decorative" val="1"/>
                            </a:ext>
                          </a:extLst>
                        </wps:cNvPr>
                        <wps:cNvSpPr/>
                        <wps:spPr>
                          <a:xfrm>
                            <a:off x="5667270" y="1336431"/>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a:picLocks noChangeAspect="1"/>
                          </pic:cNvPicPr>
                        </pic:nvPicPr>
                        <pic:blipFill>
                          <a:blip r:embed="rId16" cstate="print">
                            <a:extLst>
                              <a:ext uri="{28A0092B-C50C-407E-A947-70E740481C1C}">
                                <a14:useLocalDpi xmlns:a14="http://schemas.microsoft.com/office/drawing/2010/main" val="0"/>
                              </a:ext>
                            </a:extLst>
                          </a:blip>
                          <a:stretch>
                            <a:fillRect/>
                          </a:stretch>
                        </pic:blipFill>
                        <pic:spPr>
                          <a:xfrm>
                            <a:off x="6933363" y="894303"/>
                            <a:ext cx="629920" cy="1335405"/>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2D9F6E52" id="Group 1" o:spid="_x0000_s1026" alt="&quot;&quot;" style="position:absolute;margin-left:0;margin-top:0;width:595.85pt;height:175.45pt;z-index:-251657216;mso-position-horizontal:left;mso-position-horizontal-relative:page;mso-position-vertical-relative:page;mso-width-relative:margin;mso-height-relative:margin" coordsize="75659,2229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G21GlYwUAANQUAAAOAAAAZHJzL2Uyb0RvYy54bWzcWFtv2zYUfh+w/yDo&#10;vbXuF6NO0aUXFCi6oM2eC5qmbaGSqFG0nfz7fiR9LDu+LMs2BOtDTCo6or5z9J3rq9d3Te2theor&#10;2U788GXge6Llcla1i4n/x+37F4Xv9Zq1M1bLVkz8e9H7r69+/eXVphuLSC5lPRPKwyFtP950E3+p&#10;dTcejXq+FA3rX8pOtLg5l6phGpdqMZoptsHpTT2KgiAbbaSadUpy0ff471t307+y58/nguvf5/Ne&#10;aK+e+MCm7a+yv1PzO7p6xcYLxbplxbcw2BNQNKxq8dLdUW+ZZt5KVUdHNRVXspdz/ZLLZiTn84oL&#10;qwO0CYMH2nxQctVZXRbjzaLbmQmmfWCnJx/LP68/qO5rd6NgiU23gC3sldHlbq4aswKld2dNdr8z&#10;mbjTHsc/8zTL8R18j+NeFEVFggtrVL6E5Y+e48t3w5NpGSe7J8s8KMyTI3rx6ADOpgNB+sEG/T+z&#10;wdcl64Q1bT+GDW6UV80mPtC0rAFNP7P1vQFj3orbO/v04x6meqxxsiLOjD0eGmenIhvzVa8/CGnt&#10;zNafem1tt5jRji1px+9a2irQ2hC6toTWvgdCK98DoafO9h3T5jmD02y9zcTP8jDPstT3lvY75WkR&#10;WMI2ci1upZXU5msZuSCD19K3BthBpm73ZaHZnhTdo7Wz54VRbqXADcOV7RcmGVqdbJpleRCWO/k4&#10;yi7Kn8JKJ/Ja9sLRyZjA8mpnFui0b/he1tXsfVXXxgw29IjrWnlrBhvru2iLYU8K1CQmmN1Uzu7B&#10;oA3CyMTv/1wxJXyv/tiCoybm0EbRZkobpetraSOTQbqluGPdf871jLj+pZpOZfuuFo1odWiUfTTr&#10;06IoYuPDRAM2psAQZnmeEffDvECQsIHhObgPLEUcACa4DyhhEZ7mvsGcx/GgzgXuF0kY5uGBKFGP&#10;Vkdq5yTmtVFqrYtDSYJWJ1nEeRg4bzHiQVBeZP8ptHTgv8V+xjmRArB/Mg+AqV20P/AA6+6P94Ao&#10;TaPChcswRriP7Tfe84MoHXJAUUbFM7oBsMalSwEFUm+SnMwA4GkaF9EBtc9lgCQ0AeBAlChI674X&#10;4K1hQPGUBGg9cgJjrTy+7AMnsNJ5T/cBtZju4n8Q/Ba+ocLkJ3MA0PaEA1iLP9oBEnz/KKWolRdp&#10;ao215wBBMiSCJEUaeL48EABt4RwgScpzJVAIsahEfqSsdiENRMgCidOe1CL+0brvAHhrWBKbSIDW&#10;wQEilzSSpChhWlfFkBStTvoUVpJ4ugOY7msogVwSILf9yXwA1eYJH0jQFP29Sgila5Rvc/3JPBCk&#10;iYn9thd45jwAKKgubDl0IQ8kUZyUrrY7iMTncsGeKyRJnOXJReI6Ux0cTLyl1TH8HAySOmL50POE&#10;j1MUYnEaIizA362DUt11TlPUfvmDFonQ0OqwZ3EQRK5IPDiYpGglXz6Dg8SOVEVg+r/0NF3Fx/jb&#10;zjCwO+rf/3rWg6f0yvRWbl7UPOqMhqnvq+4Fxi0wVTWt6krf29ERih8Dql3fVNz09OZiGAWYz+YC&#10;wzU6ZPXtVlWsXdTi27VUnVRMC0NvesadgK9R8U+Sf++9Vl4vIS/e9B2adbQd1hkOxUfm8uD107rq&#10;qA81+62iaO8fzHtO2MrNkt5KvjJ9nBuOKVFDZ9n2y6rrMSYYi2YqMOdQH2dQj2MwpzHs6FTVaoMP&#10;Fb5WQnN0y2w8Rz/8Bdhd9tndsKAHnEaFMyORrIwRCF1xWJRJHNjCYigMsqgsTaIzkyOUzmkSpNuI&#10;QYOnTrnhiGc2QA00tmKlQYmh/1YE7fMAxW5xaXtqOzqz7f92zGdmc/vXVmoYRl79AAAA//8DAFBL&#10;AwQKAAAAAAAAACEAUfPQ51b0AABW9AAAFAAAAGRycy9tZWRpYS9pbWFnZTEucG5niVBORw0KGgoA&#10;AAANSUhEUgAAAJcAAAFCCAYAAAD8G09RAAAAAXNSR0IArs4c6QAAAARnQU1BAACxjwv8YQUAAAAJ&#10;cEhZcwAAIdUAACHVAQSctJ0AAPPrSURBVHhe7L0FeB3n1e2vQNM0YBQzGuNwA02TppBC2rRN25BR&#10;YAo2nIbMdrBJGmibBhoGx2wLLGaWBSbZYmZZsmRMv6z/WnvOSXPvc+/9f1AInPd53mfmzMw5OtL8&#10;tPba+31nxsvTPO2f0ZYm/HCCa9XTPO0f236Wta7YteppnvYPbOVpY72qsj5xvfI0T/sHturst72q&#10;8zxwedo/oVUW/M2rthCuV57maf+gtiPzda/izP/wKs/xwOVp/+BWnHHcqzgLHrg87R/bijLv8dqR&#10;/TevHQSrPNsDl6f9Y9rSrKyTvQrSjniVZHziVZRBuDI9cHnaP6a92lh33Qm52z/2KiRYeWnwKk73&#10;wOVp/5j2VHPdkZNKcuFVwnAo5fLA5Wn/iFbd23vTqn17j51UnAqvAva87R7P5Wn/mFbU1d1y667q&#10;T04spWKVuHqpx3N52v+w7ezpOae8t+fwivp9OGkH1aqMUJXQc3mUy9P+p62hv69xR0/PJ/H7d+FE&#10;qVVpFrwq1D11Lk/7H7Tczk6f2oH+UcKFR/bvxYklKp6yl1K1VOvyNE/777YPWppb9/X2fVI10I/n&#10;mxtxUiGVS6pVRrC09DRP+2+1goKwbV1tI7v6BlDW1YtHa3fjxHzCVZ7LTriKPHB52n+35eekbetq&#10;+dvO/n7s7u/D8gZ6rh35DIkES72S657maf/lVrX9dK/i7KGP2ltR2z+Air4eLNhZjROzmSWWyXO5&#10;QqOnedp/uRVlrPUqyD6e2NWB2sF+lPR04c56hsVShkRV5tUrPKUIT/vvtIqcQa/KPHzU3oJdfYSr&#10;txvL6vfjRNW2qhUaueR+19Ge5mn/yVaSvdGrMvf4GTsKkEHFajwwiMq+XtxXW0vlIljlhGoHe1WB&#10;By5P+y+0pKSve5Vn9XsVpn7iXVKINMK1e4Ceq6cbd9TS0FcyLMrMK1uUgnmap/2nW03hg17FWYdV&#10;bvh6ZRG2d3ZgDz1XWW8Pfr6zEicUZMJrZ6Fj5gsyPHB52n+hFWT3ee0sJjjZOCM/C5k9nagd6Mfu&#10;wV4stOEfhsICZoyaerOzyAOXp/0n287SO72qC0a98rLgVZQJn+pSpDNbbOjvR3lfD35aXY4TVIqQ&#10;mbes0aNcnvafbTuL2hkOPzGjTni+QfOe1tWJfX19Zuhv27sbJ1a4MkXzXR7P5Wn/mZadfm3I3h1D&#10;J1YyJGq2gwCrLsN2hsWukWHsOdCPBXt24kSFxCpCVSbAPDNRPe0/0f66r67xvLKST04qJlh5NO3K&#10;BHcUIKu3A40HBlBN5fpNeRlO0Nz5agJYSLg8YdHT/v/asWPHzj1+/Gh/+9AwXtpbj2mFhTgxKxOn&#10;5mfTc3ViT18/dvb24V5NuVFIlHqVUdnKPXUuT/v/aYePHO08cvQYDh85ghH2WnqsV2rrcGp2PlI7&#10;OtDcP4id/X34TU0VTtCUG83jkufK9YRFT/t/tKFDhy46dPhwv8A6dOQoDh07isPHjuDjvx1DVn0b&#10;qrr6UG9F1F5cXMFssZhZoi7OkIIpfHqap/3f2sHDR0pHRkf/ZnAdPvxpP3L0KBguMTw6ip6hg6jq&#10;7sE5RUVWovCSetm1ix7l8rT/Sxs8fDj0wPChrkNHDltIPDg6glHBxfUjR9UF2FEcZcjsGxnBi7tr&#10;cVI2wcp1geWBy9P+b2300KHUkdFDx0dHD+EwoTpMyEYOHcIw++hhKdkRbj9CuBwVO3qcfqx7AFPS&#10;cmEXx2rioKd52v+pDY8cbhs+dBgHCZO8Fv0X1xUWjxhcBha3Hzt+HMcJ12HuP3b8KFoPDOPV3ftx&#10;QoZnmrOn/R/ayMhIHlXq41GGQHoupxOekdHDOEAlO0S1UniU/5JqHTt+zAy/VOyoQCN0bUMHPHB5&#10;2v/aPvnkkzEEpk3QjBIWqZT6QYI1otBI0AaHD2LEQuURhsnDGBJwrtcqV8iTSdVcH+lpnuY0qs/L&#10;NOuHFO6kRIcIilTqIAFSF0hDB2nupWQEyumESq/ZzfSr8z2uj/Q0T/PyKi8v/9rosWNNCm0G17Hj&#10;VCGadRVRCdoIVapv8KD5L0E0OOL4MDP4h6hw5skcBdN+18d6mqd5eQ0OHVxKdaKXdwCxcgPBOkbI&#10;DgogQjcyegQHDoxg+OCoAxW91kGGSsGk42X41Y9yu+tjPc3TaORHRxsUzgbkqahCUisBpX6Epl2K&#10;ZvDwmBGGx8Fhhkf6MIXO4UOjVlRVEiDghgif62M97aveRo4dW04fNXyMYBxRWJOHGvm7OkmVZNKP&#10;MlweGB4lgCNW/xo9fAgDBElGXlmiMkqBKQhdH+1pX/XWc+DA3sGDBz859rG8lnyWU1pQ0XSQqiR1&#10;OsLtVq2n1xoiXP3sBwmXGX0Cxvfba2WVep/roz3tq9weuvCmX3/06vs9tfX16BkcJDwjVk6QMrkz&#10;P0GloSB3l5HvFlxUN5UnFBKH2A8wk5QHk5K5Pt7TvsptwaTJ+2+fdDlWXb0A7//hDTQ0t6B/8ABN&#10;uyA76lTgCYsTGrnOkKdwKXVSF2g9B4atHxBkrm2uj/e0r2pLiAq7cn5kRMfN08/BophvYqH35fhg&#10;zeto7GhH/8hBhr5hA+kIfZc7VKo0IU8lhTqokEmvpXX5MIXHYYbJYYZO14/wtK9qmxsaXBUbHvof&#10;8ydFYeG0qVg09SzcEn0Zlv4gAR8+9RaKckrQPdhP0z5k4e84Db0Z/iOHqGZOyDQzL2UjZJYIuLrr&#10;R3jaV7HFBfldHB8e2kr1Qjx7XGS49UVTp2NhzAzcPvm7eOjiG/H6fb9H5rYstPd0Y/TYYXxM06/x&#10;xBF6s1F6LqmYoFIXbPJpHri+4m1uUFBe3NRJH8fHRCAuIhiLpk9FQlQk5oUEIIHbFp9zPm6edh5u&#10;CbkM9079NR677kHk5ZaifXQAh44fwXFCJh8mU6/qvEKnO3wqs3T9GE/7qrXfjPGaEB8esj8+KhRx&#10;4cGIC3N6QmQY5keFc8keE4UFU6diweQoqtkMqtn5uPXsa/D4TXdh8yvr0T3QR8iOEaTjDItHrY/Q&#10;g1mnerl+lKd91VpsYEBJbGjg3+LCghAXGoD4yGAsnjaJysXQGM5t7POnRCEhmpBFR2L+tClYQGUT&#10;bDdPvwj3XPQbvLnyBWRvzUDv4IABdVjlC4ZFKZlKE64f5WlfpTbL2ztgbmjA/liGP3ePU48KwfzJ&#10;0UiQkgm48EAqWKgBFx9BX8a+cMZ0LD7rLMRPisHNky7DbeE/x+/jV2J/SzN6afqHRkcMME+F/iva&#10;4iMCUxLCA4/FS7XcgAURrrBAhj76Ly4TIkIQz2U8vdh8hsd4AhevUElPtnDqZGaW07BwukA7BzfH&#10;fA+Pz/4dtry8Fm19PegdGraxR9eP87SvSvuFl9e4eUE+e+YF+WFesB8SQgkQIYtlnxccgIVTYhy1&#10;imBYZE8gXO4wGU/gBF1CZAh9WLSp2AICtsgguxC3TfoRnopfjqykbJuu4/qRnvZVabN8J/xxtt/4&#10;g3P9vTEvwNvUaV4gIYtWKYLgxFCdCJSUKiGcYTIiFKqByZvFhggwhkdujwuhuk2iF6PZVzcFm3Ee&#10;Fkdfht/OmIV3/vCmB66vWDshPiygRjDNC/QlXD70VoGYy/U4hUFlifRdCZMJUEwowZNqsRMwM/6u&#10;LvDmRzN8mqLp+BjMp9GPJ2QLplHJZlyMBeFXeuD6KrX5Yf6vzAvyHYkN8qV/ohKF+mFugK/1eTTw&#10;86hiUi/zYK7XCpFOmcIJjcwwrccxZCrDdMoYDnQJk5gMTJ2ChGlTrUbm+rGe9hVoJ872m1AZG+Tz&#10;CQHDnICJVC1/C4tzGCLn+E0kVP5m7GOD/S1bjKUHixVwhEqKFm9ejCFRr2n8F06OxCKGRqlfAsOl&#10;amSq9idEM1ROO9sD11elrTg/6LcLgrx7YhkCY0P8GNoIDpcGmFSMQMmHxYZpuwOYdQFHyASbEzrp&#10;zQjT/ClOWIyX6Y8Ot9AZSx+mxEDg6VjXj/a0L3vLWOa/Y/tDUfj9VQQiYIKpFbNGKhfhImj0YvRR&#10;MvKCi0AROkE2L9Df+nyGQCtdKFQKKtXAaP7nT4owbyZVmz9lkvkxhUpV+F0/2tO+zK1gqd+Necv8&#10;2zKX+CJrRTRevIbG3Wc8Zvt6YzZN/RxmjW6g4gjbPCqWlSoYPufJj/EYvXZCJV8LSnkuvlZYTaBq&#10;KSR+avZp7LV0/XhP+zK34hUB5XnLApGx1A9ZS32RuToYyY9E4JmfhOLWaG/EBTJrJFzzpWAChksH&#10;MAJnnaGUXccYYNrG/XFUOzdg8VQzjUlK2azTo7l+vKd9WVvWEt+b8pf6tRYvD0bBsmBkLwtA5nJ/&#10;pC2biFRu23x/FJ6jkt0a4YP5AsyUy4+hj75K9S5mj45iEahAPwcqdydkBhdVLVZd4ZGKJdAUQl1f&#10;wdO+rC1j2cS89Ef9/yOHylWyMhSFBErr2cuCkMIwqZ66Jgjr75yE+2Z447oxYzCXcMnYmxdzqZnU&#10;ah4VToo2h2EylgBZCYJhUh5Lw0RSMAuvYUoYPGHxS92ylk68MHNpSG3qUobBpYFIZc8iVAUrA5G7&#10;IhCZXE9bGoTEJX5IWRWIrUsi8acbQ3Hf2QREPktK5QqFBpigU1cBln2uIOMxlkkSxgR2W3dloa6v&#10;4Wlfxpa+1Dc7a1nI39KWhCF1WShDYRCX9F7seStCUEjAcrkth+EyZZk/tjFUJq4IwKYHwvD8L0Kw&#10;OHwi5vkxq6RiWdlCmaXgEWjyYAyF8aZo8mTcL9UicPFSM752fQ1P+7K1jIf9w1If8a/OomplMRSm&#10;LQlGOtczCFP6yslIWuZD5fJHAfcV0YNlL/Xn6xBsXx6EbUsmYttKXyQuj8ZTVwViru8EzPWfSJWS&#10;8SdIpmCOoVe1XvUxZ6ySaufqUi/XV/G0L1tbf2tEZtIDEX9LXSJgApBBpcpeEUa4CBl7GmFKUV/m&#10;R+UKIGTyYYSMcGUIsOXeSFpBNVsRilduCsX907yRoNKEyhDhquwTLPUp8l5UM8Im+KRyFi6pXq6v&#10;4mlfpjbXxyfqthn+1c/9OhKb7o1G6kPRSFkeRl9FcFawU8EEWho9WPKjAsyffsyfkPmjeIUP8qla&#10;aUvpw5b6ErKJ2LrCGxt+F4qXbwpHrPc43DhuHMOjMkpHveYFukKn1cUcwFQXc30dT/sytXmB/u/F&#10;RwQcnhsRhHu/PRkvzZqK538TifdviUEqw6NCY+qjAVSpEKQv4foSmf0gJBGmDPaC5X6EjEpGEFOW&#10;edOLeWPTsrFIWjkO624Jw2OX0V/5qQjLcBmsAqzL6EuxZPYDfG0EwPV1PO3L0r7j5XXqvADv4jk8&#10;wfPDAjE/JgyLz43Ak9eejdfiziJgk5D8UBSBYrhUUXWFA1va0gCnE7bEJROQscQXRStDUbyano1K&#10;tn3lRPo0dgKW9mSIhcr5AeMwz9/xY3M1EE7A4mXq2eexu76Sp31Z2mw/n78kRIcctIzOygV+VBee&#10;8IgALJ4aiJU/icFbi6exx+Cju8OxgYq1caUffZk/sui9smX6l/izB2P7Eh/C5sN1PyYD3khfPoHh&#10;dRyPnYDk5eOx8XdBeGNOMG4Nm4A53uNdRp/dVb5wfSVP+5K0k6giBTrBNi5oKuKUDqySrmGd8EDc&#10;e2kM/hR/Dt5YPBWvzI7GW3eGMez5mYHPXxaO/KVhyHw0yOpgWTT/qUt9kLx0IpKpXMnLxiCNYTKV&#10;oTPxkbGmaFvuj8ZDM7zx66+fZqY+njDP84TFL1eb4zfh5bkBvgdtmMY1VKPlPH8abGZv8kZzA7xx&#10;k89ExEYH4slrpuLtm8/CmwmTse7eMKx/OIS+K5Dw+CGTy3T6srQlAVQterJHqG6ELGXZBGxbchqP&#10;G08Y/bB1qVSM21eG4aXrA7EoaBzm+IxHPFXT9bU87Yvepnl5nTLbb2L+XD/6H6qGMwHQmQQ4V3Dx&#10;tS3NfPsTMoZMqsyiSYF46FvheGXedLxz81S8d2sE1jMz3EpDn7o8COnLCBl7Kv1ZhvkyZpdUraRl&#10;zCSXjccWqtgWhkn1RGaWSStC8Pq8ANwSdKYHri9Lm+M7/p65ARM6Neg8mwZ7JjM5rav+ZMoVpPny&#10;9GHcJqjmh2t6suPL5vj7YmGMP565lkp2O/uCSLxzTwjWM4vcwowxiZBJtRQe05aFMEQSLvZtK32s&#10;TLF16TgufbCN0G1+9AwkPxaAxBWTPXB9SdoJswN9cnQ1j13Ro1mhrsq5wLIZC0HOTFPrOk51KcFm&#10;kwIFnDOt5u4LQvH8DVPw5qIp+OCucKx9OJjQBNqw0LblUqtALgMIUwA2E6zNKyZiM31XInsyj9tK&#10;9dq8ZByh9PHA9WVoswIm3D47wLddF1zEhQmUz4RDV83JKXI6MxtUNlBGN1dQcZ/GBDWjQYqmrkHn&#10;O88Jxgs3RWLt3dPxwR2R2PJQKIEJwAZmlBtXOoqWuDIAScw0E5fRc6mavzKYKudNEH2QuNozn+tL&#10;0QhPOqH4ZC4VyqmOO1f0aBhGoXEew57NKNU+q6BLyZzBZvdMUyuESuFs6SQCOuaBS0Lw8o2TsfHO&#10;Kdh8XxRVKggfrfbDBsK0lQqWSci2EzgNIyVb96HvYnZJ6Fxfz9O+qI0QXTvH32e/1Ck2Kgxz5LEI&#10;lCmTgUR4CM1cAmZhUkARHkfZnBA5hx5N3SDT8QYcP4OfNZtJwaLJgfRjk/Fa7FRseiAaGx8Ow4Yl&#10;ofiQYfBDQpZERVOdLIU9mcAl0vgn0vi7vqKnfVFbXKBvSmxYwH9IteSbBJRliQaOM4jshEJ1x5MZ&#10;PNrv6lau0Pu47n6fo3QOYM5FtN5YHBOA566bjDfip2LtXZPx3t30ZAyFH630x4blPswY/QywFAFG&#10;8Fxf0dO+iG1moM+5s3wn7KBy2QyFuPBAJyQKMgLhhkfbdHnYbKqVFEvTYQRQXGiQKZsKn/97mHTC&#10;pyDkUmFVn+dSudvpx37/6yi8u+gsrL0tGuseDMVGAvXhCl9C5qhW0grPTNQvdJsTFpwex1CoC1dl&#10;xBUO4yOciyXsAguXfzIl4msHHgcam9jnAso8lh1LiNzbCJPGCuP42ubVu6EzdXQU7t6LgvGn66fg&#10;vUVTsfH+CGaOIdi0OgibljKjXOaZQ/+FbTVp2Zc+u/j2qkXTz8bskEDotpN2Sb6A4NKuwKGS2WX5&#10;LiWy8Cc1YlfojD8rxm5RaapEWJQlxoUHOKFRimfZpoByKRvfZ0bflk4I1uTBey8IxHO/jsA7t0Ri&#10;/YPh2PBIOEOkR7m+sG1vZ8uGtgM9x0vSt2P5D6/FHN8QAqZbTlLJCJvBRHUSLIJtXrDKDI6f0nYB&#10;FDc12oqqjlK54NEwEbfJ9DvztKhSMv/yatyv6cvybTZB0LJKX5s4KOOfED6GkIXivVumYN39UR64&#10;vojtwIEDES2dnYW72pqxt7cNba0NSH7uJdx3waVIiAjH/OhIUzIrkIYSHNW/gsLZozDXwqSjXjZU&#10;RCgcZRJMAk/KRyjp0ZQxStXMo/E4x78JLr5f4FoRVvAyHBMwXYUtGO8/PwBvLvLcK+IL2Vq7Wt+o&#10;72w/XNPahL3tBKyzxXp5fj7eXbISD1/+PXovAaZrDp3QGBsg886TLxg07COF4tKdYTrhz6VYkU6I&#10;FZzzIkL5mp3HybfFxxBQd3jVZ3CfKZ15MkGrz/DD/BBPhf4L1z75ZP/XBwY609q6O1Df3o7qhmbs&#10;bGnCbqpYDUGrO9CJluZ9eHHxYsQHu+4vH0XIdLsjwiRPZlX4cKoa4fh76cEHs7geSyh0lY9dj+gy&#10;9rFSMO53QqOO/3t4lfrFhYcjnhBrWo/mjynMStVcX9nTviitr79j20B/5ye9/Z3o7OlEW2cHmjrb&#10;UdvRgsqWBlS3NGIX1+vbW7F25QrcHBSJBSEhWDDJude8MyNCtbCJpjimYlQobXNX9Q0cwmUqpE6I&#10;NPBtUEmtFDYJj1X8qWBSR7vU32pi7gTAU6H/QrXh4faJQ0MdmSMjnRgd7cbQgW4MDnZjYLAHPX1U&#10;rK4O7CNUe9ir2hpR292C3dVVWLf8MSy/4Fu4JTjUdWU0IWOW6NTDCIv5JymZ4FA9S4qmG5QQFCmd&#10;thtc7ARH9/ZSN+9GiPQZWsbbZzhK54HrC9YODPSsHhnp7hse7sbBg93gOg4O97D3Wh8cVBdoPWig&#10;mtW1t6GWoO3tb0PVnp14744luD/0LNw6KZqmn6EsLMSpkRkgVCiBofAWHkQ4AgwuA8wUTaHQ8Vjz&#10;p0cTJimbU9LQfid0Ol2QxgV6wuIXpgHlX+s70JU8LJgOdmKYqjV0gOtD3RgVbOwj7AJPxwi0VobM&#10;5s421He0YndXC2r7upD96gdYfu6VuDUwHIuiwrEgJoKABTkqRsisLkY4pHC6i6ATKh2FU58jqAhk&#10;bGQ4YiN0E16uEyhn7JL7BBhBjePS9dU97fPeCMx9Qwe6OhyIpFZdBtgBAjYs5TrYZdvUhwjcARp7&#10;61zvG+hBKxOAxi6C1tWKmqZaFKdm4MUb43HH5BlYGElfNtkpXzj3pVcY9Hfu7BytuzcHEzA/JExm&#10;YqB9XJ9/tmpk8l0Ko+4SBt9rtS9d9u8ZuP7CtIMHurcOEJIhVwgcHemhYvE1w+DwYBdBovfifsE2&#10;crAXw0Na78DowXbC14k+HqNw2dHTjc7ebjR3t2Ffax3y3l6HF66+EQv8wrBQdwZkdqlwZ/elJyTy&#10;XjLqygadWpgTQufoGCmUYCKQTo2Lr63T5PO9rq/uaZ/nNnqg894jB7vaDx3swSF6Lfmto6NdOMLw&#10;OGJq5YTCAYbCnv4e9NPkS7103GEed8ilaAqbArCb4bGrtwstPW1oobq197Vj6xMvYNmlV2Fx5GQs&#10;iIqy21Ca8bfBbUHljEeaH5O6CSrrXNc9UwWYwiXhckPn+vqe9nltAE5geNs0PND2yTGq0N8Ot+Pj&#10;Qx3426FO/Af7kREHmmEq1oEDva4uz+V0ebLDPGaUcI0SxtGhToLHfVS63v4uKlk7u7xZK/bt3oWC&#10;D9/HH35yHRYHRjJLDCJkeuYPwyWVS6HSjL9LrQSXexarQqF1bnMKqp4i6ue+jQx1XT8y1L13hFAM&#10;99XjyFAz4erEscPsh9rZCdghKhWVq4+qNajQSKgEWf8As0fBRpgOj34GMsIoFRyhsg0OdlLNFDK7&#10;TNHaultR37AX2e99gDVX/xIJ4VMw288PC5ldxoYzu1SnUsmXuetdCommYsoS3eUITyni8996hno2&#10;HRAI8lhcHmQYMwUa5TYDhWFvpJPguGpeA1qqJNGHvl7BxmUfO8GTuR/lcfocebIRJgFHpXxDTA7Y&#10;D/D93QyX7T2daO5juKSyldZU4bH7V2Le9MsQZ+GSpp5KNU+FU91gVzUwGnwbyFamyXXBpWq961fw&#10;tM9ji84rumpRVXXlk7t2Iae9AX1UnMOjfZYtWimCgAzIX3H9MOGTOh2kwo0qc3RlklIueTGpWB/7&#10;ALuyS3k3AXnYlg6gI4RWXq2fytfb342uvm7UMrusZs8oLsPTTzyD2dMvxSz/MCRM0nMZFS4dqCxT&#10;NEVTBukMjrt+DU/7XLa8rHUnF+V9clJBPs7JLsDvystR0t2IgwyDh6lcCneDBpAD2aFRhkgCdoTQ&#10;HKeRP871UR0joIaUZfaZqgkwgXeIUEm5jvFYJQiC7DAhO0RQDwpcHtNJJetkuGzsaMHenhYk7avD&#10;A4tW4Zc+eqjUJCycNhnzghkW5cFMuZxqvZTM9Vt42ueu5WVd4lWQXeyVlwOv3ByElxThzNxceKXn&#10;YuXunWgZaGeIo4oddDyVQBg8INPejqP0YocOduAoFUyQHaJSKSz2M2RajUzvkRejPxt1KZeAPDLS&#10;a/2Q1g/xfeyDg4Srt8NUrKWrHVVdDSg/0II3t2RgwVnfxeyASMTFxJjxt2slXUVXZZeu38TTPnct&#10;N+OvXvlZR71ys+GVk8WejoiyAkSUliA0rxA/LyvFOw37UN/fZjUv1b6cTJEAMTQeGmYnXMokBZGU&#10;asjlrVS2GKKSKaw6nVASKIXKIXYZfQutlmHy/QyTfTT9HVSxVvmxjlbsYqhMr6zE20+9jAeuvBqz&#10;AkLt6WUJ0REGmYaHXL+Jp32uWmHhBK/crESvfIKVR7Dy2Qu0LhXLgFchlwXclpWJXxYW4oP6PWga&#10;aMPIaC/BkumXivVZKDxMJVI47Op2MsIhAnOACmfQEcZh7jvI4/oJj8Yph11mX9sMQn7WKNcP8XME&#10;aB/Vr6+vB209XahsrkdFWz12M+N86/mX8eszgnCDny8WnT0JevCn67fxtM9VK8j90Cs38xOvIgJU&#10;TKgKXDAVMywWsudyndCdzlB5Un4+vDKyMaesDKktdeihCimsjchfCR6CotdDBEqZpOpho1S5Yb62&#10;4SMrthIuGnjBaLDZfiUHVDcLowy/VEcp2siQk312M0y29XSgrrMFO9obsZdhOiUtH0t+ORuzJjpP&#10;knX9Np72uWkZGWFe+Zmp7I5aFQoudqmYFCzPtd1es0vFivPhXViAYIL2UE0NlWwfdne3EAiVKqQ+&#10;XBK6I0wCVIaQ73KWVCsCpIKqqRa7qvtSP2WNNkbJdUfJnKxUVX+NCChUdnd3opsKtr+9GfvaW7Cv&#10;sxUVLQ3ISEzC8p/N8sD1uWu5GS9QlUYNrhx2hUWpltTqU9C0jeFR6+p5WqeiqRdRyYoK8P2SEry6&#10;l+FysBWHD/dTgfqYUTIc0kup6KpsUAp1hKFU9bHe/nbCJOWiivG47v4OHKahl4Jp/zDV6wBDrY5R&#10;OBVk2qeyRXdvNxo62rG/rRU1rc3Yr8FxhlnXb+Rpn4tWtf10r8K8jV6FBESglLAXU5mkVvlclgsc&#10;gpVPmLQscoEmAIsEl/ZxW5HUjK/z8zCnoBiZjfvRqxDJ8Gceysw7IZFKUYWkXr0McUoGHKPfa9mn&#10;jWUyHMrMDzBJkMLJr9lxUjrXsSpvNHe0ob6zDVWtjdjZptmwjR64PletKGc5lajPVEqQyGsJHnXb&#10;xi6ACrUusFxwlXwGsuI8Z3sOARRghO7EnBxcVVqE1/bvRWVnM9XJgUth0WZQKHQy7A3ztZNNOkmA&#10;051wqW0KjzrO6moETklALzNI+bV+ZqQq1NYxk9yvbLKtyQPX56atXXsSw+CHjgoRKncozBMoVK5s&#10;wiJotD9bvotLhcRc7Ut3becx7nUDkq8tu+S6YMvLxXUV5Xivdi/quphdEqyDNOjKAh0TT4jYnZKG&#10;QHKgUig9SBWTwmmgWwPimiPWTJ/V1dWBrh5nPn8vs8hehUnu0wUjrt/M0/7tLSPtcXqnA+arBJGM&#10;unWuVxQ6iqTX2qcQKIDUFSpL2VUPE3BlPM72EbpSrsuDCbQyvqeE69qXm4v7d+1EamMdmgfaCAPD&#10;HdVJRdlDI/0ObARvkLBoLtjhUY1dKlt0wqQNknOfpu/YOCaP11yxts52Z/C7s4OgeTzX56Pt2nWK&#10;V1b6B1SdTxyFIQBautelPDLtAk0h0EoUCnmER75M8JiqESjtc3u1ItdrASi4tC7gFG75OVNKC/HQ&#10;7mr8iRlmZkMdGum7pFYqTxwY1FijyhNUI0IkZRNc8lufhkdCqXAouA5Q1aR4ff29NleslZ/l+u08&#10;7d/airJuJhiNpkgKiYKphMtSvi4jGNomeARNqQOG7RdsOkaZpcKjlMv8l6BkV41MQOl1seszlQSo&#10;l0jV9N5cjC/Iw6N7arCVgBU1NaBNPspmt2rKNIGhOgmwAZl5gUWIrFRB4KRi7lmwUrF+jV2amvV6&#10;4Pq3N9Br5We/Z9mgZXw88ep24rmUZ3KbePkvdUGVQ2+lXkCoDCYudYyFRa1zmxTLFI7HS7nKXXBJ&#10;1XYUOMcKMgHL4y6sLMHvqncgkdnl7u42mw5tc8QGaexNtRzTri6lkkrJfzljm30WCvv7+7ifnYC5&#10;fkNP+7e1vIxfUZFq7CTrpAscLQWUwp2pltYJjCCQUrn3m/HndguTfJ/WSwUSt0up3FBqnxTNoHUd&#10;Z+8RhOyCUxBrGz/zVztK8Zc9u5DV2IDdzPzae9sJkDODdUAqRaA0CK6hIIVFKZUq9lKv3l6n7tXV&#10;0+2B69/eKvPfMnjkr3YQsAqqjQArl6oQJFMjLiuoNBYyCUMl1820U7mkRnqt4/jeMXtLcbIUSzBW&#10;crlD6sV91UXw2lXivJayVejz+XNyXeqn92encSnFy8VYfqc7ykuRWF+HqvZGtPUzK2S4PKAhJJp9&#10;ZYvqA1QpKZvAUhdUPT09aOpo88D1b235mb9mFljjVUY4lBG6Q5aBRKCkNIJB4UshUqol9bIiKl9X&#10;KosUcA4QBpFMfAmXglPw5W53lCxf66ncx/36XAEtZdPnCTB1mX2Dll1w8mdOoR+bU1KAbY37UNHW&#10;glZmhCqqqqCqsUoBZvP16bFUrVfW2NtH+Nhdv6Wn/VtaZcEr9D5/M0CoJidxeYJOMP3PyYTqBAEi&#10;1dJ+eScpjZRLxlzbpGRm+nUcu4VNvZ/HqUudLDwSPgGn16UChyBVEVqFUHfioHW9Rwpm61IzdgM0&#10;B98pLMK9O3agsJ2hsrMJHd0KlfJeUi6XmacHM0/mMvWu39LT/uWtOu8Sr4rcXDPdClmCgzB9fWcR&#10;TlI403adeEEgKBQqq4oxZf8OjK0gDJXcxhDoZIdSHW6Temm7IDOQBItA4rrgkmop9O4s5pLHmMLx&#10;mCLCJ/XTewWYZZfs5vW4VOKgn0/FO4lK9uz+XYSsEU197ejs7rRMUmWInr4OrmucUoD1eeD6t7Xy&#10;/NcYev7D4FDoE0hUqZN2F+OEKoZFKYeUa6d8EsOfShI7udxDMASPQp1eS4kEjYCRygmYHVwKLoGk&#10;MFnGbYJFIAmgCsGnY9h1bBG9lhRuD3+W9gkk83murs8o534pmUoe/PnnlxXh9brdyGurQ0tPp/kx&#10;GXn3/HspmOs39bR/actNm+RVkJNkwEhxBJaZeK5LtVRxl5IJEHUBqOMES6lgcR0v32XZoWu/gND7&#10;tU+Ko3KDPlvr6iXsCpFa13uUHQrGfHoxwSyoLexyv4BSSNT2HO7PoXfLJ4Q6NovrmakIoS/8dmEe&#10;/rC7BjUdLWjqbDMlc9e8XL+tp/1LW1b6a6YUxTx5OmEVLkh0MgWDINO6IKhyqZNCVw1Pvu3jupaC&#10;warxBKBSS36GTLo73JkH07pg5HvU3UoniApcP0/gZBMaK7hym9a1X68zU/g6mcfye2ZwqS6znyXI&#10;XKClpeKH+fn4YM9O1Pe0Wm1ModL123rav6ztyI7xysveZidIMLhLDu7XOtky6lpXN+Xiawt5hENg&#10;SbHseJ78Gvq1agJoYZCqtYuv7XO4v5rvqeR7tS4YBaeAEkzVPFZwK4OUGirs5bgAkjoJ+mxB5+pZ&#10;3J7JLvAy+VrQ5er4JOc92fn4dWEBXq6psmk3Co2u39jT/mWtJGc1w9ywhS/5GYU8qZPgUciSglW7&#10;FEr7dtMH6bWA0Xvks3jsaYTqJCUCUif3+8oECXsV3yvIani8hU6+1tLCJyFSV23LoOP7pWgFBEb7&#10;BVUeewEhKiJ82i6w8rjM4TKLMGm/AFW4FHBaF6QCLTsTZ2dn4/c7Kz1w/UtbcdIYrz1l71g4k2+S&#10;J5JZ18lXZiYVU2Yn061jBJUMt2ARVObBCMBubpcK7eC6AFLXdsHqBlOvd3FdnyPwlH3qdSXXSwiN&#10;fr5gKhFMhEMqtkPKSEUSdAJLmWYhocmVSiU6Sx2rBMF8HPenb3WUSwBqmc6uIq2uWPK0f2Eryl9D&#10;5Tr4aUVc4U7KIwOuwqWFQi4tw9O6FIUn0J0B6j3yQvJYOlbG30w7j5HHEpi7uM2UhVAoXNZI6bhd&#10;wAhIqaEgUcjU56t46jbwCo+CR8eq+CqlkoLlUpFyCJfCpYVVgUSo5MPSt9FzsQsoDSGl8thMHqPQ&#10;6Wn/olZY+A0a5Dc+DWM27MKl+SqeaPc2t+l2G26pjvZJJQSVFEXmXsAp1Gk9jyfdtnF/IU+4umAx&#10;g86luqAxv+Y6XkqlEoQA0WuCc6K+hx1H+Awk7suUpyI8pkwELH2TA1YW1zPVXWqVruP42o7hehq7&#10;p/2LWkbyozy5A47P4skWOBa+qCY6+TLTVk4QfIJDsPAYQaVu4HBpYYlQWVbnWtc++R35pVK+L5cn&#10;W8AogxScOk6wqJShMJdNeKxuxeOVCZbzPcVc1+scfo59Bt+TKUXiUuHOABM8CoPqrn1Z/CwplyBM&#10;5/7tm6le3K/uaf+ClvXXU71K8l435dDgsCreUiypk5UAuFQ4FGBSLkEntdKJM9XSe3gi9R6FsGye&#10;RIWwasGiz+DJdyuRljrpAs4yO570T5VR27mU+uXws2XCFW61zCIgqtoLapl2HVvser/gUXgUXDpO&#10;ypbK9RSq2HaBJqi2uCDj+9L42qNc/6JWlLWABrjBAJH6SHXkiwSUyhDyYDrB8kDme7hPab6AsHXu&#10;s9DF90tZtLTObRbmeIy2S/EElWV83O/eJ0DksxRKpWqCQccKSvNWfK2uEJdKSLRdgEkNTZEIkIDR&#10;vuSNznI7l4IpmYAlU63SeIxgM+DYPcr1L2p56X80/yNIdLKkSFanolKYOScEAsLSfy4VGgWGbeN+&#10;hVCtC4Rsvj+f73f7KgEmCOwzeZyUzEDlUtmloBRwgkpGXJDJ0+lYfZ4dw88ScFoKqlTCouxQny2l&#10;SlrH/S7wUghVprbztRsqhUOtCzRBmMLjkzd44Pqnt4KMOKrWfjPrUi4LTzyJCoHK6BS63GFP1W6d&#10;YIGh8GgVe4ZCQSTV0TadVIW+CnbVtQxOdimRKRePE1A6VnPD9FpqqGPkswSvyg/yVZaJcru67efP&#10;EuAKuwWEUEspWgahEpQCUMqlnyOoZOgNRu4XkFItKVaaoONxnvZPbvnpL5lqyW8JMIEiNRJcgkwQ&#10;mCK5oFEXdFIN28eljjOvxRMpI60TberF9wkMQaIwKAW0gWceL+VTaUI1Kb2WWqkGpiRBpQW3P9N2&#10;FVIFobpA1+cq7AoeJQD6WXkCTT+fIOm9to/vl5KlcVuWoCJcMvvaJ/g87Z/XntlT89MpGellJ2Tx&#10;ZCgMSqUEikCzeVI8gTLWplpcKquTKkhFtF0eqJDLAi6lIAJQ2xWi9B51ZX4aihFg2q+wKzAElGpg&#10;+kyFyjzuE7BuZVJ9SmFSUKq8kE5AlDEKPIFhdS2up1OFBJReS7VSGO70GfJVVpbg/lQplqvL9Ou4&#10;bZ6w+E9t3X3tzxc11X3y24pyBKiwmC4guFRXVqUQaKUCwqGsS6phJQYBIxh0snmcQqHgcZtrUw7C&#10;IRUr5XbtExCWJbreL9Dk3QSjwpROuoCzz9D7CLi2pXCfFNHCm+Bh17q2yzcJtiQuEz/iNsKTst6B&#10;SNv03ZJ4/FZu07oM/ta1zneU+nraP6cdP9T5zdHhzjTdZaZ3oBPb6/fh5/kFOC2dJ1izCRTyzC8R&#10;LveAsRlzF0juoqX8k7pgEQQKTQJLkLi7QJCplhLZNi7l38yE81i3YZc6SdUEjz5DZl0/R2UEqY3e&#10;K+9k2R6XCnOpgokgqRtkNOuZhCdF7+H+ZO7Xz3dnioJTXZ/haf+c1tfT+dzgQMcnujeWrlI+MNSF&#10;fZ3N2FK7F/FFRfDNIkAKje5ygU6yKQ5PsE6+YFDYc4OlpVsdrDLOY9xASZ2kFoJH4dU69ysE25QY&#10;vkdqpXCok24eia/NiKvzvVI+qdI2wqP9mdpOSNw+ym3a1RXydJy+QyKP0Wt9hgDd8iE/h68Fnqf9&#10;41tjW+PFrR2taZ1dHXZvrMOHdIvuLtR1N6G8rR4FLQ2ILy3D2GSCkaITrhPNkyPFEThWX+LSPBnX&#10;LaQRLgFhcAksLbldZlsqZADpWH6GgcZ9VtDU53K7wDVYCIl8lCkju96nz5c302cqzOnztK7wJ69m&#10;HozvV/U9me9P5GtBlUQYtxKyLVI37tusdXaZe303T/vHt56entXsR9q7Op055rpYdKDHLiK1e1l1&#10;tqK4qR7r9uzCsqpKfDMnC6emEABVtQ0Kda67l1INnWC3OqnrZLsVS1AKDjvOdaygUVfIsgIolxbu&#10;uF9eSqBJHbXPDDi7IJcKJQoWHcdt6oncpqKplpvoqQSV6lpSqG1SO3aFy830ZYJNquapc/3j28BA&#10;e0hnX+d7gkp33VO3a/n69Mwd3bnPufdVV28n6tpbsbu9BfnN9XippgrfLynCGRmChCdcJ15wGSg8&#10;0QJIsEg9PvVchEsKJNWTb7JQylAr4GTiTY24bjDpfVwXbInsbq8lM27bCJ68kqCRsunnyJwLFMEm&#10;aATQVgKk1xYK2fV6C7vCoEHF9yW51j3tH9sGBnpWDB3oOySl6iJYPXZJvHNFcnt3B9oZKrVN1/nx&#10;OL7utFs+6jHCOU11dq/5kEya/BRBwZMtZXHPOrBQJkB48uSrlBQIMsEjjyUIt3M9g+9TaBIkMtwK&#10;cXq/MlKroPP9Cn8WIvlayiN4BJ/UTRV5qaP8VhLBEah6bQrH16Zi7AJT3dRO+wijQqleS9087R/X&#10;+vv7x/T3d/5FN0bTXft0uVVvvy5v70IroWrubEdzRwdaFC65Tfv0wIG+/m5TMfXajlYk1e3Fg2Wl&#10;uCgrE6cluyCzsOZSBWVqUg339BfzQtrOLqWSMRcgglEACT4bxCaQUh29VhlDIOm1hTmuCzApkT5P&#10;oKirxqUyhHXt/4Dh7312Gndlj/Ye1/s2ct8mbtf7ktg97R/X6KfWDAx0Hx8mVHrAk3MfBedeCj1U&#10;rk5CpRCpLgVTV9iUsvXpGT2ETfe4ataT97taaf4b8CI92S+oZDMyMnB6kuAiaNYFgQsUqYeWgtAy&#10;Ne7TiZfayDsp/Bl03G+hjt1KBgTK3k84BI8Kohba+HkZ+hxBQ1jUEwnOxvecbHA7t8t7rXuH2wSa&#10;ANXn6Fhud3dP+8e02tpa78a2ttf06F8plaDSlcj2NDCGQfUO+jBnv+7lTtj4WoB1dsubddud+aRk&#10;nd3taOpsQYvCaG87Dg53QvePX8YMM2TbZpxgvoZdPslA+wx0gkjLrTzZgsc8E9fNJ7ELjs088VYU&#10;5XECzV6za8BZYU+qJ7ASCY6OEzSbuL6JcKlr/yapFLuOkWKl6j38fEFl7+e6p/1jWllr3W01bQ0d&#10;e1tb0NiuZxgSFiqXANM9Q7vM4LPLewmoLsfoO9B1oZnbDDwe0/+ZcNlN468n7+tOzLrv+662Fjy+&#10;g75M04kTFfIU2gQRQZFKWTlBMPG1kgDbz5Nt9S0ByX0y4G7fpTKC9gsqA0lwcCllUlcI3Kh1F1jr&#10;3+Z7uNz8Lo8nVMlSNe7XewWyqRy7PsPT/uetq6vr9JqWxhd3NDWisrkZu1pbsaelxR5c3kNAdKsh&#10;ey7PcLd1e3oFPVl7RxshFDzdaGE4bOlop9kXjHriq/M+3RPLrYAKqy0EcH9bE8pb6vDmnt2YtJ0Z&#10;oQCRFzO4aNDlmdStPMGllRV4jIZkZOwFk1RLIKqmZgrGbQqjVlpwgabPlCpt5OfIQxlohMrCJbcb&#10;SNyu5Tatc7v8m6r6ydzuaf/zVt3WvKC+p625gyq0v70N1S1N2E0F20vI6ghQu13qTm9FWIaHBJee&#10;y9OJEa7rTjFt3W2Ehse5fFhLWysa2BVGe/p1lz/nCmbdOaaTcAkyPUVsZ2sjPtqzCwl5+QhL3IaT&#10;VGJQGcMyN55ggaNShnyVIJOJNwD42l2ikFJpqbApk67wt0UgCSqua/9mKtUG9q16re1c38J1Uyru&#10;V2iV/9NrSyQIpbyfp/3P2462lieqWpuxs60ZjfRLuh/onvYWlDdTyQjaHoJSR1Vq7mpnlqiHCXTa&#10;Y+jskXVUMamaHgncxfcpDHbS5Ld30o+xt/I9CqX2oE6qmG5Z1E11U0jVE/f38WfuJmRlrfV4akcF&#10;grYrIyRcUh2bwMd1t3GXqvwvXWAonLm6KRK7vJQBRoA2Uam0FEACawu7jhNE5uf0OfxsKaO6Zars&#10;2u5p/7P27G0PL9i6cVNLWVsj8pqakLNvP2pamtFGn9TKvpPrFQ2N2NnchFoCJ8A6CEW/nlAhyOwp&#10;r7ofvO7YR49FwHr7O+1uybpLn1SqmR5O4bBLiQC9mEoYuj23fFwHQVTXfbMqWxuQVl+LWwqLMSFJ&#10;oZBwmbknGGayuS6/5Q5fKhtIrQwkqRYVSV2v1xMohUZN+rMskF1ZqHkrriscqsovGAWmamrucGoz&#10;J/jzPe2/377j5XXy3HFRT94x6fJPXrrjUaRkZCNj3z6k1tYit64Wezqa0E7AWhjq9re2oYqA0Zsx&#10;E2y322lr7LGXkOnprnoQuh5Bp+cbmpEnMLpTjDyYjH4Tla+pQ2FTw0kqzDr1M91dRtB1djO88vP2&#10;8vMz9u3B1VlZ+IYAs3DHEy54dPIV6gSP6lIbBBS7QpzCocLdhnfYqVZaF5Tap66QKBVT30b10utt&#10;7DL1UjVBpVAqsAxAdk/777e4yMifxE6KKkmInIxFIWfjvguuxvN3LcX6xCSk7d2F/MY6q7x363nR&#10;VKtdDJ2lTQ2ooPGvY6hsVE2LXT5rYKCDIVJPsHDudaXn7MjYKyTK8EvtGtpb7TEoUql29i6afBl/&#10;7VcZQyMC6vUMlUX1+xFfkA/fLZtwwnqFMwHFLrisc5tgUJhT17pboaRMaYRD5QUz/1I9KZQgYpdh&#10;F5wCSMVcd0iUsin8ym95PNf/rM0LD10dFxWO2KgIzI0IxbzIMMyPnIpbYi7Do7+aj7++/T62M6Mr&#10;IExSrEaCobC4R6GyvgHlBE2Gv5WqtI/bZNL76L301IpBQiYjrwKswqAA0tNa9dzEdiqZIGtw3bZI&#10;pl8PKdBNcPsFmkHWSSVrYzhuwNKSUngTMgth5rUEi6Bgt7laDG+CRgBZSOM2hUOZdA0n6T025KP3&#10;ap0hUOokoGyoh+/TfnkvfZYNIXHd0/57bab3uCtmB/tkxkYEIS4mArHRkYiLDmePQDzXEwJjcHP4&#10;pfjDg48jZ2c1dvW0YXdbC2qpKjLiyiSLGxqwg4Z/fycVidvkrdoInx5Lp1tCOve56rEb3KrOpVCp&#10;cUl5sQ7LGNsYbpvRREWT/3KeKNbBfe2Ekb6O7++kh9MtJlP2VCNiIzPJjwiF1a+oVApvAkTrVhzl&#10;PkGjbopEaBROpVIad5T6qecw3Bqggorvd5t4eTrV0vSZeu1p/702O8Bn1dwgP8wJ8IGW8yJCMDcy&#10;FHPCgzBXT60naAkREVgUfhZW/OR6vP/MiygoK0MVjf/OVpr71hbsaW5BTXMzqgjYLikXw2M7AZIy&#10;dcr0U4lUTNXSirGEpZ1KJVWSL9PzdpzxShl+hVfdDFfPRdT0HoXidpvu06kMlL2pqxWrmFFesnUz&#10;xm9cjxM2Ehx1wWPhkOCYWedrVe2tck9ILFxqH7drvpaOE1w2nKTXAo0w6lh1hUSPcv332o3+Ey+c&#10;FeCTODfEH7NDAzAryBezAnwxJySQUIVBoVKwxVPREiZFYf6kGNwaMwNLz/sx3lz+BDKqylBOwAob&#10;9mMHM7xaKpeyyipmm4KujaFPA92tVCYZf5UdNFw0QA+mupjufaXShT0WhdB1cl8TwWpqY9hVvUyF&#10;WcI1fKCf73EeQWwPfmJ4lZL1D3RiH0NqXF4hTt+WTCCoaKqPaZDb7auU/alLqTQ7QrMsNKYoiBQC&#10;rcZF2KRQgskA5bpCooaeBKOn/dfbDb5jHp7lO+Ho3ECqVjChCvbHXEI2mwo2O9AXcZHBmD9Z4VGg&#10;hVmYFHDzQ6JwW+A5WPmjudiSnIZ8Alba2EAFa7Y6WC3D5i76s13yZ4RERdQWhspmQmPjlQN9hEVD&#10;Q5o2rSk7elSKOr0WgVPSoCp/C8Ok8xQxKZ7uuNzvZJaEVLMxOqlmLVS1/Z2NeK20Aj6bCNgmwuGu&#10;WwkqhToBY9ukRHxtWSCXCpXqNu2GEFkXbK73uE29p/3X2g3jx4fM9J/4+hx/b8zym2h9Ntdn+/uA&#10;oRJzqGICbA5BE3DzwoIIXyDmhoUgNjwECYRsYXA0Hr70J3j5oRVIS0tDSV0tymm8Zfr30kPta2ui&#10;6W/CXjP5GiJqdzJE+ixNOuyj51IdzAFHTxbTg56cISJ5MYVHDYZr3Sl36Dk+zvwxhU2boUH45O9a&#10;CVkVIb+lMB/TE7fi5A0EReolYASchUdlk1wXQHrtzjwFmw1gK6QSLBuDFHRcF5Se9l9r84L8lsln&#10;CSgp1yxBxm7eS0pGuGLluRQaGSbnBNKPhQVyGwGjws0TcOzxYaFYFBqNeyZ/G689tBpFuytR3NGM&#10;4kZmllSv/VSx/YSrhqZ/N6Fr6GhluFTFXlV8gsQuYy/I7OGbeoSdhoikbvRpWtftup1JigSNXeql&#10;2tkAtytEGnzc1iY/RtWrpVq+XlWJ8ZupXBsFjuBywyNlUidA8l4WBrXfBZqyxs3s8mRuFfO0/3yb&#10;6T8ubF6o7xsEDFKuOQEOYOqmXn5On8PX80IJEmGaQy9mhp9AxQoyKllsKEELDTJVmx8WjsUBZ2PV&#10;T+Zi87oNKKjfj6KGeitV1GuMkX5sL1VsH0OnCqnN7QqXTkaoDFFwmR+TkZeKHeg0H3ZAqkalckKp&#10;U4xt4/uVcQ5y+5A9ZV8JApMIbte6wm17bwez2HoszivCNz4iVJqiI6WSmtl0HcH2vrNU+Nvgqptp&#10;Xds0AqDyhZTM0/7zbU6g7z3zgv1GDCiB5epSrc8qmEDT+twQP4NJimWQBTNUsgu0uLBgJ2QKtogw&#10;JARG4tbw8/GHhLuRvC0RxQyVZU0N9F9NBpiUrLalBfv0gHJ2+TNN05EiybD39tJfDajKr/FKhUuq&#10;lww/u8YllW0qc+xRNtolg08PZ5DR9BMqp8TheLQuGv76zhZk1+/DnOwcnGqTEalGKmGs16wIhT6u&#10;K9N0h0QVatWlWu4qv6f959pPx44dP8d/4nPz6KfmKdQRInVTMPqtuQEEh0v3a+v0Y3NcSiaoCKfr&#10;WIFGZQunelHBlBAIsnn0ZQvCp+C30y/Ds/MIWXIqSluoYgSshplkPY26hniaqF4NNPn1qnG1cptK&#10;F8oQZfoJkh4XfNgeMexU++WztF1FWauhGWhOaBV0lhTwWD39Qr5Olf9u+jQZ/70M1Rv37MLPsrLw&#10;ta0MlwqDUjHzXgqNhEmhUD7LvJnUS8dwm6f95xpP/GIa8x7BEUtQrIdQgSIY4mTe/QiN1Mrg+kyI&#10;5PpM3wk0/lIyZpUESRDKm80NIlTBDJdRoYiNDMEc7p/D0BkfFYl4nxjcO+37ePe5l1GydzfKWhtR&#10;wsxSxVfB1Ep/pGk5UrSdjXWfgqcZraqH2RCSgdZHT6ZnIGqGq56wr6fu95u5d47jsk8htAcHR/Qw&#10;9V4C5kz/0fMWpXCaDrSfiUXW/lr4ylcpU7QQSbiUMVonXFIwdcseuc/T/nPtuV+EPrrsylAsmByE&#10;WfJcVK9YhjcrRQgqGXqFSUI0j/DMo1pR6azP9SdI1rmdcMl7GWT8DFMtmfwIZpORocwqA6lgNPxc&#10;nx8ahQTfKXjgvB/j3SdeQE5FGSqpVtWtDI80+Cqg7iNcNcz2NAN2H2FTEVa+SsNDet60lOnAYBdG&#10;D0qdNLffmc+vwXCNCHR1y685Cibvpif368GdNjmRaqifoYFxlUA6qIw7CPmHe3bihxmZOElKpomK&#10;AslKFy6o3N3T/v9b4dLg23IfDjyQ8WAoPlgQjTVXRWFhTCB9FYFiqFO30GfrrnDoK6gc6GarXKFt&#10;gs9UjfsIpTLIOVRAK11QBaVac6lgsVFhlnHG0pfFR9KPEbKbw8/Go1dch1ce+T3yKypQRagqGSr3&#10;MJOs72BmScB2MtNU+UITFZUMqKC6m4mAhpukTAJseEiPT3Ge1aM6mtRLYOmCEgORxylsqryhYScV&#10;bO2iEZp+lTcEmhKKGkL+dEU5zkvaihM2ECwpmZl7KRoh09LT/t+t8C6vbxSsGLu6YMVEFCz3Qemq&#10;AJQ9FoMtt0/FkssiCIEMO0MbQ1ocFSdOZl2ZokHGsOg2/gJNodFUjTApEdA2wjWX75tD86/a2DxC&#10;ZhklP9cBzMkutZ4QGo754ydh1dVzkZqaivK2RhQ3N0LTq/dQyVSl1+RBzb6oZZf539vcghZ6tKb2&#10;FvNWo6N9OH6ky+aQ6cGcmt2qh3FaeCRU6nqGtTMzQ8+w7sUI39PBMNlIoG16DxVN6tjRw8y1qwVb&#10;a3fDb+MWeH30nhMqNeNiA7un/b9b0fKxv85bNnZP3ooJyCdgRSu8UbrCByUrA5C7NBrvxcfg4Yuo&#10;MCEuBZNZl9l3qZmFRQPMBZtUS0NFLtjM+EvxFGIJlqmYXhNW1cfM+Gud+8yzyZP5R+GOqEvxp9sf&#10;RFZuDqrbG1HR3GBK1ki/pHn5msGqkKkLbuXLKvbXWU1Lpl0Z5QiV6fAow6C8litc2nWUpl4OWM7z&#10;rXtszv/Bg7r0rRctTCRaNCzV65QvuglnIzPLXVTOPxQVY0ziNgJGD7aF3dP+7y3rO14n5y8fsyR/&#10;xXgUrBxPuLgkZEUrJ6J45QSUrJqA4hV+yH0kDO/MjcCD5zOkhcqYMwMUIIH0Xwx/CpVSMiUBjuEn&#10;YHxtwLngEkBm8nm8ShXuskUsvVicvJirLjaPKqa+IDwSC4Mn4/6zf4CX71mOjII8lDbVo4zmvoZq&#10;pgmJupKokaqli21V6VcpYz+7U+nvIjRdOErA1AWbzLxmuqoIq+xSg+OCTpDpCfyjIwLN8WyaidFC&#10;gDt6NWapqr+GlFotu3xlVzUuT0n2wPX/agyDP8pf7lNSsNKXYHk7fdU4AnYm189AMeEqW+mPEobL&#10;sjVBhC0Gb8yLwd0XRyE2OsQGtGdLtYKUHQokKRiBE0QWNmX4teR+dpU4LFzqGEFG4JzyhcIn1cvA&#10;cir8TqgMwoLIKMRNiMKtkZfh/ZdeRXXTfpS3NKGMoFU3NdgsWJn8OmaZNp+M0JXW1VPNWq1UMTLS&#10;zi7Dr/CoYSJNWHQBRqVSiFSoVDmjX3U0+rZ+jWVyvzLXmroGK7zqHhi6RYHKIZrIqGk+rj+jp/2f&#10;Ws5Kn9/lrPZB3ipv5K4aiyz2fCpW4UpvgsS+YpzT+bpouTeK2UsJYtmaQGQ/FI2//GYybpkUjJkB&#10;KjnIT7ELLGWWVDUBN8/VYy0DdUKigWXH08fR9MepHia4gphpCiqGyHipmEog3B5HPxYfEYr4oDDM&#10;PX0qVl21CMmbt2FvdxuqaPB3ELL9NPmCy+aSMUzuph/bzX31VLY2wqFM8Si91bHDfQyV8l+O31KG&#10;qQmLllFyvbvbqYnZfDPCpKfCdvb2GLSVDQ1oZbg0daNquv6Mnva/t8RHx/8kdal3eSZhySI8WYQq&#10;myGxYCVhI1B5K8cyNPqgcDlhY7gs5jGFy8ezCzZ6s1X+yFkSjjdmReK3ZwXhRn9fzBI4NPuxhMzU&#10;TOGSy1kMk7P8JphCOeqmfYSQIM4hhOo2hBTgwOkGTWOXyigNrqgIJERHYVHMVCwKPIc/8yp8+NRL&#10;qNy3B9XMGqubm7CbZr+OHqyll5AxpKny30DgNIapjHBoSHWxdvNiyhhV2ZfRHxzst3AptXIbf02n&#10;HqLaaZyzo1PDUZ12rWY1M9Ym+r4eKp3rT+lp/3vLXD3xnrRVPh+nLfdFGhUpjWY+lXBlEKRs+q8M&#10;ApbF14WrfAmcQuY4mn36MZn+5ep8vXwsSh8LQPajk/DCz2OwMDoIswiGmXdBIiWjSmnISImAM/jN&#10;7QyPMv0CyLyZvJs8G98jMFVfMy8msFyZpUoWNgs2MhwJ9GjxQaGYdVooHjzv10j9aLPdqklZZbXm&#10;jNEvCaoeeqmhoQEC0o1Ghrh6K9C2W8niyCGVJDSHn5ARqKED/YRLY5WO79LV5PJieq1jBJmNVXZ3&#10;YqcG3hsbPHD9n1qc/xnTln13wvt/XRiIlKXBBMsXqQRmuzrh2U7vlc6eQzXLIlQ57IUrxzFkcp1A&#10;5S3ja0JYRCUrorIpuyxbHY5Nt03GiitCsHgqDTpDnhRLSuUMKREiwcXuDC8xTKqOZqUL+TVN7VGt&#10;TCBym2pkyiBD+VlBzCr1GYKVn6seHx6C+REEzTcCi4PPx7vLn8WO8gpUMXTtImCaabGLxl8TCzUk&#10;JD9lF4HY4Lie9tqBQ1Qw+TKNR8rcOzMq5M2UZdLEqyRBmHTjlQNUPRtmImw2759h1vXn9LTPttk+&#10;4++d7TMB8/zG4oGLJ+CdOwOQ+ri/QZWyzAcpy/2QvGwCFW0C0i1kypNNNNByCZwgs9BJuHIJm1St&#10;eBk92TKVMiZSySLw7E+jkEA4Znp7O9N3ApyShSmU1Emhj+ufHcv8NLuUqkndmATM1nFm8KWGUjV6&#10;NKpZApVMn6HXCWEELWgSFkw4F39a9BD2SlkIyM6GRlQQtBqGTF3soQs9VDzVIHYdt+3jcV19nYSs&#10;B4eoZDL3o/RaKl3I9EuxND7pzKiQH+s0yEZH+62U4fpzepq7zR4zJnrWxHF/ne07AepzfMbhoW/7&#10;4vW7grFhOSFbHYB0LRUu6bm2018pXMqT5RAy+bJcwlREr1a0yo+QcTsBE1SlK/wcwJafyYQgFB/d&#10;PAn3nBtoU6TnhTEEusoW5smkZAadK1s0RWN3JQRSNgNQJp+QxkWHInZyDNeDrJAbS2+n4SXzamH0&#10;ZtwWF0Jv5jMVS3+8AClJ27GH3quaWWMZVayKIGl8UkM8Uh/VvOpUhKWH0qzV0UPdODLSY1eIO3Uw&#10;lSekUs58fl0JrjqYuzam7vqTepq7zfEeeyeV6+M5Aksm249me+I4zPEdg7vO8cHzM4Px0QPBSF7u&#10;j1TClUxwEpedgUSGwSQqVpoLMilYDpVLtbEivi5YOcZCpzLLEgJXsoJ+bDX92vJIvDk3FPee7YAz&#10;kyBZKcJUy5m+4wbKIPvMa4NPxxEcZY5xmsNPpTKo2M2PBRE0rqvSHx8eTvNPr+YXjXjf87Em/n6k&#10;Z+ahso2hkma/moDJL8n06ypuXRiiGlYdM81abtc9LRQqVe9y39xOA+M2o0IqxlAo1evpUXj0KNf/&#10;0maPHRtx08QxrxEuGxt04HIAm8s+j+sLQrxx9ww/PPkTX3x0lz+yHgtGOhUqiWEykWFyG3siodpO&#10;uDKoao6SqfDKsMieZ77sTJcn43apmDLQpWF4Jy4S950X6JQiLDt0hUjCY2bfBsUZRvndND6pkGmQ&#10;ucKkZZOCj68FlM2+YNfQlPu1DS+pnEHo4gOicfuk7+GBuffgnYIC1PS0oIlG3+bx0481drXYlUY2&#10;o4JLlS10faWuEj802kWwdGMV+TDH2GsoSdOwNb9MgLn+rJ6mdqPvGQtmB/kNzVOF3R0W2WcRtlne&#10;4zGXPmz2RIE3HvNDJuK+c7zx0g3+2LIkBKmP+SOFoS+JYS+RvmwbzX/SyjMYMk9HJlVKpl/jk4WE&#10;Lpdg5awgYAKOmWjBUmadS8eYkqU+EINHLgrGTB/N0RcohEM1L3UC4h5C0tx9x/A7aubuAktLG+tU&#10;eBR0rm4Q2nYqHJVMSpfA7DLWLwIzL7sJy9ZvRmZ3M+p7CJjdekCzLZrR2tmKXoZLeS7Nz6+rbyJs&#10;ba4ZFCq8OmHRzD4zSymYbqLi+rN62i/Geo0jQGsszFAtrOakEyjlMtAcqKRgeh3LzG1BqB8WhHnj&#10;gQt98Kc5gfjoIX8kUsVSqERJAo3KtGX5GGwjWKkEKZMJQZYMPbvUTH4slyqXx9CqepnGLVU7y18e&#10;jg8WRmPJ5aFICPV15oXxe9n8fGWDBE3bZgl+QcUwqu9lXd/bslBn3R0+9R57LxVRIVOwmXqFhyE+&#10;IgQJwVHMQC9E7M8X4q43P8Rbu2pQ0dFoA+C6QlxXKGl4R4ZdMynqmlvQRuj6BjoxNCjwdF2lkyVq&#10;6Ejzxlx/Wk+b6z9xEU/YIedkOJnbp77GdeI+VTOuz2OPD/LBoqgA3DI1CLdN9cdDl/njz3HBVLIg&#10;AkYloyoJMAONIMmXbWNPZ7jMcdXHClb4IJchNU8KZmGSfozbVYTNejQc78ZNwkOXajKhq8rPkBnH&#10;ZXwEQ5tqZvp+ru78Mzhdv8OnU320j/8Y86KjERs92aByQilh5WfEKSGQ4dfVSRFTMO/sH+DGO5fh&#10;9tRMvLl3J6ram7CHZn9fS4sNWusC2z4CpPn3dQSv224LpblgfdzuLld44LIW7+V1ZnyI33L9gc3H&#10;KN3nCTFfQ8CcUKOls32mt9RsIuIEIE/agqnRuOP8Kbg1JhALQyZg2WXe+PDuMGynH5OKbWdPJDBb&#10;CdVmhsjNK8804DKYceau9kMhM1ANMWVxew735xO0fIbX/GXjuY/wrYrEK7OjcEuEL26cIMAFk/N9&#10;TIm4dENvg9+CzTyjA5ZCqGWdhNLMvut9saryq9ShdfkygaYyRnQk4v3DccPU72HG4y/g2rwCFHU1&#10;2X0uNG9sT2urXbCrIaDh4QG0t+uOiK6LdLntAE2+vJfrz/vVbrN9fOJ4wgYtxLDbTFLzMw5M7u1O&#10;qHGAs7lZ7LFcj+OJiQ8PwMLJwbhtWggWR/rinrMn4qlf+OGdOwKwbVkgUlcFIJl9MxVsC/tWwrZt&#10;ma/VzTK5nr2Kakbg8lYQOMKobFMljdzl45hxct/KYGy4Mwp/vD4Sd82Q8kip+F1l+MNU4+J3VfhU&#10;53f8tOiq72wq7PwOBqUA0z+RCywbSnJ3V3nDqf5HYnb0ufhF7G245pVXsbwkH/lN9TYLVjMtVLrQ&#10;je76qFK6bE3TqJ0Bbgcy15/3q9t+5uV1GrOnR+JClbbzv1ddf2A3QFqq68ToBFl5wHXSdCKVuUkl&#10;BJ+O4/44ejGFy8VR/vjtFB/8/kf++PCOICQvD7RwmbwigMrlx6UvtlGxthGeVIbHjJW+VsYopMIV&#10;CC5mlrn0YfkGHMEjdAVrArD1gVC8fFM47j4rgN+FkPD7KqOMjww22GbTJ34aDj/TTb1c/zAWFk29&#10;HJNvl8FJ9QSbK6OcF8ZwHBWFuKjJmB11Nn7zi1m49t21eHH/TpR3tzj3zWdYbCFsKrb2DOjWnI73&#10;0lVErj/xV7f9etzEX8zy9dsbxwzRDZfVi4IdHyIjbGBZaHH+683rWPikcui/X2Zb6zxhKmhqXrwG&#10;qeeG+eFmqtktUYG4I8oHL14bgs2PhjJE+hIuH2aXfgRrAtVsHPtEbKVKbefrHEIkBbNBcikaQcum&#10;8c+hH8tdfib3TUTmciYPD4fj91eHI54/60YfwiRPpoFxfm+FP7f3mucam9T3czyZ4HJe6/vPnxSB&#10;uIhggiUFdECbG8iuGRmTozE3IgJzo6IRHxVDICfh+h/Owq/eeB8ZDJV7++jF2nSVeItdU6lM0X2P&#10;Mdef+Kvbnou97balV/0K80NldAmY/mvZ7b+aShA/NcIunpjNE/G/hhfXCVJVXTMcPrNNc+Njo0N5&#10;cjT3igY83B83E7Cbw3zw8MXj8eaiQAuVySvZVxASgraFymThkqAlEp5krmfI7FO5Clb6McMcb6MA&#10;WSpjLKcfk8qt8UEyTf+rc2P4uVStYB/MJDw23TpCl6wx03SprDPdWr+DoHK+r+PJ1LlPiUKUxikJ&#10;leplmrpNNZ9NSG1AfNIkxMZEMykgiEGRmBl9KeLvXIFHExNRQsiaepw7TeueFZqPf3Co66sN1/Do&#10;6E9HDx3aOTjQj5rMQvxx4X1YMOU8/oGdueuCyiboETR31Vth7+///frP5zYLJ86sBifkuGtTDDWu&#10;bZpas2h6BBbPiML8SD88+E1fvLkwFEmrGC6ZOSpEbmdITCU0m6lg61eOQSJDpgbKU9mlZoWr/OjL&#10;GD5XjLEZGVK3opUB3B6OrQ+F4t1bYvD01dFUXV/MVMIh5dGlb/oHIFz2ewgsdlX53SHSvjMVzMYs&#10;eYyuPNJFIvZ7feb3nqsLRiZPsR5LNYsLY/YZMgVxF1yLv7z0JroO9KNveBD9NPajX3W4hg4duvXg&#10;oUMYOTSKQ4cPob2uHq/c+TsCE8X/7iAsiIm0GaVzCIaFP6Xrn/oaeS/+wRVueEJ0qZmmIs/V/SF0&#10;0lyhx5TQBdncEB8qAI3y9EiCS4CDx2PVD7yx7ndBSGLWqKEkzR9LW+1vXkxwmScjdBnyXeyFq4NQ&#10;sCoQmYQrnSqXR2WzMcs1ftj+cAg23BeJ1+Mn4YFvBuP68WNwk2pyGmc0deV3Nj/mZLvufwSVWKzz&#10;dzLY+N0VWvUPNoeezoHPn+9jBk0AE6bGYP7U6dwmeMOQEMLM8usxuPniOchIScfg4UGre7n+zF+9&#10;1jJ48PL2A0M5fcPDGCFYh48cweGjhzE8OIicN9fi/m/9kP+dU7Bw0nTEh4UZQFKiOF3t4/qvd8In&#10;wSF4uhYxLob/7VzO4YmYR8js2kQqmEKUmW2ux4Yxs5xO/zI5HIvOjUTC5EA88C0/vHVLGOEKoQ8j&#10;VAx9yVwmE7QtXN/M9SRTMWdIKZdKJ3OvMJmpGRjcVkRFK3/Mn/uCsPa3fnj/jkg89bNo3EyVnDlh&#10;vP3s+MgQUyFHeV1wsTtDRoKM29jNO/K7m78M12RE/oMJOv7eCpMz5e/kT0P1D+IMii+MnoR5vlGI&#10;nXAeXrhvFer37frqwtU5dHBxz4GD6Bty+uDwCEZGHcgOHSFkQ0OoK6/COw+twOKp52CWD0+O/pga&#10;l9N/tRSJS0vfCZOUyy4NI1zzongyCNEceh+FVfM6PDmx9GB2txspHdVPnswugo0kmFNCccs5wXjm&#10;V8wglwYjZXUAEumtkqlaKat8CNwEqth4ejPH9GdRxSx7JIAF3C9PlqN5ZJrPvyqA28Kw6XchePuu&#10;MPx1UQxWXBFm9TkNKcXrO0hJXRfrmu+Scrm+56c1M65bQsBsMi6CoVKXuqkexi5fZsNPApF/C/Np&#10;XMbxHzE+kP84QTO+mnANjo6e0zs8ur5naBTqAyOHcIB9iP3gocM4cuwoDh8+goOHD6OrvRNbnn4V&#10;d065EjPHKQtTFukA5phfhUueLPoRKZZUbLY8DuGKi+EJiabq8T/fLt2n75ECGJCEyq7wMSD5mVOj&#10;kHDedCw8OwqPXuGHD+4KR8pjYTT4Ex2DT4i2rRJgej2WGec4QicV80MRQ6pV+1d72yxZjV2WrfbF&#10;jseCkErI3r3PHxsemIw/z56KRZH+uGniBGbEfkhQ4qFwrhAumD4FitBwmxTNlgKKYVzZsxMu+U/D&#10;9zmdv4t+H82+oFqr+q+yzoLIyK8mXN1DQ4u6Bw+ga3AIPcMH0Uvl6jkwTEOq9REDbYRgHWKn6ccI&#10;lay3vQtpL7+D3337Kszy5R+V4cCMbzR9WZTuIhhul+PPMdAYOnkSFEbmMSTO5Ymxuw/yJLgzUTPJ&#10;ShrcF19IHRg6dSfCmTxhCRHeWPlDX7x3byAB87ewmLzaBymELInhUF5MKrZ15ViCNwFpDI0y/QUr&#10;GRoZIuXJVMIoIWT5VMH1jwbjvftD8M7tk7H0W/yu/vReVDIBouzSLhBRuGN3Q/Zp+HR3qp3VxASV&#10;/imYUQouJwvla3Xuc2qFAV89uHoGB8/pGhpe30mw2vsPoHtgGL2EqoeAtQ0Oo4Pb+w6OoG9EijZq&#10;6qVQOULjf4Chc3/5TiS98ApW/vQ3/GOHExCGAcIl/2HXFjLDjCVoc6PYuT6XsM3mH3u2fJo8l9RC&#10;AHKbbkIi6CzUCkgBKP8mpZCHI5iLJvnjwcsD8PrtQdhCULZRmVQbS6QP205oklb6YRON/RaClEyF&#10;yyBgmavGWn0sl0qXTwg1K7aIPi1/dSAVLxjvP8hQeWsklnwrxGZ5zPKZwGSDP1c1MkFGsCw0Kly6&#10;wXKVLLRu/xyuru9pF+wKMEFnkPmaurv+5F+dRiWKHx4ZOT54kPAcPITRQ0cwxPXuAyNoJVyCrmvw&#10;INoHqGoE7gDDpBuwUS5HjtKTMWx21bcws3wE1/uG4AbviUiwW4TrluFM0ZlNxU6bhLlc1y2SFDYV&#10;LnUCNHank2GZ5lSq3iRCyH0KmXGRTp1NqqFSgcJPLLfNnxKOW2cE4tl5Qdj4WDi2PUajv3w8EpeN&#10;RzqhSSJImxgqtxEw+bN0LjWElLd6LArXqCDrjczlpyGfYJZS2TT/7N1V/oQsCs9fG4M4//FWulCW&#10;GKeEI4pZYsDfgVIZw4GNEAowHmvDSILRVI/vieQ/mX43/XPoH4a/h+tP/tVovaOjAYeOHHn6yLFj&#10;9FXHcPToURxhVwhUOKQPc1SLobKfKqVQ2UnIeoeG6cVGMSxPRtOvPjg6go6+HhRu3Y6nblpIlZlC&#10;daLaMKzNk2oxc4w9Zwohi6YiERhCpqKkhUMraBIgAaeT4VIu8y4KmwajSx14AuXJdHslqcuic33x&#10;7GwfhrkAbGWY3Ko5YypVrPZ3hUxfGyDfQtVKXD4OGVQzqZeut5SCFfJ1KcEq0fHMLDetCcXa+yZh&#10;+RXMaENUavAj+Ew+CJn5Sq6rEOtcHKLv7ZRlnN/BbegdNTbDL+PP18pOXX/2r0brHB6d2zM0fES1&#10;LcEl1RqhMo1SlYa5HKCCCSp5LmWPg4RMCtd1gCFUHo2w9Qo8KtoAe98IgRwZRktDE7a8+Aruv/wn&#10;mOUfjpv8CYJAUurPrsvwLUNkZmYhQyZY4UOv5VHkY+S7BJd7aVlksBNOdQJlpJldKgONi/bDXZf6&#10;4Pm5ftjwqGph4wiVD32XHw28H0OfHwHzwSYq2maCpkmMecw0iwijGX/uz6dXsxmw5uUCsW5pKF5J&#10;CMLvztf3FExUMYItJbMhMBVRXf8Ulph8CpcP16Vizj+IfGfslMmImxTy1YGr75NPzuw5OPq7TgLS&#10;Qp/VQZ91gODIS40oMyRoh7gcoYEfPKh9Tmni4OhhDHHbAfZOhs1WKlk3P2OAkA0MD2OQgB2QH6Pp&#10;7+npw7Y/voE7L/gOFUD3jVB4cWpiFhI1pEKY5Fss9PGkODNFHQUzVSOETvbFLkVQ2JSSKRzxpCvD&#10;1GVlUjSd6AcvnIi1d0ch86lwZ+bFCj+qWICFS2Wam9g1bpm44gzCN9Zl8gOh+f2aqFhC0MpWBSKb&#10;7/2QAK5fHYS/zI20+Wo30PCbwrILMsGt720lDAFlv4P+Qegf7fs58FlnaHX96b/8LbO9Z152R8+x&#10;mt4DzBAZ+hgGrfRAgEapWocZHq0fOWqQHeS+IZd6ycjrOB0v6JRddhNOqdwAXx+g8df2voNUNobL&#10;2spdeP7W+7Bo+jcJSQRPBk8MwRFc8QQuXvffYgLgVL8VZj4DmOASgDpZqv7L19B3KTTK8FvlP8jH&#10;yfBC/Kx2pdmwT/0kAGvvCcW25cwulzszYRUu06hMyjS3UMW2UKmUCGTranB6M01YzGYYzVummRje&#10;NrdsAz3ZR2uC8dZvafgv03eeiFm67E3Kpe+jhERh3soXAkzKJY/o+KxPh5X4u7j+9F/ultbePnFr&#10;U9vyhyv34eeFlfiotR3dh0YYDmnQqTr9BgZfm3E/yqUKqarYc537hwmP+kGVJUzpDvM9o+ihkvVS&#10;xQSZ+qCBJugIX28f9pRW4p1HnsQd53wHN0zwxyxfehn+l6sOZFdGT6InC2XodP3HK/zYUJJL6QSZ&#10;1Zy0bmGRiqXKvwDkNlMIDevw5M/2HofbJk/ES7MCCViojVcqq0xyVfq3alYsQ+ZGhkmVMTQwboVY&#10;Kl0+gcomXDL+RfRhunxu7Ro/vEVVe+WOcNx1XjBu9B6Pm3QtpyDnz7TvIuAImZNN6nfQ8JISA732&#10;+WrAldnY8ouM5tbWu3fugldaBry2Z2JqRgFe2VtvICg89hEOeS1TMnYVUZUhHqU3c0MmdZJKDXGp&#10;DHNEIZNLhUgNI2m/o3AOjPaan9FOmDe98h7uvPIXuDEwjIAEWdZoRUllVuazCJVCDdVofjQzL/k1&#10;bpMf0+CzjQboOPkzlSqUVZpKuE4uu8b+bhw/DndPG4+3E8Jo5sOYOToGX9N6rHxBwLZStVS+SGT2&#10;mMXXmkeWq86wqGX+cl+UPs4Q+7g/3qOabXw6HO8+MA33fy+KkE3g9/az8oXN1NV3on9UhV/1MX03&#10;J3R6f/nh+nFS0te3NjTflskTfE/NHnilE670ZJyakopbq/agVR5scAgdgwetiCoFGhIggoyAHTnK&#10;zPKI06VqBwUNw6LBRQUb5rKfIbZ/yClndHN9kO8dIVRKHA7Qkw0wVA7z2MqSXXj29lVYcNa3GDac&#10;skNCeChDD1XAlMqBRTMo5HHi5HGoDp9enKHsTUpFAFUDswFxvkdP7nDfqknv08D0XJ8z8fzPGSIf&#10;CaNi+SNRNTIClUQF2748gJAFUsUmcJuvqVwmew6VSnP3NZ1HF5CUUNWyVwbiHfqxtx/zw9onI/G7&#10;70fjRv8xzi02g/mdLYzLO/5dxUxRvwpwBRUVXR2/s6Yxp60Nf6jdj6m5uQZXeHYWlu/eg+yWNryz&#10;pwGv7mlEZU8/M8BD6CIg8mQy9AJMpn70sPyYyhfHGDKPUpkO04vR/JviKcv8+zilu8uPKRlQ2eIA&#10;u61zW83uWvz+wTW4Lups/Hr8eAshju9yfJlCnlNXImjcZirl9mQuVVCx0614Ujh1+TEz/TzR8j6z&#10;fMZiYdR4rPiuH9bfGYrsJ2j6H1O134dhUpe++TFTDCBkY7BNWSXDpW5PkLmCfoz7tMxbMRa5axhG&#10;1/jgAwL43pogvLlsGn4/c7pNiLzJzwHM+bn6vvxncCmp6xR8eVtkYd682Ooq5Hd04LW6enyzgHDl&#10;pGBCfhoWVtcgpaUF7zc24Zc7qnFeXjH+sHcfqvsJGRVpkPAo9Clc9nNddS6FSNXGLFRSnRQCpWLy&#10;awqdgk1gycd1c9krL6Zs8xCPo4oJrh4a/66joyirrsUTC+/HzMAIngwfzFeoVI3IBZp7Hr+pmqr7&#10;hMnud+/ufI+6bjM+V7M1BJ9UQ/6N6/YZQd70SuP5OWNx77QJeO/mUGQ9HsnQ6Iv1K8YjkcvkNf7Y&#10;tNqbfQJNv8KonymczelnZpm57AwUcl8BfdgHq/3x2mofrH08GG/fPxX3X+iDmQzF9v0sTE/kknDz&#10;O7hOwZe0FWX/6muFOX2/qqpCVksH3qlrwE/KSglXGibmZuOW6p3IpqK9XV+PH5QUU9FScDLD5Y/y&#10;S7CNitZJNVJZon9omNA4nmqYAGnWhPzYESqYFWEJoDyWAUalE2x9GlJiF2hWGyNYqvSrlmalDH7u&#10;kePHMDBwEB888SLmRk7Db8aOIyA6ScoE2VWOIFimBPJj8l08gU7dyfFoVuqwdW5TqBJglsm5jbbg&#10;dELrTXwdF3gm/nxdINJWxyDlsUBsYVhcR6C2EbKt9F/rVk/EeirVNlX62ZVt5jKkZq4Yg7yVZzJs&#10;MjFguHxr2Vh88LgfNj0ZhjXfD2fCMtYuHNb1BAJLsylcZ+FL2F5++WtemUkLvbLS8IOKUqS1tmJb&#10;YwtmVpTDKzMFJ3D7T0pLsZWq9c7+evy4uJBwJcIrYxu8UjbjrMwsvFxbj/q+ASugalhIXaFOBdRB&#10;hk2FRpl7AahqvkocqofJa0nV5MnkuUzJ2BU+bR+3u2tn+rzeYXq+ti4Ub0nD09fP5wkKwUxvKgCV&#10;ysIfu933gVmmKZLrtQEmeKRoCp3cZpMQo1W4DeA+AeaEUevyRVI1hVX/cXjkwrH48I4QpNGwbyNQ&#10;GzSMRMA20NivXXUm110lDHo152Yr45C+4kxnkiJ92Hb6sw8ZXtcK0AfC8fpN0bhjEpWMkMUHf5mV&#10;KyflIq+8tAyv3DR8r6wEiYQrhSq1qKYSXllJOJHbr62uRE57O9Y2NxG0POdBlGlb7aGW/pnb8WDN&#10;LmQ1t4HZJur6BzGkKr4M/QgNvamaA5bUTNN2OqlwvVI4HqPjBNAAQ2Af4RFk8mXqg9ynEYHPqpwU&#10;TdN9Rglt4p9ex81nXcoMjLCY0Sdgrq7CqwEmZRN8quRT0Uy9uM2g4n67WIPhUspmVydRtZTVqfKu&#10;rlmxN00ch9gJ38Affh6CxOUR2PL4RKyjQm2lv1JNbDP91/o147B+lTJNP6Qqu2QIdW58N87uA1u0&#10;huq3zAcf0Z9tpX/b+nAMHjg3AL885fQvLVwneOUmz/HKTWEITMVlJUVY19SIdMJ1684qwpOEE1KT&#10;8JOiIiQ3t2AD1evnxQXwSiZcAmz7VvimbccDVdXIbW3DqopduCazGI8wuyzt6bMw1201LjcsDjiC&#10;TfUvhT0LiVQyKZbgkX8TYPJkUrl+QikVU+lC3ar8bmVjuGys2Ydn425DQlg0VYchj0AIKtXJ5MPs&#10;NpcKP0r9NU9eUHF9FuGzKj6zSQc6vs+8ECFTmLRQKePvUjL2G8eNwR2TJ+DleaHYukzZpS82s2v4&#10;aCPVaiPh2rDmNGxZfSYVTOrFcGmA+TCbnIhiql26jqW6rWcGmrwqAs9eHf4lhStp03leyZsTHVC2&#10;4OL8HLxLv5VJ835H9Q4Le3oe4E/zcpHW3IpNTS24tohw6bk1ekDl1rU4YetmzCkvR3ZnG5bV1CA0&#10;ORleGzfirO2ZWFJeg6L2LirVCDoImWBSCaNX4VEwsQtAlTZk6tW1XSHQ6mDsOqaPSqdBcvkvK9BS&#10;yYbp39xDSwcGBrEruxgvzL8TC6KnII4eLE4KpuxMWRl9jZTMAOM2q38RKLuXPRXLJiPK6GuoaHI0&#10;5ti8MsFH9QsRcMzwCJkZ8GBll+OxIGQMHvuhDz68PxhbnwjCBsKyiYqluWRJNPUaStqscgbByqJX&#10;0xVKGhzXBSO6tjKToVIX/m5e4f+lhetGr7Rt/+GVn0p/lYTzcjPx8r79yGprxwO7qvF1hr4TCNjP&#10;CguQ2tSMRIbFmeU09Hrot54VmEooEzfjppJSZFG5HmFWGbBti/PYka1crt+GqzMLkdfWaUozQLA6&#10;+jX58IApmGDrPDBkA9sD7NqnyYlSOCUG6sosNRmxt3/I5pQNMqyqtKG6mUogw9adUYHB7n68fN+T&#10;mBkwmaHSxwa+3WHy01Cp8En43IPJFjYZMuMYGuOimE2yK2RaV1Ig1bJslApmakazr4RBSjb+TCwK&#10;PgOvLgxF4tPRTiZJH7aZMG1hJrmBaraB4VMF2hzCpGGjVL5WuNSgeB5VT9dkus7Gl6cldTZPu766&#10;7APVsry2U6Hon84rzsGr9XUobO/Aqt07MTFlC5VpLX6UnUGT34jNDIu/KaWh14PB9cR5PYEreSvN&#10;fwUK+J71++rxo5xsgkXw9IybbRtwbmY23mloRjOhadMEQykRlapL4ZLr5ruoSCpJKFRqv9RLCqcR&#10;AYXQoUNOIVah0v0+zcIYInjaLsj6h4YYRg+ggyqWm5SFJ2PvwIKYGVQblS0IkACjl7JuRt+Bygx+&#10;eLATGqVgCpXqUdymoRuBKLho+FVTU1edKiHUj6HY3yrusyeOxV3n+uDlReHYsDyQ4ZGqRNC2UcHc&#10;Zj+dyzyFRSpYOoFKkYJxPZOQuU7Jl6fltXRdv2T33uNeqfRbqVSZjK04uzALf9y/z/zTyqoqTEzk&#10;9pSt+BGVK5leLK21CXNKiyxUGlhJBGzTR/h5ViZS6huRWNeIXzB7tEfz6jnOH7yHs5JT8FT1bqTW&#10;t+AvlXuxtrYJLTTugmZAmSTB0LpBRSVT+DsgWAiStsnADysMytxz+4iq/1w64NGfsZsfI2TqzjEK&#10;myMo3JiC+6+8BtdPJECEyqmJUY3YBZkzr91VdGUonBsZapBZ+NQ0GsKlKdWaBau57261s1syCTIq&#10;mbvP0Xgit902eTyeuT6QcIXQ5E+kcqkIqzlkAQyTmtbjj+0rAwmdHyH0QSJBdJ2SL0d7dW9LYFJL&#10;y9NP79uLiemEK4nhjX0qw+Kz+/ahuKMdz+zdheDkbQbJtzPS8B7D5cb6evyqmNliMqGSqbcnor6P&#10;a3KysJ0hM7WpCb/OzYHXR++zv2MPT5qamoonKmuQzkzy+swinPrWBvw8MYO+rtXCn+bma1hJU6e7&#10;CJTKFMogDRwtBZtUjOFwSCMANuVH8/YFnBMiTd0EH5ca73TUUIrHzLSzG2tX/wWx4WdZjctmJCgc&#10;Uonc1Xur4NPsO9dIOkmBMkmbmKjyBXucLvx1qZhV+AnUp0rG11a2YOKgGxDPnDAGS64Iwvv3xWDz&#10;k4RspTcNv7LEEKxbPp6vfbCBUL21whsfct11Wr4cbUVNzfV/rt2Lp/bvhX8W/ZYeMklDH5WXjTVU&#10;roLODqzZtRN+Sc4Dwi/OysDrhG5bYwNmlVG5FEb1cHB7hvOHuConExsaGpDb1orZRfmmZl7b+Jn0&#10;X1O2b8eTzCbzqYazCunXNjBkfrgWkzYn49mde7CPYayHIDgTDVUjc4x/N6FSFumEUWaVCodcDvK1&#10;1GroIL0YQRulktkYJ7cdOsQQSdUSXFI6eTxBprCZ9PoG3PPtazA7IJRKJaDkmxw1s0mIMv8ERsvP&#10;DiMJLpvLT6+mpXMvVSejNAilWp/pljgETERCSBDm89hnrg/D+uWhVKpAhkd/K0NsXBOID5b7Yv2j&#10;YXh31ZdpmnNqauA1RSVPvry3Fi/W1sI/zR0WExGSmYZH9uxBEeF6gobefxvVacs6XEDP9ee9+5Dc&#10;3IzY8hInLOqxugqN3H95ZgY+IFyF7W2Ym0e41tFvrX+PkH2IGIbV31dXo7yzE7HFxThhPcHTI+HW&#10;foS4whJktbShrK0blV29aCNgConNXQNo6OhH14Dj0dwzX3sGHb+mdQuXbs91WKGSqsauEGnzziyj&#10;lIox7FIhpWwNu+vx15XPYf7Ui3DTRMIiRaI6KWOMi6Y3k3qZ8XeFUCqVqZ2gUnFWkxg1MVFeTdmm&#10;wqNKHYTKrs5mj9VT2ahgCeEabA+05cOXhOB1+rGtj+niER/2QGxYHUTAAqiqX6YLNPLSrz2/pODo&#10;e1SoP9XtQwxDoYGyfRMi8nOwau9+lNCcP717F0KTttqDJ7+ZkULl2o9sqs8t1ZU4OTWJqsT3bHzX&#10;lOtchs0/7t6LYr5vfmmp47k2EKDEjxDJYx+vrEYZ991MuE4VWO+8Trg+xLySEqSq8r97H761JQWX&#10;bkzFn2tq0ULIrLbFrpCnbhV8giXAVLrQDFmpm+A5QBUz5SJoCpsaftI45fCRwxYaFVoPHnKGpEaO&#10;HUXLznq8OO8+3DgxhFD4mHLpoglTK4Kh1xoyEkB6AodA0yOS3WUM90xYzXyVon1aD1NXZd/VNeVm&#10;cXSolUZmjx+Pp38SiO2PxSCJapVID7aBavYKIXOdmS94S0sb65Wy7d6zc7PwBsF6Y/9+XEAzbv6J&#10;2WIg/dfDu3ahursHj++qwbgkKlPKOpxL5frjnr3QjInfllfg5C08Pp3gMQlQVjhx62bcU16JkrZ2&#10;LC4tJ6zcr+c7r3sXk5I34/dUwcquTtxeUorT9F7BTLN/Y3YuUpqa8R4/+1I9f3DDR/j6RxvxYHkV&#10;agcHzXtZaGO3y9rYVbW3oSCZf6ka98mTaXhJ1XzVv1TRV7diq9aPHjVAlZXqWgBdlXT48DEk/vFN&#10;3DbjMsKiUCmFCrBpPVa20GvNJKVyzY2KsItKnPlhDlx2eZnKFXrtgsqdVVrna13986m6+U/EjePO&#10;xMrv+GLzypBPw+PaJ6O+JHClrP8xQ2BvdEEOniZEGxnKflXAMKYwR8BC8zKxbF8tqrp68HztHsJG&#10;haIXOy8rDS/t3Ys0hsWbK8pwkmDUs5n1OF2CMmbbNtxRUsFEgOq0oxInbuLnraehT1qLSIbFJ7mt&#10;jEnC7SXFOFPK9d6r7G9hZg7h4nf4gKp3mR5q+TYV7d034PXWO7h4Syo21jXZ9ZGDVByBIuVSl5F3&#10;skyn6q8M0/wYAdIUaxtqUrHV9T6VORRuBZa8mmWYh9i5fXdRJV69ewlum3YRZvkxTMqLyeDLa7m9&#10;l4y9al6RVDdX+ULlChs+CiF8UjnN2dK61cUEmmPy3bW1eO6Xus2aOBa3xJyOv8wKwsbV4Xifpt51&#10;dr7ADTjRKzf9Rq/s7TgnPxtvUrk2NTbi+mIZdKpGdirCiwqwsnYfyjq7CN9uBKUkwiszEWflZ+Lp&#10;nTuR3NqKW3bX4GvKMNP0nu1cJuIEKtWsomIU06st37kbPnrflg+smDp1ewp+X7MLVR3duLe4DGfa&#10;01Gpau+9iWvTM7CWP28D4fp+IlVwsx7LSyhfewVXJG7Hh/sbkLivAU+W1iCltd2Mv3tajxRLA9uC&#10;TPDY2COVTOUMq5sRqkGqmAy+1E41MhVqNRPWZsMSSJtFq6lBf/sY/R09eCb+t1QaZYwuwx+kLrPv&#10;wKYrp93Z4twIhkzdUIXh0e4izRDoTFTUcQTSBZiOV9HVDL8uqtVoQagvbjzjG3j2J0FIeSbmSwBX&#10;fsbPvXLTjqoSf0FBLg14PbY2N2GWPJJMfQ7houdazpNdQrhe2F+LiMxkq8KfnZuGF3fvQWFbB+7d&#10;WY1TBGMqM0aFxeSNOGnLZswtLje4bmXY9Nrg8mP0ZdH0Y8/yvbt7enA/Q+a4zdy39k36rjcZFnOo&#10;XE3YUleP7wrIj9524Hr/LZy7JRFv0P+lN7Xiyq1ZOP3DLXiEiUHL8AGDSqZdU3l0FZJmvSprVAiU&#10;irX3D6JjSFmn/JoGxmn0eby8mK5qamcXfIcE1rFjpnDHPj6Gwe4BvP3gatzkE43Z/oSHnmqW1EfG&#10;X5fAyWsxDOpmI5pe7b6Tj5Rsto9C4EQLqe6xSStPcP8cb4ZFC49/L8TqmNkTT8eGO6Z8weH68MNv&#10;eGWlLPDKYJhL3YazinLxp9q92NBYj9k7qFw2wyEJgfRivyMIxZ3deI77w2nkNb44NTsdz+5lFknP&#10;dX9NDc7IoGIJLo1Javxx2xb8qrAY6TT8T/G4aO3fwrCZtAEh6clYUV2FUobFu8sJ1xaGTMH1/hsM&#10;i1lIbmzApro6fDeZcNGjeW1i/+hdTEtJwSv79qGAP/MXhUX4WuImU8jpSalYUbkLu/sHDCjLFi3c&#10;OcVUd/1LV4k39Q2irkdTgTQA7swTU2KgCr/NrtDxfK9gtdrZUed6gOad+/H+0qcwN3wGbvR2ShMa&#10;/I7nMp7AyWepLqY7KupKcQcmmfqJzpx5wqNQKOUylVP4lP8iZObB/Nl1sQjfN9dv3BccrtztlzFL&#10;rPEqTqdCJSMyPwNrmA1qOGd2BZUrlzBkJ8EvMw137d6Noq4u/J77Q9K5PTcdUUV5WLFrJw19K1bR&#10;qwVLZWT2M6lgVkxdh9/k59tU6MT6JlxTqMFthr9NaxGetAVPEq6d3d1YuXMXQy0B3yiz/xHiC4qQ&#10;ReXaysTie5aZUrXWv2UFWPm81xv2W0H3Lhp8P/m/bXwfPdz3mHWuq2vE3t4B9IyO2BXhgkTXVKq+&#10;JVA0OVEh0zH3boCO2J15ZPw1kC6/prHLEcJo4fH4MWf2LI89zlDZXtOEp66/A7+Z4GePznNu8qZr&#10;E3XTXioXAdM9UqVWN3lrAuB4yxJ1L3sNbtvMWHougWVKRshmcb+uytYQkgPYhC84XIXp13rlpToK&#10;RW8VUZSP1fRQKTToC6o0b4sKlb0NgUVZeGDfHpT1dOJP9fswOTvNIJnObPElebGOTptP76/yhZRr&#10;Iz2SjH3SZvwoNxebGxqxob4eP9R++afUjTgtdSvurShHvlSPPytQtbONTARSt2DOjlLktbcis6kJ&#10;P0wiqK+85Jj9DVSv9ZuwsmY3f2YHk45ifE1AMkHwStuAc7LS8ZfdtchupFIW7qTytdiU6MO6BI4A&#10;ycRrqrRUTfP4pWpSM4VGlSPcRVbNtugeGLJrL6VaUjLN/T9MAAXd0b/9DaPDh/Gn25biJv8owsFs&#10;Uib/M6pkmSABsjAndeJSw0OzCJiTKfIYhVYCaXP2Q1SApYIRMCmduussffHa2MzMC05JTc73SuFJ&#10;1exRQhHCcPdQVRUNfQNipVzbqUQ05uNTtmHxjgoUdrbjKcIXkqwwuhVRORlYznCYQRhXcxm5nds1&#10;80G1LhVSuf49Avghw9u6+jr8JC/LCYsEb1ziBsJVagq0hJ4pUOFvPeFa+y6uycnE+v31Ni75Iyna&#10;ekK1jsq19i1MYiLwyr79KGvvxC+ZCJycrNkWBHb9eziHPu417stlgnF3RSWCt6XghwUleIPZZQuB&#10;OUwfdYxQHRhm5jjkgCRwbLoPu1P5dyYrKqTqqiQlA9qv3jlwwBIGp0Crguxh7C+qwrML78YN/iFU&#10;IlXh2T+dMUFouC51Ulh0h8bPdu1zjqOayYcJTinaFxmuX5VWXPOtwkLL+mwmA7M8P3qru3bsQFJL&#10;CxZUlBESgsfwNjEzFXcRgJ29vXilbj+myXMRnKi0ZDy2q4ZerB0v0IudTShsTpcg2baBgG3CxRmp&#10;eKO2Futpzq/iybcyBX/eCQx3N9Pkl3R24mGGx8BkKp5V79fZPLHEpmZkE5Jr6LFOeusVeH34hrN/&#10;/TqsZCgu7e7AfUwEAlQ7S+HP5M+NIaAvUUHLurpxG3+PiYn8TIXNrUlYUbUHjQx5CnN2Syca/iFm&#10;h3bPCgLTRZPfTz+mqTu6tE1Zo8oUCpky/BrrVCKgkoYulzt2/Lh9jhKIg0wEXl3yLGYHTyEwKjEw&#10;E1QWybBo2SBB0dXdbqAsW3SVIpyaFzvD5Ww/3R7TgVH1MNep+mK11Pr6C9fsrCmaQkNuQzwKZQxV&#10;ATlpuLeqmma6BTdTqbzkoahQ45k13lpZjVJli/ReU1yD2uE05cuZJebRsD+/aw/OzRRchErqRWXy&#10;2roRF6am4s/ct6muAT/X4LXCGPedTjW8rawMOfxZj+6ocdRQ72NIvZwe7839+5Da2IjfpGbg1PV8&#10;j/Zt+gAnJyVi9d59qOruwptUqfPo/WxMk79HFEP7i7V7UN7ViWV7diI4nzCn8R9n+xbcW7MTBS0d&#10;aHRNtxYgulGwxhfdsy1UhFW2qNdSNWdmBeEhdCrCDg0z++R7df3lccIlH6bMcvjwKLPKj1Geno3F&#10;51/M0OYayJYCsdt1iVQlgWW3vhRkKj+4CqrWBaGyRkHG/RrLdJ2uL1bLbmn8+Wt79n5yUQbDlE6M&#10;vBUzubDsTCyvqkFaUwtuqSRczCC90jZjDJfzCZtURmOPM9J50qhoAVnb8TuqTlF7B97Zz8wun/Bo&#10;wmAylURLZoAXZaQzVNUij6Z/bglDLYFTJnny9m0EuByF9FzPMxmYITVUMkAFupyh9D2GxRwmAjMz&#10;s3Ga4NJUHYJ7AtVpxR56LgL0DgG8ME//IPwd6Bt9mWgoK1U97gl+ZnimEhL+g2Rtw/XVFUhqbUdZ&#10;Wxfe2FNP5evDQUIiZVKIE3DuS9fkw1QLU7lCfkyhU/e9kJopXEq15MF0NblbwTRGqVsY6I7Wj/78&#10;WgNMVx+ZKqnkQPVyFEpQUbEIk1vJPlUv12t3d52uL057vrY2Yl1j3Wuv88ScozCmmpSVHLYiqCAH&#10;D9I7pba04tYdNPTyO1SusVSoxfRiUq4/7qvDWTz5XknrEEwoH6VyyVy/zz/q9/PzuJ3w2PAQlwyL&#10;F2Vm4K/8WektTbiuUPsZxnjCT2C4WkBDX9DWjtcZNi+mWtl76dcmp6bgj3v2oZAwxOcV4MzN/LxE&#10;+jip14aN/Jm7UEHleo/JxAVUK690qm/aFiYJDH/MZku7O/E2v89ZDPMaePdK2YDfVJZgK0HWP8iv&#10;yyoQmZ6Pd5ra0E9YhgmJM8HQuYBXyqWShHt6joabRphxHhx1bhl1/GPCZbcpcG5VoORA5l91tZEj&#10;h7Cb4fq2S64gIE6x1A2YgNGVPda5Lp/lmHeXV7Mw6Ryn6yldp+yL0xaXlPxsNYH4K7O/s6VA2wlW&#10;DlWDChbG//ylhCupsQm3UpG8qEwqrp5JwOKpZMU8oZruPEPZYsZGjGPYuZneJp+ArKMX+6muxlZF&#10;XUVWAbtlHc4nNC/X78d2+rhfl5Y4yUPGFpxKr3db9Q4UtLfjA2aS3ykieKqNaa6XBrz37aMitiOh&#10;uAhnChABqyyUUD5aV4sdPd1IpSe7orSA/wAEluHPnyr2JFVSYXFtcwPOKSRcgjllK361owwpVNgS&#10;JhA3VpbjDII4LjUTb1OlOwnFEMHS4LYNhhMo3T6g18y9M3HR1Et+6wjVimAJLnXdKVHHCjCFWs0b&#10;O8ptNYVlmBs2FbF+VLAA/78b+s+YemWUNqBt1fsAQubKNE3hxn/B4MrKCv5ZRcVzbzN7+4B+5oeq&#10;O6VRnZgRemUkI7wwGyto0FOZ/d21swYnKKwQhtMI2ZzqShT3dOEvjfU4tyCbMPJkcv/dNdV2YeyG&#10;+gZcX1bOcEewNAitzJGGPzIrHauoJhrcXsgT/HWFWg0P8TMTqnYgjwB9SDCvzOVnJsn/JSIqKxN/&#10;3r/fpuMsLi7BeJsDplBL+LZtw93VNSigim5uaMC3mLGab9Q1k/x5D3JfSVunAXu2PKVAT9+Gyxiy&#10;NxJwhdNZFRU4k0mKV046v3MFqvoGnLBGwHQ5m3VTK2ewW0VWC4HHFAKPfiYcOrNf5cPM2LsgVOlD&#10;tbHNz7+KBZFTLASaiVfh1LyVlGy8La3Lk01xHmMjBZujfYTPdda+IC05+UdTszP/9lf+d69vaMQv&#10;CgiXhmx0gtK246y8HPyZ2dZ2gnfb7mp4yc/Q5HtlpeJnzB4LOtrwkhSPEOqys3GFmfRiO7C9udXM&#10;9Y+Y5X2qhJnsyTLZaXhi715UdnTiWZrtmByeVJtrvwWzd5Qivb0FGxsb8ENNkxZ4zBrPpvH/C8Oa&#10;FOiOyh2YoMq+PJwG0gnF7fRVBZ3dVtT9YRW9oWu+/ziGyNX8GYVUJ00D+llZKU4lQPr+3y5nWGxv&#10;w86eHjzMzNY/n79DfirC+A+2hdml7t0qxZJyuYeQNNlQpl1KdYiKJS8moPR6VCpF8CxjFGDqhFDv&#10;s2ItjxnqHcBT18Uz/Dney4Z6pFoKkex2D3tu122d9DgXG7fUbAseo+46a1+Alpoa6JWd9tTU4nwa&#10;7H1IbGnG4pod/MMLHqdPKczHCwQhh17nTmaFXqpL8YSdQgW4icpV1d1N/1SHs3O4nUrhzZN2S00l&#10;MjpasJaK9lNdpKGBa4VEhT+qRjh93Br+PJnsJwlFjFSLYVFeaA4NfRZD1ba2ZvyEnsjKInxfaF42&#10;XiBclTzpt5aWYbwu7FBRNtlZXpOTjU0M3UWE5YdF/JlKSJQZ8h9hfk0V0rg9nQnEJQJW20syMY6f&#10;+SYVuaa7l8fswlgpV77+ebLxFlW11+WvrMBKaBTm3PcY022c7Apw+jGr7HOfzL5qYCpT6HgbDdCS&#10;UDl39mG4ZBLw5B2PIi4s1KBx17l0RZFbtWzgW7MrwoOhgW4pl4VOdteZ+wK07PTvMgwciKSp1syG&#10;DxlSri4pxilM5c8sYpZHkx6Vl48nuS+LXuY2hkUvVdRzM/ANQjaXPq2SPkdXAc3QzUgIyUTuX8ww&#10;lMXQtp7q89MSKqH8URZDYi5PKj87pjAHT+2vRQlV5nEqZkwBPzOb+wnEXKpOFkHY0NSIq+SdFMK4&#10;PZyq8jxDZQXV7r7KavgrxKow6yrO/lJq09iMSsKewKTgTNWyaOj1sxfwnyCLsOTzc79bUoQTcwkR&#10;k5ZTqH5/oSLXULleIOwRhE0wjsnJxTtMYLoIii5DUwVeN7Vz6mEaAFftS/P2afwJj2ZTqLsLq0Oj&#10;jtLZDVcImpRMoB0nZM19B3DPonsRS7jcwAgoK0EILF30ods/2QwLKpb8ljJLHqcn1brO3Oe8ZWWd&#10;6pWdMtcrKwMR/GM+XbmHJ7SZfqOYf2AqSRGViP5Jt0d6gWm+5mfdphu9KdtiWBlPuO7ctRO7eGJe&#10;lXIpK1SWRvCu4cnNZAjaRkB+I6WQ99GYpIXT7fAlXI8wWxRcT1IVJ/M9NvbIn3cD37udCrqZ5vtH&#10;7ntNsPszCXieAFQy9D1RvduyRxtJYCiVOf9ufgFDaTO/T58Vfb3pF23f9i38nUqQ1kK4mGT8hLCf&#10;kkPwLCNOxgqGzCKq4Qf0nFOVnaalYB7fX9bTazc6GTpM5ZJfIlRSH81kVfboziLlwaRMgqn/gO5Q&#10;zdcESVV7XbHkvjD32LGj+PhvH+PZR1/E3MAZhMXxW1ItmfeE6dFm4KVSseEai6RqESi7IESey7LL&#10;L4qhz036vldW8jEpyeTyYrxStw/bmlvoeehX5LcyCApDXxBV7SEqUWZrC26XcmkfQ99pBCJ+VxUq&#10;+3rwcnMjZujqaqrJaQwtsQxDeVSYDKrdYqrbqXqPQl8+l/Rm3sUFuH9vLf0alUthMY/bFary0vCb&#10;ylKktLXYLQF+SpURcHrvKYRp6R6n3PDXXfvwzRSGLw3zMHNVaSQsLQMv6lZN3P9gVSUCpJIaI2Uy&#10;MLuo1C7UrejswLUlhfh6AX9eKVWKP+/5pjoqVy8+2lePabQAY/n7vsbfVXfj0SRCx8wfspCoDFGq&#10;pdCoCz7ks1Q4VX1rxMy/c6cezc/XFd6CSlV/mfljzBZT301kpngWFoSFWTnCVIlqFWu3DgiyK4d0&#10;73mVISxEEiq7ikjKptdfCM9VXn6aV2FOgldJDk4ozkVQUT6W7Nplwytzy8pMfbxKGOZ40qfyj/1H&#10;hrAMhok7qFyn0C95MYx9jfuur97BNL4Lb+6vxyW6kkcnlCfuamaAaczCMgnIYvqvb7jAcTxQCs6i&#10;x3uRobSCyvUsoZ4ilZSaMFzdsHMHMjs6kMuwOpvrp0oNmb36UzGfobrs7e3FO/WN+GY+v597JCEr&#10;2ULaS0wgqqlCKwlhqMKp6mpUvWuoxkkMizu6ezCf33lcPoEVeHmZeGjPHlQRrhR+18uy8vH4nr1o&#10;Ghw0r2S3cqISHbKb1P09JGq+vpl6gmUejF1Zo+A6RtCOs9vkQnap2DH23A+ScMdZP0BciObZ+2KW&#10;lEjAqAuqaVQuPVlXkAkuZZJBminhZ1N43KHTdQY/x60i5wqGvSELY/wDB1G5luzdjYx2ArSb6qRa&#10;kIZQeEIjS4vxe6pMKcPRw8waxzOkCbqw4jwsZZZYTo+znuB9R8adxtuH++7QVBwqSCHhuZufO67Y&#10;eY8XM0mv4mxM5rHPNOxn6OnGMh4bpOytgL04CzfsoflmZpfBEHYtzb2XqvSE8uv5WVjK76Fp1U/w&#10;e0RrezrBEpTZiQji7/ICQ+2uvj4bOA+WSiq8J27Bd3LysKFBxp3JADPcCfw5XkXcT1WMq6xAATPQ&#10;zMZWVLZ3myGXQbdhHILlvl+YDQ25trtrWseOE6SPnSGfj7n8G8Oe9uk97tLEf/zHfyAlvRDx5/wA&#10;8WERToWeoNj8LBVLtdQAdYi/UzjVzU3M4AfbEJEmESZMDrcpO7Fhn/f70O9P+rpXWe5NUiap1klU&#10;kbEEJZbhaztP6K0KfTyRXkUMGzTpM6hCb9Do57d34rd7d3I7AaHSnE4Fm83wl89Q8wq91dkVzOxK&#10;qF4MeT/jZ6QTEN0T4o5dNRiTz/coCxNc7JHlRXicKlRJv6b3nqfrG3XCCeH1O6uY1bUjn2E1geun&#10;S0WpiCdJZaig1VSZ12rrcJ6US35M3ik/1SYv/oFw1Q0w1a/dizD5O80fS0vEr5WB8vNqe/vw0M7d&#10;8FeiIBXld5rHBKKkuxOdQ0NW+HT7KI0PasaEKu4KiVIgBzJ2+ifB87eP/0a4HKBk1o8qRGqf1Ivr&#10;f/vb37AjvxyLI7+P+NDJiI8It8mEGpyeqak0moJDuJQZOrBp6rNrunSwH2KjghGvJ7QFc3t4EG6+&#10;9ILPOVx5mRd4FWTtNnioIl4EzI9+6V7+t6cRhrt2EyBlb1IvntCpVK6XqBgC5T6GkDEaruG+U+id&#10;rqO3Ke3sxPvNTfhWhVL8TJxIIH/O7WkEJLe1A3fW7MSZBog8F08oQZlckE8Q6rGDcD2/fz9mEHD7&#10;mQypP6goxgYa+gLCIL82vkDfI51wZRCuvYSrB1uamnClslmGQ1MngyvDZsRqlsbK3XsRosRDYZqK&#10;FlOUh3f5mTuopL/bvQsBei/3ncNMOLGt0+ZtuefIq24lz2QhUNu5zckW6Z8In8Az9aJqOeOJDnAK&#10;jZYVEq7jxz8mbB8jb30a7rjwJ0gIjaKXCnWeZUT1UX3L5nixz7RBaSmYt5Ul3PO5dJmaQmX8pEh7&#10;oOniyy/EG7HRn2O4li490ask68deuikbofLSH7msEKHM6FYpI2SqrpDmpYyR271ocM9h9vZmXb0Z&#10;9IfoR7xpiL0Iw9cLc3ETlaWUPmZtcyt+UMUQRvU5mSr4813VSG3vQGE7TyaB9FaZQvUx/Twq5vnl&#10;JfgTM8xS+rW/Urku1t1wVIQtysX3K0qxgZmp/NEDNPu+2q7CLdX0HsKlIZ4Mgv5jXXBbSGhLuL8k&#10;C4H5+Xhuz36rg62hsY9Q9qriLMPtefz8TYR9L5Xrmb37EZ2Tj/iyClQQRF2IoYxO3ukIYbF7ecms&#10;Hz1uwFl9i55r+OBh646/UmXeXZH/u7eSWikj7ODPeffxV3H79MvpsahWoSFY9M3zEDsp2kKgQNOF&#10;GDMJ0ywVT2053ryVKZtMPAGLm0qwJkVY3euZqwOx8cmwzzFcFcUXeFUW7fXawbBQwV7GXpKHUwnM&#10;NVSYZKbri2uquZ1KIiVimLuAYVF3CcynQj1QX4szNI9+RyFOISQ3MPyV0ANtpOe6hpmjVwUhKs/F&#10;tyvL8SHfU0Rj/jBTfW/9rB082fq5pfk4b0cJ/tJUbyr0NjOzSzUJUaGTYfGXVL3U1nZmhb14kr5s&#10;ir6LFJEw38ewWMX35BDcn1Qy8XANGUmBfai+zzLUatqNiq1TpLDKNOkdz6b6rhNcPX3IamhDGv1V&#10;96hzXy9No1E9SoC4/dLQsFNukPeSeg0MDtkUG5n1I6p3qTTB7E/HDh88aMoltTpK39VQtQ8rf34b&#10;bjpzEsGiWsVEYUFUpN0FR6WG+Khwg0WhzikvEC56LGWCGqRWGLRnTkbolpqqdwXggQv1hNsofLD6&#10;83o5v1SrvOBHXqW5n3ytqhhnVvGEEiz/6hLM3FODFVQl+ZL79u0jAAKPJ7UsD1N2lOJFnrQ8+pIl&#10;PLl+UrQqdgL2U3ouTcLbrhRfN4CTcSc836vZgUQmB5X0R8/U12MSQ52l/qXanwtffv6jdfsJZjc9&#10;VwMuqSqBX3UhfCuLCHklthGE4s4uPEDVC5BSKnOlx/tt7W4mED12D6+f2k1+lQgohGfALy8Hz1EN&#10;a6lGf61rYEbK98k7MlxOyMvD2/zH0f1XNeisqcy6OFYhzj0ArTAolbIrrgmc6la6eFbZoeCRxzKT&#10;zn6cmaHAUoYoqDSsc/Djo6jMq8JDl/4C8UEMfxGEJCYSC6hWCyfF2FVANoeesKh2Zdc46vZLrgtl&#10;FRZ1LaMenad7TDhPzvXHH66bhPcfDsMHjwUhaeXnFa7i3GmEJYfKRXUhPFSTE6hOp/PEBxCgayur&#10;kdLRhgSGtFN48sdUURmoBlPKS/FCPeGiCi2j9/KnCniVF+KkkgJcu2unjeWltLbipr1MBPTZlcW4&#10;bOcOfEiPU8UT/TqTgYuofgYrwVKfvqMYLzTQczF7e6+tBVcopAoghusr+V0+amlBNd/7LP3YVGWh&#10;CqcMmffU78GegV6D8mfVVFgr6DI08rO9GdqfI8hKEt5qbsS5gpIZ5elZ9GoM9Y2DB6xU4Awka8Kf&#10;c32iKuiCSVAJKAGm0DhMCKVato3dHQrNm/FzNJRzmNtl+ps7uvHWyudx+9QrzV/FhgUjjn3ROVMx&#10;f/okezCpXuuh6fF60ge73dcrkD3IdcW2HjKlq7jltwiV7mR4z1m+WL8qgmA5T+hIXfV5vFcEcMLX&#10;Swq+L0U6gaHpazUEhCf4axWFGMMwF84Ts4bpvXzV/ftqMZ7ABfOYb/DEXlFZiVfqG8xbraEyXEIP&#10;Nl2ZIU/2j3dW2o1Isq0mxZNNJVS/jLCsY7jb2deHN2i+L9YYoZIH+SOGztAqerzGOpTTm/y1uQXf&#10;Elz8LoI+hp7t2fr99FaEiypqYbGMcDGJmE1FzKGCSi1/Uc73uEKpPntifjaeqqtFZS/VkP8MFxQX&#10;wTctAyuqdqFpYPDvMxrYtdTV1AqHgklX9DgFUPkqgjfieKtPQ6WUi13rZuC1j/0AzXvFvgYs+eUi&#10;zA9gNsgwKIWaPzmaYZBZnmCJCiVcDI/M9hKYFdojZKhW8lb2DEUb5lGYdOCarbn2BO+3U33x4Z0x&#10;+Gh1oD1eb/tKf3vuo+uMfn7axqam8Ntqd79risOQeNpOhhSGQy+ue/HEB1Cd7t+1B7n0Kysb6uCt&#10;0kClo25nV9PQNzagmCqziic9ROGUIVF+7SqqXF5nN/J5suP27KLyEAT6tPMrS/E6jXq14KFyfbOc&#10;n6eQWMH95XkIIdirqVxV3P8ezfkVTAwUggXK5fRj77U0oobK9RZD5kVSw5IcnEjo7ty/hya8h16t&#10;D79hduulmpuyXn72eO5/hlBV8btsbGjCe41NhLcH/QeHCZPAcirrNvGPoMlrCTSBonvga11ZomWK&#10;BM1UygWR1a0MKiczPEio6vnPtv61tXj4il8zDDIb1CNhQoORQJXSE9R0eZmmy+gxL849u4IdryWV&#10;IkS6aNaUyxUaVaV3tvvg/vN98ObdwXZ/iNSVQUhd4YvtK7yRuSb48wdXWkfLt5+up5fSydCJtnoU&#10;wxBV5nR6qAsYiu6q3ktQOnHPXmaLzBItdLLPqKrA642NNlSzmicviCffDdH3qFypDJfZLR1I2LnT&#10;gNN7LmJIfYdhUXCtZYj7/i76sTKFPf38fMJcZJ6rjCd/PcOiTZGRAjEZiKaC/Z4Q1/C9bxGST8Ek&#10;PAm7dqGQXmwHk4hrpZSWYbLzs88gnGv4vjKGqPr+A/Y8bU3kcx5Y5VxNrYtfNTborr7bTAVCJOjk&#10;rZysT6ZdQLmHbjTUo/FCx2t1jRy07/anFc9jccwF9FCEKkxlBmaFDH1WbtCTbS3r80XcFL6eEmUP&#10;fo+LpJeyy/zpt2je9RwiAaUwqOcLzWGI/N2lE/HR45Ow9ulAbF3mh5RlE5C+MhA5hCxz+ecsLO4e&#10;HAwr6+l5+09Un3GCiifXq9JRHi9mYAFUsxt2V+J++pJshri7mN393R/l4Swq11/oZXK57ynCFSlz&#10;TvURYFdWV5pPy+cJXyAPpPny/BmR9Gpr9qpswGyQCvJtmW+BbSGuEGfQbN9VW4sKql6iMk0mBgYz&#10;P/P8kmL6tEbs6us31btQZQr5MX52LNWqgOq6m+E2YXcNTjW46Lv4jxLA/X+l0umZQCOHHV/Vf+Cg&#10;hUMNJuvSfZl3GwckRJpnJXAUBocJ3OHDzjDNEW13eypBxm2qXR08coi+bQDryivx8NwHGNqmE5Qg&#10;LDxnChaeRW9F8z5/Ev2WHhlsZpydGd9cZok2RqjSQmSwZX969J1z4zjdb5XHEcQ5DI0PXeSPdU9M&#10;xnuPRWLzGl+k0GulPR6C9BWByFiuh4l+zi7Q2NHe/q2itraPn6A5lkG3kCbAeDJPIFhf42sfhsE7&#10;a3YhicZcz/QxAy0PVJSHGQyZrxKuPINrP8IY0myflItQbNckvLYOLFBl30x5IYIKC/EoM70dVKb3&#10;6bm+o0vSNGVZn0sg5PGecgG0pa0NP652KRf3X1pWgrf5nl1SPSrmt5VA2HhmDuYRLoGsKTLL9+5B&#10;aEEuTsnLwg2EfIuywaFh804qhNqFrYRJcJnfEjQqHxAWKZTCoMByD/EIOnW9X8rmHkvUuq7U1n3I&#10;Xlu3FXf94AbMD5lixdB4grRwWpR5rPkxVCiGRoXDeNdtK+MmUcEEkjrhsiEeTfyjajnhkWHSvJc3&#10;HrzCH28tm4LkNUFY//vzsWU1w+EqPZg9BCmEa5sA+zx5rhl5NeOX7al9oJBG/em6Op5AqYMAk9dy&#10;DL0ffdc3d1VaTSmTYXGRiqgMQe7sbUZ1mRU6i+kxfs/PiJFyCVAmBpfvrEBiWytK6MduI0xemrtF&#10;uMJpplfSwyl8rScoP1DBU2OLGuIpzcYYKuY9VMhyqtDG5mb8RIZeoY+GPzI3B0/uVj2rF+/ur8fF&#10;BfxZUsSCbPx6B5WSIXgnwbuRMJ9RkIffU5F1r/rhQzTYusxLJl0hjR7LZpASFpUQHH8lU04V4naB&#10;ZaHRBZZqWFIsUy1u//j4cYxSrZqGh5Hc3owH7ngE86ddQk8VjQSVFfTw0HCGwZhwhsIwLJos3xVs&#10;T61VgdRKCQyBunzM6lXyV1IvAqeb8wosu1lJwDj89ZFQfPh8ODY9HWPP1U5mZpi92h+Zq0Pou2Yg&#10;dU0Mkp8+FzkrPkc3f1u6Z88lf6yv+7iqvwdPMKR5yahTrQwwKRfBOpmvz+Drmbt32thinMKbQpip&#10;Ew29PBfNdy691RP0SeHyXMz29P7Lmb1to3Kp0n03s0yBJWij+XOe2LcX5VSY93jyrxSQNtwk9WK2&#10;SOV6ksq1s3cASfyZP9cla9xuYZHvfaWx3gz9Rwypl+vhVJrER8DmMIHI7upCVXcftu5vRl5rh4Gl&#10;awkHCJbCnwqfuurGhm4ImYz4Z1XJXcNSGDSwXN2UisfavSJo8HXL8Voq69pNyfjdL+OwKPps3Dxl&#10;MhZSpZQR6sZugipeikWzPl+FTz1xVgbeBqCdC1w1k0HjhjakI9D4Ppl4jS3eMs0XL98Wifeen4Tk&#10;x5gRrpqA7FXByKFaZTIMpq1gWNRj9LietcyXy8+LchUXjzmrouy2e2iCi6lcLxGQUJ64E+l5vsF+&#10;qoVHZo8MOzEMfUt370JGextulXJJgQRhYR6mU3VeJVSlPKlPUbkiBIpqZAyLV1bvsLCmutOjhElZ&#10;5kkVRZjM96zeX2twaY7YzzV1Wp5Kncbbn5+9VLNKu3uxlXD9jJ+jz9PnRhLQJzTM09uNba0tuKqc&#10;IdX8WgEu3VHBTLIF+/sH0c0Q6L5pm2Cxm4tQtZy7BTqeyVElZ9zPyg4GFbttl3GXz3KWqllpqTDY&#10;yM9OrGvAM79/Fbdc/GPCE4P5NOoLJju+arZCmlQoPAizCZFTnyJYAooZoe5wY3OwXFdVy2Pp3qhW&#10;PKXX0qVjS76vh3nG4KPnJtszGvUks8zVznMZM5f7I225HtdCsJYFIJuKlc2wmP15echB0O6yi8+v&#10;qcDTNM6lPd1YxRNmY4oGVwECqksJQjHG0rBPZVh6sHYvMro6cD+P86YynUpVU4H16l1VeK+5Cbn0&#10;HGsIVxgzSy8NARGCyyt3YDPhUMp///59OIGezpuffz7fd+deQt3TaRP/fmWeispkA9S5+NaOcrxH&#10;cPZSGVRbu26X/BrBoy+bUlKIZ/lZZQyZemjVTyv43twsnJibjZurd9r4oAqcutJZoU1gCRyFOufe&#10;Wy6ACIlKDO57crkn+TmeywHMyhBSKitTOGq1m2A9++d3EX/JT2nAJ1OdIg0KmW73zdviomjUVTag&#10;SlnNygWUptNY5V3Vdj1hltmhjPscX2/LFmf6+GDmuNPw7OxQvPuHi+1xK0krxqNgTQjVKhDpVKZ0&#10;hsX0Vb70VwyLhC5/ZSRVKxBZS2noCZzr9P4bW1LSGKrObSE00rpmr6irE6sIj5eublFI5Ik+qbII&#10;Z+wsp4IVY0xFCWL37EY6j1tEBZvIY87aXY5TCMp5O8rwdnOjXUv4VAOzRdW5lGnS73yPRjqZ28vo&#10;x/7KMHex5l8RrDGF+bilZqcZ+u3c/ytCaIZeP7uEPq6yDH8isDv7ek0tDT6a+TO5P4aAKhkoplIm&#10;tTXjxypFZKRjJrM0XYCr5/foHvJSLSfjcyb0ybxLdY7apV6Chp0gmbJxn1TJbea135nt4CicfNjw&#10;sSM2bvnqhlQs/t51WHDWuVg8YwYWnnshQ1qoU6OSGac62d2aVQDla7vVJAFSZd1du7KbuCkbVNVd&#10;4E3SGKEP1c8Hy+/4Fj58+hxso1lPXq2MMIYKNdF6+gpfLlV6CEPWqkhkLhVcIcha7sCVvfTzAFdx&#10;xjlUidbx9Cuan6W7/73IjE+Du+Z7BIf8Fw3+16hAflVlVA96rnbdalKGniGRYJ1CNfkeQ9ampmar&#10;Hz3JjDNEn6E6GGG5gOHvfWZ0Oin3E4ivK3ujOo7j595I75ZJVdLUm5kqNdBTnSZ/R1jG8fPvJuyC&#10;RVdy/2pnJU6kx1P2emJRPuZzn4q2ujX40po9+Et9E5oGDzDr01ifM53YQCEY5p8EyHGXr2KXSknZ&#10;3Hdttuo6uwab3WOEOlZ1K81k6D40gg8/SMSd351pDziYP2kqFp5zHuKi5a/oq6yyTpgIijPm56iY&#10;1ahUBFVo5NK8lib4SbVigjAvlPukdiE+uOWbEXhu2RVY/+QUbFsdTFWij2JP15P76afSlvkgdXUo&#10;w6E8FmGiz8pRSJTXWupNuLj93w5XefnXziwquvpknmA/Zm3LqEh6EMHKvVQuhqUTlSnSS51G/xNR&#10;XYwzCJtfebEVT1MEFyHzLSnCDCkUjzu/shxvMePTHQRfotpcwlAbqqq5qumEYis/u5zgPcLPH6MK&#10;PH3TWP7sxft2o4jKlUu4YvmZBrRKEXxfdGUpft/QgBqGxTRmqNdKuWxeO78XYZ/PfwiFYYXANkKl&#10;S+l1pxl7CAGzQqmSDdNIkQwaKZJrCrJKD6rKE0Jtd/ssx3vxGIKo9Y8JWP/xI9i+ay8eufMxLJhx&#10;BRZOmY7F06czA4y0uexWUmCYkzG3DFC3nrTHtAgahj+CZNORNQeLx8whVBp4dt9MVyp2/cSxuO83&#10;F+OtJy7CusfPZhgMNF+Vuno8EtfQa5m/8qZqyW/RzC8LRq7Ask6ftczPehahS3r83zzN2bewcMaE&#10;oqJWqdJ4KsTNVVU2H/2JvfvoXRzFsaxOymXlhgLzUU9SLTRB7+4aKlcOt1uGRrjKKrC2Xhc39NAL&#10;1SFKN90lpCfRgGtMcC3B20mInmP4naxpLvp8hsyrd1Qiq6PLrqyJVQ2MqnZmWT7GEG6f0lI8RC+o&#10;OVt6kNRlZa6qvwDMz8W8qhobxtGTyASJzVwgIHbBA7syQvNMVB8N0xynainc2fQZwiS1kpqp+n6U&#10;+3Scex6827QPcdtbyQWYf/k8JIScTbWajDiadc2fitN8Kw3f0EcJIj2aRXUr3YZSFXa77zy7+/Es&#10;ukV4vB5UMFW3Eed2qRpVbubEcVh2w1S89tYCrH+MGSEByn+MmeDKICStoUlnZpi1IoBQBSB/VRhy&#10;6MHyCFj+ihCa94mWHWYRvgx6rdTVgXjjiRn/RriWLj3x1IKCK06nKT6ZYW2iKuG6lJ3h59l9+3Fy&#10;Xj7GMpSdrKtqSgWXMsICTODy5p07kdnajlurqvENQuJNH3ZKUSG+ywxtXXMzivgZT9fXIbqiFCcQ&#10;zlMI2CVStcYmm/3wHiG7kp7rFGaLAQQ3nmqVQVg1XfmuvXswllCdVMnslMoWQ1V8uqnOZkXktnXg&#10;Jh57ksIzw/BtNPeaVqOpMeaXNO5HGKy8oIzPwHIyQU1Blu9SwVRDPe4hHCdTdHmrz3Qplq6i3p5W&#10;iFV3r2Ko+hEWTT4XC6dRraZMwvwp0fbgdE071rwqy/Bo2ONU7CRcAkZzshQeFQI1BysuXOOGhE6G&#10;XvsJ1o2+E7FoWgBevmsqNq6ZbI+yy1rlQ9Puh9Q14TZeKMOeToD0bMUsmngplRQrYzmhWkqoqFYy&#10;8On0Zh8tjcSSX4RiPkOt60z/69v4krzpQSWFLVM0XYbATCBEt+keWlSQt+obMEmPQ6GqGFgqC7hm&#10;o4bRhD+5Z69lbvfu2mPqYUM1VKELK8qt0KkrdZ5iFhfm8mryXRdVVuD9libUULneaWzAtwQtFUrK&#10;9qOqHTYXvozh9MFdu+Gre9jrZxPc0LJiZq91KO/qQRbhupHq6J2Vg7t27rapNs4zrXWPBqfKLmjc&#10;Mxccz6Qrbbhfxl4ZIvdb+HMBdFQwCUIDUSGT76O30t2Z3/3jO7jjkquxeOp5WDh5EkNgBBYQLEet&#10;5JOoTIRkjkHklBhsdihDnOpZCdMnW+an7fJjcRHhVDK+Vv1KITR4PJbPPRcv/+E32CQPRYhyVtFb&#10;raSvYhaYvSrUhnIy5K1W+1O5fFHA1/lUrCzCJMgy6b8y6bVS1wTjlXsm47aLgg1yFV5dp/pf25YC&#10;JwaXlFzhladKN08+w90JBOH8slKbufkGjfeFRUXMyAoRUsOsTpeC8divE7SzmRFaRZ3GfEVdvQNB&#10;QQ7G89gb9+zEJsKl6cPPMpSdT2gDlcHRoJ9NSF6r24/dfcwWCctFVMETCeTJ/OzvlZVhS3OrzbF/&#10;mEmCj4DVWGB+DrwZdh/YvccUNY9quZJQ/XF/PbqGD1q5QHPadUWziqKCSD5K8Linv8jE272xDh5k&#10;uKTvcm3/NBxy3aDSOpej3F/C0L7m3iewaPoVVIApiFdB9JxzkDB5Co27rq4J4clTLUoVdX8s+uYl&#10;mD95Bk+qM1Xm7wVSb4IYRnULpL8KQUJUGLf7OjNKA8bhD/Ex2EyTnrhiDEOZU2LIJFSZXGbQoGcQ&#10;GoGl8UJ5qhwClU31yqZiZXM9c/l4ZK+eyEwyCs/dGGO3H1d5Q/WyeCqk63T/a9uHzc0RS/btSz+F&#10;YATIw1BZxhcUmOfK7+jAn3nyI6g4gVUlNn1Fg9YqXOrqn9DCQjxGY1uqKTd19GZ53M9jTyjMwcUV&#10;ZVjHkCfleoGfobG/MIXT7CyCW8Kw2IgahrH3qIzfYchV1nci4b6KypXc0W7DOH8ksOcpnKoKX5DF&#10;rDUfDxBmDVzv5f62wUEMjjoXoeo5PLo/g8ASZILNnd0JMIVK94Q/u4eDCyRB6GSRnwmJx45alrl2&#10;SwZ++7NYAjSDYE2mUsUgYVI0Q5+q6zTuDIUKgVIuywYVAk0ppFiOoVfI0z6FPRl9Df9oXffUmh/l&#10;jWXXnY+3HzkX2x4PpeLQV60OQBqVaxuXyaqy00/JW+kBnRky6fRS2dymZ1pnMWxaVsieQgg/uisc&#10;j3w3AnNVgHWVM6zzO7lO97+2JbU2fPOllmbzVfJayhZlyM8qKkYmDf1fG+sxmWb8hJJinGhmnoAQ&#10;MhVUL6N3eo5hsbir08YPfXWnG4J1imY+MPStp6+yK3Xo26bqFktWEHU++5W99TYA/U6D7qdViG+U&#10;5OEMfv7FpWV4r8EpUzy7Zx+m5hXgZAL9NYbFr2dn45bqnajtHbAM0K1WCoPuK2wEksKbqRWXKnTK&#10;2DumXXUrKZSTOQouhUPNaNB21a0OMQyW8mc/9qd3sfDqWCRMc9WtZpyF+Qxt86dG02dFIy6KqmUT&#10;+OiZCJLUyepXVAwbtrFMkVCphuXaJ/jku3TDtoVnB+Lp+7+D9Y9HIGllIEMfw96KICTTW617PJoq&#10;Fki4vG0YJ02hkTDlCjSFRXkxLtXTlnjT5IfjqRsjCbVzQawu2NCTOWxioXwfkwXX6f7XtaXX3RH6&#10;/JLnt7zY0sgwV4io6hL4MHSpJBBfU2UXqL5NT6QLFU7iiT+N8J1AuE6h71LqL/P+29277N4Naxoa&#10;DErB8zWGzcsZ3j4kXLojjaY7n8Mw6iM/xrApQ/9BS6tdGPsu4b1c05lVKM3PxndcV/GU0+/9ZR9D&#10;pm7yxvecnJuNn+lRxNw+KvWxrnlWuoGHUxg1tRIs6gpr3D/EkDnEMCjIpEpSKQFoxVF1ZoMaI9Rw&#10;TufQQby3JQu3/eouxE+9AovOvwDzp02xiXzzp0QhdhKBolrZpD4pl+a2hzHbiwxm1qdyg7JBp8Sg&#10;rkwwLoJKpTIEodLD0uMjA7Bq9nSs+/10bHhqKsNYCHKV8a2OwMbHgrCWsCUTLD3tNYtdMxrSmC3m&#10;0qCr6/HC6Uv9kMGezkxw/eoZePinoQaxFFO3B9eNdhcoyZAXlIL+O+C667vXn7M09u5PHm/Yzwwv&#10;H8EEQBd+hhKcmyqrsL21FR8ybF2Sn29Fyq/JkzEcylzLX0Xw+GepXEr//9TQBG8ep7B5Cs35d5kB&#10;rqsXXJ14sbEOMUoGZNrpnS5hyPyoqdmugn6jvhGX6JI0qRrhupJwbW5tQRVDpi73v5xwBebm4ubi&#10;CuS2tNFT6cpmZ1zQhl8Ii+OXHLVyh0H3fa6cdaco6gZLxzuKxfex91LVdtQ24oU1f8aii6/BLVf+&#10;FLde8X0CNYX+KQoLp8ZYCLRiqEKgQqFrFoNT/HQGlh24NLRDtZJiqbTApbxVrP8E/O5SX7xy2xSs&#10;feZCbFoTRLNOgKhY21dFYos9ZSwE2xkC0xQGV6pupZKCwp+eus/Odfku9aRVk/DU3Vfi5sumYzZV&#10;yl030+RByz4DqV723aSc/+I6140hIYFzQ6a8e8e3rsfy8h34Wm4OgqlEU5kBTqU6XcWTWURlsUFp&#10;gnYGs7YTLWQSAtWyaMDDqGi6RL6SkLxY1wA/KpvjuVSFL8UHCm/M4v5I5TqXYfUMQjuOyvjjyh34&#10;qLGFhr4fD++pxak5TCb4efJWF/MzlUEqLH5AsB+prME6Hqt7uyvsWe2KGaC6Ku8Kd+4ygib7Sc0M&#10;KoJkIVBqRWWyZ/CwG4DsAkxVdj1I6k9PvoaFF/wMC6ZdiEVnn4M4ZoMy6wkMfbH24HNB5Ux/cUoH&#10;ThZoJ04AyWfJ2wg+yxAVBn1s+5ygIDxwjj8+uD0Cm1aGYxtNewbDYN7qIJr2YGxZFYLNlh0Gm79S&#10;6MtZGYAcApZDlcqVr5KKKVOUqafv2vTU5Xgw9qeIjQ61McvZhGo+161OJtD5feM1m4LwO9/tXzxw&#10;fW2QzzlzwiI+fvDaBDy9bw9OoUn331GMEwjPRPqjG6oqLVvc3NSC70tZNNuB6nWaFU+LcWZJEaKo&#10;Kn+gWVfoe5UG/RyFSnqxU6hOUq6PGN5Uk3qzqdEm/k3Q8A8N/eXct4VhsaqjBy+5Qt9EvtcrKxMX&#10;03+p/FHG8FfY1ok9vX02d9390E2VEdxqZZ1Kpcl8dmUOj7OQ6O7aL2/F7pQiCJmUi11X8ORklmD5&#10;7HtwMzPB2791ORadO8OmwiyaIW8VhXnM9OSrFPKsMMpuc6l4MnUSBZgGmwVVApVtfoweBuXMedcN&#10;Q+L9x+Cla4Kw/ZFIK2ZqXDCDEOVrAh/7eqrVNvb05TTyhCiP/iqX8KjncL/5KtWtrMTAkLg8Ei/c&#10;/2PM/84FuEFXW+s7ECC7kIM/10kcXP5PoCmx0NASu+u0//PbL8LGjpsZHvzI7NAoLDjnaqzKyGaG&#10;mIfT2acwfF1EEKYVFhtYqlVdVVhkl+FPtCEgAkL/M4YKddWOHXhmt25K2011akBIbj5OoAqdRpX7&#10;bnk51jNUKry9UddIaErwNYKrn3FpaSk+Ysjc1d2HP+2tw1k5zmdqFsO0nDy8uKsW9T396LfLtqRS&#10;zpCNZiDYhaXs8kkCSPtt3FDQCDoDz5UFjvI4Lo8LNFM3bidkHZ29eHv1X3DL2T/CwskX0bCf92kW&#10;aHOuFPK4jJ/kAKb/fpsawxOmEOfu5nMInPMQAtd2vk4I88Oqy0Kw6fZIKx0kMvylUok0W0GlhY1r&#10;QtmDsPnJGVa/yiZw2dyXR4XKE2Ts+Tp22TjLBDV1ZtOyaDyz4CLMCw+1y/ctBEs5qVIGkar+3Cbl&#10;dNRTBVvnOyXQG7pO/T+//TrEb/p1YQH/cWNwCG79zjV4rFL3+8zBZIYkH4IxhiHymsoybKQavVtb&#10;h2/luqCyoZ1snETvdDpfTy4owh8Z1nQjt7do6CcRLj8Z+pxsnEsgP6Bn2km4BOhNzB4DVBDNyML3&#10;yiuQqkJpRzee3b0X3ysqQgxDakh6NpZU7UaDXSvoDC5bIVShTvAQDvNLVCAtBZa2u0OgBpkV9hzI&#10;5KscDyYgh9g1ie/Nl97BXZf+CrdddQ0W01fFRtNPaXqMrmimSiVQBeZP4WuGQz1IUwDN0R1kqFB2&#10;ayKplUIeT6yFSpvlwBNMAGf5jMPKS/yQfM8kAhGGlDU+9FP0TQQqb3UAUhgSNzAUJq0Kt9CXvSqC&#10;EAUif3kQlyqIKhSq9DCeUE2wscG8x8Lw8k0EPsyHn6+bvjEE6rIz/jNYkiDg+b0WRGqqdLCp1Byp&#10;Gpd29TW/l8B3nfp/brtu/PixN4UF/W4mZZy+C7FnX4FVDFWnEy7dSFb3XAgqKMDk3CJsbW5FQXsn&#10;bi4px0l5uTjVAKPnysrB1/Py8O2ycrzFsKbL61+hvwqRAmWk46TMdFxSXIIPqFi7evrMmF9RUIwJ&#10;NOZjqV5XMqSurRN4VJC9+/HdnCJMzynAX2vrzVNJmUyxBNVnQpvAsRIDIXLgcdRLS8fMKxQ66wYZ&#10;36sMcohhs7q5DS8ufQ6LplyJhTEXYvG5VCsa9vhoqpN8Fbszpz3S6lHu6rp5qSB/zJeJ1zq3OaUF&#10;gsaTasae+/QEsed/HIqMR6danSp1uYqggQSInonhcDuXm6lg21cRKvqtrJX0XAx3ygALCFYBIbPs&#10;cJk3+1gqGTPE1ZF46QaFtrH82fy5+tlcLpwczmyQ31vjlvRW8Tb92eWxYpjRuupuTpgkXATQdfr/&#10;ue2msIApsyJDDs3iH3CWrpmbfgnu+uNrmEg18q8oQgT9VkRuAc7LZ9bW2IwsnpTfVlWZWo2jUfdl&#10;RvgNdoXFb5eU4hXCUaUHATDruzCvCH4FhTgzNw/nFRfj9Vru6+zGRwyPP2eYnKAb2hLiS+mxVGDV&#10;vs0E6iWqlZUYXF7KalBct0zPFMsJaY5auTJB13YnDHI/ARJcbrWSx5KJb+bP2PDOFvzuFwsY+i7A&#10;gqln4ebzL6K/OhsLzpuGhLOmWOXcwhtBsfnrNt+K8PBEWubF1wIrnvtsch+3u5/HE8us7KFz/fDO&#10;7CCk0TttfXISEqlIOVIkqlQ6Adu20tcKomkEJmOlD8HxpVIRKobMAoa8AoKmrDBj6USCNd7AW3dH&#10;BB65RHWy8VQj1c28Ea/wp0xUakU1Uvg2ePTdNHDO8GeX/uufgF0PN7AwPTXynw/XPC+vU68L9r5p&#10;ZkQAZtEA3kTCZ02ZhvmPrMQ0hqYpDE0qVIYRnstKSrCeylNNQ76kuoaqlGMT8sZQsYLYx/KYH5dV&#10;4N19ujFIr12jGMVtp1DZgvILcN2OCitj7GEoWtfcgl8yFJ5VXIQZVK3r6NVUYG2kr7IbyxIU3b5R&#10;oCjkHfv4OM37Iezv6ENLbz/DojMfywmDTr3q74p1/H/tBEtQ9TJzzErMxqM/iqUHmY75kyYxG5xi&#10;yjRf02IYWhbQUykMSnmkQlZRJzB60r1TYXeyPpl251aRzlKG/sYJ4zFv/Bi89hsZcoK1aiLSlmlG&#10;gnxTADY/cQ4+Wh2GRGV5VKbM5d7IWe6LQoZHGfpcHqee6SovaFww53FuXzMJSy9XQqB7y8uME6pg&#10;X8wnWPrZ+l7uEoiSi4SoELuSyPGBum2lQqfCouDjcdru/S+44e5NQUExc8KD+mZHEirG41m6dHza&#10;BUhY+RRDXRa+lp6B8JxcTGf4i2Fo/IihTjeqfYmm/RKqUSTN/tdk2LNzMJWgXF1ahhdr9qC0qxMv&#10;NzaY4k3IzsV5zPy+VVaCZ2qdO/ata2jGDxgmlYVOpi/7XkYBkrlNpQMn3OnmZ849QnV7of6Do9jd&#10;3oN9XX3olak33yXT7hzv+CxH4dx1K33Gx/qM48fQz2O3vp2Eu775KyQETcXN530TN190GU/CNGfI&#10;RgoUzuyO/+26WEL/+Q5YMsGCh1Dx5EmhVH1XZhgf5gBndSuewNuCxuCt60KRtoRgrZyIdPZsC29B&#10;SHpsKv76/I8I2HT6J6rSCl/kUrkK10RwSaUiVAX0X9lUL9WuMleMQY6uN1w+CQ9/iyGWamiPYfGb&#10;YGpl30FK6uryegIsLiqMGSO/l4w91VXjlPZUs4hAZr3hVvuS99J7XAj8c9p3vLxOviFo4pWzwqla&#10;/HIz2W9SnzQZP4q9E2fk5+B8hjpvGu5xzB7Pyiu0h4sX0njrQU8/Zijzz8vHWQx7k6hQUfRPMxgG&#10;1+5rsMHpl/btw+SMHERy39czs3FpvhMWKzq7kELvtrCiElOy8jA7vwyZze02NUZG20KZyy+pCyTd&#10;3bj3wEErP3xa/FT4M5icECkDr0eXyFupXiW1a2nrxKY3N2LV9bdh8eRLCM903HL++Vg4faplf3E0&#10;7s4VOAptAop/eNcf35TKuhMSHcg0mc8pikopdMuim8O88cwP/bH1ASrWGhU7CQd7rs1c8KVK+WL7&#10;6hCbLZpDoNTzGBrdZt1qV1SqbCpZBk27Zj6kLgvBc78Ows1TmTyEBNGg8zsFs6twK0XVd2S3GatS&#10;MoU+l89ybmWp78rvLMiownqKhsBS/ctuCvfP9lxzAr0nzaL5E1iz+eXkuWayz5k2FTfe/TsCkUHl&#10;SkUoM8XI/DyEpefgT1Qs1an+yGUYwbmcZv9cXQ+4PQPjCMqN5boesA27u/sIUgOmZuZhYhYzxeJ8&#10;hsFyuxV4JU37tromrC6uxvt769AzNGRgGBAy3lxKbVQgHdBjeweGcIiA/R0qJxQ6A88qSThlB3XB&#10;qJum6bgShsBlP03AwqiLsHiq5lrNoL+aRGXSTdR4wghTXLSmx/CPrz86PYwUIU5hUKC5wIrjiZB5&#10;lkLZZD9L73Vyx2H1Zd7YdFcklSqQfTwyVvkwE/S3mQlZK7yRwjAosDJlzgmZMsI8rucZaM6As2WC&#10;qrqbmQ/E2jujcOfZKrjy56lLqfh97BnV/B6aweqGSmFPjxbWvHueTwuB7lCtqT8aitLv4P7HEHCm&#10;dMyCXRj849t1Xl6n3Bjk/dPZ/OGzKZlSr5n8JWYJsmnT8dPb7sYYZozfYdiLoCKNo2+6fkcp3iAc&#10;pR2dWMflVVSt07MyMSO3kOpVgFC+PqegBBvoy/Rcnb9Qwc7Ozqd3o/rl5CGGxz2zqxalrV2oaetC&#10;R98BQvX3qrkpjjwSlwKnl2o1OHTQBRaNOo+xTnWSwh0WZC7o3GqlG9UeoMK9/+RruHX6VVg87ZtU&#10;qWlYMDmKYGlwWReShhhgMrrumaB2Ew8tpVjaxpMjZXDPrVJomRfEE6a57Hyd4H0mXrqamd7SYKQ+&#10;NoFAaayPSmWhcBxSHosgWJHcFowsZoJWaaciKUQKMM0ataIou+azZy9VJhiFV+YyMw2n4qiKHkqI&#10;+LNUOojnP4EKpFIgjU06w01KONw1LH1357HE9k/C82r3j7B/Ekd5LVQyZMoC/Prr/8T70M8JGB86&#10;M9hnj+CayX4Tv4hColRs1uQY/DRuMcYU5COERn0MPZU/PVcovdEz1Xpafjve1rN48osQzJA3lWCN&#10;pz8LIIA/o+f6qE7V9E68UqtiaAETAnqyzCx8v6AYHxC47sEhg0dAWAYnNeJrAebOCJ3L6J2bd7gr&#10;6zrOqXE5x+i1mXh+hqryzXsbseHpV/Hwd2/AopiLmJ5PJ1STbZDZrmCmabermmPoq2jaFQrt8i13&#10;50mxkyOwdFIFnJY8cQmaz86TvSB4ItZ82xdrbw7GdistUI2oVBqSyZUyraYJZwaoaTJZ8lA073ns&#10;hRoXJEg5DH82ic8Mu5+VGdKWBePdxeFYfRUTikgCIVgIisCJpxe2m7oRDid0S80cQJz7b+lYKZhU&#10;yRle0vv0D2NP1NBdBk2tpLxUv8Bg3H7Z9/HGS3/5p8F14sxQ7wssJLLPFlDMFgXYbP5XzGW2eO2s&#10;WxBMs61s8FSGtXGEZwpBe42GXOWCxLpm3FhcDl9u+zrBOYMq551XgMsLS/Dqrn32jOiX6a/OYlg8&#10;JyMXt+aVI7OFvopwKHsTWPJJUh7nrjHOE1TlodzAfFpC4GtBZpmhjjGPpRB4BB9//DHaW3vx/jPv&#10;4oHLb8Atky/AgqgY3HyOvNUMKpRulhbEZSgVTDdPC3PCjE6Uwpw6/7uVZVk4sRTfybDsNUNNLL2O&#10;TtSikPH442/+v9reA8zK+kz/12ySTVPKADNMbzCAdBQF6V3UGI2GOiAwFDUmm8SaqHSJibvZZPdn&#10;4pr22yTG2IEBpvdCUbEBIgMD0xk6WLDs//l97uf7HnT3+pUk/+xc13O99Zw557z3e9/383zLm2xb&#10;Hki20vWwjoOqt3fMc98EM1XitaqJGkDmhh0JrIO5BDI126j5xscUKiNclWhbvp9tj83NstsHfqoX&#10;BfLlrMO1CfIHaLhGugH0aJVQR8O+SMpj0qhzdIOQTbrxB1QOUNXdJKk94u3m7on2swdW2cbtddZ5&#10;/Nh/D7hmx8Ulzk1OqBOw5qYnAKp4m0Pmo5Cpn5eVbl+dcZONgHGuVBsihv7viZGA5wm8libv0JD8&#10;773xpiXiu7LLK5HEKktAPq+v32FPv91gO9Tva8/blle5y4oONXmHPfWNUlnh/IehqCn2UfcXHzvI&#10;UqUHL3h6YM4VAlpk1oNpjxl3jSM8b7tq37C1t9xli+KG2oos5E8FT2RP81tJBnSnLx2QbXl6ZIma&#10;RdQ7lIugPlb68RUXvAtLT9kJvzCwnXsZ2Oz+wQmwVZrXqMphJUma/FJoVIapVncFbGIutQECLo7X&#10;ShJVWgBUYqpKlhripS4y2x7MsD/e2cdWTYStshNtSU6qzeP/eCkB3ytfJcn2ij/fQ0VRSaMSED3L&#10;R6GepTLoYlcVR8VuYip9fhV5JemLUlNscUqGfWvcNba5OJ+b/ojtaTpsp04e/e8B14KUnlnzYSpn&#10;rCjku+YqMvFcfIFZ191iA8rK7OKKCru0DEMPQ6Ww/Mnre70B+Smk77r67ZbBXZCEfH4RIOYgnbfu&#10;xrS/9ZbtaG61V1varemEfBVg8bGAAOSDyDNJ0ohQdf+k057XtQCOlyIi1goRmE4hdmvcf9j+sOE3&#10;9q0RN5MpDUH++sBO+CnuaHUx9j7rfocjK7pzuVCeJbHUxbgAKoX2ISsuL34OzCEjzV1/W2YPe3R6&#10;vG26j2xvg5pnggzKnJevAyxiL0Jyp/a/Wkx6HduSQs8EAVflKgWsBeiKH0yyF76TZf9ycw6ZYEgq&#10;BCiXLbGpJJFt7ROL3RoxmHq3epYYM/hiWn1ueSrAp+/gT9CIIshgKvZgoP2P795lL+1709480mjt&#10;Ha0OrP8WcIm15iT3enkuH1rhRl6hIqoKqMR8PMqsa75mk6rK7YpXtluXygrrUVZhA8tr7Zf799t2&#10;gPPCwYN2y46d9rniMvtsSbl1AYRfKq2wfiU19uTeAy5zseFaMXDEpC3mlWLg8or6hfUYQ6nEEJp9&#10;3MSzrsn/T2Pwy54ttNXX5tkdfa/ix+tnedwMCs0Y41MPCWSwzq16YpcukoAURTDsAWSfdOILczFo&#10;25mNO355eg9bNzbO/nRb7zC4FDCpIblSSzXfsF6hcgNgUuanqMOsqwharlE3q3sghfJVGoiKDK6U&#10;JKbbU3f0se+PT7flA9IAlgAiIMMw3Awy7N5WKU8FgCSNi7EpuWxruVi9KyIgCYTykfJXApn3aNVN&#10;w7lLkf75PZLtibvut+11FfZW4wE7BGMdP9ZhJ46324kTbcTfHlwXz0ro3n9WWsJ/SAJjWWKQRwXA&#10;4gLNI4WdNWmGjc8vsgT80pUw1LhdOy2xpNrWv/yG9wh98q1DNras1tLJEHMw9Z/dUmRDC/Fk+w7Y&#10;cQCgZ9bIW8WYRwNNNSWReiQ4+0T7xVC+7WBSM05k1gmZdy0FTGWL+1/fbz+9YzUpdhjwsKy/quuY&#10;daXcYiv9sH2yyBBzXBo/LXn64WOmN9SsdKdjdrnLvRjJRZMEih1uS4uz385XlpeMYe8B48TBVHgk&#10;Dd8COAJYpUoOMJGDCuNeDajkv7yb8UoN6SIDhLFUnS98KMny78u0f/1Ghn1zEMwKULzJJpIzAclZ&#10;lRtBDLVET7uQ9+WzhJ4XYl4+o8DjgXRi9JcIeEo+AKbApQEgtyYkW17qAHvxsV/YgY4jtv9wox1q&#10;PmIdnQJUGzfnUTt9KkSEib/N3w1dunSdk9zzp/PwWTHGcmABNC3nOMgkjel2y6SpNmFLgQ1E6gbW&#10;VFtORZVlVdfZbzHp25ta7BeY9tGV9XZVbZ2Nrqmy+TU7kMKOC7UqAUbgirFQKHYGyYvti+0PbYNq&#10;7gmZoFhN53o/dxjt2PGTVvlcgT0wYwHMMshWDBxiywfJrIux0k2Tp+nO14Xwarv7DwEqsFNMDgN7&#10;RRdIx6P9qrTnkQ0uz+hha66Ot+fvzISVkh1ENZI8AWutAIYUOmMBLkKFUEmfZowp43jxmi6w3FcA&#10;nQZIADJYa+sPUu13KzJt9eQ0/gcGXaBSABzVsDR5bgA++/jcSjgWSB7dH4asT8f85tGNIWDFWhBY&#10;F3NJ+sXSK7L722/vXWk7a6vsrdYma2hrsSMtzdbW0WInkcGOzg7r7Gy3kyfa7dSpjr8tuGalxafP&#10;d0AF864MUew1my/ySYUekHFHfGP0eBv15DPWvbbWvlRSZklIZE5Vtf3z6/v8UbsbDzfZzPI6u6li&#10;h+Uf4M44e/YCSwkcDhoB5VMgEmDUEK15F8745GqfahckPEMkNH1R07FTtvdIq+X/cYs9MHMhpneY&#10;Lb9ssN0+jGwwp59LgnoqLM7BwPcn+qbDCBhhyYpqPlomcWGi7Es+JPgpASuY+sWSI0VinD04Mt6e&#10;+eYnVXTJnUbVaG6FMjFW1MAsBlNXmXKMe9ma7gCpG8DSEPruVqJ2RJ/QtpuVbki0576Xbeumptvt&#10;l/E5+W312bzkIXDx+wcviCxyDRbxPdQX3x8C5XLO5xKLqSLPa2Ijr5WgqE+83kf1OjHdrB69bd1N&#10;C6xi82ZrhKWOtLfYWzBWM0lVU0uTA6q9vRW/JfYSuDrs3N8SXPO6d790bkrCj8RYAlQuX1ZsFStB&#10;zObLzkola/TjSTZ77Bgbu3GTfaagzHpV1dig7bWWjLf6xzf2WH1bm/3PPfttfe1uazl5yj76KFZa&#10;CBPLasbjMKuxmCgCDyZeHfyOnTrtzw88C8BizxkUoLSUlGrytf1Hj9vu5hZ76uf/bncOGG9L0/rZ&#10;sn7qY6WHgKuirixOqTsSwF2sMoPu8Plx3QILKACS7+NCzNcF5KKpQVfHVW1fGvmXZcld7InZqWR5&#10;mUgdoELqVEIQG0n2StYnWLGKoPJX63pZrRqZAV752i5IJsDinFL8lc+FBVOVwFhb1qTbv+b2teXZ&#10;kir5J7LwBD1oE9bpE0Zfi400vjEvJwPTrsQDD8V30ZhGSeXyPjAyDJanXhnupzif91K7ojeqs67f&#10;Yklaf3v2F0/Y4aOtdqC1xdraWq2JOASoxFrHj3UCqE6YK8RxvJbM/Jm/pSzm9u6dGow7mSFLsVfw&#10;WVFEsihwzeOizRl+pd3w2K8tXT1Ni0vt87DXyJp6+594KmWBrzW3WcepM4AiYiv5JtjJWQtgybR/&#10;wmIBaBpxc+L0aV96tii2AnQClrJFNQPtO3TENj610X6Ye6fdMQBvldXHgaVCqADlxUN+fA0gVcru&#10;/cNV41Gh0P1UJH9a/xR7+dO6YAzJiDzMrck97L4RcfbUUkw4nqkcoMhbSQKDv+oVgnU1zchPKfNT&#10;21/RKphJzTUAqkIDJjRzDNtFeLTnH8ywddcigSqGAqogefosrMtb8Vly5a0yVG/TDQJbAS7PAAn5&#10;Jw0BU7YXInwn92O8hz9SWAyWlGorp37Nnn38Cdvbjq8CSB6tzXaEaGtvs6NHkcFjR928Sxbls84S&#10;5053ALK2vw24bunZ8yuzU+LXeFNPLBxEiuC/FF7rYtvlceBgm/H9tfZFVd7JAi+rqrWJ5fVWcajZ&#10;zsJM3lcKUHim5wXN4JOU4cl8B5MeuhbLU3llHU/lwNM5RKx+dQK2OwBTbXlqi62/5Xa7PedyW943&#10;x/L69uHODo8j8R9dXoSl/8hImxcQVexUbcofCYdBVyqPBwvtb5JDdf+FufSdOW8BF3zdzD723H19&#10;bNuGVCtV5gdLqQgqOSwlijDxxeu7hV4NAKxiDbK3Wn6qC8dDU0/p6u4wFYz1EHK4voc9dU+6/WCi&#10;WFWJQcykAwpnrqjtUqxJ8rFs5BBbomFpOk8sJGDx+Xxbnx8geb8xeS3JId8ljyxYhn1xfJKtvfYm&#10;e/GFjba39bDtPnLQXmk8aAebYSo81r4jjdaIBB5FCs8gfaeQwJOAKwawcxj6c2fEYn8jWbw5uXvS&#10;7JTe50JNKwBJdS4tnbUyQ50rtj0fyZibnW3X37zQBqk4WlRl63e8avs7jjk4VLNStuftfVF4Rz1C&#10;gLlQ9OQcMVbwVWIqbWPUz+qh4O/6lNnNZ05Zbd0r9pOl99nS5OH8iANseU6OF0OX9QsAk3zIxOap&#10;R6XA5d6DO1j+yZs2uIhcSLGVV9pjwNN+zpMszk5IsCVTp9s/3/91K3hkkFX+MMVKNdoGRqpdiyyu&#10;TbLClfgljHrhw8ghPkoTfkgOJXvFq7th2Lv6fmWNZcoa18NsP8y0X92RY3cOw1dpDKOyPEDkbXuA&#10;JUg0nwOALeB7aCnGEuD8e3BOrBZ3oenGWQqQss+r63yXhXz+vCR+h+vz7Pn6atvbdsT2NR/2EkNr&#10;R6t1HMVXwVQHkUMtjx8/au/AUu+dDYzViZkPAOsMsnj6b1Ch9wbq3r1unCvd5wvnRrI4B4nw7FDy&#10;SMTAJu81B28wPyvbFt28xL5dv902Nhz2tj55opiUqf4kptK2P3zSwRZqUhfaAPFYYiiXS4EtYi0N&#10;tW8/cdJ27njNfrX253b/hFm2os9QW9G/r+UhF0tkVNUPHYaSv1oc9WKImXEHkppmFBGIvH8TFyTI&#10;COuAcAF3+ry0NFs6fpStuWuePflPN1jhDwdY8VpNQqtCp5ptBJwuPh9D/sPdvI97EaAK/bG6wFiX&#10;+PESmXSFGAuAaVzhH76XY6tnZtny/gArQ0Zchc/I8/EZHOiSZMmestjLcgAYLEw2rgebi8nck4ml&#10;5KH02SXzEdC0XJwKoFJhxRk32ban/mQl+/bZroMN1oS/aiAjbCET7Ow8ai344BaYS6b95KlON/Gn&#10;YCeFWKrzuGSy/QLIxGARRP76v9kpcYnyVwrJoWeKyg4jpgosxjrgErDEXAswnfNS0u3+UbOs+VDT&#10;hSeYfhpAF9hKc1URAo8kUuARsNTorOMulRG4NIWRnnGzn/f8/aNP2N1jb7Bl2YPJiEL7n2o7XlUH&#10;WMvEVPiq2NCthQnBg4RGZS4CFya0BQpcagYJHemc0Th/dnxPWzZpov14zXJ79p+mWsHaDCtSDwRA&#10;VYnU1UnuMODbyPC2bohHIsVacYAKU45EFgGkorX4sHXdARTgWtWFdbLGh3vbxvv72qM3Zdu3Rmhq&#10;b82jxWeTv3OmEsBk1vnsApSabJDABbphxFbZAFG9M5QFAioviiqL5IZx36UbBJ8ovzana5zdd/kY&#10;2/bYE/bG23vt7SOHHDzNGPYjgEuAam1XJhhAI0YScFoli0fb8FfH7PTpTmeuMyxPsX2U89q9JPH/&#10;UxZHXHTR52Ylxl8npprv4IoKpwIRBjfmuwQoL0FoXcdc//vYypG3WOf+Rq9dBVMegCKvFWpVUXDM&#10;waNMUaCKSgzB3Mcq7e/bUdiq6IVSe/ir37RlKVdgyNVkk2F6bqAyPwHDi4oxQMm8KnTBJC0RQwUJ&#10;/ARYLoGEXq8eALOTkuzOr19nv9nwDSvcMAD2wYgLWDLl3rgcxv1tJbYBsiIAVYSXUn92n/lYMrgG&#10;UCkTVKmBqGC7iEzwqW9l2qppGnWdHsy15Au7oaWzlBgHdlIsUj1KI4hUywJ4enqYJNu/G+vz+B7z&#10;dLOIrdiWJKrxOi893eZ+Kc5+umiFvfHqbjtCJtiEQW8hZNRbAFd7R7tnhm2w1Qm81TtnguQJNL6E&#10;pcr37LU9jYcBFVnicYCFuVc0Ip0CZgSTv+5vdq8vx89P7XHCweUBuDCcYSkWE7jEYKpxBZBpPRfP&#10;lZuSZvcPu8EOvbLHRyefPH3OgRPzWJLGMHdVYKtYCGAClQx/LGs8c/qsvVG72/7tH9Zh1keTPmeT&#10;7QEo9VAgA3T5A1DqBqN9YjGBzEGliwFjSfq8VqWL4dIXtaU5qCITzeu/OW28/Wh1nj37s2tt68NZ&#10;lo+X0qgbZXsaUaMeDAWAZRtRvB6Dvh4QASx5KFXfS5DH0rVdfVCEQsAqgeE23ZNij+fm2F0jswCT&#10;MjpJmUoKEevw+f2mIBb1SbXbRg+2RTmaXYZtsZQ+H+BxTwUAXcr53qFQynsAsMUpybYiM8d+fMMt&#10;VvTb39u+poOAqtXB1NwqILU6KynaANcJfJWAc/Jku5121upg2eFlBjHVgeZmawVsxwQqpFNFVIFT&#10;IU8WweQv/8Nr/d2c3j3HxDLDwFwAi5h3ISSXAWRiLPdbhMC1AFm867Jptruk0h+p64CJmEod+mTa&#10;vSgaRQBcaM7RukshHu3g7v32+DfX2z8Mmswd2c8W4zfUr+pWzWrMxZFXcUMreRBoYlLBeghdvCi0&#10;LZaK5NDlEQae24v1zCT78exhtnn15bbl4T6AShPRJlkVgPLG5DUJ7pWKkL4ifJZMuYZqqcxQ4oZd&#10;/upSgPQVQHYJoOpq5bDVtu8n2O9X5Nj6mYNsxQAkUN2NVd7gc2mQqQAlGVfPBTfxSLuyP2cw91qh&#10;rqVwluWGcGDKV3HzBF/FDX5pL/v+4FFW9Kvf2L6GvdaEl2pFAtsIeap2mEimXbLWgZ8SkM7im06d&#10;DM06DijiBCBTVniKdWesEzAWr2uG4Tp4rw5AKbDp9RFU/vK/ryVeEjcruce+T5cfcgUysZODKgIW&#10;2wLV7DTkxJfsZ9+C1DS7I2e81Ty31bsduyF3gH3KsBOfMJnaEuW/2I6WrxTV29ppeYBqqC3rf5k/&#10;6TTMtYBJZZnXRw8DD43MypZc+qIfXBfPWQm50EVwIy9fo2DfUrzMcjEDrPbdoYn2p2/3t8pHMr0P&#10;e/HDejJXIoDqbTsAVS2h6vmW1V/BV3VF/rq7QRcrFQMoNduEDLAroao7AfAKHki2Xy7JsbvH9AUc&#10;SXyeAGbJoBtuAYv1PBVGAYhX1PlcWnffJb/VJ4PzgtTrc3uywWdeJGAKZGSBK5LT7Lm7H7J9b+y2&#10;hvYjdhijLpaSxAkYx46F7K/zKOxDJqjtYxh0NeMcP6aSQ3uQRQATjnEeIJJ0NrUAKt6jBbbTe8iT&#10;STLfbj7y14NrVnyX9AWAJFdslRr5K8CkrswXmAzT6CYfmZzDeTFwqUI/n0xrWfIw27TmV2GiWZhK&#10;Ehjrs+4gAmix6rpCwDvZedx2biy1H95wB77qSluc1teWDehv/hQuFUEBlmd/SJjXogQcImR/Yibk&#10;TqwUY6lo3S+K5FPSwgVVl5hv9+9pj9+SaoUPZCCBeCjMt0oK6qOu8X87YK9aAKbhXUUCD0Y9SB+S&#10;B3hKAFLJamRPGaCq7FpyXuGDve3Xedm2clqOrbgs9F5wGYuxUYyZsvg+zrxqpoHtxUaASE09S/sC&#10;OLZjN0VgOsDE6/2h54lJdntWX3t8UZ7t2rLVWo/CVABDbHXsmDxSiFMqHYiRAIUMe2ArGKyj1Vnq&#10;LOx06niLnQRsksJ2JK+5pRkZbfGyxIFmNf8cdbY6Toj1ihoO2Iy6+r8OXDcnX9p9QUqvA4GxBCKk&#10;w0NSGFjMmSsCnBt8B1a8zSLce+kRbckj7NmVP/dZ9dR04+MEYatYP6uYYRfoTh07ZRV/2Go/vumb&#10;9q2csbYkRQMhsgFVmH9dpQQfDwhLKVXXGDpJnRt0AUngUpFTYPp06KLoTueCyuzqESYr0uPsf9yQ&#10;Yvn3ptq2dWR66wAKS/VIqMYfbQdE6qWgqbMLAE2RAygK5K7U51uI86p6OcdLV+K7VpIpPphgL96T&#10;ZT+d3c++PTQ9dIHhs2nMomdxkmwHN0wLiCR1iwUw/aacO5eM1dsJtZ/wuRn884ebw+VQN0h8sv34&#10;uhut/vlnreHQfmvjgkvuFGKXY4DBjTmAEphioeKnusycOqmGaLxXC36sVU084XXyYHpNC8x0CHB5&#10;pR4Q6n3bYK63W47Yv7z5hqUWV9hFW7b9VeC6eE7cV/rlAhbJoJbutWTkI2A5c8nUa78fF3tFWaMa&#10;s/Ev8/Wk0tSh9tjyBz3z0yNLxEwClSI2kEJD41ub2+zZHz1ui3oMsoXxGbZ8IBKYk+M/rhcHkRSX&#10;Bf3IukCqtkc/ujOVG3W8iGRH5wCqUESUn0mwPJhUviQvpaf9ZGqyVTyQY5VI32bMt9hKFfZqgFUv&#10;tlJPhfWppgeEF8hbATBNk13m6yorSA7lt+K9v5UGRmge0eJVCd574aFJ/byxWCCWjIl9vFMen2Np&#10;X02hBJPphpAMInky6vqMt12WbUslgREQlwJAff7F8pWRp1yYmGj3ZA+x537woDUf2Oe+54gkkGxQ&#10;DHUGFtK+MzCSSggnyQJPyk8RZ5G+s2y/e5b9bLe2NUfe6pib9gZ1qwFUexsO2ttHDiONwW+pwbqp&#10;vcVKGw/Y0IJyu6ig1C4qIorL/nJwad4HTGfVAjxUAA5xIUuMBWmxACUmU8HUwRbA5esaFaMnlgKu&#10;x1esDH7rUyFQqWbV0X7UKp4ttHVfu9OW9x1reUOG2x1jxtqKwUO5GAKUvAahH1wywoUSAwWg6S4O&#10;jCSgecalC0r4Osc8Le+Tbsv7pdnK0b3t6eUpACIJlkK61vUydTWuBzz1gGQ78qdQRX0rLKbnC5YC&#10;qCB3im5W7hN5qJ8VgGIp5tLDlvLvzbBfLsyx7w1PITkgAwVM+qzu9fQZAYq8oZce+B7+IE0+t48J&#10;VKYK0Py7Rd91PjeHT/qh852Z4+2OrP726C3zbPsLL3LBjyBp7Z7lqY1PRU51gVFTjbI9AUntfwKT&#10;tk8cb4W12uz9c5LB4LHOclyyqNJCE5mkohWfJq91FCYTW6lyv6f1sD3x5h5LK6ywi8sAlKK4JMRf&#10;+ndj9y8mqzuH/NYCAJTrbCWQRRmiM1gw9Fq6J2NfkMbgu7wsobstpb+tmb6EO0njCoMM+njC8+/Z&#10;23vfJgtca7dljLTl2QNtWb8B3uXFMyMHE6CJMr8LtSoxVVQA1XroVqx2wSB/MbAJVEu4oHl8jvuH&#10;97bfzU+z4u8nWtH6OCuAqcRCqq7XEjtgoO0Y9uo1vTDiyCPgKpGvAkhh5j35rCB/6m5cRZSrTZBt&#10;DQt7fHGW3TVKGR2/h9hUoNKNIPnjJlsMkASomAxKFtU+qQETnhlyvj/MHJZyMLn8he+v5yXelpRu&#10;/3jtzVb15JN2+ODboU/VsVZAEwByhjgNiJyVWH/ndJu9e6bd3j/bau+camO73d4DWGdPtNg5pPCU&#10;+mIBwuPHZdw73LCrtHDsRCeA6rQmssLWo232RlOj/fPuV21G/U7rpQdNFMJWW4p9vjMHVn7BXwau&#10;+fHxX85Nif+9+l3n4rEEsnkwmAqm7rFUmY9M/AVTr3MV/FAqnvoADW8KEuv0sQ3Tb+VLnvFMUFND&#10;7n1jv/1m5c/srhHX2MIeZH/p6cHIClS6c3mPMJiTffqR9YM7wNgXXTgvOjqYwpB4b/4AcEt4D0mg&#10;Fxe7XWo/GhdvVQ9lWOWGXrZ1vR6S1NNZSmWFemWCGPftMJlmhinGR5WQ7amRWTWr4lWX4K/U0Kye&#10;C3FWhSSqxqUuyOrE99zdWSQdGnbG95Uk8xuptKFygTrzLcIa5AIQPdTJzTvs5BmtvofApqw1Csmi&#10;bh6xbh7fTd1ilqen2rfIuIse2WAn2hvtlGROZQPiDJnde2fbkbg2GEmZHsASuIj3Wf/onTY7f67D&#10;PiDeJ86fE5MBNI6p3CAwqqxw1DPHTtbZ9oywxd5sa7S6w422uLLOPltRbRdtLUQKi+0ztayXymsB&#10;qm1FpgeaRrD58/5k5OdzodxvAaJcSR4gE6Dm8MPMJhxcDrBPwOb7AJSPBGI9ljHmJqfbPVdcby1v&#10;H7JjR09Y+dPFtnLyArzVAJvfAxBFP7izFMDSHeuZlZhJviqJu5x1L3bKV8FWygR9nWVs27vC8D66&#10;QHmsPzg8wZ5enGZVMEvperXjySd1JfPrAajwVnioegBSR9Ss7Ml5Ao+YiYxQIONc91UugZrsH7Ov&#10;aYjYXwhz/WZZht0zmpuCzxwe5Rt9Ln1ufSeY09sDo3AGi1hKT8gX2AQyvS5WVtCobAcm77EsKdUe&#10;uWKcVf/8X+1o84HIO6mTXqudhX3eAyTnz3bYh4DmQwCm+Ij1j94hou0POOcDlqePNcNyLc5m3j0Z&#10;GVWXZTGgCqOqXzVi3tXd5tXGBlu5a5dNr6ixv9sKSxUDLID02bJKfBbb+doW2ABXwV/AXNf1vuhL&#10;85N6PhlKDwIYIdAoBJYIRB4ClvZ9GmCwl3uuqM1RXW8EyG8PGmubf/OkbZh3uy1JGEgWiIlNDkBy&#10;r+QywA8b3cHOQoS6G6vqLhDFwCX5E3tJarxzHP8nD4aQBC1L72Xrr+ptzyxKxbAnhALnOs3+IqOu&#10;DDDEDra1rIGBKgBSpeZWEKhWdgVA3RxkFWIwPFaNzoPhNF6wDH/29HcyuTkw5ZmJzrYOEgFKbCTw&#10;SAKV7fGZ1MfK5ZDPqRtGbCuAeXLCaz30Ol4vYGl7ee9Eu7d3X5KJddZ24E18VOhOLKaRxL0H+7yP&#10;xH1wjhCAWH4IS8UA9uG5VrYJLTl2nn2Sx/NsnzvVij8LNaxO5PBIc5M1NB2xt4nXm/BVr71u/Yor&#10;7TMlZfb3+Kq/A0BfqUYOS2AtANWrAjmshK3yyRJhs156gMWf+6f+8XMTEz4UiHK5WJ4lsh62WfJD&#10;zeMHEJDUQ0LS6EVVzvMyxYVeEVpnHyHjn5usIucgsr8hdvuIwdzhcReKmrpzPXSB5J90JwtoyEMY&#10;6Stjq1HMYaaVICNcMF0MPo8umHzObRlx9oc5KbZrdZZVrQ+jmCV9dQClHilTaWG7/JUYi3WXOFjI&#10;e43CTAJWGcDSEyQqBSqAWUe2WAWzibGKVqfYv+Rme++F+V4C4f+LZXVDABbvLg2w9BQLHzJPaFYY&#10;91gCFkuBLRh4gYrfNF6eMQw6FcCWdYuzn4wba6/+7kk73XGEbE/eSeyDZ4Kl3j2LFMJO756GuU43&#10;sa/V3j/dAqhaYK1WgEZw7AO2P47AJWB9wGtO4dFk3lVxP9R40N460mj7Dh70XhC7MexfL62xzxeV&#10;2+cKAJBkD0BdVCjTru1ovYJlKbEF5lIU/JmlCHWrmZfc8/YFAEWgkuF0HxWB5wJ7ecjQB3MvA6/Q&#10;umeLHPeBsb4MYJvPj5qbolpOKqBQE4YAFRpglREJSAFg/NhciFgpwWdaAWAebLsnERNEF0fstjS1&#10;hz00vKc9dWsaZjzNClUyACwC0A5lgABjOwASUykrrAEslewLWZ+YC3YDVOWAS4CrZp/qXIoKzinm&#10;/Tb9IN3+aZa6xahGFphWPUEl2+on5sPQxFou7bCUbg4+o57Z45KYpaYwMTPfSzcHr9fN5SUGYhGy&#10;eDfJzLO33Wltb+y0994/bmcjP/URAPmPSOoCU0XMBPDOA6zzZ1jnXB378B1A9q4YTPsUYjqZ/jZr&#10;b2uy9mPtwahrHv+Gg7Ybtvr5G2/ahG0V9rmtpTayuoalwFNsGWXldgk+6wvbwrZmdvwM2xdt3mpf&#10;VhkCc/95Hftz/m7J7NbFZVABC+ViThcga7mw0IU6lwAWRUwWBSyNtpbXCt2cA7hCV2dC5/HDzgM4&#10;Yhiv/QhIYqaIlWJlA+3PVRFUfiryVF5WcEZDDvEyesrE4n5ZGN4EWz2yp+XfmWaV69Ix6nrucm83&#10;6fWASYy1HWDsgIm0XuVlBAWG3H1UnG/7FI8ATIATS1WuZB2gVcJq21am2E++EfpazccT6WaQNxQD&#10;Le6bZnn9M21J3zDnqcAkX6VHrSzODC0J3ozDb6AbJhh4AOaZbigxLOjV076bnGq/nzvXGsrz7cyx&#10;Rkx3M4YbX4UcStI+RvI+BmAfnWtivdXB9v65FvtAAOOYJPJdzv2ApUz8B85UMvMYePadxvyfPtnp&#10;Rn1PY6M3RL/S3Gg/eulV67O5zAZsK7HRddX2ZcCVWVRmKUWA6MUi67m5yJI5dtX2OiQRf5VfZP0q&#10;kcFi1jfBWIWF1rf2z5BFzbE1L6nX/GDgBagQC5E5b/6J9juoovBMMQKPA4zlJ9sBXF6lZ93BxR2r&#10;CrTf8QKVA62HzeWuzdVIFQFIQPMmnGBqXTJ47TK1rymt5wLpIi5OjLNHJ/S0gnuTrQDpKoSRKlYn&#10;+tO2tqtupUwQ1hJTqdRQDbjKYSVleWHmvSB3ApTAVQ0I3VuJrTRWcF2ybflBjv3oq33wc+peDBii&#10;/71AjyfRGEcN1OAzqRAaSgwATC0HkkHAJzl0BtNNo9D34bt75ivGTextq/oPtMJ77rFj+1+zs+fU&#10;Z0qSR/Z3qgXDLnPeYR+/G5l0wCSgBS8VQOYyyFJZoyRS+z8AmGKxsyxVy5JXO9jUZG+Q/b3a1GjP&#10;vLXXpmwutazniywJwGRuKbG/f3GbJeQX2+WY+M+z76KNWy0H5voC57mB31xoXylmXaB6fpt1VUmC&#10;8y964c+QxcVxcZcsiLGWM1WMpWKsFYClpW/zQ3sBlXXvnerHZORhLtbnKLsEWLNSevn23Ii55vZE&#10;3sRIYi6BSV5DzSDIi/yUB/t9+h5eI0DpTl+Cd1HdStMs3juwp/1pUZpVr8/wR7ppmmy1AaqBWbF9&#10;rUoMyB8AUsXdgeXyF+8ZX5hrgf2Aqdr9VpxVPiQGA3yATQ3NTyzqa/8wPM0/s/edAgxu2AGSGpgl&#10;gT4jMwAK5RN5PwClWW9YumwLeHxeH8Kl7ylm43vmIYN3Zfaxf5sw3Xb/4jE70bQfZmn2+lOsHvUu&#10;Ib/0/4m1AM17gM1l70yzL99DCt/HW513fxVYSmDTaz6E1ZRNdpINtne22N5Dh+ylhgbbcmC/3VRR&#10;a903FVr3FwusP16q60YMO+tpJeXWA6a6eGOh9SgosXjk7nMvbuW8Qruqtt4S8WGfB3CDyqusmwqo&#10;gOqzAC5J07D/3/7UrWZuUtfc3DToWnM6CVyprEdgi2WNFxgrApuzGwBaoDsbUM0GSAKbMxpLrcc8&#10;V4y9HFSSuShcFpUBqqIt1tJxLpqyQA8uiOpWi9h3V04P+928ZCtamWTF69U3vQegigdEAMkBpuht&#10;tbBPlZpjVinDg9Ekg7CXmm80htCBxbqYS8VQsZeMvR5S+dRd2bZ2ZqYtzVYJJDCMBmYIXLcqCxQr&#10;ASQHlJhK30lsHH1u3Qg6130j+z1Yjz3Cbil+c+1lw6x0zUprefNVO0HGpi7EKnoKWDLfAojkTSz1&#10;HzCXGOwdWOg8x84DOg8A5RkgEdgrkkvOPXm83QdavNZwwDv0Pb9nj+XV19uE8hq7vEyDk2us9yYY&#10;C+AkkfENLK+wRDxVP7zWxO011nULzAWTdcFjJeOtEreWOOiGl5dbMudcDOi+sLXILpUP2/j/YK5l&#10;vXt/CWPaGWMuSeGt+KcF6Vx8wKbqvGZ2CcylDBKwaF0gigFHoW0YRg3bYjLt00BZ1btUkpjvUwh1&#10;c3M+z4N1ActDUhjMrkAlkOUifeqVOafrpfbAkDgruCfDyn/YmwujTK6n1RI1a3q4nNUCkhpAUwNj&#10;qUOfe6qVAUzusbyGJbbS3FaSRQFMS/V/726F7H98SbZ9e5j6pPM5+NxepAVI3vkQLyWm1efzAq9Y&#10;SszE8RiIvLEZRpNpF/MKbDqu98lDRm9LSLSfjR1jL//2l9Z55KA316hZRk00zkSwjzyUJPBjQhni&#10;WRhL8iY2k+zpvJin+gDzrpC5/wATrwLpqRNtPmpn35HDtvNQg/0bZr0P4OhbWAQgSqzn1jK7DHAJ&#10;JCkwVsKmAusOY2UUlNoXkcMMAPX37EsCTP3IDr/APgHsYox8diH+jON98GVf5DVJyOJX/h/NPxfP&#10;TuwyLFYodRn04AdyeQzxaTPv/kkhQGlfBDB1t4mFekYotO4lClX3eY1G0MTmfRJbab4qrV/IFLkg&#10;PjwdlljaN9XuHhBnv52jPuvJPnFsFYCqQ8rkjaphHEWt/BJgqXJmklnvTvbXhcyxF4wV78ylY5rx&#10;2AG3Uvs0JVEvK1jZ2373rSxbNSPLh8mHGV+4yaKllw5Yyht6tx4+m/dyADTOUGIxZYe6GS4wrxKX&#10;nt5sk5eO6U9OsYcGDLeSlWusZc9uOwGYTgEEGXbJ33tnBRLk7D1JWgDPe15qUCaogNE47/0IWDHP&#10;pXA2O9vsPq21Q+MNj9irAOuxXa/auE1lNqSg3AYgaWmwTP/icssurbAemPNk2Kk/IMnZXGJpm0ps&#10;ZGW1dUUOuwCYviw/C7i6IZ898WPX7thBBonPgs1yMPsZmwEm4EogciSR/6c/FU0XpsUdW+hMBcUT&#10;Cx1Q/EACFduf+C9JYZC8EFoXsJBEwBnrx/VfI4BQnquHzVOtSp7K5VAXg5A8xjJDwDW3J8fiuti6&#10;MT1t492JVrEeliFUCK1xc96dZS8yQD0uV8CJZX14J9Wu1qqyfgnAktwJcAQAk9+SmdeAipK1ifb8&#10;/Zn26M1Z9s3BeCRugAXcAKHJSd4KdnLgwDySQG8pCAwlMAU/xXFC+/x7RKHeC/68nvRU+05Gf/v1&#10;wkX25qaNdgwzrYZmFUXPurcK2aBYyJtqAInkTWBSsTOUGGA01t8HZBdKEMoYOV9gE6s1tzdZw5FD&#10;tr/liD395h5bVllvQzYWWwZ+SpngIMz35ZjzBFjoi/ikTHkqgJO8sQDgldgATbjHdh+AlVNe6Vni&#10;Z57D0BcWW6/8ArsMI/8ZpDCd16fAYENguez8EuvmCcD/BVxze3XJ9LtQwBF7ObACoHIdWJGBd4AE&#10;gMW8l0CjrFASKL+l8GYfYhYXaBYXy0sSbM/FDIdSRDDrMrq6yyWL3t9KvkbHYLE707vavy/IsIqH&#10;0312PWV8dQBDDKWGZgFMxVHJYaikC1DdAY/qVV0AFqy1FqA5c2lfWFeDsyZRK1ibYr+8I8vuGo0E&#10;SqrFmPwGYioHlIDjGR77OHarRtHwfcRIKpcION6fTGAT00bZrxrP1aMh9N3vbf+QkWMlP/2pnexs&#10;smOn1MlOMhd6K0jmVF6QrxJQlAm6dxJrOVMBPHkr4l3JohhL7CZTj2R++F6ntcJSBxobfU6HPW3N&#10;9sOqndYXEMzYUWeDAdGXnttsw6orLQtZi3t+KzJXbMNLymCkAutKxjepusq6Y9K/8MJmu7yo3Hq/&#10;sNWGcjwDQH55S6F9jtdfyrHx9bUwWol1faHIxtdV20AVWZ/aYimw342v7Pjfg0sPJuDuO6qG6fkA&#10;Y75mFo6AFQOZzLw81AJ8WK7qWDLt/NDzuZvFWBq36OwlAEXnSgo1X8Qs2EAhsHkHQ0kjF2Q+F8in&#10;oPY7HRkhbk2Ks2UpXWGrHrblvhSreSTR+6yrqq5mm8BSYSiXgFYtw75SFXZYC9+lIfEaRq/tKged&#10;GprFatEoaMBYjLT+/tuZthoJXJ6T7N5KMxcL6AKPA15L91JInQOMEHjIGGPNUg4o9vtnB1SaOklZ&#10;oKYF0LD67+QMtn/5xlzb9fwzdhQ26VSX4WOhO7Em7hCwlOHJV8m8C1CSNxn0992odzibuRSS+Z0n&#10;3Ivhqz7A4Dc1N8JUjWSBB61m/377Sf1Ou7Wwwsbll1ofQDMU2euzCQnDtGe8uMVyMN2jKqrYB2sR&#10;A/FSqfmFlvV8gfXBd40oLLcMgDWA84YKZMjfFwCpShEZADNZTMZ5Q0sqLJv1S3jd+FJAu7UUZvs/&#10;FFFv7nlptthKsYDwLjaSBwdXT8ATfFeoxH/CWBdYTKB0vwXI+LGdydh2ieQiSRJVinAG02u5MHMA&#10;lKZJlCQq5id0JxPsaiuv6G5/WNzLyh4Ko2vqkLF6GKeWqH6ouzcub1+t/eru0iPIn9oFNVReHf04&#10;rlKDwCRwCVhhWwlAsj19Xx/70Zy+dufwFJe/MMMLN1OMfVzeAmC8eg64PONTXcolMYDqk3oV4TdF&#10;vD9aZUlKkt2Wmm6rrhhrWx/9qTU37LXOk23eR11dW8RY3i7owIrqVhGwZNK138HEMTVGe9lBbBV5&#10;KwHr9IkWO0Qi8DZsVd/wtj3x0suWV1xlVwGiqzHbwwHVwGfybSzGfcALWyyV9SEw0CA80uUAqs/m&#10;bbBOqV2J9A0AFIN43WDY5zJAMghPdm11tV1VXGH9kctBL+LJkMEsjk+pqrdBnJPC9uVIbDoebTDv&#10;OQSGG6J613/901jEeck9ihcCBgcVIFKomiygydTLf8Wafuax7WDimBv/iK1myUcJVFrnh57FxXJ5&#10;FLBYj5UiBDYvReh/sZRh1nMDlyddYo/fBAgega1+GOpOdQBjx9rQzViSuGNdktXBYvJUwTsFj6Wi&#10;aKiuBz+lHqEy7d6zQXK5PtEK1qXbLxZl2p1DM2GkFAABWBwcKhnwfWEpZXMa5uV9vzTKRkATwOSp&#10;+PzyVt7sxOtCawJSzk0iYOVlpNryzHT7Zkq2PbHkDtuzo96OI3sn1IUYMJw+KV8UgCMwia0+Biih&#10;GPqJUfdMEGP/PsZcPRtUOFX8x7udAKvDDh0+ZG8eaLA3Gw/aMy+/Zte/WGyD/7TJRj671YY9U2AD&#10;n863q7ngffFKgzHjg2GwEYDkyqJi6/fcFpsIuK5kOfjpTTb8uXxes83Sn91sWcRQWCnnmc02ktdc&#10;AQMO4Hg/9l+9RYXWrTbwhW2W/MdNNoT3H8X7ffZZ/hfSOBKp7MN7RpD65E/tiJ9kh8FvecBSzmRa&#10;OmvxA6vhmR/ZK/RcBIFpjtiIO9sZjIgVUhVzuGBhiL+KqJLJwG7u13iNPE5eSndbNSrONn472Woe&#10;TiYL7GE1sFAtoKoVwGAndYlRe6Cb9lWh3U8NyhUy74BH/ktRxXleq1qJtwJoNTBf6do0+8NdObbm&#10;a/1t2YBUb3ZS4qB+7JK3xZmJlpct76R6FftUpNWABw335/P5NETIXJBDDLz8l3erAXSAainHlmZn&#10;2m2Z2bZyxBjbsuFRaz64306c7TQN0fKent6JT32o8FICDazk3WOcsQQqvBfHz7NfbBYYrQ1ACVQd&#10;ZJKt1tZ62Frbm20/MrjzYIP960u77ZatFTaFTHASF3sqjHIly5HEVUjWEIAyDEYaiXSN4MJfDXPp&#10;+GTAMOL5fMCYb6OQvVE6D3a7pqzSRorpkNFxG0tsItnkMDzZ4Oe32NSScuv3YqENAGCDntlkAwHt&#10;ZfyPYc8X2RiyyEzeJ4vzIkiFPxVNMbL5MX8lIDmjACYvooqtBDr2O1sRbuoB3Tz3ZmIvgMRyNuzk&#10;cikwRfsEPEnhbMIlU2ATEPU6mO7uQXH2pxWJGG09fUsyGIx63Vp14JNxjwNYAhgstFKmXM02XQEP&#10;wFp9KbKnEoRKESFTFKN50ZTXlKxPtuce7GuPzBkAqNJgSP6n/B2fTUPgVYeSaXd5I8Resakf1cSj&#10;EdtqD/QZj1kPoFI2291B59MuwW7L0jLsu0NH2pNr19vru3Zac2uT91tXz9AzxDnA9Y5HkEOxk7I/&#10;l0CAJlBpqX3KDh1ggO6jd1vt4/f0+hZrbGm01xsO2st4q1+++prdWl5j0/LLbOqmUpsGWMZsKrbR&#10;gGscnmkiXmn0VpiF7G7itmIbC7iueq4AH8Y5AGQUILsKMF0FIMZi9q8EJGN1jIzyCiRwFMAZqfNg&#10;pmECHsx2FaDSe0wrrrTs5zba5axfhTQOAXyXy3fpPbb9l2xR7Yg+55MzlEAUAQgZDPUsLWNFwYi1&#10;MPOhr7zYLpwvIKl+pZCx/wZAU00rJpOhGUjAC6+9NSPBfjQz02p/nGN1D6u5JhFQqZipSrt6MUj+&#10;kqwe5lGWGBtRo+p55dquobkGllKzTg3eS4ym/lh6ffW6BNu6OtV+kptjywdl8780JWOQNgFHFXUN&#10;nVfDcqi8hxKD16lYzyMD1NSPGsChyd3yOG8RLBXkUWUJ9W7VeIBUm9Mlzn4ya669VluD/zmMDzps&#10;JzDsYqsQ6hrTYedhHzFUMOyhScdDxznvPAD7+ExHaJT2dsN2zwxbAaoq7K8cPGhP7Nxt36ndbjO4&#10;iFNeLLGZyNbUrWVIYKmNBRgzCips5AuF4cIXlQGiUhvD/ol4pfGAZSLHpgCC66pq2c85z2yxmeUV&#10;Non3G/Fkvk3YCPsBnjHPbbOJmP0Z9TV2JeeNfnqLTauqsunbym04gBr03CYbX1ZhI5DVq5/Zatfg&#10;2y738/L/E7g+syCp5x8FrNwL4ODOVAWdfXPV7ONAAiTa7+D7z6ATUGaRnvtr9R7+OkUAk6TQK/Na&#10;KhxssENmvD1yHcB4JNWba+SbVIOqw1fFmmzCo3J7mSbt0Cgbza1QrgdQArJqMRaAksmvISphMu/p&#10;sK6XPf+DDHvkxiykjpshMtoXDLdKA2IhNTBzo3jTDWzqbZXsXwxo9IRUPcVVT8YQO/nMezL7vIcA&#10;t1QPOUhJs7sGXm5P3vuAvfXKTus83u5xnNBA0jD8HdYBQOo/pUbn0OCsYqmaeAQeGEvA0jmA7mNA&#10;F0oS2q/5G47Yqw0H7JWGBnti96s2E/BMKKi0mUjhdNYnwlQTAdC0kkqbsBXGyi+3GQBuwrZSm1Rc&#10;ahNgpXGYbLHKmD8BEMAj+ZxIjAZY42GoUTDSGMAzGRCOBFRjnt6GzJbYKK1zfBKyOh32mo5hn6Ql&#10;WeJY3m8c7zEOCZ1SUG6j8HrjAOM1AC7C1UUXDcBrycDHejmEAa+hGKqlSyLHBaQwMAOgcXdfqHUB&#10;llCKCB7KG6RZxmTxGwAugCuUIlQH82Yhb3+Mt5WTkq1oTQaeCP8EWLxrC15JDCZDXgpoxFaalU9l&#10;BQcTsqmiaQ2+SjWuGpiqcs2lSOCl9tTd6fbgJGSM/+f9wtyoAyw+i0YqL8RDhTY/mXhJX+gj5nUp&#10;gCeJdMZSdhiVFby0ALCWArhlWem2IL63P/jgxQ0P2/HGN90LvQMzqbeBz7J3Wr0ZwiCJd5ydVD5Q&#10;W1+LfXCmCYZqdqMuj6Vux+p79dE7LcgfsgiwWgGUxgZqNr/K/fttw46ddttLu2wKMjgOYH29rt5m&#10;wjzTCqrtq5W1rFfb5JIqGw+rXFNZbeORxDFc8KmcPxogTCTjG7+tAtPNvi1lNpaYXltr45HPsQBi&#10;ckmZXVWApAGua4thRJhpPMCaBLBm6BxYcOwLBbBiiY2D/caRdU7i/GvLq20M62PwbTdX1tgM3ncc&#10;r4mgddFF/KD3qpgZTKwyPoGDCxOBTCCS//JBGQBFfbpifmuu2sxgNbU7OlOJzXids5QAJsZjW4Ca&#10;DbAUAl0uwPJ5uzj/ziHxtvHedJ8XtBzmKVv1ZS+GVir7W9PF2wXFXBUPqYtxd2/mqXmoO2wFyJDO&#10;amRQMyJv3JBuj91xmX13BBmgMjkBy2tn+m6wkvdcCPNH+JAtAUnZn9gL8DmoMpUdIoec58f0PpJC&#10;QLhcT9BIS+M9U+zHNy+w2vxtgKApjLTRAAlnrFaWYUiXgHUO4Jz3LDAUOwWo91QAdSZDIgGlwpkK&#10;0y5vpl6gbyCtrzU2WkXD27bmNdiqptamFFf5A7c0GfHkwiqbVFFpN+7YbpMA1WgkbTrHppUCLJhr&#10;QlGlzaiotqu5+COQzMllVTaWfeM4NqY4xCRAN6qwjPNL8WV4M5hoAjEWcEzGu10LIKfAhGM249PY&#10;PxLDPpH3kpROA4BixMkCJsZ/Guw1ndeMI4u8prTqArguvhVQqJalOzvW4zQwVQhth8wRUBEy9l74&#10;jM5zlopCTDWbizSLpU+yq3MFPAVAmoOEqu7lnQbFdGRm945OsZJV2fgpQAJLiZkEIs2roK4vKiuo&#10;27GbdcBXufJSq1nZxdsQ1bmvEHb73XdS7YHJmTY/OcnmxcNKgMrrUd4sowZlmIjMz4dvAaTQy0IS&#10;GMy8fgP3nDoGKL1JJwLX4pTQHrgwMc3uvWqs/fHRf7Y339prJ86E0TIy7T6TsZpxTgpcKjm0uo9S&#10;Zz11N1a3GHU9lqFXtd0r64TYTOUGlR2O87qGlsP2yqEGqzx4wH62+3VbUrfLrqnbbpMByozqOpte&#10;V2dTS2ttelW9TYW5xhLjfdrPWj9vDGC6GiAJaNfjy8axPRwATd9eZ1ewPqSo1CbXVNm4smobi6SO&#10;AzxjyQaHs1/ebByMNREgSTbHbC5x4y+gTciHsfBqYqXJJACTt2L2xV6w21TM/zRiCtnjtPxC+3pN&#10;TQAX0nG3/6j8wF674aJ/IoOAiv3qlhukUvuCef9PAIwA5o3RAEhA8mKpwOUgku+CDUkOwgzPbEfg&#10;EtvdOSzB8vFHVWtVTojzDE+S6G2GApuHeo2qhiVQyV8lWNHqJPu35Vl2zzjNw4XEeh/2qEIOG+Vp&#10;imzNZyVwATLvWwW4vBgKaAK4YgM6AtAcbAIVsSQt2ZZmIoG9etv3R0+wgl/91o4cPmCn8EkC1XEY&#10;qvOYZoUJs79oqfF+Pl326aNe+PxQQELy1PdK0vgeDOX9rFRaQAJVZjjNseb2Ztvb1GS1hw/Zz199&#10;3VYgg18FSJNqAFR9PYCotamsT0bKJrE+fccOALPdpnDOZI6PA0wzXtppYzhnPMcVU2vC/ithuBs4&#10;NrGa/WxP4ZyxlVW+vFyyhoyOlXwCynEVVXY1YFNMZH00AByNl5tUWmnDYD7J7hiAdiVMdSVMNh4A&#10;Ti4pt/EAcCJebBKsNpHkwMG1MC3uPZ8TSncuIFgIkwgskkPVsgQ292F4Jpl9rescZzOOuc+KwjPA&#10;KALAxFTIJNllrFeECqkx5vImIN7zzkFJtvV7fax6PRK4uqvXs+pWxXvhVKUH7zoDsKpXqXEaj7Wh&#10;pxWsVf/1TFuGvCrTC/NBRIEMqlalqbOXeJ0KAAE2gcsr7PxPHXcwRWUI7//u/gyAIpdqtlmSlmJL&#10;E1LtZzfPsreqi+wsQFGvUPWNUp8rn/UFcEkCBTQ38eoyg+dSc43a+1ROUG+Gd06qGKoMUeUFgQsp&#10;JNTd+NWGQ7aLLLD2cKPdu+sVu7663m56eafNrNthEwDIDa/sssmw0jj2XwPoptTWA4oquw7AfP2V&#10;V2xCVZ1dDbNd99rLNgkvdiVAmKLHNu96if01fjxvzxuw3g4bhWyOA1R631Gw11ViMAB6JSDT+gRA&#10;ObwUc44kTqqG9ZDOKwGXgDcaAE4vqbHJZJJTSqqRSSSSbHQ84B0PGCfDfFPwetfuqLeL5id3myHW&#10;clABLlXhPdgOLBVkUvUgL3Re8FraRu5SlFXCVKyrZqXmHjHRN8goBaYANEAHAGKgE4MpNCLIu+Cw&#10;vjg73n69IMlq1wEcjLxCzTu1q7qy3tWq8Fo1GPqadd2sALA9tjTNvjMyAMVnURawCNWf5JW8x4LY&#10;ic+joWr+5AtYSmwW2CkMBlFTU2jK4TdQMdTBpe1EW5acat8fMcryH/1HO9HaYO/gj44eDfNQaURy&#10;mB670zv1ecBWPlMMwDqPz/IeoCo1KFOE5bRUk42PvnkHKcTYd3YGw15zoMH+/bU9dgcydg3MMpkY&#10;j0m/hu2v1gMwADKpss6m7dzl7DW1rMaurWUJKMaV1dpklRSQIp03DhBcA3AEqAkw0kzYagyAGQkw&#10;xHijec3VrI8HnF8nQdCMNOMB1U27dtq1O3fY1VU1Drobd5E88L7jOHfmSy/ZBIEQAGnc4jTeZxrm&#10;fTwMNRPWHA2YRwHCSbznlNIau6EScM1J6XlWwHJwcTc7e8EoAVABaM5QgMkBxR2uIWSeRYrRJG/c&#10;6SEBgIU45j1MPQKYnAXFXADRe6Wy7m2LvJd3v+F1izJ72q/nJdvOdbCVgIXsBfYCUHirGpUWNqTa&#10;H7+XZWuuScFUC1QACvnzbjn4I5+YQ74Kf+SzMEv2XAJD1xhJ4AWTzv8MZQkBKkipqvRLvFdokt09&#10;9HL793vvszerK6zT517QJGgthIa8BzBJ+kKnPvUWVaisoFHNKoJG1XWWoRgaejeIqcRmmlSt5Wiz&#10;7Ws5Ytv2vWXrd+y2hXirW2p32Q0OMNhq+w67kQs/A5aSl5pWu8Our99uN8E+X6vabtcCmhuQRj3d&#10;TfWq6wDdzQDiOl47lQs/eSeSidm/nmOTAepNL++y63mfKSQDM3jNzJrtNgMQXgOYZgLgqbzfZGIK&#10;/3M67zEJEM3k+GTeV9I7jfeZzrFrKursWoB+I0CfDHgnKQDbDI7P5NiMCj5X/U77X4fomkGblOSS&#10;AAAAAElFTkSuQmCCUEsDBBQABgAIAAAAIQBi7a8e3QAAAAYBAAAPAAAAZHJzL2Rvd25yZXYueG1s&#10;TI9BS8NAEIXvgv9hGcGb3aylatNsSinqqQi2gvQ2zU6T0OxsyG6T9N+79aKXgcd7vPdNthxtI3rq&#10;fO1Yg5okIIgLZ2ouNXzt3h5eQPiAbLBxTBou5GGZ395kmBo38Cf121CKWMI+RQ1VCG0qpS8qsugn&#10;riWO3tF1FkOUXSlNh0Mst418TJInabHmuFBhS+uKitP2bDW8Dzispuq135yO68t+N/v43ijS+v5u&#10;XC1ABBrDXxiu+BEd8sh0cGc2XjQa4iPh9149NVfPIA4aprNkDjLP5H/8/AcAAP//AwBQSwMEFAAG&#10;AAgAAAAhAKomDr68AAAAIQEAABkAAABkcnMvX3JlbHMvZTJvRG9jLnhtbC5yZWxzhI9BasMwEEX3&#10;hdxBzD6WnUUoxbI3oeBtSA4wSGNZxBoJSS317SPIJoFAl/M//z2mH//8Kn4pZRdYQde0IIh1MI6t&#10;guvle/8JIhdkg2tgUrBRhnHYffRnWrHUUV5czKJSOCtYSolfUma9kMfchEhcmzkkj6WeycqI+oaW&#10;5KFtjzI9M2B4YYrJKEiT6UBctljN/7PDPDtNp6B/PHF5o5DOV3cFYrJUFHgyDh9h10S2IIdevjw2&#10;3AEAAP//AwBQSwECLQAUAAYACAAAACEAsYJntgoBAAATAgAAEwAAAAAAAAAAAAAAAAAAAAAAW0Nv&#10;bnRlbnRfVHlwZXNdLnhtbFBLAQItABQABgAIAAAAIQA4/SH/1gAAAJQBAAALAAAAAAAAAAAAAAAA&#10;ADsBAABfcmVscy8ucmVsc1BLAQItABQABgAIAAAAIQAG21GlYwUAANQUAAAOAAAAAAAAAAAAAAAA&#10;ADoCAABkcnMvZTJvRG9jLnhtbFBLAQItAAoAAAAAAAAAIQBR89DnVvQAAFb0AAAUAAAAAAAAAAAA&#10;AAAAAMkHAABkcnMvbWVkaWEvaW1hZ2UxLnBuZ1BLAQItABQABgAIAAAAIQBi7a8e3QAAAAYBAAAP&#10;AAAAAAAAAAAAAAAAAFH8AABkcnMvZG93bnJldi54bWxQSwECLQAUAAYACAAAACEAqiYOvrwAAAAh&#10;AQAAGQAAAAAAAAAAAAAAAABb/QAAZHJzL19yZWxzL2Uyb0RvYy54bWwucmVsc1BLBQYAAAAABgAG&#10;AHwBAABO/gAAAAA=&#10;">
                <v:shape id="Navy" o:spid="_x0000_s1027" alt="&quot;&quot;" style="position:absolute;width:68364;height:22284;visibility:visible;mso-wrap-style:square;v-text-anchor:top" coordsize="6717665,2227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p7QUwgAAANoAAAAPAAAAZHJzL2Rvd25yZXYueG1sRI/disIw&#10;FITvF3yHcATvNFX8oxpFl10QdGH9eYBjc2yLzUlJslrf3gjCXg4z8w0zXzamEjdyvrSsoN9LQBBn&#10;VpecKzgdv7tTED4ga6wsk4IHeVguWh9zTLW9855uh5CLCGGfooIihDqV0mcFGfQ9WxNH72KdwRCl&#10;y6V2eI9wU8lBkoylwZLjQoE1fRaUXQ9/RsHP79itr9kFH5Ov3bYxo7MzeqJUp92sZiACNeE//G5v&#10;tIIhvK7EGyAXTwAAAP//AwBQSwECLQAUAAYACAAAACEA2+H2y+4AAACFAQAAEwAAAAAAAAAAAAAA&#10;AAAAAAAAW0NvbnRlbnRfVHlwZXNdLnhtbFBLAQItABQABgAIAAAAIQBa9CxbvwAAABUBAAALAAAA&#10;AAAAAAAAAAAAAB8BAABfcmVscy8ucmVsc1BLAQItABQABgAIAAAAIQDRp7QUwgAAANoAAAAPAAAA&#10;AAAAAAAAAAAAAAcCAABkcnMvZG93bnJldi54bWxQSwUGAAAAAAMAAwC3AAAA9gIAAAAA&#10;" path="m6717068,l,,127,2227567r5666892,-241l6717068,xe" fillcolor="#201547 [3215]" stroked="f">
                  <v:path arrowok="t"/>
                </v:shape>
                <v:shape id="RibbonElement1" o:spid="_x0000_s1028" alt="&quot;&quot;" style="position:absolute;left:58883;width:16776;height:17820;visibility:visible;mso-wrap-style:square;v-text-anchor:top" coordsize="1678304,1781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ExIewQAAANoAAAAPAAAAZHJzL2Rvd25yZXYueG1sRI9Bi8Iw&#10;FITvgv8hPMGbpi4oUo0iiot7W7WCvT2aZ1tsXmoTtfvvN4LgcZiZb5j5sjWVeFDjSssKRsMIBHFm&#10;dcm5guS4HUxBOI+ssbJMCv7IwXLR7cwx1vbJe3ocfC4ChF2MCgrv61hKlxVk0A1tTRy8i20M+iCb&#10;XOoGnwFuKvkVRRNpsOSwUGBN64Ky6+FuFJyT8fdPepPX5FZrk9rfY56eNkr1e+1qBsJT6z/hd3un&#10;FUzgdSXcALn4BwAA//8DAFBLAQItABQABgAIAAAAIQDb4fbL7gAAAIUBAAATAAAAAAAAAAAAAAAA&#10;AAAAAABbQ29udGVudF9UeXBlc10ueG1sUEsBAi0AFAAGAAgAAAAhAFr0LFu/AAAAFQEAAAsAAAAA&#10;AAAAAAAAAAAAHwEAAF9yZWxzLy5yZWxzUEsBAi0AFAAGAAgAAAAhADsTEh7BAAAA2gAAAA8AAAAA&#10;AAAAAAAAAAAABwIAAGRycy9kb3ducmV2LnhtbFBLBQYAAAAAAwADALcAAAD1AgAAAAA=&#10;" path="m1677733,l841171,,,1781251r837107,-242l1677733,xe" fillcolor="#004c97 [3204]" stroked="f">
                  <v:path arrowok="t"/>
                </v:shape>
                <v:shape id="RibbonElement2" o:spid="_x0000_s1029" alt="&quot;&quot;" style="position:absolute;left:52552;top:13364;width:12564;height:8928;visibility:visible;mso-wrap-style:square;v-text-anchor:top" coordsize="1255395,893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v9lRxAAAANoAAAAPAAAAZHJzL2Rvd25yZXYueG1sRI9Pa8JA&#10;FMTvhX6H5RV6azb1oJK6iqQIAanYpLTXR/aZv/s2ZFeN375bKHgcZuY3zGozmV5caHSNZQWvUQyC&#10;uLS64UrBV7F7WYJwHlljb5kU3MjBZv34sMJE2yt/0iX3lQgQdgkqqL0fEildWZNBF9mBOHgnOxr0&#10;QY6V1CNeA9z0chbHc2mw4bBQ40BpTWWXn42CNtt/66P8eT90xbz9WKZZdztapZ6fpu0bCE+Tv4f/&#10;25lWsIC/K+EGyPUvAAAA//8DAFBLAQItABQABgAIAAAAIQDb4fbL7gAAAIUBAAATAAAAAAAAAAAA&#10;AAAAAAAAAABbQ29udGVudF9UeXBlc10ueG1sUEsBAi0AFAAGAAgAAAAhAFr0LFu/AAAAFQEAAAsA&#10;AAAAAAAAAAAAAAAAHwEAAF9yZWxzLy5yZWxzUEsBAi0AFAAGAAgAAAAhAC2/2VHEAAAA2gAAAA8A&#10;AAAAAAAAAAAAAAAABwIAAGRycy9kb3ducmV2LnhtbFBLBQYAAAAAAwADALcAAAD4AgAAAAA=&#10;" path="m1255382,l418833,,,893102r837107,-229l1255382,xe" fillcolor="#00b1a8" stroked="f">
                  <v:path arrowok="t"/>
                </v:shape>
                <v:shape id="RibbonElement3" o:spid="_x0000_s1030" alt="&quot;&quot;" style="position:absolute;left:48332;top:17785;width:10476;height:4500;visibility:visible;mso-wrap-style:square;v-text-anchor:top" coordsize="1048385,449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imw7vQAAANoAAAAPAAAAZHJzL2Rvd25yZXYueG1sRE9LCsIw&#10;EN0L3iGM4E5TRUSqUVQUBKHgb+FuaMa22kxKE7Xe3iwEl4/3ny0aU4oX1a6wrGDQj0AQp1YXnCk4&#10;n7a9CQjnkTWWlknBhxws5u3WDGNt33yg19FnIoSwi1FB7n0VS+nSnAy6vq2IA3eztUEfYJ1JXeM7&#10;hJtSDqNoLA0WHBpyrGidU/o4Po2CxAzGV39PRk5u1iu63JP9ZfdUqttpllMQnhr/F//cO60gbA1X&#10;wg2Q8y8AAAD//wMAUEsBAi0AFAAGAAgAAAAhANvh9svuAAAAhQEAABMAAAAAAAAAAAAAAAAAAAAA&#10;AFtDb250ZW50X1R5cGVzXS54bWxQSwECLQAUAAYACAAAACEAWvQsW78AAAAVAQAACwAAAAAAAAAA&#10;AAAAAAAfAQAAX3JlbHMvLnJlbHNQSwECLQAUAAYACAAAACEA4YpsO70AAADaAAAADwAAAAAAAAAA&#10;AAAAAAAHAgAAZHJzL2Rvd25yZXYueG1sUEsFBgAAAAADAAMAtwAAAPECAAAAAA==&#10;" path="m1048296,l211747,,,449198r837120,-241l1048296,xe" fillcolor="#88dbdf [3205]" stroked="f">
                  <v:path arrowok="t"/>
                </v:shape>
                <v:shape id="RibbonElement4Grp" o:spid="_x0000_s1031" alt="&quot;&quot;" style="position:absolute;left:56672;top:13364;width:10548;height:8928;visibility:visible;mso-wrap-style:square;v-text-anchor:top" coordsize="1054100,893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dwv9wgAAANoAAAAPAAAAZHJzL2Rvd25yZXYueG1sRI/NagJB&#10;EITvAd9haCGXoLOGEHR1FBMw8Rh/QLw1O+3u4nbPMjPq5u2dQMBjUVVfUbNFx426kg+1EwOjYQaK&#10;pHC2ltLAfrcajEGFiGKxcUIGfinAYt57mmFu3U02dN3GUiWIhBwNVDG2udahqIgxDF1LkryT84wx&#10;SV9q6/GW4Nzo1yx714y1pIUKW/qsqDhvL2zgxeJHzZ7la3z86fj4tj+Mvs/GPPe75RRUpC4+wv/t&#10;tTUwgb8r6Qbo+R0AAP//AwBQSwECLQAUAAYACAAAACEA2+H2y+4AAACFAQAAEwAAAAAAAAAAAAAA&#10;AAAAAAAAW0NvbnRlbnRfVHlwZXNdLnhtbFBLAQItABQABgAIAAAAIQBa9CxbvwAAABUBAAALAAAA&#10;AAAAAAAAAAAAAB8BAABfcmVscy8ucmVsc1BLAQItABQABgAIAAAAIQABdwv9wgAAANoAAAAPAAAA&#10;AAAAAAAAAAAAAAcCAABkcnMvZG93bnJldi54bWxQSwUGAAAAAAMAAwC3AAAA9gIAAAAA&#10;" path="m423494,892873l211747,443674,,892873r423494,xem1053515,449199l841768,,630021,449199r423494,xe" fillcolor="#201547 [3215]" stroked="f">
                  <v:path arrowok="t"/>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Cover_Triangle_Corporate" o:spid="_x0000_s1032" type="#_x0000_t75" alt="&quot;&quot;" style="position:absolute;left:69333;top:8943;width:6299;height:1335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Ne8YxQAAANsAAAAPAAAAZHJzL2Rvd25yZXYueG1sRI9BS8NA&#10;FITvgv9heYIXsZsWFIndliLW5lQw7aHeXrPPbGj2bci+NvHfdwXB4zAz3zDz5ehbdaE+NoENTCcZ&#10;KOIq2IZrA/vd+vEFVBRki21gMvBDEZaL25s55jYM/EmXUmqVIBxzNOBEulzrWDnyGCehI07ed+g9&#10;SpJ9rW2PQ4L7Vs+y7Fl7bDgtOOzozVF1Ks/ewObrYfdx2Eg5uLpwodgen97laMz93bh6BSU0yn/4&#10;r11YA7Mp/H5JP0AvrgAAAP//AwBQSwECLQAUAAYACAAAACEA2+H2y+4AAACFAQAAEwAAAAAAAAAA&#10;AAAAAAAAAAAAW0NvbnRlbnRfVHlwZXNdLnhtbFBLAQItABQABgAIAAAAIQBa9CxbvwAAABUBAAAL&#10;AAAAAAAAAAAAAAAAAB8BAABfcmVscy8ucmVsc1BLAQItABQABgAIAAAAIQCgNe8YxQAAANsAAAAP&#10;AAAAAAAAAAAAAAAAAAcCAABkcnMvZG93bnJldi54bWxQSwUGAAAAAAMAAwC3AAAA+QIAAAAA&#10;">
                  <v:imagedata r:id="rId17" o:title=""/>
                </v:shape>
                <w10:wrap anchorx="page" anchory="page"/>
                <w10:anchorlock/>
              </v:group>
            </w:pict>
          </mc:Fallback>
        </mc:AlternateContent>
      </w:r>
    </w:p>
    <w:p w14:paraId="493638C4" w14:textId="77777777" w:rsidR="00665916" w:rsidRDefault="00665916" w:rsidP="004C1F02">
      <w:pPr>
        <w:sectPr w:rsidR="00665916" w:rsidSect="008C06B8">
          <w:headerReference w:type="even" r:id="rId18"/>
          <w:footerReference w:type="even" r:id="rId19"/>
          <w:footerReference w:type="default" r:id="rId20"/>
          <w:footerReference w:type="first" r:id="rId2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5D7498" w:rsidRPr="00495B3B" w14:paraId="7C7EDD09" w14:textId="77777777" w:rsidTr="00495B3B">
        <w:trPr>
          <w:trHeight w:val="399"/>
        </w:trPr>
        <w:tc>
          <w:tcPr>
            <w:tcW w:w="2580" w:type="dxa"/>
            <w:tcBorders>
              <w:top w:val="nil"/>
              <w:bottom w:val="nil"/>
              <w:right w:val="nil"/>
            </w:tcBorders>
            <w:vAlign w:val="center"/>
          </w:tcPr>
          <w:p w14:paraId="2A0E891F" w14:textId="77777777" w:rsidR="005D7498" w:rsidRPr="00495B3B" w:rsidRDefault="005D7498" w:rsidP="005D7498">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504D7BF9" w:rsidR="005D7498" w:rsidRPr="00495B3B" w:rsidRDefault="005D7498" w:rsidP="005D7498">
            <w:pPr>
              <w:spacing w:before="0" w:after="0"/>
              <w:ind w:left="57" w:right="-450"/>
              <w:rPr>
                <w:rFonts w:ascii="Arial" w:hAnsi="Arial" w:cs="Arial"/>
                <w:color w:val="363534"/>
                <w:szCs w:val="22"/>
              </w:rPr>
            </w:pPr>
            <w:r>
              <w:rPr>
                <w:rFonts w:ascii="Arial" w:hAnsi="Arial"/>
                <w:szCs w:val="22"/>
              </w:rPr>
              <w:t>Program Manager - Traditional Owner Agreements (</w:t>
            </w:r>
            <w:proofErr w:type="spellStart"/>
            <w:r>
              <w:rPr>
                <w:rFonts w:ascii="Arial" w:hAnsi="Arial"/>
                <w:szCs w:val="22"/>
              </w:rPr>
              <w:t>Taungurung</w:t>
            </w:r>
            <w:proofErr w:type="spellEnd"/>
            <w:r>
              <w:rPr>
                <w:rFonts w:ascii="Arial" w:hAnsi="Arial"/>
                <w:szCs w:val="22"/>
              </w:rPr>
              <w:t>)</w:t>
            </w:r>
          </w:p>
        </w:tc>
      </w:tr>
      <w:tr w:rsidR="005D7498" w:rsidRPr="00495B3B" w14:paraId="5F8F815C" w14:textId="77777777" w:rsidTr="00495B3B">
        <w:trPr>
          <w:trHeight w:val="399"/>
        </w:trPr>
        <w:tc>
          <w:tcPr>
            <w:tcW w:w="2580" w:type="dxa"/>
            <w:tcBorders>
              <w:top w:val="nil"/>
              <w:bottom w:val="nil"/>
              <w:right w:val="nil"/>
            </w:tcBorders>
            <w:vAlign w:val="center"/>
          </w:tcPr>
          <w:p w14:paraId="29F28D7E" w14:textId="77777777" w:rsidR="005D7498" w:rsidRPr="00495B3B" w:rsidRDefault="005D7498" w:rsidP="005D7498">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708AE8CA" w:rsidR="005D7498" w:rsidRPr="00495B3B" w:rsidRDefault="005D7498" w:rsidP="005D7498">
            <w:pPr>
              <w:spacing w:before="0" w:after="0"/>
              <w:ind w:left="57" w:right="-450"/>
              <w:rPr>
                <w:rFonts w:ascii="Arial" w:hAnsi="Arial" w:cs="Arial"/>
                <w:color w:val="363534"/>
                <w:szCs w:val="22"/>
              </w:rPr>
            </w:pPr>
            <w:r w:rsidRPr="00153989">
              <w:rPr>
                <w:rFonts w:cstheme="minorHAnsi"/>
              </w:rPr>
              <w:t>50934657</w:t>
            </w:r>
          </w:p>
        </w:tc>
      </w:tr>
      <w:tr w:rsidR="005D7498" w:rsidRPr="00495B3B" w14:paraId="6052E497" w14:textId="77777777" w:rsidTr="00495B3B">
        <w:trPr>
          <w:trHeight w:val="399"/>
        </w:trPr>
        <w:tc>
          <w:tcPr>
            <w:tcW w:w="2580" w:type="dxa"/>
            <w:tcBorders>
              <w:top w:val="nil"/>
              <w:bottom w:val="nil"/>
              <w:right w:val="nil"/>
            </w:tcBorders>
            <w:vAlign w:val="center"/>
          </w:tcPr>
          <w:p w14:paraId="1F62A115" w14:textId="77777777" w:rsidR="005D7498" w:rsidRPr="00495B3B" w:rsidRDefault="005D7498" w:rsidP="005D7498">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1C11772F" w:rsidR="005D7498" w:rsidRPr="00495B3B" w:rsidRDefault="005D7498" w:rsidP="005D7498">
            <w:pPr>
              <w:spacing w:before="0" w:after="0"/>
              <w:ind w:left="57" w:right="-450"/>
              <w:rPr>
                <w:rFonts w:ascii="Arial" w:hAnsi="Arial" w:cs="Arial"/>
                <w:color w:val="363534"/>
                <w:szCs w:val="22"/>
              </w:rPr>
            </w:pPr>
            <w:r>
              <w:rPr>
                <w:rFonts w:ascii="Arial" w:hAnsi="Arial"/>
                <w:szCs w:val="22"/>
              </w:rPr>
              <w:t>VPS Grade 5</w:t>
            </w:r>
          </w:p>
        </w:tc>
      </w:tr>
      <w:tr w:rsidR="005D7498" w:rsidRPr="00495B3B" w14:paraId="513E600D" w14:textId="77777777" w:rsidTr="00495B3B">
        <w:trPr>
          <w:trHeight w:val="399"/>
        </w:trPr>
        <w:tc>
          <w:tcPr>
            <w:tcW w:w="2580" w:type="dxa"/>
            <w:tcBorders>
              <w:top w:val="nil"/>
              <w:bottom w:val="nil"/>
              <w:right w:val="nil"/>
            </w:tcBorders>
            <w:vAlign w:val="center"/>
          </w:tcPr>
          <w:p w14:paraId="67184DB8" w14:textId="77777777" w:rsidR="005D7498" w:rsidRPr="00495B3B" w:rsidRDefault="005D7498" w:rsidP="005D7498">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65160BD5" w:rsidR="005D7498" w:rsidRPr="00495B3B" w:rsidRDefault="005D7498" w:rsidP="005D7498">
            <w:pPr>
              <w:spacing w:before="0" w:after="0"/>
              <w:ind w:left="57" w:right="-450"/>
              <w:rPr>
                <w:rFonts w:ascii="Arial" w:hAnsi="Arial" w:cs="Arial"/>
                <w:color w:val="363534"/>
                <w:szCs w:val="22"/>
              </w:rPr>
            </w:pPr>
            <w:r w:rsidRPr="00AF4AB9">
              <w:rPr>
                <w:rFonts w:ascii="Arial" w:eastAsia="Arial" w:hAnsi="Arial" w:cs="Arial"/>
              </w:rPr>
              <w:t>$116,413 - $140,849</w:t>
            </w:r>
            <w:r>
              <w:rPr>
                <w:rFonts w:ascii="Arial" w:eastAsia="Arial" w:hAnsi="Arial" w:cs="Arial"/>
              </w:rPr>
              <w:t xml:space="preserve"> </w:t>
            </w:r>
            <w:r w:rsidRPr="3BC92959">
              <w:rPr>
                <w:rFonts w:ascii="Arial" w:eastAsia="Arial" w:hAnsi="Arial" w:cs="Arial"/>
              </w:rPr>
              <w:t>plus superannuation</w:t>
            </w:r>
          </w:p>
        </w:tc>
      </w:tr>
      <w:tr w:rsidR="005D7498" w:rsidRPr="00495B3B" w14:paraId="2A722203" w14:textId="77777777" w:rsidTr="00495B3B">
        <w:trPr>
          <w:trHeight w:val="399"/>
        </w:trPr>
        <w:tc>
          <w:tcPr>
            <w:tcW w:w="2580" w:type="dxa"/>
            <w:tcBorders>
              <w:top w:val="nil"/>
              <w:bottom w:val="nil"/>
              <w:right w:val="nil"/>
            </w:tcBorders>
            <w:vAlign w:val="center"/>
          </w:tcPr>
          <w:p w14:paraId="60F7C270" w14:textId="77777777" w:rsidR="005D7498" w:rsidRPr="00495B3B" w:rsidRDefault="005D7498" w:rsidP="005D7498">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79A282E6" w:rsidR="005D7498" w:rsidRPr="00495B3B" w:rsidRDefault="005D7498" w:rsidP="005D7498">
            <w:pPr>
              <w:tabs>
                <w:tab w:val="left" w:pos="3529"/>
              </w:tabs>
              <w:spacing w:before="0" w:after="0"/>
              <w:ind w:left="57" w:right="-450"/>
              <w:rPr>
                <w:rFonts w:ascii="Arial" w:hAnsi="Arial" w:cs="Arial"/>
                <w:color w:val="363534"/>
                <w:szCs w:val="22"/>
              </w:rPr>
            </w:pPr>
            <w:r w:rsidRPr="005203E2">
              <w:rPr>
                <w:rFonts w:ascii="Arial" w:hAnsi="Arial" w:cs="Arial"/>
                <w:color w:val="363534"/>
                <w:szCs w:val="22"/>
              </w:rPr>
              <w:t>Ongoing</w:t>
            </w:r>
          </w:p>
        </w:tc>
      </w:tr>
      <w:tr w:rsidR="005D7498" w:rsidRPr="00495B3B" w14:paraId="73E4C712" w14:textId="77777777" w:rsidTr="00495B3B">
        <w:trPr>
          <w:trHeight w:val="399"/>
        </w:trPr>
        <w:tc>
          <w:tcPr>
            <w:tcW w:w="2580" w:type="dxa"/>
            <w:tcBorders>
              <w:top w:val="nil"/>
              <w:bottom w:val="nil"/>
              <w:right w:val="nil"/>
            </w:tcBorders>
            <w:vAlign w:val="center"/>
          </w:tcPr>
          <w:p w14:paraId="778F959E" w14:textId="77777777" w:rsidR="005D7498" w:rsidRPr="00495B3B" w:rsidRDefault="005D7498" w:rsidP="005D7498">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6A84B4D4" w:rsidR="005D7498" w:rsidRPr="00495B3B" w:rsidRDefault="005D7498" w:rsidP="005D7498">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5D7498" w:rsidRPr="00495B3B" w14:paraId="1EBFF7E6" w14:textId="77777777" w:rsidTr="00495B3B">
        <w:trPr>
          <w:trHeight w:val="399"/>
        </w:trPr>
        <w:tc>
          <w:tcPr>
            <w:tcW w:w="2580" w:type="dxa"/>
            <w:tcBorders>
              <w:top w:val="nil"/>
              <w:bottom w:val="nil"/>
              <w:right w:val="nil"/>
            </w:tcBorders>
            <w:vAlign w:val="center"/>
          </w:tcPr>
          <w:p w14:paraId="2AB5EF48" w14:textId="77777777" w:rsidR="005D7498" w:rsidRPr="00495B3B" w:rsidRDefault="005D7498" w:rsidP="005D7498">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001A0BDA" w:rsidR="005D7498" w:rsidRPr="00495B3B" w:rsidRDefault="005D7498" w:rsidP="005D7498">
            <w:pPr>
              <w:spacing w:before="0" w:after="0"/>
              <w:ind w:left="57" w:right="-450"/>
              <w:rPr>
                <w:rFonts w:ascii="Arial" w:hAnsi="Arial" w:cs="Arial"/>
                <w:color w:val="363534"/>
                <w:szCs w:val="22"/>
              </w:rPr>
            </w:pPr>
            <w:r w:rsidRPr="0068253F">
              <w:rPr>
                <w:rFonts w:ascii="Arial" w:hAnsi="Arial"/>
                <w:szCs w:val="22"/>
              </w:rPr>
              <w:t>First Peoples Self-Determination Division</w:t>
            </w:r>
            <w:r>
              <w:rPr>
                <w:rFonts w:ascii="Arial" w:hAnsi="Arial"/>
                <w:szCs w:val="22"/>
              </w:rPr>
              <w:t xml:space="preserve">; </w:t>
            </w:r>
            <w:r w:rsidRPr="0068253F">
              <w:rPr>
                <w:rFonts w:ascii="Arial" w:hAnsi="Arial"/>
                <w:szCs w:val="22"/>
              </w:rPr>
              <w:t>Truth, Treaty and Agreements</w:t>
            </w:r>
          </w:p>
        </w:tc>
      </w:tr>
      <w:tr w:rsidR="005D7498" w:rsidRPr="00495B3B" w14:paraId="37A0D7CE" w14:textId="77777777" w:rsidTr="00495B3B">
        <w:trPr>
          <w:trHeight w:val="399"/>
        </w:trPr>
        <w:tc>
          <w:tcPr>
            <w:tcW w:w="2580" w:type="dxa"/>
            <w:tcBorders>
              <w:top w:val="nil"/>
              <w:bottom w:val="nil"/>
              <w:right w:val="nil"/>
            </w:tcBorders>
            <w:vAlign w:val="center"/>
          </w:tcPr>
          <w:p w14:paraId="4595FCF5" w14:textId="77777777" w:rsidR="005D7498" w:rsidRPr="00495B3B" w:rsidRDefault="005D7498" w:rsidP="005D7498">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02454DB7" w:rsidR="005D7498" w:rsidRPr="00495B3B" w:rsidRDefault="005D7498" w:rsidP="005D7498">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44D9ACBE" w:rsidR="005D7498" w:rsidRPr="00495B3B" w:rsidRDefault="005D7498" w:rsidP="005D7498">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5D7498" w:rsidRPr="00495B3B" w14:paraId="4352AE4A" w14:textId="77777777" w:rsidTr="00495B3B">
        <w:trPr>
          <w:trHeight w:val="399"/>
        </w:trPr>
        <w:tc>
          <w:tcPr>
            <w:tcW w:w="2580" w:type="dxa"/>
            <w:tcBorders>
              <w:top w:val="nil"/>
              <w:bottom w:val="nil"/>
              <w:right w:val="nil"/>
            </w:tcBorders>
            <w:vAlign w:val="center"/>
          </w:tcPr>
          <w:p w14:paraId="3083C225" w14:textId="77777777" w:rsidR="005D7498" w:rsidRPr="00495B3B" w:rsidRDefault="005D7498" w:rsidP="005D7498">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1E8D07DF" w:rsidR="005D7498" w:rsidRPr="00495B3B" w:rsidRDefault="005D7498" w:rsidP="005D7498">
            <w:pPr>
              <w:tabs>
                <w:tab w:val="left" w:pos="469"/>
                <w:tab w:val="left" w:pos="1189"/>
              </w:tabs>
              <w:spacing w:before="0" w:after="0"/>
              <w:ind w:left="57" w:right="-450"/>
              <w:rPr>
                <w:rFonts w:ascii="Arial" w:hAnsi="Arial" w:cs="Arial"/>
                <w:color w:val="363534"/>
                <w:szCs w:val="22"/>
              </w:rPr>
            </w:pPr>
            <w:r w:rsidRPr="00735E2F">
              <w:rPr>
                <w:rFonts w:cstheme="minorHAnsi"/>
                <w:szCs w:val="22"/>
              </w:rPr>
              <w:t>Manager Agreement - Regional Coordination</w:t>
            </w:r>
          </w:p>
        </w:tc>
      </w:tr>
      <w:tr w:rsidR="005D7498" w:rsidRPr="00495B3B" w14:paraId="35F6D00F" w14:textId="77777777" w:rsidTr="00495B3B">
        <w:trPr>
          <w:trHeight w:val="399"/>
        </w:trPr>
        <w:tc>
          <w:tcPr>
            <w:tcW w:w="2580" w:type="dxa"/>
            <w:tcBorders>
              <w:top w:val="nil"/>
              <w:bottom w:val="nil"/>
              <w:right w:val="nil"/>
            </w:tcBorders>
            <w:vAlign w:val="center"/>
          </w:tcPr>
          <w:p w14:paraId="55F53688" w14:textId="77777777" w:rsidR="005D7498" w:rsidRPr="00495B3B" w:rsidRDefault="005D7498" w:rsidP="005D7498">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462BBB4D" w:rsidR="005D7498" w:rsidRPr="00495B3B" w:rsidRDefault="005D7498" w:rsidP="005D7498">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If yes, how many?</w:t>
            </w:r>
            <w:r>
              <w:rPr>
                <w:rFonts w:ascii="Arial" w:hAnsi="Arial" w:cs="Arial"/>
                <w:color w:val="363534"/>
                <w:szCs w:val="22"/>
              </w:rPr>
              <w:t xml:space="preserve"> One</w:t>
            </w:r>
          </w:p>
        </w:tc>
      </w:tr>
      <w:tr w:rsidR="005D7498" w:rsidRPr="00495B3B" w14:paraId="70C7CF88" w14:textId="77777777" w:rsidTr="00495B3B">
        <w:trPr>
          <w:trHeight w:val="399"/>
        </w:trPr>
        <w:tc>
          <w:tcPr>
            <w:tcW w:w="2580" w:type="dxa"/>
            <w:tcBorders>
              <w:top w:val="nil"/>
              <w:bottom w:val="nil"/>
              <w:right w:val="nil"/>
            </w:tcBorders>
            <w:vAlign w:val="center"/>
          </w:tcPr>
          <w:p w14:paraId="58989FFF" w14:textId="77777777" w:rsidR="005D7498" w:rsidRPr="00495B3B" w:rsidRDefault="005D7498" w:rsidP="005D7498">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1997707B" w14:textId="77777777" w:rsidR="005D7498" w:rsidRPr="005D7498" w:rsidRDefault="005D7498" w:rsidP="005D7498">
            <w:pPr>
              <w:spacing w:before="0" w:after="0"/>
              <w:ind w:left="57" w:right="-450"/>
              <w:rPr>
                <w:rFonts w:ascii="Arial" w:hAnsi="Arial" w:cs="Arial"/>
                <w:color w:val="363534"/>
                <w:szCs w:val="22"/>
              </w:rPr>
            </w:pPr>
            <w:r w:rsidRPr="005D7498">
              <w:rPr>
                <w:rFonts w:ascii="Arial" w:hAnsi="Arial" w:cs="Arial"/>
                <w:color w:val="363534"/>
                <w:szCs w:val="22"/>
              </w:rPr>
              <w:t>Sherryn Antonopoulos, A/Manager Agreement - Regional Coordination -</w:t>
            </w:r>
          </w:p>
          <w:p w14:paraId="723EDD97" w14:textId="5D0716B2" w:rsidR="005D7498" w:rsidRPr="00495B3B" w:rsidRDefault="005D7498" w:rsidP="005D7498">
            <w:pPr>
              <w:spacing w:before="0" w:after="0"/>
              <w:ind w:left="57" w:right="-450"/>
              <w:rPr>
                <w:rFonts w:ascii="Arial" w:hAnsi="Arial" w:cs="Arial"/>
                <w:color w:val="363534"/>
                <w:szCs w:val="22"/>
              </w:rPr>
            </w:pPr>
            <w:r w:rsidRPr="005D7498">
              <w:rPr>
                <w:rFonts w:ascii="Arial" w:hAnsi="Arial" w:cs="Arial"/>
                <w:color w:val="363534"/>
                <w:szCs w:val="22"/>
              </w:rPr>
              <w:t xml:space="preserve">0455 961 129 or </w:t>
            </w:r>
            <w:hyperlink r:id="rId22" w:history="1">
              <w:r w:rsidRPr="00166297">
                <w:rPr>
                  <w:rStyle w:val="Hyperlink"/>
                  <w:rFonts w:ascii="Arial" w:hAnsi="Arial" w:cs="Arial"/>
                  <w:szCs w:val="22"/>
                </w:rPr>
                <w:t>sherryn.antonopoulos@deeca.vic.gov.au</w:t>
              </w:r>
            </w:hyperlink>
            <w:r>
              <w:rPr>
                <w:rFonts w:ascii="Arial" w:hAnsi="Arial" w:cs="Arial"/>
                <w:color w:val="363534"/>
                <w:szCs w:val="22"/>
              </w:rPr>
              <w:t xml:space="preserve"> </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360FE7E0" w14:textId="21835D1F" w:rsidR="00495B3B" w:rsidRPr="00495B3B" w:rsidRDefault="005D7498" w:rsidP="00495B3B">
      <w:pPr>
        <w:tabs>
          <w:tab w:val="left" w:pos="10178"/>
        </w:tabs>
        <w:spacing w:before="0" w:after="0"/>
        <w:ind w:right="114"/>
        <w:rPr>
          <w:rFonts w:ascii="Arial" w:hAnsi="Arial" w:cs="Arial"/>
          <w:noProof/>
          <w:color w:val="363534"/>
          <w:szCs w:val="22"/>
          <w:lang w:eastAsia="zh-CN"/>
        </w:rPr>
      </w:pPr>
      <w:r w:rsidRPr="005D7498">
        <w:rPr>
          <w:rFonts w:ascii="Arial" w:hAnsi="Arial" w:cs="Arial"/>
          <w:noProof/>
          <w:color w:val="363534"/>
          <w:szCs w:val="22"/>
          <w:lang w:eastAsia="zh-CN"/>
        </w:rPr>
        <w:t>The Program Manager Traditional Owner Agreements is responsible for coordinating the implementation of DEECA commitments associated with Taungurung Recognition and Settlement Agreement (RSA). The position provides high level support to the unit and director for matters related to the Taungurung RSA and Traditional Owner agreements more broadly. The position works closely with the Hume regionally based and Bushfire and Forest Services staff. This role works directly with The Taungurung Land and Waters Council and across multiple DEECA Divisions.</w:t>
      </w:r>
    </w:p>
    <w:p w14:paraId="1B3F576A" w14:textId="77777777"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5A147444" w14:textId="77777777" w:rsidR="005D7498" w:rsidRDefault="005D7498" w:rsidP="005D7498">
      <w:pPr>
        <w:keepNext/>
        <w:spacing w:line="240" w:lineRule="auto"/>
        <w:rPr>
          <w:rFonts w:cstheme="minorHAnsi"/>
          <w:b/>
          <w:bCs/>
        </w:rPr>
      </w:pPr>
      <w:r w:rsidRPr="005241B8">
        <w:rPr>
          <w:rFonts w:cstheme="minorHAnsi"/>
          <w:b/>
          <w:bCs/>
        </w:rPr>
        <w:t>The Group</w:t>
      </w:r>
    </w:p>
    <w:p w14:paraId="5DBD3249" w14:textId="77777777" w:rsidR="005D7498" w:rsidRPr="005241B8" w:rsidRDefault="005D7498" w:rsidP="005D7498">
      <w:pPr>
        <w:keepNext/>
        <w:spacing w:line="240" w:lineRule="auto"/>
        <w:rPr>
          <w:rFonts w:cstheme="minorHAnsi"/>
        </w:rPr>
      </w:pPr>
      <w:r w:rsidRPr="005241B8">
        <w:rPr>
          <w:rFonts w:cstheme="minorHAnsi"/>
        </w:rPr>
        <w:t>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w:t>
      </w:r>
    </w:p>
    <w:p w14:paraId="3E3F15B4" w14:textId="77777777" w:rsidR="005D7498" w:rsidRPr="005241B8" w:rsidRDefault="005D7498" w:rsidP="005D7498">
      <w:pPr>
        <w:spacing w:before="100" w:beforeAutospacing="1" w:line="240" w:lineRule="auto"/>
        <w:rPr>
          <w:rFonts w:cstheme="minorHAnsi"/>
        </w:rPr>
      </w:pPr>
      <w:r w:rsidRPr="005241B8">
        <w:rPr>
          <w:rFonts w:cstheme="minorHAnsi"/>
        </w:rPr>
        <w:t>Through its network of regional directorates, the RECAFP Group provides integrated, place-based design and delivery of programs, projects, and services across departmental portfolios. It is also responsible for leading DEECA’s self-determination reform agenda with a particular focus on developing cultural capability, creating a culturally safe working environment, and improving employment opportunities for Aboriginal Victorians across the department.   </w:t>
      </w:r>
    </w:p>
    <w:p w14:paraId="1530658C" w14:textId="77777777" w:rsidR="005D7498" w:rsidRPr="005241B8" w:rsidRDefault="005D7498" w:rsidP="005D7498">
      <w:pPr>
        <w:spacing w:before="100" w:beforeAutospacing="1" w:line="240" w:lineRule="auto"/>
        <w:rPr>
          <w:rFonts w:cstheme="minorHAnsi"/>
        </w:rPr>
      </w:pPr>
      <w:r w:rsidRPr="005241B8">
        <w:rPr>
          <w:rFonts w:cstheme="minorHAnsi"/>
        </w:rPr>
        <w:lastRenderedPageBreak/>
        <w:t>Working across DEECA, with portfolio agencies, regional communities, service delivery partners, other external stakeholders and ministers the RECAFP Group supports the delivery of services and outcomes for government and Victorian communities.</w:t>
      </w:r>
    </w:p>
    <w:p w14:paraId="7CB46673" w14:textId="77777777" w:rsidR="005D7498" w:rsidRPr="005241B8" w:rsidRDefault="005D7498" w:rsidP="005D7498">
      <w:pPr>
        <w:spacing w:before="100" w:beforeAutospacing="1" w:line="240" w:lineRule="auto"/>
        <w:rPr>
          <w:rFonts w:cstheme="minorHAnsi"/>
        </w:rPr>
      </w:pPr>
      <w:r w:rsidRPr="005241B8">
        <w:rPr>
          <w:rFonts w:cstheme="minorHAnsi"/>
          <w:b/>
          <w:bCs/>
        </w:rPr>
        <w:t>The Division</w:t>
      </w:r>
    </w:p>
    <w:p w14:paraId="4729BC23" w14:textId="77777777" w:rsidR="005D7498" w:rsidRDefault="005D7498" w:rsidP="005D7498">
      <w:pPr>
        <w:spacing w:before="100" w:beforeAutospacing="1" w:line="240" w:lineRule="auto"/>
        <w:rPr>
          <w:rFonts w:cstheme="minorHAnsi"/>
        </w:rPr>
      </w:pPr>
      <w:r w:rsidRPr="005241B8">
        <w:rPr>
          <w:rFonts w:cstheme="minorHAnsi"/>
          <w:i/>
          <w:iCs/>
        </w:rPr>
        <w:t>First Peoples Self</w:t>
      </w:r>
      <w:r>
        <w:rPr>
          <w:rFonts w:cstheme="minorHAnsi"/>
          <w:i/>
          <w:iCs/>
        </w:rPr>
        <w:t>-</w:t>
      </w:r>
      <w:r w:rsidRPr="005241B8">
        <w:rPr>
          <w:rFonts w:cstheme="minorHAnsi"/>
          <w:i/>
          <w:iCs/>
        </w:rPr>
        <w:t>Determination</w:t>
      </w:r>
    </w:p>
    <w:p w14:paraId="25213116" w14:textId="203FB5AF" w:rsidR="005D7498" w:rsidRDefault="005D7498" w:rsidP="005D7498">
      <w:pPr>
        <w:spacing w:before="100" w:beforeAutospacing="1" w:line="240" w:lineRule="auto"/>
        <w:rPr>
          <w:rFonts w:cstheme="minorHAnsi"/>
        </w:rPr>
      </w:pPr>
      <w:r w:rsidRPr="005241B8">
        <w:rPr>
          <w:rFonts w:cstheme="minorHAnsi"/>
        </w:rPr>
        <w:t>The First Peop</w:t>
      </w:r>
      <w:r>
        <w:rPr>
          <w:rFonts w:cstheme="minorHAnsi"/>
        </w:rPr>
        <w:t>l</w:t>
      </w:r>
      <w:r w:rsidRPr="005241B8">
        <w:rPr>
          <w:rFonts w:cstheme="minorHAnsi"/>
        </w:rPr>
        <w:t>es Self-Determination Division’s primary responsibilities are to enable the self-determination reform agenda across DEECA through the implementation of the Action Plan for </w:t>
      </w:r>
      <w:proofErr w:type="spellStart"/>
      <w:r w:rsidRPr="005241B8">
        <w:rPr>
          <w:rFonts w:cstheme="minorHAnsi"/>
        </w:rPr>
        <w:t>Pupangarli</w:t>
      </w:r>
      <w:proofErr w:type="spellEnd"/>
      <w:r w:rsidRPr="005241B8">
        <w:rPr>
          <w:rFonts w:cstheme="minorHAnsi"/>
        </w:rPr>
        <w:t xml:space="preserve"> </w:t>
      </w:r>
      <w:proofErr w:type="spellStart"/>
      <w:r w:rsidRPr="005241B8">
        <w:rPr>
          <w:rFonts w:cstheme="minorHAnsi"/>
        </w:rPr>
        <w:t>Marnmarnepu</w:t>
      </w:r>
      <w:proofErr w:type="spellEnd"/>
      <w:r w:rsidRPr="005241B8">
        <w:rPr>
          <w:rFonts w:cstheme="minorHAnsi"/>
        </w:rPr>
        <w:t xml:space="preserve"> ‘Owning Our Future’ – the Aboriginal Self-Determination Reform Strategy 2020-2025. The division provides leadership, culturally sound advice, and strategic direction to guide and empower staff to genuinely partner and meaningfully engage with Traditional Owners and Aboriginal Victorians.</w:t>
      </w:r>
    </w:p>
    <w:p w14:paraId="68094B95" w14:textId="4A7087BF" w:rsidR="00495B3B" w:rsidRPr="00495B3B" w:rsidRDefault="00495B3B" w:rsidP="00495B3B">
      <w:pPr>
        <w:keepNext/>
        <w:spacing w:line="240" w:lineRule="auto"/>
        <w:rPr>
          <w:rFonts w:ascii="Arial" w:hAnsi="Arial" w:cs="Arial"/>
          <w:noProof/>
          <w:color w:val="000000"/>
          <w:lang w:eastAsia="zh-CN"/>
        </w:rPr>
      </w:pPr>
    </w:p>
    <w:p w14:paraId="7ED154A6" w14:textId="77777777" w:rsidR="005D7498" w:rsidRDefault="00495B3B" w:rsidP="005D749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5D2B8C94" w14:textId="5EEE80D5" w:rsidR="005D7498" w:rsidRPr="005D7498" w:rsidRDefault="005D7498" w:rsidP="005D7498">
      <w:pPr>
        <w:pStyle w:val="ListParagraph"/>
        <w:keepNext/>
        <w:numPr>
          <w:ilvl w:val="0"/>
          <w:numId w:val="45"/>
        </w:numPr>
        <w:spacing w:line="240" w:lineRule="auto"/>
        <w:rPr>
          <w:rFonts w:ascii="Arial" w:hAnsi="Arial" w:cs="Arial"/>
          <w:lang w:eastAsia="zh-CN"/>
        </w:rPr>
      </w:pPr>
      <w:r w:rsidRPr="005D7498">
        <w:rPr>
          <w:rFonts w:ascii="Arial" w:hAnsi="Arial" w:cs="Arial"/>
          <w:lang w:eastAsia="zh-CN"/>
        </w:rPr>
        <w:t>Coordinate and monitor the effective at place implementation of DEECA commitments as they relate to agreements between the State of Victoria and Traditional Owner Corporations with a strong focus on Recognition &amp; Settlement Agreements.</w:t>
      </w:r>
    </w:p>
    <w:p w14:paraId="6ABCF463" w14:textId="77777777" w:rsidR="005D7498" w:rsidRPr="005D7498" w:rsidRDefault="005D7498" w:rsidP="005D7498">
      <w:pPr>
        <w:pStyle w:val="ListParagraph"/>
        <w:numPr>
          <w:ilvl w:val="0"/>
          <w:numId w:val="45"/>
        </w:numPr>
        <w:spacing w:before="100" w:beforeAutospacing="1" w:line="240" w:lineRule="auto"/>
        <w:rPr>
          <w:rFonts w:ascii="Arial" w:hAnsi="Arial" w:cs="Arial"/>
          <w:lang w:eastAsia="zh-CN"/>
        </w:rPr>
      </w:pPr>
      <w:r w:rsidRPr="005D7498">
        <w:rPr>
          <w:rFonts w:ascii="Arial" w:hAnsi="Arial" w:cs="Arial"/>
          <w:lang w:eastAsia="zh-CN"/>
        </w:rPr>
        <w:t>Develop and maintain a strong relationship with a range of individuals and groups, Traditional Owner Corporations and natural resource management government agencies and statutory entities. Initiate effective communication between groups to enable a genuine partnership approach to participation activities.</w:t>
      </w:r>
    </w:p>
    <w:p w14:paraId="6DF86602" w14:textId="77777777" w:rsidR="005D7498" w:rsidRPr="005D7498" w:rsidRDefault="005D7498" w:rsidP="005D7498">
      <w:pPr>
        <w:pStyle w:val="ListParagraph"/>
        <w:numPr>
          <w:ilvl w:val="0"/>
          <w:numId w:val="45"/>
        </w:numPr>
        <w:spacing w:before="100" w:beforeAutospacing="1" w:line="240" w:lineRule="auto"/>
        <w:rPr>
          <w:rFonts w:ascii="Arial" w:hAnsi="Arial" w:cs="Arial"/>
          <w:lang w:eastAsia="zh-CN"/>
        </w:rPr>
      </w:pPr>
      <w:r w:rsidRPr="005D7498">
        <w:rPr>
          <w:rFonts w:ascii="Arial" w:hAnsi="Arial" w:cs="Arial"/>
          <w:lang w:eastAsia="zh-CN"/>
        </w:rPr>
        <w:t xml:space="preserve">Facilitate a strong regional relationship with DEECA’s Traditional Owner Agreements Unit to ensure coordinated delivery of agreement outcomes. </w:t>
      </w:r>
    </w:p>
    <w:p w14:paraId="6D6E5814" w14:textId="77777777" w:rsidR="005D7498" w:rsidRPr="005D7498" w:rsidRDefault="005D7498" w:rsidP="005D7498">
      <w:pPr>
        <w:pStyle w:val="ListParagraph"/>
        <w:numPr>
          <w:ilvl w:val="0"/>
          <w:numId w:val="45"/>
        </w:numPr>
        <w:spacing w:before="100" w:beforeAutospacing="1" w:line="240" w:lineRule="auto"/>
        <w:rPr>
          <w:rFonts w:ascii="Arial" w:hAnsi="Arial" w:cs="Arial"/>
          <w:lang w:eastAsia="zh-CN"/>
        </w:rPr>
      </w:pPr>
      <w:r w:rsidRPr="005D7498">
        <w:rPr>
          <w:rFonts w:ascii="Arial" w:hAnsi="Arial" w:cs="Arial"/>
          <w:lang w:eastAsia="zh-CN"/>
        </w:rPr>
        <w:t>Provide advice and represent the region at various meetings and forums in relation to Agreement implementation.</w:t>
      </w:r>
    </w:p>
    <w:p w14:paraId="3D35F31F" w14:textId="77777777" w:rsidR="005D7498" w:rsidRPr="005D7498" w:rsidRDefault="005D7498" w:rsidP="005D7498">
      <w:pPr>
        <w:pStyle w:val="ListParagraph"/>
        <w:keepNext/>
        <w:numPr>
          <w:ilvl w:val="0"/>
          <w:numId w:val="45"/>
        </w:numPr>
        <w:spacing w:line="240" w:lineRule="auto"/>
        <w:rPr>
          <w:rFonts w:ascii="Arial" w:hAnsi="Arial" w:cs="Arial"/>
          <w:lang w:eastAsia="zh-CN"/>
        </w:rPr>
      </w:pPr>
      <w:r w:rsidRPr="005D7498">
        <w:rPr>
          <w:rFonts w:ascii="Arial" w:hAnsi="Arial" w:cs="Arial"/>
          <w:lang w:eastAsia="zh-CN"/>
        </w:rPr>
        <w:t>Support the preparation of ministerial correspondence, reports and advice that are quality assured, for management, executives and ministers.</w:t>
      </w:r>
    </w:p>
    <w:p w14:paraId="59BCCFD7" w14:textId="77777777" w:rsidR="005D7498" w:rsidRPr="005D7498" w:rsidRDefault="005D7498" w:rsidP="005D7498">
      <w:pPr>
        <w:pStyle w:val="ListParagraph"/>
        <w:keepNext/>
        <w:numPr>
          <w:ilvl w:val="0"/>
          <w:numId w:val="45"/>
        </w:numPr>
        <w:spacing w:line="240" w:lineRule="auto"/>
        <w:rPr>
          <w:rFonts w:ascii="Arial" w:hAnsi="Arial" w:cs="Arial"/>
          <w:lang w:eastAsia="zh-CN"/>
        </w:rPr>
      </w:pPr>
      <w:r w:rsidRPr="005D7498">
        <w:rPr>
          <w:rFonts w:ascii="Arial" w:hAnsi="Arial" w:cs="Arial"/>
          <w:lang w:eastAsia="zh-CN"/>
        </w:rPr>
        <w:t>Provide advice and represent the region at various meetings and forums in relation to Agreement implementation.</w:t>
      </w:r>
    </w:p>
    <w:p w14:paraId="3B7E544E" w14:textId="77777777" w:rsidR="005D7498" w:rsidRPr="005D7498" w:rsidRDefault="005D7498" w:rsidP="005D7498">
      <w:pPr>
        <w:pStyle w:val="ListParagraph"/>
        <w:keepNext/>
        <w:numPr>
          <w:ilvl w:val="0"/>
          <w:numId w:val="45"/>
        </w:numPr>
        <w:spacing w:line="240" w:lineRule="auto"/>
        <w:rPr>
          <w:rFonts w:ascii="Arial" w:hAnsi="Arial" w:cs="Arial"/>
          <w:lang w:eastAsia="zh-CN"/>
        </w:rPr>
      </w:pPr>
      <w:r w:rsidRPr="005D7498">
        <w:rPr>
          <w:rFonts w:ascii="Arial" w:hAnsi="Arial" w:cs="Arial"/>
          <w:lang w:eastAsia="zh-CN"/>
        </w:rPr>
        <w:t>Actively participate in and encourage others to support a positive organisational culture, and business and performance excellence.</w:t>
      </w:r>
    </w:p>
    <w:p w14:paraId="78750F12" w14:textId="77777777" w:rsidR="005D7498" w:rsidRPr="005D7498" w:rsidRDefault="005D7498" w:rsidP="005D7498">
      <w:pPr>
        <w:pStyle w:val="ListParagraph"/>
        <w:keepNext/>
        <w:numPr>
          <w:ilvl w:val="0"/>
          <w:numId w:val="45"/>
        </w:numPr>
        <w:spacing w:line="240" w:lineRule="auto"/>
        <w:rPr>
          <w:rFonts w:ascii="Arial" w:hAnsi="Arial" w:cs="Arial"/>
          <w:lang w:eastAsia="zh-CN"/>
        </w:rPr>
      </w:pPr>
      <w:r w:rsidRPr="005D7498">
        <w:rPr>
          <w:rFonts w:ascii="Arial" w:hAnsi="Arial" w:cs="Arial"/>
          <w:lang w:eastAsia="zh-CN"/>
        </w:rPr>
        <w:t>To practice cultural safety by creating environments, relationships and systems free from racism and discrimination so that people can feel safe, valued and able to participate.</w:t>
      </w:r>
    </w:p>
    <w:p w14:paraId="1AEE2617" w14:textId="77777777" w:rsidR="00495B3B" w:rsidRPr="00495B3B" w:rsidRDefault="00495B3B" w:rsidP="005D7498">
      <w:pPr>
        <w:spacing w:before="0" w:after="0" w:line="240" w:lineRule="auto"/>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4980ACB2" w14:textId="77777777" w:rsidR="005D7498" w:rsidRPr="005D7498" w:rsidRDefault="005D7498" w:rsidP="005D7498">
      <w:pPr>
        <w:pStyle w:val="ListParagraph"/>
        <w:keepNext/>
        <w:numPr>
          <w:ilvl w:val="0"/>
          <w:numId w:val="45"/>
        </w:numPr>
        <w:spacing w:line="240" w:lineRule="auto"/>
        <w:rPr>
          <w:rFonts w:ascii="Arial" w:hAnsi="Arial" w:cs="Arial"/>
          <w:lang w:eastAsia="zh-CN"/>
        </w:rPr>
      </w:pPr>
      <w:bookmarkStart w:id="2" w:name="_Hlk132102126"/>
      <w:r w:rsidRPr="005D7498">
        <w:rPr>
          <w:rFonts w:ascii="Arial" w:hAnsi="Arial" w:cs="Arial"/>
          <w:lang w:eastAsia="zh-CN"/>
        </w:rPr>
        <w:t>Experience and knowledge in the development and delivery of policy, programs and projects; use of these skills in the context of land management and Traditional Owner policy development and/or implementation is advantageous.</w:t>
      </w:r>
    </w:p>
    <w:p w14:paraId="686E0666" w14:textId="77777777" w:rsidR="005D7498" w:rsidRPr="005D7498" w:rsidRDefault="005D7498" w:rsidP="005D7498">
      <w:pPr>
        <w:pStyle w:val="ListParagraph"/>
        <w:keepNext/>
        <w:numPr>
          <w:ilvl w:val="0"/>
          <w:numId w:val="45"/>
        </w:numPr>
        <w:spacing w:line="240" w:lineRule="auto"/>
        <w:rPr>
          <w:rFonts w:ascii="Arial" w:hAnsi="Arial" w:cs="Arial"/>
          <w:lang w:eastAsia="zh-CN"/>
        </w:rPr>
      </w:pPr>
      <w:r w:rsidRPr="005D7498">
        <w:rPr>
          <w:rFonts w:ascii="Arial" w:hAnsi="Arial" w:cs="Arial"/>
          <w:lang w:eastAsia="zh-CN"/>
        </w:rPr>
        <w:t>A demonstrated knowledge and understanding of Aboriginal culture and society and ability to communicate effectively with Aboriginal people.</w:t>
      </w:r>
    </w:p>
    <w:p w14:paraId="5FF859CF" w14:textId="77777777" w:rsidR="005D7498" w:rsidRPr="005D7498" w:rsidRDefault="005D7498" w:rsidP="005D7498">
      <w:pPr>
        <w:pStyle w:val="ListParagraph"/>
        <w:keepNext/>
        <w:numPr>
          <w:ilvl w:val="0"/>
          <w:numId w:val="45"/>
        </w:numPr>
        <w:spacing w:line="240" w:lineRule="auto"/>
        <w:rPr>
          <w:rFonts w:ascii="Arial" w:hAnsi="Arial" w:cs="Arial"/>
          <w:lang w:eastAsia="zh-CN"/>
        </w:rPr>
      </w:pPr>
      <w:r w:rsidRPr="005D7498">
        <w:rPr>
          <w:rFonts w:ascii="Arial" w:hAnsi="Arial" w:cs="Arial"/>
          <w:lang w:eastAsia="zh-CN"/>
        </w:rPr>
        <w:t>An understanding of the Traditional Owner Settlement Act (Vic) 2010, self-determination, and/or Natural Resource Management is advantageous.</w:t>
      </w:r>
    </w:p>
    <w:p w14:paraId="62BB60E2" w14:textId="141860F6" w:rsidR="005D7498" w:rsidRPr="005D7498" w:rsidRDefault="005D7498" w:rsidP="005D7498">
      <w:pPr>
        <w:pStyle w:val="ListParagraph"/>
        <w:keepNext/>
        <w:numPr>
          <w:ilvl w:val="0"/>
          <w:numId w:val="45"/>
        </w:numPr>
        <w:spacing w:line="240" w:lineRule="auto"/>
        <w:rPr>
          <w:rFonts w:ascii="Arial" w:hAnsi="Arial" w:cs="Arial"/>
          <w:lang w:eastAsia="zh-CN"/>
        </w:rPr>
      </w:pPr>
      <w:r w:rsidRPr="005D7498">
        <w:rPr>
          <w:rFonts w:ascii="Arial" w:hAnsi="Arial" w:cs="Arial"/>
          <w:lang w:eastAsia="zh-CN"/>
        </w:rPr>
        <w:t>Tertiary qualification(s) including post-graduate qualification(s) in in science, law, public policy, natural resource or environmental management or similar is desirable.</w:t>
      </w:r>
      <w:bookmarkEnd w:id="2"/>
    </w:p>
    <w:p w14:paraId="62DD3F46" w14:textId="0B8404DE"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50A4D5BC" w14:textId="77777777" w:rsidR="005D7498" w:rsidRPr="00CB5F87" w:rsidRDefault="005D7498" w:rsidP="005D7498">
      <w:pPr>
        <w:spacing w:before="160"/>
        <w:rPr>
          <w:rFonts w:ascii="Arial" w:hAnsi="Arial"/>
          <w:b/>
        </w:rPr>
      </w:pPr>
      <w:r w:rsidRPr="00CB5F87">
        <w:rPr>
          <w:rFonts w:ascii="Arial" w:hAnsi="Arial"/>
          <w:b/>
        </w:rPr>
        <w:t xml:space="preserve">Influence and </w:t>
      </w:r>
      <w:r>
        <w:rPr>
          <w:rFonts w:ascii="Arial" w:hAnsi="Arial"/>
          <w:b/>
        </w:rPr>
        <w:t>Negotiation</w:t>
      </w:r>
    </w:p>
    <w:p w14:paraId="5EA87D8A" w14:textId="77777777" w:rsidR="005D7498" w:rsidRPr="00F84F64"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F84F64">
        <w:rPr>
          <w:rFonts w:ascii="ArialMT" w:hAnsi="ArialMT" w:cs="ArialMT"/>
          <w:color w:val="000000"/>
        </w:rPr>
        <w:t>Gains agreement to proposals &amp; ideas.</w:t>
      </w:r>
    </w:p>
    <w:p w14:paraId="00E4F4B9" w14:textId="77777777" w:rsidR="005D7498"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F84F64">
        <w:rPr>
          <w:rFonts w:ascii="ArialMT" w:hAnsi="ArialMT" w:cs="ArialMT"/>
          <w:color w:val="000000"/>
        </w:rPr>
        <w:t>Build behind the scenes support for ideas to ensure buy-in &amp; ownership.</w:t>
      </w:r>
    </w:p>
    <w:p w14:paraId="6A8D0BA9" w14:textId="77777777" w:rsidR="005D7498"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0163AF">
        <w:rPr>
          <w:rFonts w:ascii="ArialMT" w:hAnsi="ArialMT" w:cs="ArialMT"/>
          <w:color w:val="000000"/>
        </w:rPr>
        <w:t>Effectively negotiates with clients/stakeholders to achieve desired outcomes.</w:t>
      </w:r>
    </w:p>
    <w:p w14:paraId="400543EA" w14:textId="77777777" w:rsidR="005D7498" w:rsidRPr="005109F3" w:rsidRDefault="005D7498" w:rsidP="005D7498">
      <w:pPr>
        <w:spacing w:before="160"/>
        <w:rPr>
          <w:rFonts w:ascii="Arial" w:hAnsi="Arial"/>
          <w:b/>
        </w:rPr>
      </w:pPr>
      <w:r w:rsidRPr="005109F3">
        <w:rPr>
          <w:rFonts w:ascii="Arial" w:hAnsi="Arial"/>
          <w:b/>
        </w:rPr>
        <w:t>Stakeholder Management</w:t>
      </w:r>
    </w:p>
    <w:p w14:paraId="250B2E11" w14:textId="77777777" w:rsidR="005D7498" w:rsidRPr="00F84F64"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F84F64">
        <w:rPr>
          <w:rFonts w:ascii="ArialMT" w:hAnsi="ArialMT" w:cs="ArialMT"/>
          <w:color w:val="000000"/>
        </w:rPr>
        <w:lastRenderedPageBreak/>
        <w:t>Identifies issues in common for one or more stakeholders and uses them to build mutually beneficial partnerships.</w:t>
      </w:r>
    </w:p>
    <w:p w14:paraId="38F315A6" w14:textId="77777777" w:rsidR="005D7498" w:rsidRPr="00F84F64"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F84F64">
        <w:rPr>
          <w:rFonts w:ascii="ArialMT" w:hAnsi="ArialMT" w:cs="ArialMT"/>
          <w:color w:val="000000"/>
        </w:rPr>
        <w:t>Identifies and responds to stakeholder’s underlying needs.</w:t>
      </w:r>
    </w:p>
    <w:p w14:paraId="6092421E" w14:textId="77777777" w:rsidR="005D7498" w:rsidRPr="00F84F64"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F84F64">
        <w:rPr>
          <w:rFonts w:ascii="ArialMT" w:hAnsi="ArialMT" w:cs="ArialMT"/>
          <w:color w:val="000000"/>
        </w:rPr>
        <w:t>Uses understanding of the stakeholder’s organisational context to ensure outcomes are achieved.</w:t>
      </w:r>
    </w:p>
    <w:p w14:paraId="65FF574E" w14:textId="77777777" w:rsidR="005D7498" w:rsidRPr="005109F3" w:rsidRDefault="005D7498" w:rsidP="005D7498">
      <w:pPr>
        <w:spacing w:before="160"/>
        <w:rPr>
          <w:rFonts w:ascii="Arial" w:hAnsi="Arial"/>
          <w:b/>
        </w:rPr>
      </w:pPr>
      <w:r w:rsidRPr="005109F3">
        <w:rPr>
          <w:rFonts w:ascii="Arial" w:hAnsi="Arial"/>
          <w:b/>
        </w:rPr>
        <w:t>Critical Thinking and Problem Solving</w:t>
      </w:r>
    </w:p>
    <w:p w14:paraId="0FC54672" w14:textId="77777777" w:rsidR="005D7498" w:rsidRPr="00F84F64"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F84F64">
        <w:rPr>
          <w:rFonts w:ascii="ArialMT" w:hAnsi="ArialMT" w:cs="ArialMT"/>
          <w:color w:val="000000"/>
        </w:rPr>
        <w:t xml:space="preserve">Takes into account wider business context within business unit when considering options to resolve issues. </w:t>
      </w:r>
    </w:p>
    <w:p w14:paraId="1E2C479A" w14:textId="77777777" w:rsidR="005D7498" w:rsidRPr="00F84F64"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F84F64">
        <w:rPr>
          <w:rFonts w:ascii="ArialMT" w:hAnsi="ArialMT" w:cs="ArialMT"/>
          <w:color w:val="000000"/>
        </w:rPr>
        <w:t>Identifies recurring problems and prevents future recurrence by integrating solutions into work process.</w:t>
      </w:r>
    </w:p>
    <w:p w14:paraId="23C39DAA" w14:textId="77777777" w:rsidR="005D7498" w:rsidRPr="00F84F64"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F84F64">
        <w:rPr>
          <w:rFonts w:ascii="ArialMT" w:hAnsi="ArialMT" w:cs="ArialMT"/>
          <w:color w:val="000000"/>
        </w:rPr>
        <w:t xml:space="preserve">Delivers tangible business outcomes as a result of critically evaluating problems from multiple perspectives and delivering effective solutions. </w:t>
      </w:r>
    </w:p>
    <w:p w14:paraId="22843782" w14:textId="77777777" w:rsidR="005D7498" w:rsidRPr="00E0602B" w:rsidRDefault="005D7498" w:rsidP="005D7498">
      <w:pPr>
        <w:spacing w:before="160"/>
        <w:rPr>
          <w:rFonts w:ascii="Arial" w:hAnsi="Arial"/>
          <w:b/>
        </w:rPr>
      </w:pPr>
      <w:r w:rsidRPr="002C6967">
        <w:rPr>
          <w:rFonts w:ascii="Arial" w:hAnsi="Arial"/>
          <w:b/>
        </w:rPr>
        <w:t xml:space="preserve">Written and verbal communication </w:t>
      </w:r>
    </w:p>
    <w:p w14:paraId="45524B45" w14:textId="77777777" w:rsidR="005D7498"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586F5C">
        <w:rPr>
          <w:rFonts w:ascii="ArialMT" w:hAnsi="ArialMT" w:cs="ArialMT"/>
          <w:color w:val="000000"/>
        </w:rPr>
        <w:t xml:space="preserve">Identifies key messages and information required for decision making. </w:t>
      </w:r>
    </w:p>
    <w:p w14:paraId="011E7621" w14:textId="77777777" w:rsidR="005D7498"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586F5C">
        <w:rPr>
          <w:rFonts w:ascii="ArialMT" w:hAnsi="ArialMT" w:cs="ArialMT"/>
          <w:color w:val="000000"/>
        </w:rPr>
        <w:t xml:space="preserve">Clearly and confidently communicates with people at all levels of the organisation. </w:t>
      </w:r>
    </w:p>
    <w:p w14:paraId="08A67E39" w14:textId="77777777" w:rsidR="005D7498" w:rsidRPr="00586F5C" w:rsidRDefault="005D7498" w:rsidP="005D7498">
      <w:pPr>
        <w:pStyle w:val="ListParagraph"/>
        <w:numPr>
          <w:ilvl w:val="0"/>
          <w:numId w:val="47"/>
        </w:numPr>
        <w:autoSpaceDE w:val="0"/>
        <w:autoSpaceDN w:val="0"/>
        <w:adjustRightInd w:val="0"/>
        <w:spacing w:before="0" w:after="0"/>
        <w:ind w:left="284" w:hanging="284"/>
        <w:rPr>
          <w:rFonts w:ascii="ArialMT" w:hAnsi="ArialMT" w:cs="ArialMT"/>
          <w:color w:val="000000"/>
        </w:rPr>
      </w:pPr>
      <w:r w:rsidRPr="00586F5C">
        <w:rPr>
          <w:rFonts w:ascii="ArialMT" w:hAnsi="ArialMT" w:cs="ArialMT"/>
          <w:color w:val="000000"/>
        </w:rPr>
        <w:t>Understands and meets the needs of the target audience. Handles difficult and sensitive communications well.</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bookmarkStart w:id="3" w:name="_Hlk102550785"/>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3E3AA333"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5D7498">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5D7498" w:rsidRDefault="00495B3B" w:rsidP="00495B3B">
            <w:pPr>
              <w:spacing w:line="240" w:lineRule="auto"/>
              <w:contextualSpacing/>
              <w:outlineLvl w:val="1"/>
              <w:rPr>
                <w:rFonts w:ascii="Arial" w:hAnsi="Arial" w:cs="Arial"/>
                <w:color w:val="auto"/>
                <w:sz w:val="20"/>
              </w:rPr>
            </w:pPr>
            <w:r w:rsidRPr="005D7498">
              <w:rPr>
                <w:rFonts w:ascii="Arial" w:hAnsi="Arial" w:cs="Arial"/>
                <w:color w:val="auto"/>
                <w:sz w:val="20"/>
              </w:rPr>
              <w:t>The occupational health and safety    requirements of this position may include, but are not limited to:</w:t>
            </w:r>
          </w:p>
          <w:p w14:paraId="7E591157" w14:textId="77777777" w:rsidR="00495B3B" w:rsidRPr="005D7498" w:rsidRDefault="00495B3B" w:rsidP="00495B3B">
            <w:pPr>
              <w:rPr>
                <w:rFonts w:ascii="Arial" w:hAnsi="Arial" w:cs="Arial"/>
                <w:color w:val="auto"/>
                <w:sz w:val="20"/>
              </w:rPr>
            </w:pPr>
          </w:p>
        </w:tc>
        <w:tc>
          <w:tcPr>
            <w:tcW w:w="6803" w:type="dxa"/>
            <w:shd w:val="clear" w:color="auto" w:fill="auto"/>
          </w:tcPr>
          <w:p w14:paraId="5CCEB1F6" w14:textId="77777777" w:rsidR="005D7498" w:rsidRPr="005D7498" w:rsidRDefault="005D7498" w:rsidP="005D7498">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5D7498">
              <w:rPr>
                <w:rFonts w:ascii="Arial" w:hAnsi="Arial" w:cs="Arial"/>
                <w:color w:val="auto"/>
                <w:sz w:val="20"/>
              </w:rPr>
              <w:t>Sedentary desk work</w:t>
            </w:r>
          </w:p>
          <w:p w14:paraId="008E21BB" w14:textId="77777777" w:rsidR="005D7498" w:rsidRPr="005D7498" w:rsidRDefault="005D7498" w:rsidP="005D7498">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5D7498">
              <w:rPr>
                <w:rFonts w:ascii="Arial" w:hAnsi="Arial" w:cs="Arial"/>
                <w:color w:val="auto"/>
                <w:sz w:val="20"/>
              </w:rPr>
              <w:t>Field work including remote locations</w:t>
            </w:r>
          </w:p>
          <w:p w14:paraId="67B0C3F8" w14:textId="77777777" w:rsidR="005D7498" w:rsidRPr="005D7498" w:rsidRDefault="005D7498" w:rsidP="005D7498">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5D7498">
              <w:rPr>
                <w:rFonts w:ascii="Arial" w:hAnsi="Arial" w:cs="Arial"/>
                <w:color w:val="auto"/>
                <w:sz w:val="20"/>
              </w:rPr>
              <w:t>Driving (on-road and off-road)</w:t>
            </w:r>
          </w:p>
          <w:p w14:paraId="23FF4545" w14:textId="035AF46A" w:rsidR="00495B3B" w:rsidRPr="005D7498" w:rsidRDefault="005D7498" w:rsidP="005D7498">
            <w:pPr>
              <w:numPr>
                <w:ilvl w:val="0"/>
                <w:numId w:val="44"/>
              </w:numPr>
              <w:spacing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5D7498">
              <w:rPr>
                <w:rFonts w:ascii="Arial" w:hAnsi="Arial" w:cs="Arial"/>
                <w:color w:val="auto"/>
                <w:sz w:val="20"/>
              </w:rPr>
              <w:t>Out of hours work</w:t>
            </w: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361CF6FB" w:rsidR="00495B3B" w:rsidRPr="00495B3B" w:rsidRDefault="00495B3B" w:rsidP="005D7498">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76C88F94" w:rsidR="00495B3B" w:rsidRPr="00495B3B" w:rsidRDefault="00495B3B" w:rsidP="005D7498">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3"/>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36B2E894" w:rsidR="00495B3B" w:rsidRPr="00495B3B" w:rsidRDefault="00495B3B" w:rsidP="00495B3B">
            <w:pPr>
              <w:spacing w:before="120" w:after="120"/>
              <w:rPr>
                <w:rFonts w:ascii="Arial" w:hAnsi="Arial"/>
                <w:color w:val="1A1A1A"/>
                <w:sz w:val="20"/>
              </w:rPr>
            </w:pPr>
            <w:r w:rsidRPr="00495B3B">
              <w:rPr>
                <w:rFonts w:ascii="Arial" w:hAnsi="Arial"/>
                <w:color w:val="1A1A1A"/>
                <w:sz w:val="20"/>
              </w:rPr>
              <w:t>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32A67779"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E74BF4">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457A6F1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2F24748A" w14:textId="77777777" w:rsidR="00495B3B" w:rsidRPr="00495B3B" w:rsidRDefault="00495B3B" w:rsidP="00495B3B">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01850E6" w14:textId="77777777" w:rsidR="00454423" w:rsidRPr="00454423" w:rsidRDefault="00454423" w:rsidP="00454423">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24978C0E" w14:textId="2A82336B" w:rsidR="00495B3B" w:rsidRPr="005763CD" w:rsidRDefault="00495B3B" w:rsidP="00495B3B">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4E4B838" w14:textId="77777777" w:rsidR="00495B3B" w:rsidRPr="005763CD" w:rsidRDefault="00495B3B" w:rsidP="00495B3B">
      <w:pPr>
        <w:spacing w:before="0" w:after="0"/>
        <w:rPr>
          <w:rFonts w:ascii="Arial" w:hAnsi="Arial" w:cs="Arial"/>
        </w:rPr>
      </w:pPr>
    </w:p>
    <w:p w14:paraId="357C32F5" w14:textId="4856A6E8" w:rsidR="00495B3B" w:rsidRPr="005763CD" w:rsidRDefault="00495B3B" w:rsidP="00495B3B">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23" w:history="1">
        <w:r w:rsidR="008243F7" w:rsidRPr="00220147">
          <w:rPr>
            <w:rStyle w:val="Hyperlink"/>
            <w:rFonts w:ascii="Arial" w:hAnsi="Arial" w:cs="Arial"/>
            <w:lang w:eastAsia="en-US"/>
          </w:rPr>
          <w:t>www.deeca.vic.gov.au</w:t>
        </w:r>
      </w:hyperlink>
    </w:p>
    <w:p w14:paraId="78BBA915" w14:textId="77777777" w:rsidR="00495B3B" w:rsidRPr="00495B3B" w:rsidRDefault="00495B3B" w:rsidP="00495B3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419424E" w14:textId="77777777" w:rsidR="00C8238F" w:rsidRPr="002775A7" w:rsidRDefault="00C8238F" w:rsidP="00C8238F">
      <w:pPr>
        <w:spacing w:before="0" w:after="0" w:line="240" w:lineRule="auto"/>
        <w:jc w:val="both"/>
        <w:rPr>
          <w:rFonts w:ascii="Arial" w:hAnsi="Arial" w:cs="Arial"/>
        </w:rPr>
      </w:pPr>
      <w:r w:rsidRPr="00AC1638">
        <w:rPr>
          <w:rFonts w:ascii="Arial" w:hAnsi="Arial" w:cs="Arial"/>
        </w:rPr>
        <w:t xml:space="preserve">Our values align with the core </w:t>
      </w:r>
      <w:hyperlink r:id="rId2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1521184B" w14:textId="77777777" w:rsidR="00495B3B" w:rsidRDefault="00495B3B">
      <w:pPr>
        <w:rPr>
          <w:rFonts w:ascii="Arial" w:hAnsi="Arial" w:cs="Arial"/>
          <w:color w:val="000000"/>
          <w:szCs w:val="22"/>
        </w:rPr>
      </w:pPr>
      <w:r>
        <w:rPr>
          <w:rFonts w:ascii="Arial" w:hAnsi="Arial" w:cs="Arial"/>
          <w:color w:val="000000"/>
          <w:szCs w:val="22"/>
        </w:rPr>
        <w:lastRenderedPageBreak/>
        <w:br w:type="page"/>
      </w:r>
    </w:p>
    <w:p w14:paraId="5AFDDD90" w14:textId="77777777" w:rsidR="00C8238F" w:rsidRPr="00AC1638" w:rsidRDefault="00C8238F" w:rsidP="00C8238F">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lastRenderedPageBreak/>
        <w:t>Our Community Charter</w:t>
      </w:r>
    </w:p>
    <w:p w14:paraId="5829D2B9" w14:textId="77777777" w:rsidR="00C8238F" w:rsidRPr="00AC1638" w:rsidRDefault="00C8238F" w:rsidP="00C8238F">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4223B075"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E3541A2" w14:textId="15B01AF9" w:rsidR="00495B3B" w:rsidRDefault="00495B3B" w:rsidP="00C8238F">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00783A6" w14:textId="77777777" w:rsidR="00C8238F" w:rsidRPr="00495B3B" w:rsidRDefault="00C8238F" w:rsidP="00C8238F">
      <w:pPr>
        <w:spacing w:line="240" w:lineRule="auto"/>
        <w:contextualSpacing/>
        <w:outlineLvl w:val="1"/>
        <w:rPr>
          <w:rFonts w:ascii="Arial" w:hAnsi="Arial" w:cs="Arial"/>
          <w:color w:val="363534"/>
        </w:rPr>
      </w:pPr>
    </w:p>
    <w:p w14:paraId="0C23C87C" w14:textId="0570F479" w:rsidR="00495B3B" w:rsidRPr="00495B3B" w:rsidRDefault="00495B3B" w:rsidP="00C8238F">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3CEEE6C" w14:textId="77777777" w:rsidR="00495B3B" w:rsidRPr="00495B3B" w:rsidRDefault="00495B3B" w:rsidP="00495B3B">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49D99F9" w14:textId="77777777" w:rsidR="00495B3B" w:rsidRPr="00495B3B" w:rsidRDefault="00495B3B" w:rsidP="00495B3B">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D28BF25" w14:textId="77777777" w:rsidR="00495B3B" w:rsidRPr="00495B3B" w:rsidRDefault="00495B3B" w:rsidP="00495B3B">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F39D88A" w14:textId="77777777" w:rsidR="00495B3B" w:rsidRPr="00495B3B" w:rsidRDefault="00495B3B" w:rsidP="00495B3B">
      <w:pPr>
        <w:rPr>
          <w:rFonts w:ascii="Arial" w:hAnsi="Arial" w:cs="Arial"/>
          <w:b/>
          <w:bCs/>
          <w:color w:val="363534"/>
        </w:rPr>
      </w:pPr>
      <w:r w:rsidRPr="00495B3B">
        <w:rPr>
          <w:rFonts w:ascii="Arial" w:hAnsi="Arial" w:cs="Arial"/>
          <w:b/>
          <w:bCs/>
          <w:color w:val="363534"/>
        </w:rPr>
        <w:t>Aboriginal Cultural Safety</w:t>
      </w:r>
    </w:p>
    <w:p w14:paraId="793507C3" w14:textId="123DB829" w:rsidR="00495B3B" w:rsidRPr="00495B3B" w:rsidRDefault="00495B3B" w:rsidP="00495B3B">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25" w:history="1">
        <w:r w:rsidR="00D77F4B" w:rsidRPr="726134F3">
          <w:rPr>
            <w:rStyle w:val="Hyperlink"/>
            <w:rFonts w:ascii="Arial" w:hAnsi="Arial" w:cs="Arial"/>
          </w:rPr>
          <w:t>aboriginal.employment@deeca.vic.gov.au</w:t>
        </w:r>
      </w:hyperlink>
      <w:r w:rsidR="00D77F4B">
        <w:t>.</w:t>
      </w:r>
    </w:p>
    <w:p w14:paraId="0277B7AF" w14:textId="77777777" w:rsidR="00495B3B" w:rsidRPr="00495B3B" w:rsidRDefault="00495B3B" w:rsidP="00495B3B">
      <w:pPr>
        <w:rPr>
          <w:rFonts w:ascii="Arial" w:hAnsi="Arial" w:cs="Arial"/>
          <w:b/>
          <w:color w:val="363534"/>
          <w:szCs w:val="22"/>
        </w:rPr>
      </w:pPr>
      <w:r w:rsidRPr="00495B3B">
        <w:rPr>
          <w:rFonts w:ascii="Arial" w:hAnsi="Arial" w:cs="Arial"/>
          <w:b/>
          <w:color w:val="363534"/>
          <w:szCs w:val="22"/>
        </w:rPr>
        <w:t>Balancing your Life / Hybrid Working</w:t>
      </w:r>
    </w:p>
    <w:p w14:paraId="45CE6128" w14:textId="77777777" w:rsidR="00495B3B" w:rsidRPr="00495B3B" w:rsidRDefault="00495B3B" w:rsidP="00495B3B">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1972184C" w14:textId="76E09937" w:rsidR="00495B3B" w:rsidRPr="00495B3B" w:rsidRDefault="00495B3B" w:rsidP="00495B3B">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26" w:history="1">
        <w:r w:rsidR="00D40EAF" w:rsidRPr="00220147">
          <w:rPr>
            <w:rStyle w:val="Hyperlink"/>
            <w:rFonts w:ascii="Arial" w:eastAsia="Microsoft JhengHei" w:hAnsi="Arial" w:cs="Arial"/>
            <w:sz w:val="22"/>
            <w:szCs w:val="24"/>
            <w:lang w:eastAsia="en-US"/>
          </w:rPr>
          <w:t>customer.service@deeca.vic.gov.au</w:t>
        </w:r>
      </w:hyperlink>
    </w:p>
    <w:p w14:paraId="491AE125" w14:textId="1C1E75F1" w:rsidR="00495B3B" w:rsidRPr="00A82B27" w:rsidRDefault="00495B3B" w:rsidP="00495B3B">
      <w:pPr>
        <w:spacing w:line="240" w:lineRule="auto"/>
      </w:pPr>
    </w:p>
    <w:p w14:paraId="70E1DF70" w14:textId="77777777" w:rsidR="00A82B27" w:rsidRDefault="00A82B27" w:rsidP="00A82B27">
      <w:pPr>
        <w:jc w:val="center"/>
      </w:pPr>
      <w:r w:rsidRPr="009F63F8">
        <w:rPr>
          <w:highlight w:val="yellow"/>
        </w:rPr>
        <w:t>Please remember to spell check your document when completed. Delete this text.</w:t>
      </w:r>
    </w:p>
    <w:p w14:paraId="69B28C1E" w14:textId="01B63964" w:rsidR="00A14A3F" w:rsidRDefault="00A14A3F" w:rsidP="007425C9"/>
    <w:sectPr w:rsidR="00A14A3F" w:rsidSect="00A03B5B">
      <w:headerReference w:type="default" r:id="rId2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22A315" w14:textId="77777777" w:rsidR="00581A92" w:rsidRDefault="00581A92" w:rsidP="00CD157B">
      <w:pPr>
        <w:pStyle w:val="NoSpacing"/>
      </w:pPr>
    </w:p>
    <w:p w14:paraId="6ED75E54" w14:textId="77777777" w:rsidR="00581A92" w:rsidRDefault="00581A92"/>
  </w:endnote>
  <w:endnote w:type="continuationSeparator" w:id="0">
    <w:p w14:paraId="65E3D6DE" w14:textId="77777777" w:rsidR="00581A92" w:rsidRDefault="00581A92" w:rsidP="00CD157B">
      <w:pPr>
        <w:pStyle w:val="NoSpacing"/>
      </w:pPr>
    </w:p>
    <w:p w14:paraId="70B70193" w14:textId="77777777" w:rsidR="00581A92" w:rsidRDefault="00581A92"/>
  </w:endnote>
  <w:endnote w:type="continuationNotice" w:id="1">
    <w:p w14:paraId="0299B3FA" w14:textId="77777777" w:rsidR="00581A92" w:rsidRDefault="00581A92" w:rsidP="00CD157B">
      <w:pPr>
        <w:pStyle w:val="NoSpacing"/>
      </w:pPr>
    </w:p>
    <w:p w14:paraId="5D9A2648" w14:textId="77777777" w:rsidR="00581A92" w:rsidRDefault="00581A9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ArialMT">
    <w:altName w:val="Arial"/>
    <w:panose1 w:val="00000000000000000000"/>
    <w:charset w:val="00"/>
    <w:family w:val="auto"/>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51ECD5" w14:textId="670CE5F8" w:rsidR="00C871F9" w:rsidRPr="00810C40" w:rsidRDefault="00C871F9" w:rsidP="00C871F9">
    <w:pPr>
      <w:pStyle w:val="Footer"/>
    </w:pPr>
    <w:r w:rsidRPr="00C871F9">
      <w:rPr>
        <w:b/>
        <w:bCs w:val="0"/>
      </w:rPr>
      <w:fldChar w:fldCharType="begin"/>
    </w:r>
    <w:r w:rsidRPr="00C871F9">
      <w:rPr>
        <w:b/>
        <w:bCs w:val="0"/>
      </w:rPr>
      <w:instrText xml:space="preserve"> PAGE   \* MERGEFORMAT </w:instrText>
    </w:r>
    <w:r w:rsidRPr="00C871F9">
      <w:rPr>
        <w:b/>
        <w:bCs w:val="0"/>
      </w:rPr>
      <w:fldChar w:fldCharType="separate"/>
    </w:r>
    <w:r w:rsidRPr="00C871F9">
      <w:rPr>
        <w:b/>
        <w:bCs w:val="0"/>
      </w:rPr>
      <w:t>4</w:t>
    </w:r>
    <w:r w:rsidRPr="00C871F9">
      <w:rPr>
        <w:b/>
        <w:bCs w:val="0"/>
      </w:rPr>
      <w:fldChar w:fldCharType="end"/>
    </w:r>
    <w:r w:rsidRPr="00D55628">
      <w:rPr>
        <w:b/>
      </w:rPr>
      <w:tab/>
    </w:r>
    <w:r w:rsidR="00A03B5B">
      <w:rPr>
        <w:bCs w:val="0"/>
      </w:rPr>
      <w:t>March 2025</w:t>
    </w:r>
  </w:p>
  <w:p w14:paraId="7C3DD4F8" w14:textId="77777777" w:rsidR="00A60698" w:rsidRDefault="00A60698" w:rsidP="00C871F9">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DF65CB" w14:textId="111E7EAF" w:rsidR="00D40EAF" w:rsidRDefault="00D40EAF">
    <w:pPr>
      <w:pStyle w:val="Footer"/>
    </w:pPr>
    <w:r w:rsidRPr="00C871F9">
      <w:rPr>
        <w:b/>
        <w:bCs w:val="0"/>
      </w:rPr>
      <w:fldChar w:fldCharType="begin"/>
    </w:r>
    <w:r w:rsidRPr="00C871F9">
      <w:rPr>
        <w:b/>
        <w:bCs w:val="0"/>
      </w:rPr>
      <w:instrText xml:space="preserve"> PAGE   \* MERGEFORMAT </w:instrText>
    </w:r>
    <w:r w:rsidRPr="00C871F9">
      <w:rPr>
        <w:b/>
        <w:bCs w:val="0"/>
      </w:rPr>
      <w:fldChar w:fldCharType="separate"/>
    </w:r>
    <w:r>
      <w:rPr>
        <w:b/>
        <w:bCs w:val="0"/>
      </w:rPr>
      <w:t>2</w:t>
    </w:r>
    <w:r w:rsidRPr="00C871F9">
      <w:rPr>
        <w:b/>
        <w:bCs w:val="0"/>
      </w:rPr>
      <w:fldChar w:fldCharType="end"/>
    </w:r>
    <w:r w:rsidRPr="00D55628">
      <w:rPr>
        <w:b/>
      </w:rPr>
      <w:tab/>
    </w:r>
    <w:r w:rsidR="00A03B5B">
      <w:rPr>
        <w:bCs w:val="0"/>
      </w:rPr>
      <w:t>March 2025</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rsidP="00C871F9">
    <w:pPr>
      <w:pStyle w:val="Footer"/>
    </w:pPr>
    <w:r>
      <w:rPr>
        <w:noProof/>
      </w:rPr>
      <mc:AlternateContent>
        <mc:Choice Requires="wps">
          <w:drawing>
            <wp:anchor distT="0" distB="0" distL="114300" distR="114300" simplePos="0" relativeHeight="251679231" behindDoc="0" locked="0" layoutInCell="0" allowOverlap="1" wp14:anchorId="4244B73F" wp14:editId="5C5AF8F3">
              <wp:simplePos x="0" y="0"/>
              <wp:positionH relativeFrom="page">
                <wp:posOffset>0</wp:posOffset>
              </wp:positionH>
              <wp:positionV relativeFrom="page">
                <wp:posOffset>10229215</wp:posOffset>
              </wp:positionV>
              <wp:extent cx="7560945" cy="273050"/>
              <wp:effectExtent l="0" t="0" r="0" b="12700"/>
              <wp:wrapNone/>
              <wp:docPr id="40" name="MSIPCM181144f894ceca36ecbf703c">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26" type="#_x0000_t202" alt="&quot;&quot;" style="position:absolute;margin-left:0;margin-top:805.45pt;width:595.35pt;height:21.5pt;z-index:25167923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96DFF05" w14:textId="77777777" w:rsidR="00581A92" w:rsidRPr="0056073C" w:rsidRDefault="00581A92" w:rsidP="005D764F">
      <w:pPr>
        <w:pStyle w:val="FootnoteSeparator"/>
      </w:pPr>
    </w:p>
    <w:p w14:paraId="5BDD20DB" w14:textId="77777777" w:rsidR="00581A92" w:rsidRDefault="00581A92"/>
  </w:footnote>
  <w:footnote w:type="continuationSeparator" w:id="0">
    <w:p w14:paraId="059DBF59" w14:textId="77777777" w:rsidR="00581A92" w:rsidRPr="00CA30B7" w:rsidRDefault="00581A92" w:rsidP="006D5A90">
      <w:pPr>
        <w:rPr>
          <w:lang w:val="en-US"/>
        </w:rPr>
      </w:pPr>
      <w:r w:rsidRPr="00CA30B7">
        <w:rPr>
          <w:lang w:val="en-US"/>
        </w:rPr>
        <w:t>_______</w:t>
      </w:r>
    </w:p>
    <w:p w14:paraId="0FC26FA9" w14:textId="77777777" w:rsidR="00581A92" w:rsidRDefault="00581A92"/>
  </w:footnote>
  <w:footnote w:type="continuationNotice" w:id="1">
    <w:p w14:paraId="57B5863F" w14:textId="77777777" w:rsidR="00581A92" w:rsidRDefault="00581A92" w:rsidP="006D5A90"/>
    <w:p w14:paraId="69EBFB59" w14:textId="77777777" w:rsidR="00581A92" w:rsidRDefault="00581A9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71552"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DBBD1B9" id="Hdr_Element6" o:spid="_x0000_s1026" alt="&quot;&quot;" style="position:absolute;margin-left:512.5pt;margin-top:0;width:83.05pt;height:35.15pt;z-index:2516715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70528"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E324D3C" id="Hdr_Element1" o:spid="_x0000_s1026" alt="&quot;&quot;" style="position:absolute;margin-left:0;margin-top:0;width:595.3pt;height:35.15pt;z-index:251670528;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72576"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EFEFD3" id="Hdr_Element4" o:spid="_x0000_s1026" alt="&quot;&quot;" style="position:absolute;margin-left:363.9pt;margin-top:0;width:115.65pt;height:35.15pt;z-index:2516725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73600"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B81B735" id="Hdr_Element5" o:spid="_x0000_s1026" alt="&quot;&quot;" style="position:absolute;margin-left:463.3pt;margin-top:0;width:66.05pt;height:35.15pt;z-index:2516736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74624"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5EBF245" id="Hdr_Element2" o:spid="_x0000_s1026" alt="&quot;&quot;" style="position:absolute;margin-left:297.65pt;margin-top:0;width:82.75pt;height:35.15pt;z-index:2516746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756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5DA8722" id="Hdr_Element3" o:spid="_x0000_s1026" alt="&quot;&quot;" style="position:absolute;margin-left:363.8pt;margin-top:0;width:33.15pt;height:35.15pt;z-index:2516756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63360"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71336D3" id="Hdr_Element6" o:spid="_x0000_s1026" alt="&quot;&quot;" style="position:absolute;margin-left:512.5pt;margin-top:0;width:83.05pt;height:35.15pt;z-index:25166336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39"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7880BBD" id="Hdr_Element1" o:spid="_x0000_s1026" alt="&quot;&quot;" style="position:absolute;margin-left:0;margin-top:0;width:595.3pt;height:35.15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6540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8A89BD6" id="Hdr_Element4" o:spid="_x0000_s1026" alt="&quot;&quot;" style="position:absolute;margin-left:363.9pt;margin-top:0;width:115.65pt;height:35.15pt;z-index:2516654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6432"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033C729" id="Hdr_Element5" o:spid="_x0000_s1026" alt="&quot;&quot;" style="position:absolute;margin-left:463.3pt;margin-top:0;width:66.05pt;height:35.15pt;z-index:2516664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7456"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8D5FB2" id="Hdr_Element2" o:spid="_x0000_s1026" alt="&quot;&quot;" style="position:absolute;margin-left:297.65pt;margin-top:0;width:82.75pt;height:35.15pt;z-index:2516674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8480"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91D113C" id="Hdr_Element3" o:spid="_x0000_s1026" alt="&quot;&quot;" style="position:absolute;margin-left:363.8pt;margin-top:0;width:33.15pt;height:35.15pt;z-index:2516684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6"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20029C"/>
    <w:multiLevelType w:val="hybridMultilevel"/>
    <w:tmpl w:val="D9CCE5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0"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1"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9"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3"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4"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6"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7"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8"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9" w15:restartNumberingAfterBreak="0">
    <w:nsid w:val="6ADE231F"/>
    <w:multiLevelType w:val="hybridMultilevel"/>
    <w:tmpl w:val="CED8B9DA"/>
    <w:lvl w:ilvl="0" w:tplc="0C090001">
      <w:start w:val="1"/>
      <w:numFmt w:val="bullet"/>
      <w:lvlText w:val=""/>
      <w:lvlJc w:val="left"/>
      <w:pPr>
        <w:ind w:left="360" w:hanging="36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0" w15:restartNumberingAfterBreak="0">
    <w:nsid w:val="6BB552FB"/>
    <w:multiLevelType w:val="hybridMultilevel"/>
    <w:tmpl w:val="5BA66934"/>
    <w:lvl w:ilvl="0" w:tplc="0C090001">
      <w:start w:val="1"/>
      <w:numFmt w:val="bullet"/>
      <w:lvlText w:val=""/>
      <w:lvlJc w:val="left"/>
      <w:pPr>
        <w:ind w:left="2424" w:hanging="360"/>
      </w:pPr>
      <w:rPr>
        <w:rFonts w:ascii="Symbol" w:hAnsi="Symbol" w:hint="default"/>
      </w:rPr>
    </w:lvl>
    <w:lvl w:ilvl="1" w:tplc="0C090003">
      <w:start w:val="1"/>
      <w:numFmt w:val="bullet"/>
      <w:lvlText w:val="o"/>
      <w:lvlJc w:val="left"/>
      <w:pPr>
        <w:ind w:left="3144" w:hanging="360"/>
      </w:pPr>
      <w:rPr>
        <w:rFonts w:ascii="Courier New" w:hAnsi="Courier New" w:cs="Courier New" w:hint="default"/>
      </w:rPr>
    </w:lvl>
    <w:lvl w:ilvl="2" w:tplc="0C090005" w:tentative="1">
      <w:start w:val="1"/>
      <w:numFmt w:val="bullet"/>
      <w:lvlText w:val=""/>
      <w:lvlJc w:val="left"/>
      <w:pPr>
        <w:ind w:left="3864" w:hanging="360"/>
      </w:pPr>
      <w:rPr>
        <w:rFonts w:ascii="Wingdings" w:hAnsi="Wingdings" w:hint="default"/>
      </w:rPr>
    </w:lvl>
    <w:lvl w:ilvl="3" w:tplc="0C090001" w:tentative="1">
      <w:start w:val="1"/>
      <w:numFmt w:val="bullet"/>
      <w:lvlText w:val=""/>
      <w:lvlJc w:val="left"/>
      <w:pPr>
        <w:ind w:left="4584" w:hanging="360"/>
      </w:pPr>
      <w:rPr>
        <w:rFonts w:ascii="Symbol" w:hAnsi="Symbol" w:hint="default"/>
      </w:rPr>
    </w:lvl>
    <w:lvl w:ilvl="4" w:tplc="0C090003" w:tentative="1">
      <w:start w:val="1"/>
      <w:numFmt w:val="bullet"/>
      <w:lvlText w:val="o"/>
      <w:lvlJc w:val="left"/>
      <w:pPr>
        <w:ind w:left="5304" w:hanging="360"/>
      </w:pPr>
      <w:rPr>
        <w:rFonts w:ascii="Courier New" w:hAnsi="Courier New" w:cs="Courier New" w:hint="default"/>
      </w:rPr>
    </w:lvl>
    <w:lvl w:ilvl="5" w:tplc="0C090005" w:tentative="1">
      <w:start w:val="1"/>
      <w:numFmt w:val="bullet"/>
      <w:lvlText w:val=""/>
      <w:lvlJc w:val="left"/>
      <w:pPr>
        <w:ind w:left="6024" w:hanging="360"/>
      </w:pPr>
      <w:rPr>
        <w:rFonts w:ascii="Wingdings" w:hAnsi="Wingdings" w:hint="default"/>
      </w:rPr>
    </w:lvl>
    <w:lvl w:ilvl="6" w:tplc="0C090001" w:tentative="1">
      <w:start w:val="1"/>
      <w:numFmt w:val="bullet"/>
      <w:lvlText w:val=""/>
      <w:lvlJc w:val="left"/>
      <w:pPr>
        <w:ind w:left="6744" w:hanging="360"/>
      </w:pPr>
      <w:rPr>
        <w:rFonts w:ascii="Symbol" w:hAnsi="Symbol" w:hint="default"/>
      </w:rPr>
    </w:lvl>
    <w:lvl w:ilvl="7" w:tplc="0C090003" w:tentative="1">
      <w:start w:val="1"/>
      <w:numFmt w:val="bullet"/>
      <w:lvlText w:val="o"/>
      <w:lvlJc w:val="left"/>
      <w:pPr>
        <w:ind w:left="7464" w:hanging="360"/>
      </w:pPr>
      <w:rPr>
        <w:rFonts w:ascii="Courier New" w:hAnsi="Courier New" w:cs="Courier New" w:hint="default"/>
      </w:rPr>
    </w:lvl>
    <w:lvl w:ilvl="8" w:tplc="0C090005" w:tentative="1">
      <w:start w:val="1"/>
      <w:numFmt w:val="bullet"/>
      <w:lvlText w:val=""/>
      <w:lvlJc w:val="left"/>
      <w:pPr>
        <w:ind w:left="8184" w:hanging="360"/>
      </w:pPr>
      <w:rPr>
        <w:rFonts w:ascii="Wingdings" w:hAnsi="Wingdings" w:hint="default"/>
      </w:rPr>
    </w:lvl>
  </w:abstractNum>
  <w:abstractNum w:abstractNumId="5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2"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3"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4"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2"/>
  </w:num>
  <w:num w:numId="2" w16cid:durableId="1128745877">
    <w:abstractNumId w:val="13"/>
  </w:num>
  <w:num w:numId="3" w16cid:durableId="170411264">
    <w:abstractNumId w:val="45"/>
  </w:num>
  <w:num w:numId="4" w16cid:durableId="985085104">
    <w:abstractNumId w:val="11"/>
  </w:num>
  <w:num w:numId="5" w16cid:durableId="1872112631">
    <w:abstractNumId w:val="14"/>
  </w:num>
  <w:num w:numId="6" w16cid:durableId="336812815">
    <w:abstractNumId w:val="29"/>
  </w:num>
  <w:num w:numId="7" w16cid:durableId="155153463">
    <w:abstractNumId w:val="3"/>
  </w:num>
  <w:num w:numId="8" w16cid:durableId="1428236886">
    <w:abstractNumId w:val="33"/>
  </w:num>
  <w:num w:numId="9" w16cid:durableId="1644658156">
    <w:abstractNumId w:val="24"/>
  </w:num>
  <w:num w:numId="10" w16cid:durableId="103154041">
    <w:abstractNumId w:val="35"/>
  </w:num>
  <w:num w:numId="11" w16cid:durableId="2129203638">
    <w:abstractNumId w:val="39"/>
  </w:num>
  <w:num w:numId="12" w16cid:durableId="377365663">
    <w:abstractNumId w:val="30"/>
  </w:num>
  <w:num w:numId="13" w16cid:durableId="1308436166">
    <w:abstractNumId w:val="32"/>
  </w:num>
  <w:num w:numId="14" w16cid:durableId="1335643199">
    <w:abstractNumId w:val="43"/>
  </w:num>
  <w:num w:numId="15" w16cid:durableId="384449836">
    <w:abstractNumId w:val="9"/>
  </w:num>
  <w:num w:numId="16" w16cid:durableId="1160577431">
    <w:abstractNumId w:val="34"/>
  </w:num>
  <w:num w:numId="17" w16cid:durableId="27071314">
    <w:abstractNumId w:val="8"/>
  </w:num>
  <w:num w:numId="18" w16cid:durableId="338120444">
    <w:abstractNumId w:val="5"/>
  </w:num>
  <w:num w:numId="19" w16cid:durableId="1673139647">
    <w:abstractNumId w:val="20"/>
  </w:num>
  <w:num w:numId="20" w16cid:durableId="19754805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6"/>
  </w:num>
  <w:num w:numId="26" w16cid:durableId="893349253">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7"/>
  </w:num>
  <w:num w:numId="30" w16cid:durableId="1579175524">
    <w:abstractNumId w:val="0"/>
  </w:num>
  <w:num w:numId="31" w16cid:durableId="1199856773">
    <w:abstractNumId w:val="2"/>
  </w:num>
  <w:num w:numId="32" w16cid:durableId="2138447666">
    <w:abstractNumId w:val="1"/>
  </w:num>
  <w:num w:numId="33" w16cid:durableId="334118162">
    <w:abstractNumId w:val="41"/>
  </w:num>
  <w:num w:numId="34" w16cid:durableId="196283207">
    <w:abstractNumId w:val="44"/>
  </w:num>
  <w:num w:numId="35" w16cid:durableId="1742215375">
    <w:abstractNumId w:val="55"/>
  </w:num>
  <w:num w:numId="36" w16cid:durableId="664823544">
    <w:abstractNumId w:val="51"/>
  </w:num>
  <w:num w:numId="37" w16cid:durableId="592250350">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3"/>
  </w:num>
  <w:num w:numId="40" w16cid:durableId="16010494">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5"/>
  </w:num>
  <w:num w:numId="42" w16cid:durableId="1149785811">
    <w:abstractNumId w:val="38"/>
  </w:num>
  <w:num w:numId="43" w16cid:durableId="729228463">
    <w:abstractNumId w:val="7"/>
  </w:num>
  <w:num w:numId="44" w16cid:durableId="322781625">
    <w:abstractNumId w:val="31"/>
  </w:num>
  <w:num w:numId="45" w16cid:durableId="630668392">
    <w:abstractNumId w:val="18"/>
  </w:num>
  <w:num w:numId="46" w16cid:durableId="467626033">
    <w:abstractNumId w:val="49"/>
  </w:num>
  <w:num w:numId="47" w16cid:durableId="167797454">
    <w:abstractNumId w:val="50"/>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displayBackgroundShape/>
  <w:embedSystemFonts/>
  <w:proofState w:spelling="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9A7"/>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0C2"/>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27F"/>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DFA"/>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7FB"/>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1658"/>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20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239F"/>
    <w:rsid w:val="00212D07"/>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2C23"/>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A7"/>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6F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423"/>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3CD"/>
    <w:rsid w:val="00576577"/>
    <w:rsid w:val="005775E8"/>
    <w:rsid w:val="0057774E"/>
    <w:rsid w:val="00577A46"/>
    <w:rsid w:val="005808C1"/>
    <w:rsid w:val="00580D1B"/>
    <w:rsid w:val="005819E4"/>
    <w:rsid w:val="00581A92"/>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591"/>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498"/>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0D4F"/>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55D"/>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6D1"/>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68B"/>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016"/>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3F7"/>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783"/>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28"/>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BB1"/>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4D7"/>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3B5B"/>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B27"/>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38F"/>
    <w:rsid w:val="00C829D9"/>
    <w:rsid w:val="00C82BE1"/>
    <w:rsid w:val="00C82D8F"/>
    <w:rsid w:val="00C82FED"/>
    <w:rsid w:val="00C833AA"/>
    <w:rsid w:val="00C836BA"/>
    <w:rsid w:val="00C8397E"/>
    <w:rsid w:val="00C84519"/>
    <w:rsid w:val="00C847FA"/>
    <w:rsid w:val="00C84FED"/>
    <w:rsid w:val="00C8647A"/>
    <w:rsid w:val="00C86516"/>
    <w:rsid w:val="00C86B61"/>
    <w:rsid w:val="00C871F9"/>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0B1C"/>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9"/>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42"/>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055"/>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0EAF"/>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77F4B"/>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884"/>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84D"/>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BF4"/>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24B"/>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BD6"/>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0A92"/>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1734"/>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0968"/>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3BFC2F1"/>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1384D"/>
    <w:pPr>
      <w:keepNext/>
      <w:framePr w:w="6237"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C871F9"/>
    <w:pPr>
      <w:tabs>
        <w:tab w:val="right" w:pos="10205"/>
      </w:tabs>
      <w:spacing w:before="0" w:after="0" w:line="200" w:lineRule="atLeast"/>
    </w:pPr>
    <w:rPr>
      <w:bCs/>
      <w:sz w:val="16"/>
    </w:rPr>
  </w:style>
  <w:style w:type="character" w:customStyle="1" w:styleId="FooterChar">
    <w:name w:val="Footer Char"/>
    <w:basedOn w:val="DefaultParagraphFont"/>
    <w:link w:val="Footer"/>
    <w:uiPriority w:val="99"/>
    <w:rsid w:val="00C871F9"/>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1384D"/>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10079165">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835609517">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1.xml"/><Relationship Id="rId26" Type="http://schemas.openxmlformats.org/officeDocument/2006/relationships/hyperlink" Target="mailto:customer.service@deeca.vic.gov.au" TargetMode="Externa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png"/><Relationship Id="rId25" Type="http://schemas.openxmlformats.org/officeDocument/2006/relationships/hyperlink" Target="mailto:aboriginal.employment@deeca.vic.gov.au" TargetMode="Externa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footer" Target="footer2.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careers.vic.gov.au/victorian-public-sector/public-sector-values-integrity" TargetMode="Externa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hyperlink" Target="http://www.deeca.vic.gov.au" TargetMode="External"/><Relationship Id="rId28"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yperlink" Target="mailto:sherryn.antonopoulos@deeca.vic.gov.au" TargetMode="External"/><Relationship Id="rId27" Type="http://schemas.openxmlformats.org/officeDocument/2006/relationships/header" Target="header2.xml"/></Relationship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spe:Receivers xmlns:spe="http://schemas.microsoft.com/sharepoint/events"/>
</file>

<file path=customXml/item4.xml><?xml version="1.0" encoding="utf-8"?>
<ct:contentTypeSchema xmlns:ct="http://schemas.microsoft.com/office/2006/metadata/contentType" xmlns:ma="http://schemas.microsoft.com/office/2006/metadata/properties/metaAttributes" ct:_="" ma:_="" ma:contentTypeName="Template" ma:contentTypeID="0x0101004A14958F60291A4198FFBC354394E03D0300B0DB5EAF7E13BA4C877B865C5EA5ACD8" ma:contentTypeVersion="27" ma:contentTypeDescription="" ma:contentTypeScope="" ma:versionID="b7df706a6a8e75828e6f493189fb91e7">
  <xsd:schema xmlns:xsd="http://www.w3.org/2001/XMLSchema" xmlns:xs="http://www.w3.org/2001/XMLSchema" xmlns:p="http://schemas.microsoft.com/office/2006/metadata/properties" xmlns:ns2="59d12b91-b74f-4b49-b03f-48db312c8174" xmlns:ns3="9fd47c19-1c4a-4d7d-b342-c10cef269344" xmlns:ns4="5f4f3df2-3c6c-4b20-bbe6-23860e366fa2" xmlns:ns5="http://schemas.microsoft.com/sharepoint/v4" targetNamespace="http://schemas.microsoft.com/office/2006/metadata/properties" ma:root="true" ma:fieldsID="a30bc8fc6f2b37e019c6cb13216d435f" ns2:_="" ns3:_="" ns4:_="" ns5:_="">
    <xsd:import namespace="59d12b91-b74f-4b49-b03f-48db312c8174"/>
    <xsd:import namespace="9fd47c19-1c4a-4d7d-b342-c10cef269344"/>
    <xsd:import namespace="5f4f3df2-3c6c-4b20-bbe6-23860e366fa2"/>
    <xsd:import namespace="http://schemas.microsoft.com/sharepoint/v4"/>
    <xsd:element name="properties">
      <xsd:complexType>
        <xsd:sequence>
          <xsd:element name="documentManagement">
            <xsd:complexType>
              <xsd:all>
                <xsd:element ref="ns2:Description"/>
                <xsd:element ref="ns2:Category" minOccurs="0"/>
                <xsd:element ref="ns2:f4846465a873416ea15d13b313100837" minOccurs="0"/>
                <xsd:element ref="ns3:TaxCatchAll" minOccurs="0"/>
                <xsd:element ref="ns3:TaxCatchAllLabel" minOccurs="0"/>
                <xsd:element ref="ns2:kd07e229dd824ba4b268be29dcd5f53f" minOccurs="0"/>
                <xsd:element ref="ns2:AdaLastReviewedDate" minOccurs="0"/>
                <xsd:element ref="ns2:AdaPostcode" minOccurs="0"/>
                <xsd:element ref="ns2:g480147d4c4f4d95bd6fd5538b67e268" minOccurs="0"/>
                <xsd:element ref="ns4:MediaServiceMetadata" minOccurs="0"/>
                <xsd:element ref="ns4:MediaServiceFastMetadata" minOccurs="0"/>
                <xsd:element ref="ns2:SharedWithUsers" minOccurs="0"/>
                <xsd:element ref="ns2:SharedWithDetails" minOccurs="0"/>
                <xsd:element ref="ns4:MediaServiceEventHashCode" minOccurs="0"/>
                <xsd:element ref="ns4:MediaServiceGenerationTime" minOccurs="0"/>
                <xsd:element ref="ns5:IconOverlay" minOccurs="0"/>
                <xsd:element ref="ns4:MediaServiceAutoKeyPoints" minOccurs="0"/>
                <xsd:element ref="ns4:MediaServiceKeyPoints"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d12b91-b74f-4b49-b03f-48db312c8174" elementFormDefault="qualified">
    <xsd:import namespace="http://schemas.microsoft.com/office/2006/documentManagement/types"/>
    <xsd:import namespace="http://schemas.microsoft.com/office/infopath/2007/PartnerControls"/>
    <xsd:element name="Description" ma:index="8" ma:displayName="Description" ma:description="" ma:internalName="AdaDescription" ma:readOnly="false">
      <xsd:simpleType>
        <xsd:restriction base="dms:Note">
          <xsd:maxLength value="255"/>
        </xsd:restriction>
      </xsd:simpleType>
    </xsd:element>
    <xsd:element name="Category" ma:index="9" nillable="true" ma:displayName="Category" ma:internalName="AdaCategory">
      <xsd:complexType>
        <xsd:complexContent>
          <xsd:extension base="dms:MultiChoice">
            <xsd:sequence>
              <xsd:element name="Value" maxOccurs="unbounded" minOccurs="0" nillable="true">
                <xsd:simpleType>
                  <xsd:restriction base="dms:Choice">
                    <xsd:enumeration value="Finance"/>
                    <xsd:enumeration value="Legal"/>
                    <xsd:enumeration value="Procurement"/>
                    <xsd:enumeration value="Workplace"/>
                    <xsd:enumeration value="About Ask Ada"/>
                    <xsd:enumeration value="Advertising, publishing and printing"/>
                    <xsd:enumeration value="Brands and templates"/>
                    <xsd:enumeration value="Business planning and reporting"/>
                    <xsd:enumeration value="Compliance"/>
                    <xsd:enumeration value="Cyber and information security"/>
                    <xsd:enumeration value="Digital services"/>
                    <xsd:enumeration value="Get ICT help"/>
                    <xsd:enumeration value="Health and safety"/>
                    <xsd:enumeration value="Human resources support"/>
                    <xsd:enumeration value="ICT equipment"/>
                    <xsd:enumeration value="ICT governance and projects"/>
                    <xsd:enumeration value="Internal communication"/>
                    <xsd:enumeration value="Learning and development"/>
                    <xsd:enumeration value="Leave"/>
                    <xsd:enumeration value="Maps and spatial data"/>
                    <xsd:enumeration value="Ministerial and Cabinet"/>
                    <xsd:enumeration value="News and media"/>
                    <xsd:enumeration value="Office 365"/>
                    <xsd:enumeration value="Recruitment"/>
                    <xsd:enumeration value="Wellbeing"/>
                    <xsd:enumeration value="Governance"/>
                    <xsd:enumeration value="Communications"/>
                    <xsd:enumeration value="Legislation"/>
                    <xsd:enumeration value="Integrity"/>
                    <xsd:enumeration value="Digital Toolkit"/>
                  </xsd:restriction>
                </xsd:simpleType>
              </xsd:element>
            </xsd:sequence>
          </xsd:extension>
        </xsd:complexContent>
      </xsd:complexType>
    </xsd:element>
    <xsd:element name="f4846465a873416ea15d13b313100837" ma:index="10" nillable="true" ma:taxonomy="true" ma:internalName="f4846465a873416ea15d13b313100837" ma:taxonomyFieldName="AdaOwningGroup" ma:displayName="Owning Group" ma:default="" ma:fieldId="{f4846465-a873-416e-a15d-13b313100837}" ma:taxonomyMulti="true" ma:sspId="797aeec6-0273-40f2-ab3e-beee73212332" ma:termSetId="b84e91f5-9588-4800-b685-65376ab0378c" ma:anchorId="00000000-0000-0000-0000-000000000000" ma:open="false" ma:isKeyword="false">
      <xsd:complexType>
        <xsd:sequence>
          <xsd:element ref="pc:Terms" minOccurs="0" maxOccurs="1"/>
        </xsd:sequence>
      </xsd:complexType>
    </xsd:element>
    <xsd:element name="kd07e229dd824ba4b268be29dcd5f53f" ma:index="14" nillable="true" ma:taxonomy="true" ma:internalName="kd07e229dd824ba4b268be29dcd5f53f" ma:taxonomyFieldName="AdaRegion" ma:displayName="Region" ma:default="" ma:fieldId="{4d07e229-dd82-4ba4-b268-be29dcd5f53f}" ma:taxonomyMulti="true" ma:sspId="797aeec6-0273-40f2-ab3e-beee73212332" ma:termSetId="fda0868d-a459-43cd-b75f-08584d693a0c" ma:anchorId="00000000-0000-0000-0000-000000000000" ma:open="false" ma:isKeyword="false">
      <xsd:complexType>
        <xsd:sequence>
          <xsd:element ref="pc:Terms" minOccurs="0" maxOccurs="1"/>
        </xsd:sequence>
      </xsd:complexType>
    </xsd:element>
    <xsd:element name="AdaLastReviewedDate" ma:index="16" nillable="true" ma:displayName="Last Reviewed Date" ma:format="DateOnly" ma:internalName="AdaLastReviewedDate">
      <xsd:simpleType>
        <xsd:restriction base="dms:DateTime"/>
      </xsd:simpleType>
    </xsd:element>
    <xsd:element name="AdaPostcode" ma:index="17" nillable="true" ma:displayName="Postcode" ma:internalName="AdaPostcode">
      <xsd:simpleType>
        <xsd:restriction base="dms:Text">
          <xsd:maxLength value="255"/>
        </xsd:restriction>
      </xsd:simpleType>
    </xsd:element>
    <xsd:element name="g480147d4c4f4d95bd6fd5538b67e268" ma:index="18" nillable="true" ma:taxonomy="true" ma:internalName="g480147d4c4f4d95bd6fd5538b67e268" ma:taxonomyFieldName="AdaAskAdaKeyword" ma:displayName="Ask Ada keyword" ma:default="" ma:fieldId="{0480147d-4c4f-4d95-bd6f-d5538b67e268}" ma:taxonomyMulti="true" ma:sspId="797aeec6-0273-40f2-ab3e-beee73212332" ma:termSetId="461a47f3-16c4-4c9a-907a-8a7bee37b671" ma:anchorId="00000000-0000-0000-0000-000000000000" ma:open="true" ma:isKeyword="false">
      <xsd:complexType>
        <xsd:sequence>
          <xsd:element ref="pc:Terms" minOccurs="0" maxOccurs="1"/>
        </xsd:sequence>
      </xsd:complexType>
    </xsd:element>
    <xsd:element name="SharedWithUsers" ma:index="2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11" nillable="true" ma:displayName="Taxonomy Catch All Column" ma:hidden="true" ma:list="{315375bc-53ad-4269-9fc9-7735db0c3ee1}" ma:internalName="TaxCatchAll" ma:showField="CatchAllData" ma:web="59d12b91-b74f-4b49-b03f-48db312c8174">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315375bc-53ad-4269-9fc9-7735db0c3ee1}" ma:internalName="TaxCatchAllLabel" ma:readOnly="true" ma:showField="CatchAllDataLabel" ma:web="59d12b91-b74f-4b49-b03f-48db312c817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f4f3df2-3c6c-4b20-bbe6-23860e366fa2" elementFormDefault="qualified">
    <xsd:import namespace="http://schemas.microsoft.com/office/2006/documentManagement/types"/>
    <xsd:import namespace="http://schemas.microsoft.com/office/infopath/2007/PartnerControls"/>
    <xsd:element name="MediaServiceMetadata" ma:index="20" nillable="true" ma:displayName="MediaServiceMetadata" ma:description="" ma:hidden="true" ma:internalName="MediaServiceMetadata" ma:readOnly="true">
      <xsd:simpleType>
        <xsd:restriction base="dms:Note"/>
      </xsd:simpleType>
    </xsd:element>
    <xsd:element name="MediaServiceFastMetadata" ma:index="21" nillable="true" ma:displayName="MediaServiceFastMetadata" ma:description="" ma:hidden="true" ma:internalName="MediaServiceFastMetadata" ma:readOnly="true">
      <xsd:simpleType>
        <xsd:restriction base="dms:Note"/>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ServiceObjectDetectorVersions" ma:index="29" nillable="true" ma:displayName="MediaServiceObjectDetectorVersions" ma:hidden="true" ma:indexed="true" ma:internalName="MediaServiceObjectDetectorVersions" ma:readOnly="true">
      <xsd:simpleType>
        <xsd:restriction base="dms:Text"/>
      </xsd:simpleType>
    </xsd:element>
    <xsd:element name="MediaServiceSearchProperties" ma:index="3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6"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138</Value>
      <Value>18</Value>
      <Value>91</Value>
    </TaxCatchAll>
    <SharedWithUsers xmlns="59d12b91-b74f-4b49-b03f-48db312c8174">
      <UserInfo>
        <DisplayName>Laurie Barker (DEECA)</DisplayName>
        <AccountId>1470</AccountId>
        <AccountType/>
      </UserInfo>
    </SharedWithUsers>
    <AdaLastReviewedDate xmlns="59d12b91-b74f-4b49-b03f-48db312c8174">2026-02-04T13:00:00+00:00</AdaLastReviewedDate>
    <IconOverlay xmlns="http://schemas.microsoft.com/sharepoint/v4" xsi:nil="true"/>
    <Description xmlns="59d12b91-b74f-4b49-b03f-48db312c8174">Position description template</Description>
    <Category xmlns="59d12b91-b74f-4b49-b03f-48db312c8174">
      <Value>Human resources support</Value>
      <Value>Recruitment</Value>
    </Category>
    <kd07e229dd824ba4b268be29dcd5f53f xmlns="59d12b91-b74f-4b49-b03f-48db312c8174">
      <Terms xmlns="http://schemas.microsoft.com/office/infopath/2007/PartnerControls"/>
    </kd07e229dd824ba4b268be29dcd5f53f>
    <g480147d4c4f4d95bd6fd5538b67e268 xmlns="59d12b91-b74f-4b49-b03f-48db312c8174">
      <Terms xmlns="http://schemas.microsoft.com/office/infopath/2007/PartnerControls">
        <TermInfo xmlns="http://schemas.microsoft.com/office/infopath/2007/PartnerControls">
          <TermName xmlns="http://schemas.microsoft.com/office/infopath/2007/PartnerControls">Recruiting someone to your team</TermName>
          <TermId xmlns="http://schemas.microsoft.com/office/infopath/2007/PartnerControls">f7744592-b315-4d8e-a76c-334f2b802bf1</TermId>
        </TermInfo>
        <TermInfo xmlns="http://schemas.microsoft.com/office/infopath/2007/PartnerControls">
          <TermName xmlns="http://schemas.microsoft.com/office/infopath/2007/PartnerControls">Student interns</TermName>
          <TermId xmlns="http://schemas.microsoft.com/office/infopath/2007/PartnerControls">64cffe4a-5ed8-4613-901d-4715e00cad1e</TermId>
        </TermInfo>
      </Terms>
    </g480147d4c4f4d95bd6fd5538b67e268>
    <AdaPostcode xmlns="59d12b91-b74f-4b49-b03f-48db312c8174" xsi:nil="true"/>
    <f4846465a873416ea15d13b313100837 xmlns="59d12b91-b74f-4b49-b03f-48db312c8174">
      <Terms xmlns="http://schemas.microsoft.com/office/infopath/2007/PartnerControls">
        <TermInfo xmlns="http://schemas.microsoft.com/office/infopath/2007/PartnerControls">
          <TermName xmlns="http://schemas.microsoft.com/office/infopath/2007/PartnerControls">People and Culture</TermName>
          <TermId xmlns="http://schemas.microsoft.com/office/infopath/2007/PartnerControls">4fe8dd26-179b-41a1-8a74-1f09d81ad67a</TermId>
        </TermInfo>
      </Terms>
    </f4846465a873416ea15d13b313100837>
  </documentManagement>
</p:properties>
</file>

<file path=customXml/item6.xml><?xml version="1.0" encoding="utf-8"?>
<?mso-contentType ?>
<SharedContentType xmlns="Microsoft.SharePoint.Taxonomy.ContentTypeSync" SourceId="797aeec6-0273-40f2-ab3e-beee73212332" ContentTypeId="0x0101" PreviousValue="true"/>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78D3A74A-7CD1-4409-B34D-2C887A98CD07}">
  <ds:schemaRefs>
    <ds:schemaRef ds:uri="http://schemas.microsoft.com/sharepoint/events"/>
  </ds:schemaRefs>
</ds:datastoreItem>
</file>

<file path=customXml/itemProps4.xml><?xml version="1.0" encoding="utf-8"?>
<ds:datastoreItem xmlns:ds="http://schemas.openxmlformats.org/officeDocument/2006/customXml" ds:itemID="{40ED85D7-0D7B-413F-A5B3-802FB3417D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d12b91-b74f-4b49-b03f-48db312c8174"/>
    <ds:schemaRef ds:uri="9fd47c19-1c4a-4d7d-b342-c10cef269344"/>
    <ds:schemaRef ds:uri="5f4f3df2-3c6c-4b20-bbe6-23860e366fa2"/>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59d12b91-b74f-4b49-b03f-48db312c8174"/>
    <ds:schemaRef ds:uri="http://schemas.microsoft.com/sharepoint/v4"/>
  </ds:schemaRefs>
</ds:datastoreItem>
</file>

<file path=customXml/itemProps6.xml><?xml version="1.0" encoding="utf-8"?>
<ds:datastoreItem xmlns:ds="http://schemas.openxmlformats.org/officeDocument/2006/customXml" ds:itemID="{78B3833F-1519-41BD-AFDE-0923945C2226}">
  <ds:schemaRefs>
    <ds:schemaRef ds:uri="Microsoft.SharePoint.Taxonomy.ContentTypeSync"/>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5</Pages>
  <Words>1826</Words>
  <Characters>10412</Characters>
  <Application>Microsoft Office Word</Application>
  <DocSecurity>0</DocSecurity>
  <Lines>86</Lines>
  <Paragraphs>24</Paragraphs>
  <ScaleCrop>false</ScaleCrop>
  <HeadingPairs>
    <vt:vector size="2" baseType="variant">
      <vt:variant>
        <vt:lpstr>Title</vt:lpstr>
      </vt:variant>
      <vt:variant>
        <vt:i4>1</vt:i4>
      </vt:variant>
    </vt:vector>
  </HeadingPairs>
  <TitlesOfParts>
    <vt:vector size="1" baseType="lpstr">
      <vt:lpstr>Position Description template</vt:lpstr>
    </vt:vector>
  </TitlesOfParts>
  <Company/>
  <LinksUpToDate>false</LinksUpToDate>
  <CharactersWithSpaces>12214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 template</dc:title>
  <dc:subject/>
  <dc:creator>Maree Lawson (DEECA)</dc:creator>
  <cp:keywords/>
  <dc:description/>
  <cp:lastModifiedBy>Fionna X Kelly (DEECA)</cp:lastModifiedBy>
  <cp:revision>3</cp:revision>
  <cp:lastPrinted>2022-06-17T02:14:00Z</cp:lastPrinted>
  <dcterms:created xsi:type="dcterms:W3CDTF">2026-10-23T03:14:00Z</dcterms:created>
  <dcterms:modified xsi:type="dcterms:W3CDTF">2026-10-23T03:18:00Z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0x0101004A14958F60291A4198FFBC354394E03D0300B0DB5EAF7E13BA4C877B865C5EA5ACD8</vt:lpwstr>
  </property>
  <property fmtid="{D5CDD505-2E9C-101B-9397-08002B2CF9AE}" pid="5" name="MediaServiceImageTags">
    <vt:lpwstr/>
  </property>
  <property fmtid="{D5CDD505-2E9C-101B-9397-08002B2CF9AE}" pid="6" name="_dlc_DocIdItemGuid">
    <vt:lpwstr>46622043-69d7-4d8f-91a0-0c3eb6190049</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51;#Template|ad5654aa-69da-4dc8-81ae-e984a44f2180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MSIP_Label_4257e2ab-f512-40e2-9c9a-c64247360765_Enabled">
    <vt:lpwstr>true</vt:lpwstr>
  </property>
  <property fmtid="{D5CDD505-2E9C-101B-9397-08002B2CF9AE}" pid="15" name="MSIP_Label_4257e2ab-f512-40e2-9c9a-c64247360765_SetDate">
    <vt:lpwstr>2023-08-29T02:24:45Z</vt:lpwstr>
  </property>
  <property fmtid="{D5CDD505-2E9C-101B-9397-08002B2CF9AE}" pid="16" name="MSIP_Label_4257e2ab-f512-40e2-9c9a-c64247360765_Method">
    <vt:lpwstr>Privileged</vt:lpwstr>
  </property>
  <property fmtid="{D5CDD505-2E9C-101B-9397-08002B2CF9AE}" pid="17" name="MSIP_Label_4257e2ab-f512-40e2-9c9a-c64247360765_Name">
    <vt:lpwstr>OFFICIAL</vt:lpwstr>
  </property>
  <property fmtid="{D5CDD505-2E9C-101B-9397-08002B2CF9AE}" pid="18" name="MSIP_Label_4257e2ab-f512-40e2-9c9a-c64247360765_SiteId">
    <vt:lpwstr>e8bdd6f7-fc18-4e48-a554-7f547927223b</vt:lpwstr>
  </property>
  <property fmtid="{D5CDD505-2E9C-101B-9397-08002B2CF9AE}" pid="19" name="MSIP_Label_4257e2ab-f512-40e2-9c9a-c64247360765_ActionId">
    <vt:lpwstr>efa26417-f8db-412c-a288-adff284ffa2b</vt:lpwstr>
  </property>
  <property fmtid="{D5CDD505-2E9C-101B-9397-08002B2CF9AE}" pid="20" name="MSIP_Label_4257e2ab-f512-40e2-9c9a-c64247360765_ContentBits">
    <vt:lpwstr>2</vt:lpwstr>
  </property>
  <property fmtid="{D5CDD505-2E9C-101B-9397-08002B2CF9AE}" pid="21" name="AdaRegion">
    <vt:lpwstr/>
  </property>
  <property fmtid="{D5CDD505-2E9C-101B-9397-08002B2CF9AE}" pid="22" name="AdaAskAdaKeyword">
    <vt:lpwstr>91;#Recruiting someone to your team|f7744592-b315-4d8e-a76c-334f2b802bf1;#138;#Student interns|64cffe4a-5ed8-4613-901d-4715e00cad1e</vt:lpwstr>
  </property>
  <property fmtid="{D5CDD505-2E9C-101B-9397-08002B2CF9AE}" pid="23" name="AdaOwningGroup">
    <vt:lpwstr>18;#People and Culture|4fe8dd26-179b-41a1-8a74-1f09d81ad67a</vt:lpwstr>
  </property>
  <property fmtid="{D5CDD505-2E9C-101B-9397-08002B2CF9AE}" pid="24" name="docLang">
    <vt:lpwstr>en</vt:lpwstr>
  </property>
</Properties>
</file>