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F04CA1" w14:textId="00F73A8F" w:rsidR="00254F12" w:rsidRPr="00862057" w:rsidRDefault="00643F21" w:rsidP="001806EE">
      <w:pPr>
        <w:pStyle w:val="Heading1"/>
        <w:framePr w:wrap="around"/>
      </w:pPr>
      <w:bookmarkStart w:id="0" w:name="_Toc106305998"/>
      <w:r>
        <w:t>FF</w:t>
      </w: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t>Senior FFOO - Cultural Operations</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10C2F7F0" w:rsidR="004C1F02" w:rsidRDefault="00C61BE4" w:rsidP="001806EE">
          <w:pPr>
            <w:pStyle w:val="Subtitle"/>
            <w:framePr w:wrap="around"/>
          </w:pPr>
          <w:r>
            <w:t>Bushfire and Forest Services Group</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268B62AF">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353B2EFC">
              <v:shape id="Freeform: Shape 4"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15F8352A">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3B577E0C">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5FD2F6EB">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6B6A15CB">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7AD8D4D6">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67543888">
              <v:shape id="Freeform: Shape 7"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4CB5C901">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1D3AF9FD">
              <v:shape id="Freeform: Shape 8"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532706BD">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455EC496">
              <v:shape id="Freeform: Shape 9"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61039C5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0CF663F6">
              <v:shape id="Freeform: Shape 6"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1BEBD2D7">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194EE352">
              <v:group id="Canvas 22" style="position:absolute;margin-left:0;margin-top:776.95pt;width:179.15pt;height:65.2pt;z-index:251658242;visibility:hidden;mso-position-horizontal-relative:page;mso-position-vertical-relative:page;mso-width-relative:margin;mso-height-relative:margin" alt="&quot;&quot;" coordsize="22745,8274" o:spid="_x0000_s1026" editas="canvas" w14:anchorId="387FDCF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s1027" style="position:absolute;width:22745;height:8274;visibility:hidden;mso-wrap-style:square" alt="&quot;&quot;" type="#_x0000_t75">
                  <v:fill o:detectmouseclick="t"/>
                  <v:path o:connecttype="none"/>
                </v:shape>
                <v:shapetype id="_x0000_t202" coordsize="21600,21600" o:spt="202" path="m,l,21600r21600,l21600,xe">
                  <v:stroke joinstyle="miter"/>
                  <v:path gradientshapeok="t" o:connecttype="rect"/>
                </v:shapetype>
                <v:shape id="Cover_TextBoxWeb" style="position:absolute;left:5400;top:1458;width:17352;height:3600;visibility:visible;mso-wrap-style:square;v-text-anchor:top" o:spid="_x0000_s1028" filled="f" stroked="f" strokeweight=".5pt" type="#_x0000_t2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v:textbox inset="0,0,0,0">
                    <w:txbxContent>
                      <w:p w:rsidRPr="00484CC4" w:rsidR="00254F12" w:rsidP="00254F12" w:rsidRDefault="009F52D6" w14:paraId="3E857185" w14:textId="7CCC1F92">
                        <w:pPr>
                          <w:pStyle w:val="xWebCoverPage"/>
                        </w:pPr>
                        <w:hyperlink w:history="1" r:id="rId27">
                          <w:r w:rsidRPr="00484CC4" w:rsidR="00254F12">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AF0FFB">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655FE5" w:rsidRPr="00495B3B" w14:paraId="7C7EDD09" w14:textId="77777777" w:rsidTr="00495B3B">
        <w:trPr>
          <w:trHeight w:val="399"/>
        </w:trPr>
        <w:tc>
          <w:tcPr>
            <w:tcW w:w="2580" w:type="dxa"/>
            <w:tcBorders>
              <w:top w:val="nil"/>
              <w:bottom w:val="nil"/>
              <w:right w:val="nil"/>
            </w:tcBorders>
            <w:vAlign w:val="center"/>
          </w:tcPr>
          <w:p w14:paraId="2A0E891F"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252F13CE" w:rsidR="00655FE5" w:rsidRPr="00495B3B" w:rsidRDefault="00610ADF" w:rsidP="00655FE5">
            <w:pPr>
              <w:spacing w:before="0" w:after="0"/>
              <w:ind w:left="57" w:right="-450"/>
              <w:rPr>
                <w:rFonts w:ascii="Arial" w:hAnsi="Arial" w:cs="Arial"/>
                <w:color w:val="363534"/>
                <w:szCs w:val="22"/>
              </w:rPr>
            </w:pPr>
            <w:bookmarkStart w:id="2" w:name="_Hlk175666665"/>
            <w:r w:rsidRPr="1600291A">
              <w:rPr>
                <w:rFonts w:ascii="Arial" w:hAnsi="Arial"/>
              </w:rPr>
              <w:t>Senior Forest and Fire Operations Officer - Cultural Operations</w:t>
            </w:r>
            <w:bookmarkEnd w:id="2"/>
          </w:p>
        </w:tc>
      </w:tr>
      <w:tr w:rsidR="00655FE5" w:rsidRPr="00495B3B" w14:paraId="5F8F815C" w14:textId="77777777" w:rsidTr="00495B3B">
        <w:trPr>
          <w:trHeight w:val="399"/>
        </w:trPr>
        <w:tc>
          <w:tcPr>
            <w:tcW w:w="2580" w:type="dxa"/>
            <w:tcBorders>
              <w:top w:val="nil"/>
              <w:bottom w:val="nil"/>
              <w:right w:val="nil"/>
            </w:tcBorders>
            <w:vAlign w:val="center"/>
          </w:tcPr>
          <w:p w14:paraId="29F28D7E"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1BFE0B15" w:rsidR="00655FE5" w:rsidRPr="00495B3B" w:rsidRDefault="00DD2C49" w:rsidP="0053543F">
            <w:pPr>
              <w:spacing w:before="0" w:after="0"/>
              <w:ind w:left="57" w:right="143"/>
              <w:rPr>
                <w:rFonts w:ascii="Arial" w:hAnsi="Arial" w:cs="Arial"/>
                <w:color w:val="363534"/>
                <w:szCs w:val="22"/>
              </w:rPr>
            </w:pPr>
            <w:r w:rsidRPr="00DD2C49">
              <w:rPr>
                <w:rFonts w:ascii="Arial" w:hAnsi="Arial" w:cs="Arial"/>
                <w:color w:val="363534"/>
                <w:szCs w:val="22"/>
              </w:rPr>
              <w:t>50965415</w:t>
            </w:r>
          </w:p>
        </w:tc>
      </w:tr>
      <w:tr w:rsidR="00655FE5" w:rsidRPr="00495B3B" w14:paraId="6052E497" w14:textId="77777777" w:rsidTr="00495B3B">
        <w:trPr>
          <w:trHeight w:val="399"/>
        </w:trPr>
        <w:tc>
          <w:tcPr>
            <w:tcW w:w="2580" w:type="dxa"/>
            <w:tcBorders>
              <w:top w:val="nil"/>
              <w:bottom w:val="nil"/>
              <w:right w:val="nil"/>
            </w:tcBorders>
            <w:vAlign w:val="center"/>
          </w:tcPr>
          <w:p w14:paraId="1F62A115"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044E0CC9" w:rsidR="00655FE5" w:rsidRPr="00495B3B" w:rsidRDefault="00D44EA7" w:rsidP="00655FE5">
            <w:pPr>
              <w:spacing w:before="0" w:after="0"/>
              <w:ind w:left="57" w:right="-450"/>
              <w:rPr>
                <w:rFonts w:ascii="Arial" w:hAnsi="Arial" w:cs="Arial"/>
                <w:color w:val="363534"/>
                <w:szCs w:val="22"/>
              </w:rPr>
            </w:pPr>
            <w:r>
              <w:rPr>
                <w:rFonts w:ascii="Arial" w:hAnsi="Arial"/>
                <w:szCs w:val="22"/>
              </w:rPr>
              <w:t xml:space="preserve">Field Staff </w:t>
            </w:r>
            <w:r w:rsidR="00655FE5" w:rsidRPr="00252847">
              <w:rPr>
                <w:rFonts w:ascii="Arial" w:hAnsi="Arial"/>
                <w:szCs w:val="22"/>
              </w:rPr>
              <w:t xml:space="preserve">Band </w:t>
            </w:r>
            <w:r w:rsidR="00D0317B">
              <w:rPr>
                <w:rFonts w:ascii="Arial" w:hAnsi="Arial"/>
                <w:szCs w:val="22"/>
              </w:rPr>
              <w:t>4</w:t>
            </w:r>
          </w:p>
        </w:tc>
      </w:tr>
      <w:tr w:rsidR="00655FE5" w:rsidRPr="00495B3B" w14:paraId="513E600D" w14:textId="77777777" w:rsidTr="00495B3B">
        <w:trPr>
          <w:trHeight w:val="399"/>
        </w:trPr>
        <w:tc>
          <w:tcPr>
            <w:tcW w:w="2580" w:type="dxa"/>
            <w:tcBorders>
              <w:top w:val="nil"/>
              <w:bottom w:val="nil"/>
              <w:right w:val="nil"/>
            </w:tcBorders>
            <w:vAlign w:val="center"/>
          </w:tcPr>
          <w:p w14:paraId="67184DB8"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19B75713" w:rsidR="00655FE5" w:rsidRPr="00E809E4" w:rsidRDefault="00B121CC" w:rsidP="00E809E4">
            <w:pPr>
              <w:spacing w:before="0" w:after="0"/>
              <w:ind w:left="57" w:right="-450"/>
              <w:rPr>
                <w:rFonts w:ascii="Arial" w:hAnsi="Arial"/>
                <w:szCs w:val="22"/>
              </w:rPr>
            </w:pPr>
            <w:r>
              <w:rPr>
                <w:rFonts w:ascii="Arial" w:hAnsi="Arial"/>
                <w:szCs w:val="22"/>
              </w:rPr>
              <w:t>$</w:t>
            </w:r>
            <w:r w:rsidR="008E7013">
              <w:rPr>
                <w:rFonts w:ascii="Arial" w:hAnsi="Arial"/>
                <w:szCs w:val="22"/>
              </w:rPr>
              <w:t>75,361</w:t>
            </w:r>
            <w:r>
              <w:rPr>
                <w:rFonts w:ascii="Arial" w:hAnsi="Arial"/>
                <w:szCs w:val="22"/>
              </w:rPr>
              <w:t xml:space="preserve"> - $</w:t>
            </w:r>
            <w:r w:rsidR="000E720C">
              <w:rPr>
                <w:rFonts w:ascii="Arial" w:hAnsi="Arial"/>
                <w:szCs w:val="22"/>
              </w:rPr>
              <w:t>82,298</w:t>
            </w:r>
            <w:r>
              <w:rPr>
                <w:rFonts w:ascii="Arial" w:hAnsi="Arial"/>
                <w:szCs w:val="22"/>
              </w:rPr>
              <w:t xml:space="preserve"> </w:t>
            </w:r>
            <w:r w:rsidR="00E809E4">
              <w:rPr>
                <w:rFonts w:ascii="Arial" w:hAnsi="Arial"/>
                <w:szCs w:val="22"/>
              </w:rPr>
              <w:t>plus</w:t>
            </w:r>
            <w:r>
              <w:rPr>
                <w:rFonts w:ascii="Arial" w:hAnsi="Arial"/>
                <w:szCs w:val="22"/>
              </w:rPr>
              <w:t xml:space="preserve"> superannuation</w:t>
            </w:r>
          </w:p>
        </w:tc>
      </w:tr>
      <w:tr w:rsidR="004C355E" w:rsidRPr="00495B3B" w14:paraId="2A722203" w14:textId="77777777" w:rsidTr="00495B3B">
        <w:trPr>
          <w:trHeight w:val="399"/>
        </w:trPr>
        <w:tc>
          <w:tcPr>
            <w:tcW w:w="2580" w:type="dxa"/>
            <w:tcBorders>
              <w:top w:val="nil"/>
              <w:bottom w:val="nil"/>
              <w:right w:val="nil"/>
            </w:tcBorders>
            <w:vAlign w:val="center"/>
          </w:tcPr>
          <w:p w14:paraId="60F7C270"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059DEFFE" w:rsidR="004C355E" w:rsidRPr="00495B3B" w:rsidRDefault="006A7632" w:rsidP="004C355E">
            <w:pPr>
              <w:tabs>
                <w:tab w:val="left" w:pos="3529"/>
              </w:tabs>
              <w:spacing w:before="0" w:after="0"/>
              <w:ind w:left="57" w:right="-450"/>
              <w:rPr>
                <w:rFonts w:ascii="Arial" w:hAnsi="Arial" w:cs="Arial"/>
                <w:color w:val="363534"/>
                <w:szCs w:val="22"/>
              </w:rPr>
            </w:pPr>
            <w:r w:rsidRPr="002C0CB9">
              <w:rPr>
                <w:rFonts w:ascii="Arial" w:hAnsi="Arial"/>
                <w:szCs w:val="22"/>
              </w:rPr>
              <w:t>Ongoing</w:t>
            </w:r>
            <w:r w:rsidR="00DD2C49">
              <w:rPr>
                <w:rFonts w:ascii="Arial" w:hAnsi="Arial"/>
                <w:szCs w:val="22"/>
              </w:rPr>
              <w:t xml:space="preserve"> – fixed term until June 30 20</w:t>
            </w:r>
            <w:r w:rsidR="00770175">
              <w:rPr>
                <w:rFonts w:ascii="Arial" w:hAnsi="Arial"/>
                <w:szCs w:val="22"/>
              </w:rPr>
              <w:t>28</w:t>
            </w:r>
          </w:p>
        </w:tc>
      </w:tr>
      <w:tr w:rsidR="004C355E" w:rsidRPr="00495B3B" w14:paraId="73E4C712" w14:textId="77777777" w:rsidTr="00495B3B">
        <w:trPr>
          <w:trHeight w:val="399"/>
        </w:trPr>
        <w:tc>
          <w:tcPr>
            <w:tcW w:w="2580" w:type="dxa"/>
            <w:tcBorders>
              <w:top w:val="nil"/>
              <w:bottom w:val="nil"/>
              <w:right w:val="nil"/>
            </w:tcBorders>
            <w:vAlign w:val="center"/>
          </w:tcPr>
          <w:p w14:paraId="778F959E"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772284E0" w:rsidR="004C355E" w:rsidRPr="00495B3B" w:rsidRDefault="008C3327" w:rsidP="004C355E">
            <w:pPr>
              <w:spacing w:before="0" w:after="0"/>
              <w:ind w:left="57" w:right="-450"/>
              <w:rPr>
                <w:rFonts w:ascii="Arial" w:hAnsi="Arial" w:cs="Arial"/>
                <w:color w:val="363534"/>
                <w:szCs w:val="22"/>
              </w:rPr>
            </w:pPr>
            <w:r w:rsidRPr="008C3327">
              <w:rPr>
                <w:rFonts w:ascii="Arial" w:hAnsi="Arial"/>
                <w:szCs w:val="22"/>
              </w:rPr>
              <w:t>Bushfire and Forest Services</w:t>
            </w:r>
          </w:p>
        </w:tc>
      </w:tr>
      <w:tr w:rsidR="004C355E" w:rsidRPr="00495B3B" w14:paraId="1EBFF7E6" w14:textId="77777777" w:rsidTr="00495B3B">
        <w:trPr>
          <w:trHeight w:val="399"/>
        </w:trPr>
        <w:tc>
          <w:tcPr>
            <w:tcW w:w="2580" w:type="dxa"/>
            <w:tcBorders>
              <w:top w:val="nil"/>
              <w:bottom w:val="nil"/>
              <w:right w:val="nil"/>
            </w:tcBorders>
            <w:vAlign w:val="center"/>
          </w:tcPr>
          <w:p w14:paraId="2AB5EF48"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3BD17C2D" w:rsidR="004C355E" w:rsidRPr="00495B3B" w:rsidRDefault="004C355E" w:rsidP="004C355E">
            <w:pPr>
              <w:spacing w:before="0" w:after="0"/>
              <w:ind w:left="57" w:right="-450"/>
              <w:rPr>
                <w:rFonts w:ascii="Arial" w:hAnsi="Arial" w:cs="Arial"/>
                <w:color w:val="363534"/>
                <w:szCs w:val="22"/>
              </w:rPr>
            </w:pPr>
            <w:r w:rsidRPr="00DB34D7">
              <w:rPr>
                <w:rFonts w:ascii="Arial" w:hAnsi="Arial"/>
                <w:szCs w:val="22"/>
              </w:rPr>
              <w:t>Forest and Fire Operations Division</w:t>
            </w:r>
          </w:p>
        </w:tc>
      </w:tr>
      <w:tr w:rsidR="004C355E" w:rsidRPr="00495B3B" w14:paraId="37A0D7CE" w14:textId="77777777" w:rsidTr="00495B3B">
        <w:trPr>
          <w:trHeight w:val="399"/>
        </w:trPr>
        <w:tc>
          <w:tcPr>
            <w:tcW w:w="2580" w:type="dxa"/>
            <w:tcBorders>
              <w:top w:val="nil"/>
              <w:bottom w:val="nil"/>
              <w:right w:val="nil"/>
            </w:tcBorders>
            <w:vAlign w:val="center"/>
          </w:tcPr>
          <w:p w14:paraId="4595FCF5"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1D37E45D" w14:textId="19A8C9C1" w:rsidR="003C60CB" w:rsidRDefault="003C60CB" w:rsidP="003C60CB">
            <w:pPr>
              <w:spacing w:before="0" w:after="0"/>
              <w:ind w:left="57" w:right="-450"/>
              <w:rPr>
                <w:rFonts w:ascii="Arial" w:hAnsi="Arial"/>
                <w:szCs w:val="22"/>
              </w:rPr>
            </w:pPr>
            <w:r w:rsidRPr="00447C41">
              <w:rPr>
                <w:rFonts w:ascii="Arial" w:hAnsi="Arial"/>
                <w:szCs w:val="22"/>
              </w:rPr>
              <w:t xml:space="preserve">Flexible within </w:t>
            </w:r>
            <w:r w:rsidR="00DD2C49">
              <w:rPr>
                <w:rFonts w:ascii="Arial" w:hAnsi="Arial"/>
                <w:szCs w:val="22"/>
              </w:rPr>
              <w:t>Gou</w:t>
            </w:r>
            <w:r w:rsidR="00770175">
              <w:rPr>
                <w:rFonts w:ascii="Arial" w:hAnsi="Arial"/>
                <w:szCs w:val="22"/>
              </w:rPr>
              <w:t>l</w:t>
            </w:r>
            <w:r w:rsidR="00DD2C49">
              <w:rPr>
                <w:rFonts w:ascii="Arial" w:hAnsi="Arial"/>
                <w:szCs w:val="22"/>
              </w:rPr>
              <w:t>burn</w:t>
            </w:r>
            <w:r>
              <w:rPr>
                <w:rFonts w:ascii="Arial" w:hAnsi="Arial"/>
                <w:szCs w:val="22"/>
              </w:rPr>
              <w:t xml:space="preserve"> </w:t>
            </w:r>
            <w:r w:rsidRPr="00447C41">
              <w:rPr>
                <w:rFonts w:ascii="Arial" w:hAnsi="Arial"/>
                <w:szCs w:val="22"/>
              </w:rPr>
              <w:t xml:space="preserve">District </w:t>
            </w:r>
          </w:p>
          <w:p w14:paraId="3B7CA3B3" w14:textId="70EB4868" w:rsidR="004C355E" w:rsidRPr="00495B3B" w:rsidRDefault="004C355E" w:rsidP="004C355E">
            <w:pPr>
              <w:spacing w:before="0" w:after="0"/>
              <w:ind w:left="57" w:right="-450"/>
              <w:rPr>
                <w:rFonts w:ascii="Arial" w:hAnsi="Arial" w:cs="Arial"/>
                <w:color w:val="363534"/>
                <w:szCs w:val="22"/>
              </w:rPr>
            </w:pPr>
            <w:r w:rsidRPr="00124E20">
              <w:rPr>
                <w:rFonts w:ascii="Arial" w:hAnsi="Arial"/>
                <w:szCs w:val="22"/>
              </w:rPr>
              <w:t xml:space="preserve">Hybrid work arrangement available: </w:t>
            </w:r>
            <w:r w:rsidRPr="00124E20">
              <w:rPr>
                <w:rFonts w:ascii="Arial" w:hAnsi="Arial"/>
                <w:szCs w:val="22"/>
              </w:rPr>
              <w:fldChar w:fldCharType="begin">
                <w:ffData>
                  <w:name w:val=""/>
                  <w:enabled/>
                  <w:calcOnExit w:val="0"/>
                  <w:checkBox>
                    <w:size w:val="26"/>
                    <w:default w:val="0"/>
                    <w:checked w:val="0"/>
                  </w:checkBox>
                </w:ffData>
              </w:fldChar>
            </w:r>
            <w:r w:rsidRPr="00124E20">
              <w:rPr>
                <w:rFonts w:ascii="Arial" w:hAnsi="Arial"/>
                <w:szCs w:val="22"/>
              </w:rPr>
              <w:instrText xml:space="preserve"> FORMCHECKBOX </w:instrText>
            </w:r>
            <w:r w:rsidRPr="00124E20">
              <w:rPr>
                <w:rFonts w:ascii="Arial" w:hAnsi="Arial"/>
                <w:szCs w:val="22"/>
              </w:rPr>
            </w:r>
            <w:r w:rsidRPr="00124E20">
              <w:rPr>
                <w:rFonts w:ascii="Arial" w:hAnsi="Arial"/>
                <w:szCs w:val="22"/>
              </w:rPr>
              <w:fldChar w:fldCharType="separate"/>
            </w:r>
            <w:r w:rsidRPr="00124E20">
              <w:rPr>
                <w:rFonts w:ascii="Arial" w:hAnsi="Arial"/>
                <w:szCs w:val="22"/>
              </w:rPr>
              <w:fldChar w:fldCharType="end"/>
            </w:r>
            <w:r w:rsidRPr="00124E20">
              <w:rPr>
                <w:rFonts w:ascii="Arial" w:hAnsi="Arial"/>
                <w:szCs w:val="22"/>
              </w:rPr>
              <w:t>Yes</w:t>
            </w:r>
            <w:r w:rsidRPr="00124E20">
              <w:rPr>
                <w:rFonts w:ascii="Arial" w:hAnsi="Arial"/>
                <w:szCs w:val="22"/>
              </w:rPr>
              <w:tab/>
            </w:r>
            <w:r w:rsidR="00447C41">
              <w:rPr>
                <w:rFonts w:ascii="Arial" w:hAnsi="Arial"/>
                <w:szCs w:val="22"/>
              </w:rPr>
              <w:fldChar w:fldCharType="begin">
                <w:ffData>
                  <w:name w:val=""/>
                  <w:enabled/>
                  <w:calcOnExit w:val="0"/>
                  <w:checkBox>
                    <w:size w:val="26"/>
                    <w:default w:val="0"/>
                  </w:checkBox>
                </w:ffData>
              </w:fldChar>
            </w:r>
            <w:r w:rsidR="00447C41">
              <w:rPr>
                <w:rFonts w:ascii="Arial" w:hAnsi="Arial"/>
                <w:szCs w:val="22"/>
              </w:rPr>
              <w:instrText xml:space="preserve"> FORMCHECKBOX </w:instrText>
            </w:r>
            <w:r w:rsidR="00447C41">
              <w:rPr>
                <w:rFonts w:ascii="Arial" w:hAnsi="Arial"/>
                <w:szCs w:val="22"/>
              </w:rPr>
            </w:r>
            <w:r w:rsidR="00447C41">
              <w:rPr>
                <w:rFonts w:ascii="Arial" w:hAnsi="Arial"/>
                <w:szCs w:val="22"/>
              </w:rPr>
              <w:fldChar w:fldCharType="separate"/>
            </w:r>
            <w:r w:rsidR="00447C41">
              <w:rPr>
                <w:rFonts w:ascii="Arial" w:hAnsi="Arial"/>
                <w:szCs w:val="22"/>
              </w:rPr>
              <w:fldChar w:fldCharType="end"/>
            </w:r>
            <w:r w:rsidRPr="00124E20">
              <w:rPr>
                <w:rFonts w:ascii="Arial" w:hAnsi="Arial"/>
                <w:szCs w:val="22"/>
              </w:rPr>
              <w:t xml:space="preserve">  No</w:t>
            </w:r>
            <w:r w:rsidRPr="001B1027">
              <w:rPr>
                <w:rFonts w:ascii="Arial" w:hAnsi="Arial"/>
                <w:szCs w:val="22"/>
              </w:rPr>
              <w:t xml:space="preserve">                </w:t>
            </w:r>
          </w:p>
        </w:tc>
      </w:tr>
      <w:tr w:rsidR="004C355E" w:rsidRPr="00495B3B" w14:paraId="4352AE4A" w14:textId="77777777" w:rsidTr="00495B3B">
        <w:trPr>
          <w:trHeight w:val="399"/>
        </w:trPr>
        <w:tc>
          <w:tcPr>
            <w:tcW w:w="2580" w:type="dxa"/>
            <w:tcBorders>
              <w:top w:val="nil"/>
              <w:bottom w:val="nil"/>
              <w:right w:val="nil"/>
            </w:tcBorders>
            <w:vAlign w:val="center"/>
          </w:tcPr>
          <w:p w14:paraId="3083C225"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1CB7A573" w:rsidR="004C355E" w:rsidRPr="00495B3B" w:rsidRDefault="00834745" w:rsidP="004C355E">
            <w:pPr>
              <w:tabs>
                <w:tab w:val="left" w:pos="469"/>
                <w:tab w:val="left" w:pos="1189"/>
              </w:tabs>
              <w:spacing w:before="0" w:after="0"/>
              <w:ind w:left="57" w:right="-450"/>
              <w:rPr>
                <w:rFonts w:ascii="Arial" w:hAnsi="Arial" w:cs="Arial"/>
                <w:color w:val="363534"/>
                <w:szCs w:val="22"/>
              </w:rPr>
            </w:pPr>
            <w:r>
              <w:rPr>
                <w:rFonts w:ascii="Arial" w:hAnsi="Arial"/>
                <w:szCs w:val="22"/>
              </w:rPr>
              <w:t>District Operations Manager</w:t>
            </w:r>
          </w:p>
        </w:tc>
      </w:tr>
      <w:tr w:rsidR="004C355E" w:rsidRPr="00495B3B" w14:paraId="35F6D00F" w14:textId="77777777" w:rsidTr="00495B3B">
        <w:trPr>
          <w:trHeight w:val="399"/>
        </w:trPr>
        <w:tc>
          <w:tcPr>
            <w:tcW w:w="2580" w:type="dxa"/>
            <w:tcBorders>
              <w:top w:val="nil"/>
              <w:bottom w:val="nil"/>
              <w:right w:val="nil"/>
            </w:tcBorders>
            <w:vAlign w:val="center"/>
          </w:tcPr>
          <w:p w14:paraId="55F53688"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5130A9CA" w:rsidR="004C355E" w:rsidRPr="00495B3B" w:rsidRDefault="00610ADF" w:rsidP="004C355E">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C355E" w:rsidRPr="00495B3B">
              <w:rPr>
                <w:rFonts w:ascii="Arial" w:hAnsi="Arial" w:cs="Arial"/>
                <w:color w:val="363534"/>
                <w:szCs w:val="22"/>
              </w:rPr>
              <w:tab/>
              <w:t>Yes</w:t>
            </w:r>
            <w:r w:rsidR="004C355E" w:rsidRPr="00495B3B">
              <w:rPr>
                <w:rFonts w:ascii="Arial" w:hAnsi="Arial" w:cs="Arial"/>
                <w:color w:val="363534"/>
                <w:szCs w:val="22"/>
              </w:rPr>
              <w:tab/>
            </w:r>
            <w:r w:rsidR="00C759C3">
              <w:rPr>
                <w:rFonts w:ascii="Arial" w:hAnsi="Arial" w:cs="Arial"/>
                <w:color w:val="363534"/>
                <w:szCs w:val="22"/>
              </w:rPr>
              <w:fldChar w:fldCharType="begin">
                <w:ffData>
                  <w:name w:val=""/>
                  <w:enabled/>
                  <w:calcOnExit w:val="0"/>
                  <w:checkBox>
                    <w:size w:val="26"/>
                    <w:default w:val="1"/>
                  </w:checkBox>
                </w:ffData>
              </w:fldChar>
            </w:r>
            <w:r w:rsidR="00C759C3">
              <w:rPr>
                <w:rFonts w:ascii="Arial" w:hAnsi="Arial" w:cs="Arial"/>
                <w:color w:val="363534"/>
                <w:szCs w:val="22"/>
              </w:rPr>
              <w:instrText xml:space="preserve"> FORMCHECKBOX </w:instrText>
            </w:r>
            <w:r w:rsidR="00C759C3">
              <w:rPr>
                <w:rFonts w:ascii="Arial" w:hAnsi="Arial" w:cs="Arial"/>
                <w:color w:val="363534"/>
                <w:szCs w:val="22"/>
              </w:rPr>
            </w:r>
            <w:r w:rsidR="00C759C3">
              <w:rPr>
                <w:rFonts w:ascii="Arial" w:hAnsi="Arial" w:cs="Arial"/>
                <w:color w:val="363534"/>
                <w:szCs w:val="22"/>
              </w:rPr>
              <w:fldChar w:fldCharType="separate"/>
            </w:r>
            <w:r w:rsidR="00C759C3">
              <w:rPr>
                <w:rFonts w:ascii="Arial" w:hAnsi="Arial" w:cs="Arial"/>
                <w:color w:val="363534"/>
                <w:szCs w:val="22"/>
              </w:rPr>
              <w:fldChar w:fldCharType="end"/>
            </w:r>
            <w:r w:rsidR="004C355E" w:rsidRPr="00495B3B">
              <w:rPr>
                <w:rFonts w:ascii="Arial" w:hAnsi="Arial" w:cs="Arial"/>
                <w:color w:val="363534"/>
                <w:szCs w:val="22"/>
              </w:rPr>
              <w:t xml:space="preserve">  No                </w:t>
            </w:r>
          </w:p>
        </w:tc>
      </w:tr>
      <w:tr w:rsidR="004C355E" w:rsidRPr="00495B3B" w14:paraId="70C7CF88" w14:textId="77777777" w:rsidTr="00495B3B">
        <w:trPr>
          <w:trHeight w:val="399"/>
        </w:trPr>
        <w:tc>
          <w:tcPr>
            <w:tcW w:w="2580" w:type="dxa"/>
            <w:tcBorders>
              <w:top w:val="nil"/>
              <w:bottom w:val="nil"/>
              <w:right w:val="nil"/>
            </w:tcBorders>
            <w:vAlign w:val="center"/>
          </w:tcPr>
          <w:p w14:paraId="58989FFF"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6F228081" w:rsidR="004C355E" w:rsidRPr="00495B3B" w:rsidRDefault="001D00EE" w:rsidP="004C355E">
            <w:pPr>
              <w:spacing w:before="0" w:after="0"/>
              <w:ind w:left="57" w:right="-450"/>
              <w:rPr>
                <w:rFonts w:ascii="Arial" w:hAnsi="Arial" w:cs="Arial"/>
                <w:color w:val="363534"/>
                <w:szCs w:val="22"/>
              </w:rPr>
            </w:pPr>
            <w:r>
              <w:rPr>
                <w:rFonts w:ascii="Arial" w:hAnsi="Arial" w:cs="Arial"/>
                <w:color w:val="363534"/>
                <w:szCs w:val="22"/>
              </w:rPr>
              <w:t xml:space="preserve"> </w:t>
            </w:r>
            <w:r w:rsidR="00DD2C49">
              <w:rPr>
                <w:rFonts w:ascii="Arial" w:hAnsi="Arial" w:cs="Arial"/>
                <w:color w:val="363534"/>
                <w:szCs w:val="22"/>
              </w:rPr>
              <w:t xml:space="preserve">Jess Downie </w:t>
            </w:r>
            <w:r w:rsidR="00770175">
              <w:rPr>
                <w:rFonts w:ascii="Arial" w:hAnsi="Arial" w:cs="Arial"/>
                <w:color w:val="363534"/>
                <w:szCs w:val="22"/>
              </w:rPr>
              <w:t>0436 600 161</w:t>
            </w:r>
          </w:p>
        </w:tc>
      </w:tr>
    </w:tbl>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3C11904E" w14:textId="7054D760" w:rsidR="00D73061" w:rsidRPr="00D57F85" w:rsidRDefault="00D73061" w:rsidP="00D73061">
      <w:pPr>
        <w:spacing w:before="60" w:after="60"/>
        <w:rPr>
          <w:rFonts w:ascii="Arial" w:hAnsi="Arial"/>
          <w:color w:val="111111" w:themeColor="text1" w:themeShade="80"/>
          <w:szCs w:val="22"/>
        </w:rPr>
      </w:pPr>
      <w:r w:rsidRPr="00D57F85">
        <w:rPr>
          <w:rFonts w:ascii="Arial" w:hAnsi="Arial"/>
          <w:color w:val="111111" w:themeColor="text1" w:themeShade="80"/>
          <w:szCs w:val="22"/>
        </w:rPr>
        <w:t xml:space="preserve">The </w:t>
      </w:r>
      <w:r w:rsidRPr="00E24E6A">
        <w:rPr>
          <w:rFonts w:ascii="Arial" w:hAnsi="Arial"/>
          <w:color w:val="111111" w:themeColor="text1" w:themeShade="80"/>
          <w:szCs w:val="22"/>
        </w:rPr>
        <w:t>Senior Forest and Fire Operations Officer - Cultural Operations</w:t>
      </w:r>
      <w:r w:rsidRPr="00D57F85">
        <w:rPr>
          <w:rFonts w:ascii="Arial" w:hAnsi="Arial"/>
          <w:color w:val="111111" w:themeColor="text1" w:themeShade="80"/>
          <w:szCs w:val="22"/>
        </w:rPr>
        <w:t xml:space="preserve"> </w:t>
      </w:r>
      <w:r w:rsidR="000B4114">
        <w:rPr>
          <w:rFonts w:ascii="Arial" w:hAnsi="Arial"/>
          <w:color w:val="111111" w:themeColor="text1" w:themeShade="80"/>
          <w:szCs w:val="22"/>
        </w:rPr>
        <w:t xml:space="preserve">is a </w:t>
      </w:r>
      <w:r w:rsidR="00664EC5">
        <w:rPr>
          <w:rFonts w:ascii="Arial" w:hAnsi="Arial"/>
          <w:color w:val="111111" w:themeColor="text1" w:themeShade="80"/>
          <w:szCs w:val="22"/>
        </w:rPr>
        <w:t xml:space="preserve">skilled </w:t>
      </w:r>
      <w:proofErr w:type="gramStart"/>
      <w:r w:rsidR="00664EC5">
        <w:rPr>
          <w:rFonts w:ascii="Arial" w:hAnsi="Arial"/>
          <w:color w:val="111111" w:themeColor="text1" w:themeShade="80"/>
          <w:szCs w:val="22"/>
        </w:rPr>
        <w:t>field based</w:t>
      </w:r>
      <w:proofErr w:type="gramEnd"/>
      <w:r w:rsidR="00664EC5">
        <w:rPr>
          <w:rFonts w:ascii="Arial" w:hAnsi="Arial"/>
          <w:color w:val="111111" w:themeColor="text1" w:themeShade="80"/>
          <w:szCs w:val="22"/>
        </w:rPr>
        <w:t xml:space="preserve"> role that </w:t>
      </w:r>
      <w:r w:rsidRPr="00D57F85">
        <w:rPr>
          <w:rFonts w:ascii="Arial" w:hAnsi="Arial"/>
          <w:color w:val="111111" w:themeColor="text1" w:themeShade="80"/>
          <w:szCs w:val="22"/>
        </w:rPr>
        <w:t>will contribute to district</w:t>
      </w:r>
      <w:r w:rsidR="00705584">
        <w:rPr>
          <w:rFonts w:ascii="Arial" w:hAnsi="Arial"/>
          <w:color w:val="111111" w:themeColor="text1" w:themeShade="80"/>
          <w:szCs w:val="22"/>
        </w:rPr>
        <w:t>-</w:t>
      </w:r>
      <w:r w:rsidRPr="00D57F85">
        <w:rPr>
          <w:rFonts w:ascii="Arial" w:hAnsi="Arial"/>
          <w:color w:val="111111" w:themeColor="text1" w:themeShade="80"/>
          <w:szCs w:val="22"/>
        </w:rPr>
        <w:t xml:space="preserve">wide </w:t>
      </w:r>
      <w:r w:rsidR="005103DF" w:rsidRPr="00D57F85">
        <w:rPr>
          <w:rFonts w:ascii="Arial" w:hAnsi="Arial"/>
          <w:color w:val="111111" w:themeColor="text1" w:themeShade="80"/>
          <w:szCs w:val="22"/>
        </w:rPr>
        <w:t>field operations delivery</w:t>
      </w:r>
      <w:r w:rsidR="005103DF">
        <w:rPr>
          <w:rFonts w:ascii="Arial" w:hAnsi="Arial"/>
          <w:color w:val="111111" w:themeColor="text1" w:themeShade="80"/>
          <w:szCs w:val="22"/>
        </w:rPr>
        <w:t xml:space="preserve"> </w:t>
      </w:r>
      <w:r w:rsidR="00083426">
        <w:rPr>
          <w:rFonts w:ascii="Arial" w:hAnsi="Arial"/>
          <w:color w:val="111111" w:themeColor="text1" w:themeShade="80"/>
          <w:szCs w:val="22"/>
        </w:rPr>
        <w:t xml:space="preserve">and works </w:t>
      </w:r>
      <w:r w:rsidR="0014433A">
        <w:rPr>
          <w:rFonts w:ascii="Arial" w:hAnsi="Arial"/>
          <w:color w:val="111111" w:themeColor="text1" w:themeShade="80"/>
          <w:szCs w:val="22"/>
        </w:rPr>
        <w:t>planning</w:t>
      </w:r>
      <w:r w:rsidR="0014433A" w:rsidRPr="00D57F85">
        <w:rPr>
          <w:rFonts w:ascii="Arial" w:hAnsi="Arial"/>
          <w:color w:val="111111" w:themeColor="text1" w:themeShade="80"/>
          <w:szCs w:val="22"/>
        </w:rPr>
        <w:t xml:space="preserve"> and</w:t>
      </w:r>
      <w:r w:rsidR="00142D82">
        <w:rPr>
          <w:rFonts w:ascii="Arial" w:hAnsi="Arial"/>
          <w:color w:val="111111" w:themeColor="text1" w:themeShade="80"/>
          <w:szCs w:val="22"/>
        </w:rPr>
        <w:t xml:space="preserve"> will undertake </w:t>
      </w:r>
      <w:r w:rsidRPr="00D57F85">
        <w:rPr>
          <w:rFonts w:ascii="Arial" w:hAnsi="Arial"/>
          <w:color w:val="111111" w:themeColor="text1" w:themeShade="80"/>
          <w:szCs w:val="22"/>
        </w:rPr>
        <w:t>Aboriginal heritage value assessment and protection</w:t>
      </w:r>
      <w:r w:rsidR="00B11A9F">
        <w:rPr>
          <w:rFonts w:ascii="Arial" w:hAnsi="Arial"/>
          <w:color w:val="111111" w:themeColor="text1" w:themeShade="80"/>
          <w:szCs w:val="22"/>
        </w:rPr>
        <w:t xml:space="preserve"> when required</w:t>
      </w:r>
      <w:r w:rsidRPr="00D57F85">
        <w:rPr>
          <w:rFonts w:ascii="Arial" w:hAnsi="Arial"/>
          <w:color w:val="111111" w:themeColor="text1" w:themeShade="80"/>
          <w:szCs w:val="22"/>
        </w:rPr>
        <w:t xml:space="preserve">. Working closely with district and regional teams to assist with </w:t>
      </w:r>
      <w:r w:rsidR="00083426">
        <w:rPr>
          <w:rFonts w:ascii="Arial" w:hAnsi="Arial"/>
          <w:color w:val="111111" w:themeColor="text1" w:themeShade="80"/>
          <w:szCs w:val="22"/>
        </w:rPr>
        <w:t>works delivery</w:t>
      </w:r>
      <w:r w:rsidR="00083426" w:rsidRPr="00D57F85">
        <w:rPr>
          <w:rFonts w:ascii="Arial" w:hAnsi="Arial"/>
          <w:color w:val="111111" w:themeColor="text1" w:themeShade="80"/>
          <w:szCs w:val="22"/>
        </w:rPr>
        <w:t xml:space="preserve"> </w:t>
      </w:r>
      <w:r w:rsidRPr="00D57F85">
        <w:rPr>
          <w:rFonts w:ascii="Arial" w:hAnsi="Arial"/>
          <w:color w:val="111111" w:themeColor="text1" w:themeShade="80"/>
          <w:szCs w:val="22"/>
        </w:rPr>
        <w:t xml:space="preserve">planning </w:t>
      </w:r>
      <w:r w:rsidR="00083426">
        <w:rPr>
          <w:rFonts w:ascii="Arial" w:hAnsi="Arial"/>
          <w:color w:val="111111" w:themeColor="text1" w:themeShade="80"/>
          <w:szCs w:val="22"/>
        </w:rPr>
        <w:t>to</w:t>
      </w:r>
      <w:r w:rsidR="00083426" w:rsidRPr="00D57F85">
        <w:rPr>
          <w:rFonts w:ascii="Arial" w:hAnsi="Arial"/>
          <w:color w:val="111111" w:themeColor="text1" w:themeShade="80"/>
          <w:szCs w:val="22"/>
        </w:rPr>
        <w:t xml:space="preserve"> </w:t>
      </w:r>
      <w:r w:rsidRPr="00D57F85">
        <w:rPr>
          <w:rFonts w:ascii="Arial" w:hAnsi="Arial"/>
          <w:color w:val="111111" w:themeColor="text1" w:themeShade="80"/>
          <w:szCs w:val="22"/>
        </w:rPr>
        <w:t>deliver fuel management and forest management programs</w:t>
      </w:r>
      <w:r w:rsidR="004B2F26">
        <w:rPr>
          <w:rFonts w:ascii="Arial" w:hAnsi="Arial"/>
          <w:color w:val="111111" w:themeColor="text1" w:themeShade="80"/>
          <w:szCs w:val="22"/>
        </w:rPr>
        <w:t>.</w:t>
      </w:r>
      <w:r w:rsidRPr="00D57F85">
        <w:rPr>
          <w:rFonts w:ascii="Arial" w:hAnsi="Arial"/>
          <w:color w:val="111111" w:themeColor="text1" w:themeShade="80"/>
          <w:szCs w:val="22"/>
        </w:rPr>
        <w:t xml:space="preserve"> </w:t>
      </w:r>
      <w:r w:rsidR="004B2F26">
        <w:rPr>
          <w:rFonts w:ascii="Arial" w:hAnsi="Arial"/>
          <w:color w:val="111111" w:themeColor="text1" w:themeShade="80"/>
          <w:szCs w:val="22"/>
        </w:rPr>
        <w:t>T</w:t>
      </w:r>
      <w:r w:rsidRPr="00D57F85">
        <w:rPr>
          <w:rFonts w:ascii="Arial" w:hAnsi="Arial"/>
          <w:color w:val="111111" w:themeColor="text1" w:themeShade="80"/>
          <w:szCs w:val="22"/>
        </w:rPr>
        <w:t>his position will be involved with identification</w:t>
      </w:r>
      <w:r w:rsidR="00F31F8C">
        <w:rPr>
          <w:rFonts w:ascii="Arial" w:hAnsi="Arial"/>
          <w:color w:val="111111" w:themeColor="text1" w:themeShade="80"/>
          <w:szCs w:val="22"/>
        </w:rPr>
        <w:t>,</w:t>
      </w:r>
      <w:r w:rsidRPr="00D57F85">
        <w:rPr>
          <w:rFonts w:ascii="Arial" w:hAnsi="Arial"/>
          <w:color w:val="111111" w:themeColor="text1" w:themeShade="80"/>
          <w:szCs w:val="22"/>
        </w:rPr>
        <w:t xml:space="preserve"> assessment </w:t>
      </w:r>
      <w:r w:rsidR="00F31F8C">
        <w:rPr>
          <w:rFonts w:ascii="Arial" w:hAnsi="Arial"/>
          <w:color w:val="111111" w:themeColor="text1" w:themeShade="80"/>
          <w:szCs w:val="22"/>
        </w:rPr>
        <w:t xml:space="preserve">and protection </w:t>
      </w:r>
      <w:r w:rsidRPr="00D57F85">
        <w:rPr>
          <w:rFonts w:ascii="Arial" w:hAnsi="Arial"/>
          <w:color w:val="111111" w:themeColor="text1" w:themeShade="80"/>
          <w:szCs w:val="22"/>
        </w:rPr>
        <w:t xml:space="preserve">of cultural heritage sites and values for delivery of operational activities in State Forest and National Parks. </w:t>
      </w:r>
    </w:p>
    <w:p w14:paraId="08D9E5B8" w14:textId="40AEDEA8" w:rsidR="00D73061" w:rsidRDefault="00D73061" w:rsidP="00D73061">
      <w:pPr>
        <w:spacing w:before="60" w:after="60"/>
        <w:rPr>
          <w:rFonts w:ascii="Arial" w:hAnsi="Arial"/>
          <w:color w:val="111111" w:themeColor="text1" w:themeShade="80"/>
          <w:szCs w:val="22"/>
        </w:rPr>
      </w:pPr>
      <w:r w:rsidRPr="00D57F85">
        <w:rPr>
          <w:rFonts w:ascii="Arial" w:hAnsi="Arial"/>
          <w:color w:val="111111" w:themeColor="text1" w:themeShade="80"/>
          <w:szCs w:val="22"/>
        </w:rPr>
        <w:t xml:space="preserve">Through contribution to </w:t>
      </w:r>
      <w:proofErr w:type="spellStart"/>
      <w:r w:rsidRPr="00D57F85">
        <w:rPr>
          <w:rFonts w:ascii="Arial" w:hAnsi="Arial"/>
          <w:color w:val="111111" w:themeColor="text1" w:themeShade="80"/>
          <w:szCs w:val="22"/>
        </w:rPr>
        <w:t>workcentre</w:t>
      </w:r>
      <w:proofErr w:type="spellEnd"/>
      <w:r w:rsidRPr="00D57F85">
        <w:rPr>
          <w:rFonts w:ascii="Arial" w:hAnsi="Arial"/>
          <w:color w:val="111111" w:themeColor="text1" w:themeShade="80"/>
          <w:szCs w:val="22"/>
        </w:rPr>
        <w:t xml:space="preserve"> programs this position will undertake supervision of contractors, deliver site assessments, ensure program delivery standards across locations, provide progress reporting, and support field marking </w:t>
      </w:r>
      <w:r w:rsidR="00664C5C">
        <w:rPr>
          <w:rFonts w:ascii="Arial" w:hAnsi="Arial"/>
          <w:color w:val="111111" w:themeColor="text1" w:themeShade="80"/>
          <w:szCs w:val="22"/>
        </w:rPr>
        <w:t xml:space="preserve">all </w:t>
      </w:r>
      <w:r w:rsidRPr="00D57F85">
        <w:rPr>
          <w:rFonts w:ascii="Arial" w:hAnsi="Arial"/>
          <w:color w:val="111111" w:themeColor="text1" w:themeShade="80"/>
          <w:szCs w:val="22"/>
        </w:rPr>
        <w:t xml:space="preserve">to </w:t>
      </w:r>
      <w:r w:rsidR="00664C5C">
        <w:rPr>
          <w:rFonts w:ascii="Arial" w:hAnsi="Arial"/>
          <w:color w:val="111111" w:themeColor="text1" w:themeShade="80"/>
          <w:szCs w:val="22"/>
        </w:rPr>
        <w:t>support</w:t>
      </w:r>
      <w:r w:rsidRPr="00D57F85">
        <w:rPr>
          <w:rFonts w:ascii="Arial" w:hAnsi="Arial"/>
          <w:color w:val="111111" w:themeColor="text1" w:themeShade="80"/>
          <w:szCs w:val="22"/>
        </w:rPr>
        <w:t xml:space="preserve"> the protection of </w:t>
      </w:r>
      <w:r w:rsidR="00664C5C">
        <w:rPr>
          <w:rFonts w:ascii="Arial" w:hAnsi="Arial"/>
          <w:color w:val="111111" w:themeColor="text1" w:themeShade="80"/>
          <w:szCs w:val="22"/>
        </w:rPr>
        <w:t>cultural heritage</w:t>
      </w:r>
      <w:r w:rsidR="00E01AD5">
        <w:rPr>
          <w:rFonts w:ascii="Arial" w:hAnsi="Arial"/>
          <w:color w:val="111111" w:themeColor="text1" w:themeShade="80"/>
          <w:szCs w:val="22"/>
        </w:rPr>
        <w:t xml:space="preserve"> </w:t>
      </w:r>
      <w:r w:rsidRPr="00D57F85">
        <w:rPr>
          <w:rFonts w:ascii="Arial" w:hAnsi="Arial"/>
          <w:color w:val="111111" w:themeColor="text1" w:themeShade="80"/>
          <w:szCs w:val="22"/>
        </w:rPr>
        <w:t xml:space="preserve">values and assets. This includes being responsible for </w:t>
      </w:r>
      <w:r w:rsidR="00F31F8C">
        <w:rPr>
          <w:rFonts w:ascii="Arial" w:hAnsi="Arial"/>
          <w:color w:val="111111" w:themeColor="text1" w:themeShade="80"/>
          <w:szCs w:val="22"/>
        </w:rPr>
        <w:t>delivering</w:t>
      </w:r>
      <w:r w:rsidR="00F31F8C" w:rsidRPr="00D57F85">
        <w:rPr>
          <w:rFonts w:ascii="Arial" w:hAnsi="Arial"/>
          <w:color w:val="111111" w:themeColor="text1" w:themeShade="80"/>
          <w:szCs w:val="22"/>
        </w:rPr>
        <w:t xml:space="preserve"> </w:t>
      </w:r>
      <w:r w:rsidRPr="00D57F85">
        <w:rPr>
          <w:rFonts w:ascii="Arial" w:hAnsi="Arial"/>
          <w:color w:val="111111" w:themeColor="text1" w:themeShade="80"/>
          <w:szCs w:val="22"/>
        </w:rPr>
        <w:t xml:space="preserve">values protection standards across the operational </w:t>
      </w:r>
      <w:r w:rsidR="00F31F8C">
        <w:rPr>
          <w:rFonts w:ascii="Arial" w:hAnsi="Arial"/>
          <w:color w:val="111111" w:themeColor="text1" w:themeShade="80"/>
          <w:szCs w:val="22"/>
        </w:rPr>
        <w:t>works</w:t>
      </w:r>
      <w:r w:rsidR="00F31F8C" w:rsidRPr="00D57F85">
        <w:rPr>
          <w:rFonts w:ascii="Arial" w:hAnsi="Arial"/>
          <w:color w:val="111111" w:themeColor="text1" w:themeShade="80"/>
          <w:szCs w:val="22"/>
        </w:rPr>
        <w:t xml:space="preserve"> </w:t>
      </w:r>
      <w:r w:rsidRPr="00D57F85">
        <w:rPr>
          <w:rFonts w:ascii="Arial" w:hAnsi="Arial"/>
          <w:color w:val="111111" w:themeColor="text1" w:themeShade="80"/>
          <w:szCs w:val="22"/>
        </w:rPr>
        <w:t xml:space="preserve">program, working closely with other staff in the program to maintain protection standards and </w:t>
      </w:r>
      <w:r w:rsidR="00C3439D">
        <w:rPr>
          <w:rFonts w:ascii="Arial" w:hAnsi="Arial"/>
          <w:color w:val="111111" w:themeColor="text1" w:themeShade="80"/>
          <w:szCs w:val="22"/>
        </w:rPr>
        <w:t xml:space="preserve">work site </w:t>
      </w:r>
      <w:r w:rsidRPr="00D57F85">
        <w:rPr>
          <w:rFonts w:ascii="Arial" w:hAnsi="Arial"/>
          <w:color w:val="111111" w:themeColor="text1" w:themeShade="80"/>
          <w:szCs w:val="22"/>
        </w:rPr>
        <w:t xml:space="preserve">supervision of </w:t>
      </w:r>
      <w:r w:rsidR="00F31F8C">
        <w:rPr>
          <w:rFonts w:ascii="Arial" w:hAnsi="Arial"/>
          <w:color w:val="111111" w:themeColor="text1" w:themeShade="80"/>
          <w:szCs w:val="22"/>
        </w:rPr>
        <w:t xml:space="preserve">field staff, </w:t>
      </w:r>
      <w:r w:rsidRPr="00D57F85">
        <w:rPr>
          <w:rFonts w:ascii="Arial" w:hAnsi="Arial"/>
          <w:color w:val="111111" w:themeColor="text1" w:themeShade="80"/>
          <w:szCs w:val="22"/>
        </w:rPr>
        <w:t>heavy plant operations and contractors.</w:t>
      </w:r>
    </w:p>
    <w:p w14:paraId="4E30FFE6" w14:textId="5A43C0A5" w:rsidR="00C95A1E" w:rsidRDefault="00C95A1E" w:rsidP="00C95A1E">
      <w:pPr>
        <w:tabs>
          <w:tab w:val="left" w:pos="10178"/>
        </w:tabs>
        <w:ind w:right="114"/>
        <w:rPr>
          <w:rFonts w:ascii="Arial" w:hAnsi="Arial"/>
          <w:lang w:eastAsia="zh-CN"/>
        </w:rPr>
      </w:pPr>
      <w:r>
        <w:rPr>
          <w:rFonts w:ascii="Arial" w:hAnsi="Arial"/>
          <w:lang w:eastAsia="zh-CN"/>
        </w:rPr>
        <w:t>At the direction of the District Operations Manager, t</w:t>
      </w:r>
      <w:r w:rsidRPr="4BD9FD97">
        <w:rPr>
          <w:rFonts w:ascii="Arial" w:hAnsi="Arial"/>
          <w:lang w:eastAsia="zh-CN"/>
        </w:rPr>
        <w:t xml:space="preserve">he </w:t>
      </w:r>
      <w:r>
        <w:rPr>
          <w:rFonts w:ascii="Arial" w:hAnsi="Arial"/>
          <w:noProof/>
          <w:lang w:eastAsia="zh-CN"/>
        </w:rPr>
        <w:t>role will</w:t>
      </w:r>
      <w:r w:rsidRPr="4BD9FD97">
        <w:rPr>
          <w:rFonts w:ascii="Arial" w:hAnsi="Arial"/>
          <w:lang w:eastAsia="zh-CN"/>
        </w:rPr>
        <w:t xml:space="preserve"> </w:t>
      </w:r>
      <w:r>
        <w:rPr>
          <w:rFonts w:ascii="Arial" w:hAnsi="Arial"/>
          <w:noProof/>
          <w:lang w:eastAsia="zh-CN"/>
        </w:rPr>
        <w:t>at times be deployed to the delivery of regular field-based duties in order to</w:t>
      </w:r>
      <w:r w:rsidRPr="4BD9FD97">
        <w:rPr>
          <w:rFonts w:ascii="Arial" w:hAnsi="Arial"/>
          <w:lang w:eastAsia="zh-CN"/>
        </w:rPr>
        <w:t xml:space="preserve"> </w:t>
      </w:r>
      <w:r>
        <w:rPr>
          <w:rFonts w:ascii="Arial" w:hAnsi="Arial"/>
          <w:lang w:eastAsia="zh-CN"/>
        </w:rPr>
        <w:t xml:space="preserve">support operational crews, and to </w:t>
      </w:r>
      <w:r w:rsidRPr="4BD9FD97">
        <w:rPr>
          <w:rFonts w:ascii="Arial" w:hAnsi="Arial"/>
          <w:lang w:eastAsia="zh-CN"/>
        </w:rPr>
        <w:t>maintain technical skills and knowledge</w:t>
      </w:r>
      <w:r w:rsidRPr="4BD9FD97" w:rsidDel="008A6341">
        <w:rPr>
          <w:rFonts w:ascii="Arial" w:hAnsi="Arial"/>
          <w:lang w:eastAsia="zh-CN"/>
        </w:rPr>
        <w:t xml:space="preserve"> </w:t>
      </w:r>
      <w:r>
        <w:rPr>
          <w:rFonts w:ascii="Arial" w:hAnsi="Arial"/>
          <w:lang w:eastAsia="zh-CN"/>
        </w:rPr>
        <w:t>required to be effective in the role</w:t>
      </w:r>
      <w:r w:rsidRPr="4BD9FD97">
        <w:rPr>
          <w:rFonts w:ascii="Arial" w:hAnsi="Arial"/>
          <w:lang w:eastAsia="zh-CN"/>
        </w:rPr>
        <w:t>.</w:t>
      </w:r>
    </w:p>
    <w:p w14:paraId="2A4E6E1B" w14:textId="271A3F0F" w:rsidR="00D73061" w:rsidRPr="00D57F85" w:rsidRDefault="00D73061" w:rsidP="00D73061">
      <w:pPr>
        <w:spacing w:before="60" w:after="60"/>
        <w:rPr>
          <w:rFonts w:ascii="Arial" w:hAnsi="Arial"/>
          <w:color w:val="111111" w:themeColor="text1" w:themeShade="80"/>
          <w:szCs w:val="22"/>
        </w:rPr>
      </w:pPr>
      <w:r w:rsidRPr="00D57F85">
        <w:rPr>
          <w:rFonts w:ascii="Arial" w:hAnsi="Arial"/>
          <w:color w:val="111111" w:themeColor="text1" w:themeShade="80"/>
          <w:szCs w:val="22"/>
        </w:rPr>
        <w:t xml:space="preserve">This role will </w:t>
      </w:r>
      <w:r w:rsidR="00FB1D0F">
        <w:rPr>
          <w:rFonts w:ascii="Arial" w:hAnsi="Arial"/>
          <w:color w:val="111111" w:themeColor="text1" w:themeShade="80"/>
          <w:szCs w:val="22"/>
        </w:rPr>
        <w:t>actively</w:t>
      </w:r>
      <w:r w:rsidRPr="00D57F85">
        <w:rPr>
          <w:rFonts w:ascii="Arial" w:hAnsi="Arial"/>
          <w:color w:val="111111" w:themeColor="text1" w:themeShade="80"/>
          <w:szCs w:val="22"/>
        </w:rPr>
        <w:t xml:space="preserve"> contribute to the recruitment, development and support of Aboriginal field staff as required by district operational managers. Other duties include contribution to cultural heritage programs</w:t>
      </w:r>
      <w:r>
        <w:rPr>
          <w:rFonts w:ascii="Arial" w:hAnsi="Arial"/>
          <w:color w:val="111111" w:themeColor="text1" w:themeShade="80"/>
          <w:szCs w:val="22"/>
        </w:rPr>
        <w:t>, participation in departmental networks</w:t>
      </w:r>
      <w:r w:rsidRPr="00D57F85">
        <w:rPr>
          <w:rFonts w:ascii="Arial" w:hAnsi="Arial"/>
          <w:color w:val="111111" w:themeColor="text1" w:themeShade="80"/>
          <w:szCs w:val="22"/>
        </w:rPr>
        <w:t xml:space="preserve"> and assistance with engagement of external partner groups</w:t>
      </w:r>
      <w:r>
        <w:rPr>
          <w:rFonts w:ascii="Arial" w:hAnsi="Arial"/>
          <w:color w:val="111111" w:themeColor="text1" w:themeShade="80"/>
          <w:szCs w:val="22"/>
        </w:rPr>
        <w:t>,</w:t>
      </w:r>
      <w:r w:rsidRPr="00D57F85">
        <w:rPr>
          <w:rFonts w:ascii="Arial" w:hAnsi="Arial"/>
          <w:color w:val="111111" w:themeColor="text1" w:themeShade="80"/>
          <w:szCs w:val="22"/>
        </w:rPr>
        <w:t xml:space="preserve"> </w:t>
      </w:r>
      <w:r>
        <w:rPr>
          <w:rFonts w:ascii="Arial" w:hAnsi="Arial"/>
          <w:color w:val="111111" w:themeColor="text1" w:themeShade="80"/>
          <w:szCs w:val="22"/>
        </w:rPr>
        <w:t>such as</w:t>
      </w:r>
      <w:r w:rsidRPr="00D57F85">
        <w:rPr>
          <w:rFonts w:ascii="Arial" w:hAnsi="Arial"/>
          <w:color w:val="111111" w:themeColor="text1" w:themeShade="80"/>
          <w:szCs w:val="22"/>
        </w:rPr>
        <w:t xml:space="preserve"> First Peoples and Traditional Owner communities.</w:t>
      </w:r>
    </w:p>
    <w:p w14:paraId="1DE2C65F" w14:textId="77777777" w:rsidR="00D73061" w:rsidRDefault="00D73061" w:rsidP="00D73061">
      <w:pPr>
        <w:spacing w:before="60" w:after="60"/>
        <w:rPr>
          <w:rFonts w:ascii="Arial" w:hAnsi="Arial"/>
          <w:color w:val="111111" w:themeColor="text1" w:themeShade="80"/>
          <w:szCs w:val="22"/>
        </w:rPr>
      </w:pPr>
      <w:r w:rsidRPr="00D57F85">
        <w:rPr>
          <w:rFonts w:ascii="Arial" w:hAnsi="Arial"/>
          <w:color w:val="111111" w:themeColor="text1" w:themeShade="80"/>
          <w:szCs w:val="22"/>
        </w:rPr>
        <w:lastRenderedPageBreak/>
        <w:t xml:space="preserve">This position has a strong focus on emergency response and may involve being deployed across the state for periods up to 7-days, for both emergency response and planned burning activities. These activities require a high level of fitness, as the work environment is often steep and remote from vehicles. </w:t>
      </w:r>
    </w:p>
    <w:p w14:paraId="1FE0E5B5" w14:textId="77777777" w:rsidR="00D73061" w:rsidRPr="007271F6" w:rsidRDefault="00D73061" w:rsidP="00D73061">
      <w:pPr>
        <w:tabs>
          <w:tab w:val="left" w:pos="10178"/>
        </w:tabs>
        <w:ind w:right="114"/>
        <w:rPr>
          <w:rFonts w:ascii="Arial" w:hAnsi="Arial"/>
          <w:b/>
          <w:bCs/>
          <w:noProof/>
          <w:szCs w:val="22"/>
          <w:lang w:eastAsia="zh-CN"/>
        </w:rPr>
      </w:pPr>
      <w:r w:rsidRPr="002C6B3C">
        <w:rPr>
          <w:rFonts w:ascii="Arial" w:hAnsi="Arial"/>
          <w:b/>
          <w:bCs/>
          <w:noProof/>
          <w:szCs w:val="22"/>
          <w:lang w:eastAsia="zh-CN"/>
        </w:rPr>
        <w:t>This position is classified as an “identified position” aimed at increasing employment opportunities for Australian Aboriginal and/or Torres Strait Islander People. The position requires an in-depth knowledge of Aboriginal culture and an ability to communicate with Aboriginal communities. Australian Aboriginal and/or Torres Strait Islander people are encouraged to apply</w:t>
      </w:r>
      <w:r w:rsidRPr="007271F6">
        <w:rPr>
          <w:rFonts w:ascii="Arial" w:hAnsi="Arial"/>
          <w:b/>
          <w:bCs/>
          <w:noProof/>
          <w:szCs w:val="22"/>
          <w:lang w:eastAsia="zh-CN"/>
        </w:rPr>
        <w:t>.</w:t>
      </w:r>
    </w:p>
    <w:p w14:paraId="1B3F576A" w14:textId="0F89697E" w:rsidR="00495B3B" w:rsidRPr="00495B3B" w:rsidRDefault="00495B3B" w:rsidP="00495B3B">
      <w:pPr>
        <w:keepNext/>
        <w:spacing w:line="240" w:lineRule="auto"/>
        <w:rPr>
          <w:rFonts w:ascii="Arial" w:hAnsi="Arial" w:cs="Arial"/>
          <w:bCs/>
          <w:i/>
          <w:color w:val="442D97"/>
          <w:sz w:val="30"/>
          <w:szCs w:val="22"/>
        </w:rPr>
      </w:pPr>
      <w:r w:rsidRPr="5B7A74A5">
        <w:rPr>
          <w:rFonts w:ascii="Arial" w:hAnsi="Arial" w:cs="Arial"/>
          <w:color w:val="442D97" w:themeColor="accent4" w:themeTint="BF"/>
          <w:sz w:val="28"/>
          <w:szCs w:val="28"/>
          <w:lang w:eastAsia="zh-CN"/>
        </w:rPr>
        <w:t>Context</w:t>
      </w:r>
    </w:p>
    <w:p w14:paraId="037261B0" w14:textId="74BB9F4E" w:rsidR="2002852F" w:rsidRDefault="2002852F" w:rsidP="5B7A74A5">
      <w:pPr>
        <w:spacing w:before="160"/>
      </w:pPr>
      <w:r w:rsidRPr="5B7A74A5">
        <w:rPr>
          <w:rFonts w:ascii="Arial" w:hAnsi="Arial"/>
          <w:b/>
          <w:bCs/>
          <w:color w:val="000000"/>
        </w:rPr>
        <w:t>Group</w:t>
      </w:r>
    </w:p>
    <w:p w14:paraId="106553B4" w14:textId="77777777" w:rsidR="009E5FC8" w:rsidRPr="0080140B" w:rsidRDefault="009E5FC8" w:rsidP="009E5FC8">
      <w:pPr>
        <w:rPr>
          <w:rFonts w:ascii="Arial" w:hAnsi="Arial"/>
          <w:color w:val="111111"/>
        </w:rPr>
      </w:pPr>
      <w:bookmarkStart w:id="3" w:name="_Hlk21428435"/>
      <w:r w:rsidRPr="0080140B">
        <w:rPr>
          <w:rFonts w:ascii="Arial" w:hAnsi="Arial"/>
          <w:color w:val="111111"/>
        </w:rPr>
        <w:t xml:space="preserve">Bushfire &amp; Forest Services (BFS) is the public land manager for 3.2 million hectares of State forests, including delivery and maintenance of recreation assets, tourism services and forest health activities, and leads DEECA’s works across the state in preparing for and responding to fire and other emergencies on public land to reduce impacts on people, property and the environment. </w:t>
      </w:r>
    </w:p>
    <w:p w14:paraId="1A48CAF4" w14:textId="77777777" w:rsidR="009E5FC8" w:rsidRPr="0080140B" w:rsidRDefault="009E5FC8" w:rsidP="009E5FC8">
      <w:pPr>
        <w:rPr>
          <w:rFonts w:ascii="Arial" w:hAnsi="Arial"/>
          <w:color w:val="111111"/>
        </w:rPr>
      </w:pPr>
      <w:r w:rsidRPr="0080140B">
        <w:rPr>
          <w:rFonts w:ascii="Arial" w:hAnsi="Arial"/>
          <w:color w:val="111111"/>
        </w:rPr>
        <w:t xml:space="preserve">BFS employs over 1,500 people in every corner of Victoria, with an additional seasonal workforce that contributes to Victoria’s bushfire response capability. We create local jobs, employing people from the communities we serve. </w:t>
      </w:r>
    </w:p>
    <w:p w14:paraId="759EACB5" w14:textId="77777777" w:rsidR="009E5FC8" w:rsidRPr="0080140B" w:rsidRDefault="009E5FC8" w:rsidP="009E5FC8">
      <w:pPr>
        <w:rPr>
          <w:rFonts w:ascii="Arial" w:hAnsi="Arial"/>
          <w:color w:val="111111"/>
        </w:rPr>
      </w:pPr>
      <w:r w:rsidRPr="5B7A74A5">
        <w:rPr>
          <w:rFonts w:ascii="Arial" w:hAnsi="Arial"/>
          <w:color w:val="111111"/>
        </w:rPr>
        <w:t xml:space="preserve">BFS provides high quality advice to government on forest, and fire and emergency management. As one of DEECA’s primary connections to local communities across the state, the group also provides valuable intelligence on how policy and programs can be designed and delivered to better meet the needs of Victorians. </w:t>
      </w:r>
      <w:bookmarkEnd w:id="3"/>
    </w:p>
    <w:p w14:paraId="6860BD45" w14:textId="3F21B6C7" w:rsidR="1EE7C25E" w:rsidRDefault="1EE7C25E" w:rsidP="5B7A74A5">
      <w:pPr>
        <w:spacing w:before="160"/>
      </w:pPr>
      <w:r w:rsidRPr="5B7A74A5">
        <w:rPr>
          <w:rFonts w:ascii="Arial" w:hAnsi="Arial"/>
          <w:b/>
          <w:bCs/>
          <w:color w:val="000000"/>
        </w:rPr>
        <w:t>Division</w:t>
      </w:r>
    </w:p>
    <w:p w14:paraId="3E9F86F5" w14:textId="77777777" w:rsidR="009E5FC8" w:rsidRPr="00E81616" w:rsidRDefault="009E5FC8" w:rsidP="009E5FC8">
      <w:pPr>
        <w:rPr>
          <w:lang w:eastAsia="zh-CN"/>
        </w:rPr>
      </w:pPr>
      <w:r w:rsidRPr="00E81616">
        <w:rPr>
          <w:lang w:eastAsia="zh-CN"/>
        </w:rPr>
        <w:t xml:space="preserve">The Forest and Fire Operations Division delivers integrated forest and fire management activities across state forests. We deliver forest health programs, promote and manage recreation and tourism sites, and maintain </w:t>
      </w:r>
      <w:proofErr w:type="gramStart"/>
      <w:r w:rsidRPr="00E81616">
        <w:rPr>
          <w:lang w:eastAsia="zh-CN"/>
        </w:rPr>
        <w:t>the majority of</w:t>
      </w:r>
      <w:proofErr w:type="gramEnd"/>
      <w:r w:rsidRPr="00E81616">
        <w:rPr>
          <w:lang w:eastAsia="zh-CN"/>
        </w:rPr>
        <w:t xml:space="preserve"> the public land road network. </w:t>
      </w:r>
    </w:p>
    <w:p w14:paraId="09093BC6" w14:textId="77777777" w:rsidR="009E5FC8" w:rsidRPr="00E81616" w:rsidRDefault="009E5FC8" w:rsidP="009E5FC8">
      <w:pPr>
        <w:rPr>
          <w:lang w:eastAsia="zh-CN"/>
        </w:rPr>
      </w:pPr>
      <w:r w:rsidRPr="00E81616">
        <w:rPr>
          <w:lang w:eastAsia="zh-CN"/>
        </w:rPr>
        <w:t xml:space="preserve">Under the Forest Fire Management Victoria (FFMVic) banner, we work with Parks Victoria and Melbourne Water to undertake bushfire management activities across all public land in Victoria. We undertake fuel management and other prevention activities as well as deliver bushfire response. We undertake our bushfire management activities as a part of our broader land management responsibilities. </w:t>
      </w:r>
    </w:p>
    <w:p w14:paraId="4246DB71" w14:textId="77777777" w:rsidR="009E5FC8" w:rsidRDefault="009E5FC8" w:rsidP="009E5FC8">
      <w:pPr>
        <w:rPr>
          <w:lang w:eastAsia="zh-CN"/>
        </w:rPr>
      </w:pPr>
      <w:r w:rsidRPr="5B7A74A5">
        <w:rPr>
          <w:lang w:eastAsia="zh-CN"/>
        </w:rPr>
        <w:t>We are the lead emergency management agency for bushfire and a support agency for a range of Class 2 emergencies.</w:t>
      </w:r>
    </w:p>
    <w:p w14:paraId="66031F3B" w14:textId="0A942341" w:rsidR="009202FA" w:rsidRPr="0013100A" w:rsidRDefault="0CD63D13" w:rsidP="5B7A74A5">
      <w:pPr>
        <w:spacing w:before="160"/>
      </w:pPr>
      <w:r w:rsidRPr="5B7A74A5">
        <w:rPr>
          <w:rFonts w:ascii="Arial" w:hAnsi="Arial"/>
          <w:b/>
          <w:bCs/>
          <w:color w:val="000000"/>
        </w:rPr>
        <w:t>Branch</w:t>
      </w:r>
    </w:p>
    <w:p w14:paraId="75AA2620" w14:textId="06856D5E" w:rsidR="009202FA" w:rsidRPr="0013100A" w:rsidRDefault="0CD63D13" w:rsidP="5B7A74A5">
      <w:pPr>
        <w:keepNext/>
        <w:spacing w:line="240" w:lineRule="auto"/>
        <w:rPr>
          <w:rFonts w:ascii="Arial" w:eastAsia="Arial" w:hAnsi="Arial" w:cs="Arial"/>
          <w:color w:val="000000"/>
          <w:lang w:val="en-US"/>
        </w:rPr>
      </w:pPr>
      <w:r w:rsidRPr="5B7A74A5">
        <w:rPr>
          <w:rFonts w:ascii="Arial" w:eastAsia="Arial" w:hAnsi="Arial" w:cs="Arial"/>
          <w:color w:val="000000"/>
        </w:rPr>
        <w:t>The Region delivers a range of programs, often in collaboration with other departments, to protect environmental assets, manage public land, and respond to fire and other emergencies through an all-hazards approach. The department ensures appropriate planning, supports regional water management agencies and local governments, and delivers regional services to the community through strong partnerships with regional stakeholders.</w:t>
      </w:r>
    </w:p>
    <w:p w14:paraId="6FA104B6" w14:textId="0EB0FB2A" w:rsidR="009202FA" w:rsidRPr="0013100A" w:rsidRDefault="0CD63D13" w:rsidP="5B7A74A5">
      <w:pPr>
        <w:rPr>
          <w:rFonts w:ascii="Arial" w:eastAsia="Arial" w:hAnsi="Arial" w:cs="Arial"/>
          <w:color w:val="000000"/>
        </w:rPr>
      </w:pPr>
      <w:r w:rsidRPr="5B7A74A5">
        <w:rPr>
          <w:rFonts w:ascii="Arial" w:eastAsia="Arial" w:hAnsi="Arial" w:cs="Arial"/>
          <w:color w:val="000000"/>
        </w:rPr>
        <w:t xml:space="preserve">This District Operations team is responsible for the delivery of on ground forest and fire management works. The team utilises a range of technical skills, specialised plant and equipment to ensure safe and efficient delivery of works. The District Operations team works closely with the District Tactical Planning team to provide field expertise and place-based knowledge to ensure plans can be effectively operationalised. This team plays a key role in representing DEECA and FFMVic in the community, as well as providing significant expertise to the development of technical and emergency management capability. </w:t>
      </w:r>
    </w:p>
    <w:p w14:paraId="4B39F662" w14:textId="56C9E3B8" w:rsidR="009202FA" w:rsidRPr="0013100A" w:rsidRDefault="0CD63D13" w:rsidP="7E6C852A">
      <w:pPr>
        <w:rPr>
          <w:rFonts w:ascii="Arial" w:eastAsia="Arial" w:hAnsi="Arial" w:cs="Arial"/>
          <w:color w:val="000000"/>
        </w:rPr>
      </w:pPr>
      <w:r w:rsidRPr="7E6C852A">
        <w:rPr>
          <w:rFonts w:ascii="Arial" w:eastAsia="Arial" w:hAnsi="Arial" w:cs="Arial"/>
          <w:color w:val="000000"/>
        </w:rPr>
        <w:t>The District Operations Team also plays the primary role in rapid first attack to bushfires across the public land estate and, as part of the regional readiness and response arrangements, contributes key capability to respond to bushfires and other emergencies.</w:t>
      </w:r>
    </w:p>
    <w:p w14:paraId="47A5774F" w14:textId="42C8F5E8" w:rsidR="00495B3B" w:rsidRDefault="00495B3B" w:rsidP="009202FA">
      <w:pPr>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78223A6B" w14:textId="67BD4574" w:rsidR="00E66023" w:rsidRDefault="00E66023" w:rsidP="00495B3B">
      <w:pPr>
        <w:keepNext/>
        <w:spacing w:line="240" w:lineRule="auto"/>
        <w:rPr>
          <w:rFonts w:ascii="Arial" w:hAnsi="Arial" w:cs="Arial"/>
          <w:bCs/>
          <w:color w:val="442D97"/>
          <w:sz w:val="28"/>
          <w:szCs w:val="28"/>
          <w:lang w:eastAsia="zh-CN"/>
        </w:rPr>
      </w:pPr>
      <w:r>
        <w:rPr>
          <w:rStyle w:val="normaltextrun"/>
          <w:rFonts w:ascii="Arial" w:hAnsi="Arial" w:cs="Arial"/>
        </w:rPr>
        <w:t xml:space="preserve">These outline the responsibilities and outcomes that may be required of the role depending on the district or </w:t>
      </w:r>
      <w:proofErr w:type="spellStart"/>
      <w:r>
        <w:rPr>
          <w:rStyle w:val="normaltextrun"/>
          <w:rFonts w:ascii="Arial" w:hAnsi="Arial" w:cs="Arial"/>
        </w:rPr>
        <w:t>workcentre</w:t>
      </w:r>
      <w:proofErr w:type="spellEnd"/>
      <w:r>
        <w:rPr>
          <w:rStyle w:val="normaltextrun"/>
          <w:rFonts w:ascii="Arial" w:hAnsi="Arial" w:cs="Arial"/>
        </w:rPr>
        <w:t xml:space="preserve"> requirements. The relevant accountabilities will form the basis of an individual’s performance plan</w:t>
      </w:r>
    </w:p>
    <w:p w14:paraId="5D8743C6" w14:textId="77777777" w:rsidR="00BE6026" w:rsidRPr="00BE6026" w:rsidRDefault="00BE6026" w:rsidP="002D4ADE">
      <w:pPr>
        <w:numPr>
          <w:ilvl w:val="0"/>
          <w:numId w:val="18"/>
        </w:numPr>
        <w:spacing w:before="60" w:after="0"/>
        <w:rPr>
          <w:rFonts w:ascii="Arial" w:hAnsi="Arial" w:cs="Arial"/>
          <w:b/>
          <w:bCs/>
          <w:color w:val="363534"/>
          <w:u w:val="single"/>
          <w:lang w:eastAsia="en-US"/>
        </w:rPr>
      </w:pPr>
      <w:bookmarkStart w:id="4" w:name="_Hlk102550785"/>
      <w:r w:rsidRPr="00BE6026">
        <w:rPr>
          <w:rFonts w:ascii="Arial" w:eastAsia="Arial" w:hAnsi="Arial" w:cs="Arial"/>
          <w:b/>
          <w:bCs/>
          <w:color w:val="363534"/>
          <w:u w:val="single"/>
          <w:lang w:eastAsia="en-US"/>
        </w:rPr>
        <w:t>People/Operations Leadership</w:t>
      </w:r>
    </w:p>
    <w:p w14:paraId="293FFB44" w14:textId="4FBC7FC6" w:rsidR="00BE6026" w:rsidRPr="00BE6026" w:rsidRDefault="00BE6026" w:rsidP="00BE6026">
      <w:pPr>
        <w:spacing w:before="60" w:line="280" w:lineRule="atLeast"/>
        <w:rPr>
          <w:rFonts w:ascii="Arial" w:eastAsia="Microsoft JhengHei" w:hAnsi="Arial" w:cs="Arial"/>
          <w:color w:val="363534"/>
          <w:lang w:eastAsia="en-US"/>
        </w:rPr>
      </w:pPr>
      <w:r w:rsidRPr="00BE6026">
        <w:rPr>
          <w:rFonts w:ascii="Arial" w:eastAsia="Arial" w:hAnsi="Arial" w:cs="Arial"/>
          <w:color w:val="353434"/>
          <w:lang w:eastAsia="en-US"/>
        </w:rPr>
        <w:t xml:space="preserve">Actively promote operational </w:t>
      </w:r>
      <w:r w:rsidR="00E66023">
        <w:rPr>
          <w:rFonts w:ascii="Arial" w:eastAsia="Arial" w:hAnsi="Arial" w:cs="Arial"/>
          <w:color w:val="353434"/>
          <w:lang w:eastAsia="en-US"/>
        </w:rPr>
        <w:t xml:space="preserve">works </w:t>
      </w:r>
      <w:r w:rsidRPr="00BE6026">
        <w:rPr>
          <w:rFonts w:ascii="Arial" w:eastAsia="Arial" w:hAnsi="Arial" w:cs="Arial"/>
          <w:color w:val="353434"/>
          <w:lang w:eastAsia="en-US"/>
        </w:rPr>
        <w:t xml:space="preserve">delivery and assist supervisors </w:t>
      </w:r>
      <w:r w:rsidR="00E66023">
        <w:rPr>
          <w:rFonts w:ascii="Arial" w:eastAsia="Arial" w:hAnsi="Arial" w:cs="Arial"/>
          <w:color w:val="353434"/>
          <w:lang w:eastAsia="en-US"/>
        </w:rPr>
        <w:t>with</w:t>
      </w:r>
      <w:r w:rsidRPr="00BE6026">
        <w:rPr>
          <w:rFonts w:ascii="Arial" w:eastAsia="Arial" w:hAnsi="Arial" w:cs="Arial"/>
          <w:color w:val="353434"/>
          <w:lang w:eastAsia="en-US"/>
        </w:rPr>
        <w:t xml:space="preserve"> organising of district objectives &amp; responsibilities with a focus on cultural heritage values assessment and protection. This may include:</w:t>
      </w:r>
    </w:p>
    <w:p w14:paraId="16972E9B" w14:textId="3B559A38" w:rsidR="00BE6026" w:rsidRPr="00BE6026" w:rsidRDefault="006C1AAE" w:rsidP="002D4ADE">
      <w:pPr>
        <w:numPr>
          <w:ilvl w:val="0"/>
          <w:numId w:val="23"/>
        </w:numPr>
        <w:spacing w:before="0" w:after="0"/>
        <w:ind w:right="114"/>
        <w:contextualSpacing/>
        <w:rPr>
          <w:rFonts w:ascii="Arial" w:eastAsia="Arial" w:hAnsi="Arial" w:cs="Arial"/>
          <w:color w:val="363534"/>
          <w:lang w:eastAsia="zh-CN"/>
        </w:rPr>
      </w:pPr>
      <w:r>
        <w:rPr>
          <w:rFonts w:ascii="Arial" w:hAnsi="Arial" w:cs="Arial"/>
          <w:color w:val="363534"/>
          <w:lang w:eastAsia="zh-CN"/>
        </w:rPr>
        <w:lastRenderedPageBreak/>
        <w:t>W</w:t>
      </w:r>
      <w:r w:rsidR="00BE6026" w:rsidRPr="00BE6026">
        <w:rPr>
          <w:rFonts w:ascii="Arial" w:hAnsi="Arial" w:cs="Arial"/>
          <w:color w:val="363534"/>
          <w:lang w:eastAsia="zh-CN"/>
        </w:rPr>
        <w:t xml:space="preserve">orks planning </w:t>
      </w:r>
      <w:r>
        <w:rPr>
          <w:rFonts w:ascii="Arial" w:hAnsi="Arial" w:cs="Arial"/>
          <w:color w:val="363534"/>
          <w:lang w:eastAsia="zh-CN"/>
        </w:rPr>
        <w:t xml:space="preserve">within defined guidelines, </w:t>
      </w:r>
      <w:r w:rsidR="00BE6026" w:rsidRPr="00BE6026">
        <w:rPr>
          <w:rFonts w:ascii="Arial" w:hAnsi="Arial" w:cs="Arial"/>
          <w:color w:val="363534"/>
          <w:lang w:eastAsia="zh-CN"/>
        </w:rPr>
        <w:t xml:space="preserve">in conjunction with district </w:t>
      </w:r>
      <w:r w:rsidR="00CE1FBC" w:rsidRPr="00BE6026">
        <w:rPr>
          <w:rFonts w:ascii="Arial" w:hAnsi="Arial" w:cs="Arial"/>
          <w:color w:val="363534"/>
          <w:lang w:eastAsia="zh-CN"/>
        </w:rPr>
        <w:t xml:space="preserve">delivery and </w:t>
      </w:r>
      <w:r w:rsidR="00BE6026" w:rsidRPr="00BE6026">
        <w:rPr>
          <w:rFonts w:ascii="Arial" w:hAnsi="Arial" w:cs="Arial"/>
          <w:color w:val="363534"/>
          <w:lang w:eastAsia="zh-CN"/>
        </w:rPr>
        <w:t xml:space="preserve">program planning teams to identify required resources &amp; </w:t>
      </w:r>
      <w:r w:rsidR="00CE1FBC">
        <w:rPr>
          <w:rFonts w:ascii="Arial" w:hAnsi="Arial" w:cs="Arial"/>
          <w:color w:val="363534"/>
          <w:lang w:eastAsia="zh-CN"/>
        </w:rPr>
        <w:t>protection measures</w:t>
      </w:r>
    </w:p>
    <w:p w14:paraId="40E3AE0D" w14:textId="6685A06A" w:rsidR="00BE6026" w:rsidRPr="00BE6026" w:rsidRDefault="00BE6026" w:rsidP="002D4ADE">
      <w:pPr>
        <w:numPr>
          <w:ilvl w:val="0"/>
          <w:numId w:val="23"/>
        </w:numPr>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Contribute to cultural awareness and participate in cultural activities and networks across the district or region</w:t>
      </w:r>
    </w:p>
    <w:p w14:paraId="7998F5F8" w14:textId="4CA5AB81" w:rsidR="00BE6026" w:rsidRPr="00F622C5" w:rsidRDefault="00CE1FBC" w:rsidP="002D4ADE">
      <w:pPr>
        <w:numPr>
          <w:ilvl w:val="0"/>
          <w:numId w:val="23"/>
        </w:numPr>
        <w:spacing w:before="0" w:after="0"/>
        <w:ind w:right="114"/>
        <w:contextualSpacing/>
        <w:rPr>
          <w:rFonts w:ascii="Arial" w:eastAsia="Arial" w:hAnsi="Arial" w:cs="Arial"/>
          <w:color w:val="363534"/>
          <w:lang w:eastAsia="zh-CN"/>
        </w:rPr>
      </w:pPr>
      <w:r>
        <w:rPr>
          <w:rFonts w:ascii="Arial" w:hAnsi="Arial" w:cs="Arial"/>
          <w:color w:val="363534"/>
          <w:lang w:eastAsia="zh-CN"/>
        </w:rPr>
        <w:t>C</w:t>
      </w:r>
      <w:r w:rsidR="00BE6026" w:rsidRPr="00BE6026">
        <w:rPr>
          <w:rFonts w:ascii="Arial" w:hAnsi="Arial" w:cs="Arial"/>
          <w:color w:val="363534"/>
          <w:lang w:eastAsia="zh-CN"/>
        </w:rPr>
        <w:t>ontractor supervision and induction for programs such as fuel management, hazard tree treatment, planned burning preparation, road construction and maintenance, invasive species programs or recreation infrastructure construction</w:t>
      </w:r>
    </w:p>
    <w:p w14:paraId="3A33984F" w14:textId="13C48613" w:rsidR="00CE1FBC" w:rsidRPr="00BE6026" w:rsidRDefault="00CE1FBC" w:rsidP="00CE1FBC">
      <w:pPr>
        <w:numPr>
          <w:ilvl w:val="0"/>
          <w:numId w:val="23"/>
        </w:numPr>
        <w:spacing w:before="0" w:after="0"/>
        <w:ind w:right="114"/>
        <w:contextualSpacing/>
        <w:rPr>
          <w:rFonts w:ascii="Arial" w:eastAsia="Arial" w:hAnsi="Arial" w:cs="Arial"/>
          <w:color w:val="363534"/>
          <w:lang w:eastAsia="zh-CN"/>
        </w:rPr>
      </w:pPr>
      <w:r>
        <w:rPr>
          <w:rFonts w:ascii="Arial" w:hAnsi="Arial" w:cs="Arial"/>
          <w:color w:val="363534"/>
          <w:lang w:eastAsia="zh-CN"/>
        </w:rPr>
        <w:t>Departmental field staff</w:t>
      </w:r>
      <w:r w:rsidRPr="00BE6026">
        <w:rPr>
          <w:rFonts w:ascii="Arial" w:hAnsi="Arial" w:cs="Arial"/>
          <w:color w:val="363534"/>
          <w:lang w:eastAsia="zh-CN"/>
        </w:rPr>
        <w:t xml:space="preserve"> supervision and induction for programs such as fuel management, hazard tree treatment, planned burning preparation, road construction and maintenance, invasive species programs or recreation infrastructure construction</w:t>
      </w:r>
    </w:p>
    <w:p w14:paraId="7C2135B5" w14:textId="6F110B71" w:rsidR="00BE6026" w:rsidRPr="00BE6026" w:rsidRDefault="00BE6026" w:rsidP="002D4ADE">
      <w:pPr>
        <w:numPr>
          <w:ilvl w:val="0"/>
          <w:numId w:val="23"/>
        </w:numPr>
        <w:spacing w:before="0" w:after="0" w:line="276" w:lineRule="auto"/>
        <w:ind w:right="114"/>
        <w:contextualSpacing/>
        <w:rPr>
          <w:rFonts w:ascii="Arial" w:eastAsia="Arial" w:hAnsi="Arial" w:cs="Arial"/>
          <w:color w:val="363534"/>
          <w:lang w:eastAsia="en-US"/>
        </w:rPr>
      </w:pPr>
      <w:r w:rsidRPr="00BE6026">
        <w:rPr>
          <w:rFonts w:ascii="Arial" w:hAnsi="Arial" w:cs="Arial"/>
          <w:color w:val="363534"/>
          <w:lang w:eastAsia="en-US"/>
        </w:rPr>
        <w:t>Oversee and maintain consistent delivery standards of all works within assigned task portfolio</w:t>
      </w:r>
    </w:p>
    <w:p w14:paraId="21166275" w14:textId="5B9F52DF" w:rsidR="00BE6026" w:rsidRPr="00BE6026" w:rsidRDefault="00BE6026" w:rsidP="002D4ADE">
      <w:pPr>
        <w:numPr>
          <w:ilvl w:val="0"/>
          <w:numId w:val="23"/>
        </w:numPr>
        <w:spacing w:before="0" w:after="0" w:line="276" w:lineRule="auto"/>
        <w:ind w:right="114"/>
        <w:contextualSpacing/>
        <w:rPr>
          <w:rFonts w:ascii="Arial" w:eastAsia="Arial" w:hAnsi="Arial" w:cs="Arial"/>
          <w:color w:val="363534"/>
          <w:lang w:eastAsia="zh-CN"/>
        </w:rPr>
      </w:pPr>
      <w:r w:rsidRPr="00BE6026">
        <w:rPr>
          <w:rFonts w:ascii="Arial" w:hAnsi="Arial" w:cs="Arial"/>
          <w:color w:val="363534"/>
          <w:lang w:eastAsia="zh-CN"/>
        </w:rPr>
        <w:t xml:space="preserve">Provide </w:t>
      </w:r>
      <w:r w:rsidR="00CE1FBC">
        <w:rPr>
          <w:rFonts w:ascii="Arial" w:hAnsi="Arial" w:cs="Arial"/>
          <w:color w:val="363534"/>
          <w:lang w:eastAsia="zh-CN"/>
        </w:rPr>
        <w:t xml:space="preserve">supervision, </w:t>
      </w:r>
      <w:r w:rsidRPr="00BE6026">
        <w:rPr>
          <w:rFonts w:ascii="Arial" w:hAnsi="Arial" w:cs="Arial"/>
          <w:color w:val="363534"/>
          <w:lang w:eastAsia="zh-CN"/>
        </w:rPr>
        <w:t xml:space="preserve">guidance and support to other personnel tasked to </w:t>
      </w:r>
      <w:r w:rsidR="0046182D">
        <w:rPr>
          <w:rFonts w:ascii="Arial" w:hAnsi="Arial" w:cs="Arial"/>
          <w:color w:val="363534"/>
          <w:lang w:eastAsia="zh-CN"/>
        </w:rPr>
        <w:t xml:space="preserve">field based </w:t>
      </w:r>
      <w:r w:rsidRPr="00BE6026">
        <w:rPr>
          <w:rFonts w:ascii="Arial" w:hAnsi="Arial" w:cs="Arial"/>
          <w:color w:val="363534"/>
          <w:lang w:eastAsia="zh-CN"/>
        </w:rPr>
        <w:t>projects</w:t>
      </w:r>
    </w:p>
    <w:p w14:paraId="72CBE629" w14:textId="0CFED637" w:rsidR="00BE6026" w:rsidRPr="00BE6026" w:rsidRDefault="00BE6026" w:rsidP="002D4ADE">
      <w:pPr>
        <w:numPr>
          <w:ilvl w:val="0"/>
          <w:numId w:val="23"/>
        </w:numPr>
        <w:spacing w:before="0" w:after="0" w:line="276" w:lineRule="auto"/>
        <w:ind w:right="114"/>
        <w:contextualSpacing/>
        <w:rPr>
          <w:rFonts w:ascii="Arial" w:eastAsia="Arial" w:hAnsi="Arial" w:cs="Arial"/>
          <w:color w:val="363534"/>
          <w:lang w:eastAsia="zh-CN"/>
        </w:rPr>
      </w:pPr>
      <w:r w:rsidRPr="00BE6026">
        <w:rPr>
          <w:rFonts w:ascii="Arial" w:hAnsi="Arial" w:cs="Arial"/>
          <w:color w:val="363534"/>
          <w:lang w:eastAsia="zh-CN"/>
        </w:rPr>
        <w:t xml:space="preserve">Reporting </w:t>
      </w:r>
      <w:r w:rsidR="00CC17F8">
        <w:rPr>
          <w:rFonts w:cstheme="minorBidi"/>
          <w:lang w:eastAsia="zh-CN"/>
        </w:rPr>
        <w:t xml:space="preserve">field works progress </w:t>
      </w:r>
      <w:r w:rsidRPr="00BE6026">
        <w:rPr>
          <w:rFonts w:ascii="Arial" w:hAnsi="Arial" w:cs="Arial"/>
          <w:color w:val="363534"/>
          <w:lang w:eastAsia="zh-CN"/>
        </w:rPr>
        <w:t xml:space="preserve">to program planners including identification of </w:t>
      </w:r>
      <w:r w:rsidR="00B11790">
        <w:rPr>
          <w:rFonts w:ascii="Arial" w:hAnsi="Arial" w:cs="Arial"/>
          <w:color w:val="363534"/>
          <w:lang w:eastAsia="zh-CN"/>
        </w:rPr>
        <w:t>emerging</w:t>
      </w:r>
      <w:r w:rsidRPr="00BE6026">
        <w:rPr>
          <w:rFonts w:ascii="Arial" w:hAnsi="Arial" w:cs="Arial"/>
          <w:color w:val="363534"/>
          <w:lang w:eastAsia="zh-CN"/>
        </w:rPr>
        <w:t xml:space="preserve"> risks</w:t>
      </w:r>
    </w:p>
    <w:p w14:paraId="1349B3ED" w14:textId="605914AF" w:rsidR="00BE6026" w:rsidRPr="00BE6026" w:rsidRDefault="00D245A7" w:rsidP="002D4ADE">
      <w:pPr>
        <w:numPr>
          <w:ilvl w:val="0"/>
          <w:numId w:val="23"/>
        </w:numPr>
        <w:spacing w:before="0" w:after="0" w:line="240" w:lineRule="auto"/>
        <w:textAlignment w:val="baseline"/>
        <w:rPr>
          <w:rFonts w:ascii="Arial" w:eastAsia="Microsoft JhengHei" w:hAnsi="Arial" w:cs="Arial"/>
          <w:color w:val="363534"/>
          <w:lang w:eastAsia="zh-CN"/>
        </w:rPr>
      </w:pPr>
      <w:r>
        <w:rPr>
          <w:rFonts w:ascii="Arial" w:hAnsi="Arial" w:cs="Arial"/>
          <w:color w:val="363534"/>
          <w:lang w:eastAsia="zh-CN"/>
        </w:rPr>
        <w:t>Assist with e</w:t>
      </w:r>
      <w:r w:rsidR="00BE6026" w:rsidRPr="00BE6026">
        <w:rPr>
          <w:rFonts w:ascii="Arial" w:hAnsi="Arial" w:cs="Arial"/>
          <w:color w:val="363534"/>
          <w:lang w:eastAsia="zh-CN"/>
        </w:rPr>
        <w:t>nsur</w:t>
      </w:r>
      <w:r>
        <w:rPr>
          <w:rFonts w:ascii="Arial" w:hAnsi="Arial" w:cs="Arial"/>
          <w:color w:val="363534"/>
          <w:lang w:eastAsia="zh-CN"/>
        </w:rPr>
        <w:t>ing</w:t>
      </w:r>
      <w:r w:rsidR="00BE6026" w:rsidRPr="00BE6026">
        <w:rPr>
          <w:rFonts w:ascii="Arial" w:hAnsi="Arial" w:cs="Arial"/>
          <w:color w:val="363534"/>
          <w:lang w:eastAsia="zh-CN"/>
        </w:rPr>
        <w:t xml:space="preserve"> adherence to plans and standards by undertaking progress assessments, identification of operational issues, reporting and supervision across works locations </w:t>
      </w:r>
    </w:p>
    <w:p w14:paraId="0D88367C" w14:textId="77777777" w:rsidR="00BE6026" w:rsidRPr="00BE6026" w:rsidRDefault="00BE6026" w:rsidP="002D4ADE">
      <w:pPr>
        <w:numPr>
          <w:ilvl w:val="0"/>
          <w:numId w:val="23"/>
        </w:numPr>
        <w:spacing w:before="0" w:after="0" w:line="240" w:lineRule="auto"/>
        <w:textAlignment w:val="baseline"/>
        <w:rPr>
          <w:rFonts w:ascii="Arial" w:eastAsia="Microsoft JhengHei" w:hAnsi="Arial" w:cs="Arial"/>
          <w:color w:val="363534"/>
          <w:lang w:eastAsia="zh-CN"/>
        </w:rPr>
      </w:pPr>
      <w:r w:rsidRPr="00BE6026">
        <w:rPr>
          <w:rFonts w:ascii="Arial" w:hAnsi="Arial" w:cs="Arial"/>
          <w:color w:val="363534"/>
          <w:lang w:eastAsia="zh-CN"/>
        </w:rPr>
        <w:t>Provide quality feedback on information regarding programs progress</w:t>
      </w:r>
    </w:p>
    <w:p w14:paraId="3D9EED0B" w14:textId="77777777" w:rsidR="00BE6026" w:rsidRPr="00BE6026" w:rsidRDefault="00BE6026" w:rsidP="002D4ADE">
      <w:pPr>
        <w:numPr>
          <w:ilvl w:val="0"/>
          <w:numId w:val="23"/>
        </w:numPr>
        <w:spacing w:before="0" w:after="0" w:line="240" w:lineRule="auto"/>
        <w:textAlignment w:val="baseline"/>
        <w:rPr>
          <w:rFonts w:ascii="Arial" w:eastAsia="Microsoft JhengHei" w:hAnsi="Arial" w:cs="Arial"/>
          <w:color w:val="363534"/>
          <w:lang w:eastAsia="zh-CN"/>
        </w:rPr>
      </w:pPr>
      <w:r w:rsidRPr="00BE6026">
        <w:rPr>
          <w:rFonts w:ascii="Arial" w:hAnsi="Arial" w:cs="Arial"/>
          <w:color w:val="363534"/>
          <w:lang w:eastAsia="zh-CN"/>
        </w:rPr>
        <w:t>Determine materials or supplies requirements for specific project or work program needs, and purchasing in-line with budget, purchasing policy and departmental procedures</w:t>
      </w:r>
    </w:p>
    <w:p w14:paraId="14F8891A" w14:textId="77777777" w:rsidR="00BE6026" w:rsidRPr="00BE6026" w:rsidRDefault="00BE6026" w:rsidP="00BE6026">
      <w:pPr>
        <w:spacing w:before="60" w:line="280" w:lineRule="atLeast"/>
        <w:rPr>
          <w:rFonts w:ascii="Arial" w:eastAsia="Microsoft JhengHei" w:hAnsi="Arial" w:cs="Arial"/>
          <w:color w:val="363534"/>
          <w:lang w:eastAsia="en-US"/>
        </w:rPr>
      </w:pPr>
      <w:r w:rsidRPr="00BE6026">
        <w:rPr>
          <w:rFonts w:ascii="Arial" w:eastAsia="Arial" w:hAnsi="Arial" w:cs="Arial"/>
          <w:color w:val="363534"/>
          <w:lang w:eastAsia="en-US"/>
        </w:rPr>
        <w:t xml:space="preserve">Undertake administrative tasks associated with field operations work, specifically: </w:t>
      </w:r>
    </w:p>
    <w:p w14:paraId="1DB07693" w14:textId="4BAA2C22" w:rsidR="00BE6026" w:rsidRPr="00BE6026" w:rsidRDefault="00BE6026" w:rsidP="002D4ADE">
      <w:pPr>
        <w:numPr>
          <w:ilvl w:val="0"/>
          <w:numId w:val="22"/>
        </w:numPr>
        <w:spacing w:before="0" w:after="0" w:line="240" w:lineRule="auto"/>
        <w:textAlignment w:val="baseline"/>
        <w:rPr>
          <w:rFonts w:ascii="Arial" w:hAnsi="Arial" w:cs="Arial"/>
          <w:color w:val="363534"/>
          <w:lang w:eastAsia="zh-CN"/>
        </w:rPr>
      </w:pPr>
      <w:r w:rsidRPr="00BE6026">
        <w:rPr>
          <w:rFonts w:ascii="Arial" w:hAnsi="Arial" w:cs="Arial"/>
          <w:color w:val="363534"/>
          <w:lang w:eastAsia="zh-CN"/>
        </w:rPr>
        <w:t>Record keeping, report writing, data collection and computer usage including information systems such as ACHRIS</w:t>
      </w:r>
    </w:p>
    <w:p w14:paraId="15C1ADDC" w14:textId="77777777" w:rsidR="00BE6026" w:rsidRPr="00BE6026" w:rsidRDefault="00BE6026" w:rsidP="002D4ADE">
      <w:pPr>
        <w:numPr>
          <w:ilvl w:val="0"/>
          <w:numId w:val="22"/>
        </w:numPr>
        <w:spacing w:before="0" w:after="0" w:line="240" w:lineRule="auto"/>
        <w:textAlignment w:val="baseline"/>
        <w:rPr>
          <w:rFonts w:ascii="Arial" w:eastAsia="Microsoft JhengHei" w:hAnsi="Arial" w:cs="Arial"/>
          <w:color w:val="363534"/>
          <w:lang w:eastAsia="zh-CN"/>
        </w:rPr>
      </w:pPr>
      <w:r w:rsidRPr="00BE6026">
        <w:rPr>
          <w:rFonts w:ascii="Arial" w:hAnsi="Arial" w:cs="Arial"/>
          <w:color w:val="363534"/>
          <w:lang w:eastAsia="zh-CN"/>
        </w:rPr>
        <w:t>Complete field assessments and ensure adherence to environmental &amp; cultural values responsibilities in the conduct of operational tasks</w:t>
      </w:r>
    </w:p>
    <w:p w14:paraId="42379D33" w14:textId="77777777" w:rsidR="00BE6026" w:rsidRPr="00BE6026" w:rsidRDefault="00BE6026" w:rsidP="002D4ADE">
      <w:pPr>
        <w:numPr>
          <w:ilvl w:val="0"/>
          <w:numId w:val="22"/>
        </w:numPr>
        <w:spacing w:before="0" w:after="0" w:line="240" w:lineRule="auto"/>
        <w:textAlignment w:val="baseline"/>
        <w:rPr>
          <w:rFonts w:ascii="Arial" w:eastAsia="Microsoft JhengHei" w:hAnsi="Arial" w:cs="Arial"/>
          <w:color w:val="363534"/>
          <w:lang w:eastAsia="zh-CN"/>
        </w:rPr>
      </w:pPr>
      <w:r w:rsidRPr="00BE6026">
        <w:rPr>
          <w:rFonts w:ascii="Arial" w:hAnsi="Arial" w:cs="Arial"/>
          <w:color w:val="363534"/>
          <w:lang w:eastAsia="zh-CN"/>
        </w:rPr>
        <w:t>Quality/adherence to plans and standards assessment and progress assessments, reporting, operational issues identification and management</w:t>
      </w:r>
    </w:p>
    <w:p w14:paraId="6A9683EB" w14:textId="02A23717" w:rsidR="00BE6026" w:rsidRPr="00BE6026" w:rsidRDefault="00BE6026" w:rsidP="002D4ADE">
      <w:pPr>
        <w:numPr>
          <w:ilvl w:val="0"/>
          <w:numId w:val="22"/>
        </w:numPr>
        <w:spacing w:before="0" w:after="0" w:line="240" w:lineRule="auto"/>
        <w:textAlignment w:val="baseline"/>
        <w:rPr>
          <w:rFonts w:ascii="Arial" w:eastAsia="Microsoft JhengHei" w:hAnsi="Arial" w:cs="Arial"/>
          <w:color w:val="363534"/>
          <w:lang w:eastAsia="zh-CN"/>
        </w:rPr>
      </w:pPr>
      <w:r w:rsidRPr="00BE6026">
        <w:rPr>
          <w:rFonts w:ascii="Arial" w:hAnsi="Arial" w:cs="Arial"/>
          <w:color w:val="363534"/>
          <w:lang w:eastAsia="zh-CN"/>
        </w:rPr>
        <w:t xml:space="preserve">Assist with </w:t>
      </w:r>
      <w:r w:rsidR="00805974">
        <w:rPr>
          <w:rFonts w:cstheme="minorBidi"/>
          <w:color w:val="232222" w:themeColor="text1"/>
          <w:lang w:eastAsia="zh-CN"/>
        </w:rPr>
        <w:t xml:space="preserve">field assessment and delivery of </w:t>
      </w:r>
      <w:r w:rsidRPr="00BE6026">
        <w:rPr>
          <w:rFonts w:ascii="Arial" w:hAnsi="Arial" w:cs="Arial"/>
          <w:color w:val="363534"/>
          <w:lang w:eastAsia="zh-CN"/>
        </w:rPr>
        <w:t>other district and regional programs as required</w:t>
      </w:r>
    </w:p>
    <w:p w14:paraId="2B4FB8C5" w14:textId="77777777" w:rsidR="00BE6026" w:rsidRPr="00BE6026" w:rsidRDefault="00BE6026" w:rsidP="00BE6026">
      <w:pPr>
        <w:spacing w:before="60" w:line="280" w:lineRule="atLeast"/>
        <w:rPr>
          <w:rFonts w:ascii="Arial" w:eastAsia="Arial" w:hAnsi="Arial" w:cs="Arial"/>
          <w:color w:val="363534"/>
          <w:lang w:eastAsia="en-US"/>
        </w:rPr>
      </w:pPr>
      <w:r w:rsidRPr="00BE6026">
        <w:rPr>
          <w:rFonts w:ascii="Arial" w:eastAsia="Arial" w:hAnsi="Arial" w:cs="Arial"/>
          <w:color w:val="363534"/>
          <w:lang w:eastAsia="en-US"/>
        </w:rPr>
        <w:t>Assist supervisors to lead and contribute as part of a team, communicate and undertake tasks with others, specifically:</w:t>
      </w:r>
    </w:p>
    <w:p w14:paraId="2C7034B6" w14:textId="77777777" w:rsidR="00BE6026" w:rsidRPr="000C2641" w:rsidRDefault="00BE6026" w:rsidP="002D4ADE">
      <w:pPr>
        <w:numPr>
          <w:ilvl w:val="0"/>
          <w:numId w:val="21"/>
        </w:numPr>
        <w:tabs>
          <w:tab w:val="left" w:pos="10178"/>
        </w:tabs>
        <w:spacing w:before="0" w:after="0"/>
        <w:ind w:right="114"/>
        <w:contextualSpacing/>
        <w:rPr>
          <w:rFonts w:ascii="Arial" w:hAnsi="Arial" w:cs="Arial"/>
          <w:color w:val="363534"/>
          <w:lang w:eastAsia="zh-CN"/>
        </w:rPr>
      </w:pPr>
      <w:r w:rsidRPr="000C2641">
        <w:rPr>
          <w:rFonts w:ascii="Arial" w:hAnsi="Arial" w:cs="Arial"/>
          <w:color w:val="363534"/>
          <w:lang w:eastAsia="zh-CN"/>
        </w:rPr>
        <w:t>Contribute to making the workplace safe, respectful, inclusive and culturally safe.</w:t>
      </w:r>
    </w:p>
    <w:p w14:paraId="67A2E71B" w14:textId="77777777" w:rsidR="00BE6026" w:rsidRPr="00BE6026" w:rsidRDefault="00BE6026" w:rsidP="002D4ADE">
      <w:pPr>
        <w:numPr>
          <w:ilvl w:val="0"/>
          <w:numId w:val="21"/>
        </w:numPr>
        <w:tabs>
          <w:tab w:val="left" w:pos="10178"/>
        </w:tabs>
        <w:spacing w:before="0" w:after="0"/>
        <w:ind w:right="114"/>
        <w:contextualSpacing/>
        <w:rPr>
          <w:rFonts w:ascii="Arial" w:hAnsi="Arial" w:cs="Arial"/>
          <w:color w:val="363534"/>
          <w:lang w:eastAsia="zh-CN"/>
        </w:rPr>
      </w:pPr>
      <w:r w:rsidRPr="000C2641">
        <w:rPr>
          <w:rFonts w:ascii="Arial" w:hAnsi="Arial" w:cs="Arial"/>
          <w:color w:val="363534"/>
          <w:lang w:eastAsia="zh-CN"/>
        </w:rPr>
        <w:t xml:space="preserve">Interacting respectfully and appropriately with team members, supervisors, other agency staff, </w:t>
      </w:r>
      <w:r w:rsidRPr="00BE6026">
        <w:rPr>
          <w:rFonts w:ascii="Arial" w:hAnsi="Arial" w:cs="Arial"/>
          <w:color w:val="363534"/>
          <w:lang w:eastAsia="zh-CN"/>
        </w:rPr>
        <w:t>contractors, and community members</w:t>
      </w:r>
    </w:p>
    <w:p w14:paraId="6F88F177" w14:textId="77777777" w:rsidR="00BE6026" w:rsidRPr="00BE6026" w:rsidRDefault="00BE6026" w:rsidP="002D4ADE">
      <w:pPr>
        <w:numPr>
          <w:ilvl w:val="0"/>
          <w:numId w:val="21"/>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Provide high level information and instructions to relevant teams in relation to progress/standards and work procedures of works in the district works program</w:t>
      </w:r>
    </w:p>
    <w:p w14:paraId="73A44954" w14:textId="77777777" w:rsidR="00BE6026" w:rsidRPr="00BE6026" w:rsidRDefault="00BE6026" w:rsidP="002D4ADE">
      <w:pPr>
        <w:numPr>
          <w:ilvl w:val="0"/>
          <w:numId w:val="21"/>
        </w:numPr>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Onsite contractor supervision and management including maintenance of safety standards, site induction, tasking and feedback</w:t>
      </w:r>
    </w:p>
    <w:p w14:paraId="009E1953" w14:textId="77777777" w:rsidR="00BE6026" w:rsidRPr="00BE6026" w:rsidRDefault="00BE6026" w:rsidP="002D4ADE">
      <w:pPr>
        <w:numPr>
          <w:ilvl w:val="0"/>
          <w:numId w:val="21"/>
        </w:numPr>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 xml:space="preserve">Provide training, mentoring and feedback to develop technical skills of other employees and people from partner organisations or groups </w:t>
      </w:r>
    </w:p>
    <w:p w14:paraId="4C3E37BB" w14:textId="6B48A931" w:rsidR="00BE6026" w:rsidRPr="00BE6026" w:rsidRDefault="00BE6026" w:rsidP="002D4ADE">
      <w:pPr>
        <w:numPr>
          <w:ilvl w:val="0"/>
          <w:numId w:val="21"/>
        </w:numPr>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Support and assist community engagement activities with a focus on culturally informed and sensitive engagement</w:t>
      </w:r>
    </w:p>
    <w:p w14:paraId="09ECCBB8" w14:textId="77777777" w:rsidR="00BE6026" w:rsidRPr="00BE6026" w:rsidRDefault="00BE6026" w:rsidP="002D4ADE">
      <w:pPr>
        <w:numPr>
          <w:ilvl w:val="0"/>
          <w:numId w:val="21"/>
        </w:numPr>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Provide instruction and supervision to ensure high standard safe work practices.</w:t>
      </w:r>
    </w:p>
    <w:p w14:paraId="5C4FF50F" w14:textId="5D8FA852" w:rsidR="00BE6026" w:rsidRPr="00BE6026" w:rsidRDefault="00BE6026" w:rsidP="002D4ADE">
      <w:pPr>
        <w:numPr>
          <w:ilvl w:val="0"/>
          <w:numId w:val="21"/>
        </w:numPr>
        <w:spacing w:before="0" w:after="0"/>
        <w:ind w:right="114"/>
        <w:contextualSpacing/>
        <w:rPr>
          <w:rFonts w:ascii="Arial" w:eastAsia="Arial" w:hAnsi="Arial" w:cs="Arial"/>
          <w:color w:val="363534"/>
        </w:rPr>
      </w:pPr>
      <w:r w:rsidRPr="00BE6026">
        <w:rPr>
          <w:rFonts w:ascii="Arial" w:hAnsi="Arial" w:cs="Arial"/>
          <w:color w:val="363534"/>
          <w:lang w:eastAsia="zh-CN"/>
        </w:rPr>
        <w:t>Represent DEECA within the community as required, including (but not limited to) attendance at events, door-knocking neighbours to planned burns and providing information to community members when requested</w:t>
      </w:r>
    </w:p>
    <w:p w14:paraId="02792887" w14:textId="77777777" w:rsidR="00BE6026" w:rsidRPr="00BE6026" w:rsidRDefault="00BE6026" w:rsidP="002D4ADE">
      <w:pPr>
        <w:numPr>
          <w:ilvl w:val="0"/>
          <w:numId w:val="18"/>
        </w:numPr>
        <w:spacing w:before="60" w:after="0"/>
        <w:rPr>
          <w:rFonts w:ascii="Arial" w:eastAsia="Microsoft JhengHei" w:hAnsi="Arial" w:cs="Arial"/>
          <w:b/>
          <w:bCs/>
          <w:color w:val="363534"/>
          <w:u w:val="single"/>
          <w:lang w:eastAsia="en-US"/>
        </w:rPr>
      </w:pPr>
      <w:r w:rsidRPr="00BE6026">
        <w:rPr>
          <w:rFonts w:ascii="Arial" w:hAnsi="Arial" w:cs="Arial"/>
          <w:b/>
          <w:bCs/>
          <w:color w:val="363534"/>
          <w:u w:val="single"/>
          <w:lang w:eastAsia="en-US"/>
        </w:rPr>
        <w:t>Fire and Emergency Management</w:t>
      </w:r>
    </w:p>
    <w:p w14:paraId="7D1481FB" w14:textId="77777777" w:rsidR="00BE6026" w:rsidRPr="00BE6026" w:rsidRDefault="00BE6026" w:rsidP="00BE6026">
      <w:pPr>
        <w:tabs>
          <w:tab w:val="left" w:pos="10178"/>
        </w:tabs>
        <w:spacing w:before="60" w:after="0" w:line="240" w:lineRule="auto"/>
        <w:rPr>
          <w:rFonts w:ascii="Arial" w:eastAsia="Microsoft JhengHei" w:hAnsi="Arial" w:cs="Arial"/>
          <w:color w:val="363534"/>
          <w:lang w:eastAsia="zh-CN"/>
        </w:rPr>
      </w:pPr>
      <w:r w:rsidRPr="00BE6026">
        <w:rPr>
          <w:rFonts w:ascii="Arial" w:hAnsi="Arial" w:cs="Arial"/>
          <w:color w:val="363534"/>
          <w:lang w:eastAsia="en-US"/>
        </w:rPr>
        <w:t xml:space="preserve">Senior Forest and Fire Operations Officer - Cultural Operations </w:t>
      </w:r>
      <w:r w:rsidRPr="00BE6026">
        <w:rPr>
          <w:rFonts w:ascii="Arial" w:hAnsi="Arial"/>
          <w:color w:val="363534"/>
          <w:lang w:eastAsia="en-US"/>
        </w:rPr>
        <w:t>will be involved in leading activities associated with fire suppression and other emergency response and/or recovery operations. This may include either participation in and or supervision of:</w:t>
      </w:r>
    </w:p>
    <w:p w14:paraId="16CB6A35" w14:textId="77777777" w:rsidR="00BE6026" w:rsidRPr="00BE6026" w:rsidRDefault="00BE6026" w:rsidP="002D4ADE">
      <w:pPr>
        <w:numPr>
          <w:ilvl w:val="0"/>
          <w:numId w:val="24"/>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Bushfire suppression, planned burning activities, fuel management works and response to other emergencies, using specialised skills and knowledge</w:t>
      </w:r>
    </w:p>
    <w:p w14:paraId="14B62C94" w14:textId="77777777" w:rsidR="00BE6026" w:rsidRPr="00BE6026" w:rsidRDefault="00BE6026" w:rsidP="002D4ADE">
      <w:pPr>
        <w:numPr>
          <w:ilvl w:val="0"/>
          <w:numId w:val="24"/>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Maintain fire and emergency management role based on accreditation and fitness level.</w:t>
      </w:r>
    </w:p>
    <w:p w14:paraId="2BD8DB85" w14:textId="77777777" w:rsidR="00BE6026" w:rsidRPr="00BE6026" w:rsidRDefault="00BE6026" w:rsidP="002D4ADE">
      <w:pPr>
        <w:numPr>
          <w:ilvl w:val="0"/>
          <w:numId w:val="24"/>
        </w:numPr>
        <w:tabs>
          <w:tab w:val="left" w:pos="10178"/>
        </w:tabs>
        <w:spacing w:before="0" w:after="0"/>
        <w:ind w:right="114"/>
        <w:contextualSpacing/>
        <w:rPr>
          <w:rFonts w:ascii="Arial" w:hAnsi="Arial" w:cs="Arial"/>
          <w:color w:val="363534"/>
          <w:lang w:eastAsia="zh-CN"/>
        </w:rPr>
      </w:pPr>
      <w:r w:rsidRPr="00BE6026">
        <w:rPr>
          <w:rFonts w:ascii="Arial" w:hAnsi="Arial" w:cs="Arial"/>
          <w:color w:val="363534"/>
          <w:lang w:eastAsia="zh-CN"/>
        </w:rPr>
        <w:t>Mentor, train and instruct less experience staff in bushfire and planned burning activities</w:t>
      </w:r>
    </w:p>
    <w:p w14:paraId="396A482C" w14:textId="1B55085B" w:rsidR="00BE6026" w:rsidRPr="00FC7078" w:rsidRDefault="00B50F25" w:rsidP="002D4ADE">
      <w:pPr>
        <w:numPr>
          <w:ilvl w:val="0"/>
          <w:numId w:val="24"/>
        </w:numPr>
        <w:tabs>
          <w:tab w:val="left" w:pos="10178"/>
        </w:tabs>
        <w:spacing w:before="0" w:after="0"/>
        <w:ind w:right="114"/>
        <w:contextualSpacing/>
        <w:rPr>
          <w:rFonts w:ascii="Arial" w:hAnsi="Arial" w:cs="Arial"/>
          <w:color w:val="363534"/>
          <w:lang w:eastAsia="zh-CN"/>
        </w:rPr>
      </w:pPr>
      <w:r>
        <w:rPr>
          <w:rFonts w:ascii="Arial" w:hAnsi="Arial" w:cs="Arial"/>
          <w:color w:val="363534"/>
          <w:lang w:eastAsia="zh-CN"/>
        </w:rPr>
        <w:t>Assisting</w:t>
      </w:r>
      <w:r w:rsidR="00BE6026" w:rsidRPr="00FC7078">
        <w:rPr>
          <w:rFonts w:ascii="Arial" w:hAnsi="Arial" w:cs="Arial"/>
          <w:color w:val="363534"/>
          <w:lang w:eastAsia="zh-CN"/>
        </w:rPr>
        <w:t xml:space="preserve"> Cultural Burn Officers in the planning and delivery of cultural burns</w:t>
      </w:r>
    </w:p>
    <w:p w14:paraId="3D5F8512" w14:textId="77777777" w:rsidR="00BE6026" w:rsidRPr="00BE6026" w:rsidRDefault="00BE6026" w:rsidP="002D4ADE">
      <w:pPr>
        <w:numPr>
          <w:ilvl w:val="0"/>
          <w:numId w:val="18"/>
        </w:numPr>
        <w:spacing w:before="60" w:after="0"/>
        <w:rPr>
          <w:rFonts w:ascii="Arial" w:hAnsi="Arial" w:cs="Arial"/>
          <w:b/>
          <w:bCs/>
          <w:color w:val="363534"/>
          <w:u w:val="single"/>
          <w:lang w:eastAsia="en-US"/>
        </w:rPr>
      </w:pPr>
      <w:r w:rsidRPr="00BE6026">
        <w:rPr>
          <w:rFonts w:ascii="Arial" w:hAnsi="Arial" w:cs="Arial"/>
          <w:b/>
          <w:bCs/>
          <w:color w:val="363534"/>
          <w:u w:val="single"/>
          <w:lang w:eastAsia="en-US"/>
        </w:rPr>
        <w:t xml:space="preserve">Land and Forest Management Activities </w:t>
      </w:r>
    </w:p>
    <w:p w14:paraId="1480C927" w14:textId="742B511B" w:rsidR="00BE6026" w:rsidRPr="00BE6026" w:rsidRDefault="00BE6026" w:rsidP="00BE6026">
      <w:pPr>
        <w:spacing w:before="60" w:line="240" w:lineRule="auto"/>
        <w:rPr>
          <w:rFonts w:ascii="Arial" w:eastAsia="Microsoft JhengHei" w:hAnsi="Arial" w:cs="Arial"/>
          <w:color w:val="363534"/>
          <w:lang w:eastAsia="zh-CN"/>
        </w:rPr>
      </w:pPr>
      <w:r w:rsidRPr="00BE6026">
        <w:rPr>
          <w:rFonts w:ascii="Arial" w:hAnsi="Arial"/>
          <w:color w:val="363534"/>
          <w:lang w:eastAsia="en-US"/>
        </w:rPr>
        <w:t xml:space="preserve">Senior Forest and Fire Operations Officer - Cultural Operations will be </w:t>
      </w:r>
      <w:r w:rsidR="00FF51F2">
        <w:rPr>
          <w:rFonts w:ascii="Arial" w:hAnsi="Arial"/>
          <w:color w:val="363534"/>
          <w:lang w:eastAsia="en-US"/>
        </w:rPr>
        <w:t>assisting w</w:t>
      </w:r>
      <w:ins w:id="5" w:author="Kassey Dickie" w:date="2024-10-21T14:12:00Z" w16du:dateUtc="2024-10-21T03:12:00Z">
        <w:r w:rsidR="00C63F9B">
          <w:rPr>
            <w:rFonts w:ascii="Arial" w:hAnsi="Arial"/>
            <w:color w:val="363534"/>
            <w:lang w:eastAsia="en-US"/>
          </w:rPr>
          <w:t>i</w:t>
        </w:r>
      </w:ins>
      <w:r w:rsidR="00FF51F2">
        <w:rPr>
          <w:rFonts w:ascii="Arial" w:hAnsi="Arial"/>
          <w:color w:val="363534"/>
          <w:lang w:eastAsia="en-US"/>
        </w:rPr>
        <w:t>th</w:t>
      </w:r>
      <w:r w:rsidRPr="00BE6026">
        <w:rPr>
          <w:rFonts w:ascii="Arial" w:hAnsi="Arial"/>
          <w:color w:val="363534"/>
          <w:lang w:eastAsia="en-US"/>
        </w:rPr>
        <w:t xml:space="preserve"> coordinating, planning or</w:t>
      </w:r>
      <w:r w:rsidR="000262B9">
        <w:rPr>
          <w:rFonts w:ascii="Arial" w:hAnsi="Arial"/>
          <w:color w:val="363534"/>
          <w:lang w:eastAsia="en-US"/>
        </w:rPr>
        <w:t xml:space="preserve"> delivery by</w:t>
      </w:r>
      <w:r w:rsidRPr="00BE6026">
        <w:rPr>
          <w:rFonts w:ascii="Arial" w:hAnsi="Arial"/>
          <w:color w:val="363534"/>
          <w:lang w:eastAsia="en-US"/>
        </w:rPr>
        <w:t xml:space="preserve"> leading activities associated with a range of outdoor land and forest management activities which include the following:</w:t>
      </w:r>
    </w:p>
    <w:p w14:paraId="2BB186D4" w14:textId="77777777"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lastRenderedPageBreak/>
        <w:t>Delivery of operations programs to ensure all work is carried out effectively within current OH&amp;S processes, equal opportunity legislation and to departmental standards</w:t>
      </w:r>
    </w:p>
    <w:p w14:paraId="548E4C8E" w14:textId="77777777"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Pest plant and animal eradication programs</w:t>
      </w:r>
    </w:p>
    <w:p w14:paraId="721BBFBF" w14:textId="6CD750A1"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 xml:space="preserve">Engagement around visitor management in relation to recreation forest patrols. This </w:t>
      </w:r>
      <w:r w:rsidR="000262B9">
        <w:rPr>
          <w:rFonts w:ascii="Arial" w:hAnsi="Arial" w:cs="Arial"/>
          <w:color w:val="363534"/>
          <w:lang w:eastAsia="zh-CN"/>
        </w:rPr>
        <w:t xml:space="preserve">may </w:t>
      </w:r>
      <w:r w:rsidRPr="00BE6026">
        <w:rPr>
          <w:rFonts w:ascii="Arial" w:hAnsi="Arial" w:cs="Arial"/>
          <w:color w:val="363534"/>
          <w:lang w:eastAsia="zh-CN"/>
        </w:rPr>
        <w:t xml:space="preserve">include </w:t>
      </w:r>
      <w:r w:rsidR="002927C0">
        <w:rPr>
          <w:rFonts w:ascii="Arial" w:hAnsi="Arial" w:cs="Arial"/>
          <w:color w:val="363534"/>
          <w:lang w:eastAsia="zh-CN"/>
        </w:rPr>
        <w:t xml:space="preserve">participation in </w:t>
      </w:r>
      <w:r w:rsidRPr="00BE6026">
        <w:rPr>
          <w:rFonts w:ascii="Arial" w:hAnsi="Arial" w:cs="Arial"/>
          <w:color w:val="363534"/>
          <w:lang w:eastAsia="zh-CN"/>
        </w:rPr>
        <w:t>campfire patrols, general forest patrols and patrols on Total Fire Bans </w:t>
      </w:r>
    </w:p>
    <w:p w14:paraId="2D97EC43" w14:textId="65B747B6"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 xml:space="preserve">Recreation infrastructure maintenance and recreation program </w:t>
      </w:r>
      <w:r w:rsidR="002927C0">
        <w:rPr>
          <w:rFonts w:ascii="Arial" w:hAnsi="Arial" w:cs="Arial"/>
          <w:color w:val="363534"/>
          <w:lang w:eastAsia="zh-CN"/>
        </w:rPr>
        <w:t>works</w:t>
      </w:r>
      <w:r w:rsidR="002927C0" w:rsidRPr="00BE6026">
        <w:rPr>
          <w:rFonts w:ascii="Arial" w:hAnsi="Arial" w:cs="Arial"/>
          <w:color w:val="363534"/>
          <w:lang w:eastAsia="zh-CN"/>
        </w:rPr>
        <w:t> </w:t>
      </w:r>
    </w:p>
    <w:p w14:paraId="384F9324" w14:textId="77777777"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Maintenance and construction of forest roads and tracks </w:t>
      </w:r>
    </w:p>
    <w:p w14:paraId="5FCCACE2" w14:textId="77777777"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Invasive species program implementation and reporting </w:t>
      </w:r>
    </w:p>
    <w:p w14:paraId="4A114E04" w14:textId="77777777"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Coordination of operational training and assessment procedures</w:t>
      </w:r>
    </w:p>
    <w:p w14:paraId="14EAC938" w14:textId="77777777"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Vehicle maintenance, operation and training</w:t>
      </w:r>
    </w:p>
    <w:p w14:paraId="0E36340D" w14:textId="77777777"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Chainsaw operations, maintenance, training and associated work standards </w:t>
      </w:r>
    </w:p>
    <w:p w14:paraId="50778DDF" w14:textId="77777777" w:rsidR="00BE6026" w:rsidRPr="00BE6026" w:rsidRDefault="00BE6026" w:rsidP="002D4ADE">
      <w:pPr>
        <w:numPr>
          <w:ilvl w:val="0"/>
          <w:numId w:val="25"/>
        </w:numPr>
        <w:tabs>
          <w:tab w:val="left" w:pos="10178"/>
        </w:tabs>
        <w:spacing w:before="0" w:after="0" w:line="276" w:lineRule="auto"/>
        <w:ind w:right="114"/>
        <w:contextualSpacing/>
        <w:rPr>
          <w:rFonts w:ascii="Arial" w:eastAsia="Arial" w:hAnsi="Arial" w:cs="Arial"/>
          <w:color w:val="363534"/>
          <w:lang w:eastAsia="zh-CN"/>
        </w:rPr>
      </w:pPr>
      <w:r w:rsidRPr="00BE6026">
        <w:rPr>
          <w:rFonts w:ascii="Arial" w:hAnsi="Arial" w:cs="Arial"/>
          <w:color w:val="363534"/>
          <w:lang w:eastAsia="zh-CN"/>
        </w:rPr>
        <w:t>Treatment of Hazardous Trees in accordance with standard operating procedures with a focus on cultural heritage value protection</w:t>
      </w:r>
    </w:p>
    <w:p w14:paraId="158A71DD" w14:textId="77777777" w:rsidR="00BE6026" w:rsidRPr="00BE6026" w:rsidRDefault="00BE6026" w:rsidP="002D4ADE">
      <w:pPr>
        <w:numPr>
          <w:ilvl w:val="0"/>
          <w:numId w:val="18"/>
        </w:numPr>
        <w:spacing w:before="60" w:after="0"/>
        <w:rPr>
          <w:rFonts w:ascii="Arial" w:hAnsi="Arial" w:cs="Arial"/>
          <w:b/>
          <w:bCs/>
          <w:color w:val="363534"/>
          <w:u w:val="single"/>
          <w:lang w:eastAsia="en-US"/>
        </w:rPr>
      </w:pPr>
      <w:r w:rsidRPr="00BE6026">
        <w:rPr>
          <w:rFonts w:ascii="Arial" w:hAnsi="Arial" w:cs="Arial"/>
          <w:b/>
          <w:bCs/>
          <w:color w:val="363534"/>
          <w:u w:val="single"/>
          <w:lang w:eastAsia="en-US"/>
        </w:rPr>
        <w:t>Compliance with Departmental Policy and Procedures</w:t>
      </w:r>
    </w:p>
    <w:p w14:paraId="7B3EFA8E" w14:textId="2E68A8DC" w:rsidR="00BE6026" w:rsidRPr="00BE6026" w:rsidRDefault="00BE6026" w:rsidP="00BE6026">
      <w:pPr>
        <w:spacing w:before="0" w:line="240" w:lineRule="auto"/>
        <w:ind w:right="-2"/>
        <w:rPr>
          <w:rFonts w:ascii="Arial" w:eastAsia="Arial" w:hAnsi="Arial" w:cs="Arial"/>
          <w:sz w:val="18"/>
          <w:lang w:eastAsia="zh-CN"/>
        </w:rPr>
      </w:pPr>
      <w:r w:rsidRPr="00BE6026">
        <w:rPr>
          <w:rFonts w:ascii="Arial" w:hAnsi="Arial" w:cs="Arial"/>
          <w:color w:val="363534"/>
          <w:lang w:eastAsia="en-US"/>
        </w:rPr>
        <w:t xml:space="preserve">Senior Forest and Fire Operations Officer - Cultural Operations </w:t>
      </w:r>
      <w:r w:rsidRPr="00BE6026">
        <w:rPr>
          <w:rFonts w:ascii="Arial" w:hAnsi="Arial" w:cs="Arial"/>
          <w:color w:val="363534"/>
        </w:rPr>
        <w:t xml:space="preserve">must comply with, and lead others in compliance with, all DEECA policies including maintaining and improving: </w:t>
      </w:r>
    </w:p>
    <w:p w14:paraId="3A1F2088" w14:textId="77777777" w:rsidR="00BE6026" w:rsidRPr="00BE6026" w:rsidRDefault="00BE6026" w:rsidP="002D4ADE">
      <w:pPr>
        <w:numPr>
          <w:ilvl w:val="0"/>
          <w:numId w:val="27"/>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Occupational Health &amp; Safety standards and participation in workplace OH&amp;S processes</w:t>
      </w:r>
    </w:p>
    <w:p w14:paraId="572FE07D" w14:textId="77777777" w:rsidR="00BE6026" w:rsidRPr="00BE6026" w:rsidRDefault="00BE6026" w:rsidP="002D4ADE">
      <w:pPr>
        <w:numPr>
          <w:ilvl w:val="0"/>
          <w:numId w:val="27"/>
        </w:numPr>
        <w:tabs>
          <w:tab w:val="left" w:pos="10178"/>
        </w:tabs>
        <w:spacing w:before="0" w:after="0"/>
        <w:ind w:right="114"/>
        <w:contextualSpacing/>
        <w:rPr>
          <w:rFonts w:ascii="Arial" w:eastAsia="Arial" w:hAnsi="Arial" w:cs="Arial"/>
          <w:color w:val="363534"/>
          <w:lang w:eastAsia="zh-CN"/>
        </w:rPr>
      </w:pPr>
      <w:r w:rsidRPr="00BE6026">
        <w:rPr>
          <w:rFonts w:ascii="Arial" w:eastAsia="Arial" w:hAnsi="Arial" w:cs="Arial"/>
          <w:color w:val="363534"/>
          <w:lang w:eastAsia="zh-CN"/>
        </w:rPr>
        <w:t>DEECA standard operating procedures and work instructions to meet the department’s obligations under relevant Aboriginal heritage legislation</w:t>
      </w:r>
    </w:p>
    <w:p w14:paraId="62C40881" w14:textId="77777777" w:rsidR="00BE6026" w:rsidRPr="00BE6026" w:rsidRDefault="00BE6026" w:rsidP="002D4ADE">
      <w:pPr>
        <w:numPr>
          <w:ilvl w:val="0"/>
          <w:numId w:val="27"/>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 xml:space="preserve">Reporting on Safety issues </w:t>
      </w:r>
    </w:p>
    <w:p w14:paraId="158728B0" w14:textId="77777777" w:rsidR="00BE6026" w:rsidRPr="00BE6026" w:rsidRDefault="00BE6026" w:rsidP="002D4ADE">
      <w:pPr>
        <w:numPr>
          <w:ilvl w:val="0"/>
          <w:numId w:val="27"/>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Compliance with departmental documentation requirements</w:t>
      </w:r>
    </w:p>
    <w:p w14:paraId="7D30AA05" w14:textId="77777777" w:rsidR="00BE6026" w:rsidRPr="00BE6026" w:rsidRDefault="00BE6026" w:rsidP="002D4ADE">
      <w:pPr>
        <w:numPr>
          <w:ilvl w:val="0"/>
          <w:numId w:val="27"/>
        </w:numPr>
        <w:spacing w:before="0" w:after="0" w:line="240" w:lineRule="auto"/>
        <w:ind w:right="114"/>
        <w:contextualSpacing/>
        <w:rPr>
          <w:rFonts w:ascii="Arial" w:eastAsia="Arial" w:hAnsi="Arial" w:cs="Arial"/>
          <w:color w:val="363534"/>
        </w:rPr>
      </w:pPr>
      <w:r w:rsidRPr="00BE6026">
        <w:rPr>
          <w:rFonts w:ascii="Arial" w:hAnsi="Arial" w:cs="Arial"/>
          <w:color w:val="363534"/>
        </w:rPr>
        <w:t>Oversee Occupational Health and Safety Compliance for operational delivery</w:t>
      </w:r>
    </w:p>
    <w:p w14:paraId="4EF789F6" w14:textId="77777777" w:rsidR="00BE6026" w:rsidRPr="00FC7078" w:rsidRDefault="00BE6026" w:rsidP="00FC7078">
      <w:pPr>
        <w:numPr>
          <w:ilvl w:val="0"/>
          <w:numId w:val="24"/>
        </w:numPr>
        <w:tabs>
          <w:tab w:val="left" w:pos="10178"/>
        </w:tabs>
        <w:spacing w:before="0" w:after="0"/>
        <w:ind w:right="114"/>
        <w:contextualSpacing/>
        <w:rPr>
          <w:rFonts w:ascii="Arial" w:hAnsi="Arial" w:cs="Arial"/>
          <w:color w:val="363534"/>
          <w:lang w:eastAsia="zh-CN"/>
        </w:rPr>
      </w:pPr>
      <w:r w:rsidRPr="00BE6026">
        <w:rPr>
          <w:rFonts w:ascii="Arial" w:hAnsi="Arial" w:cs="Arial"/>
          <w:color w:val="363534"/>
          <w:lang w:eastAsia="zh-CN"/>
        </w:rPr>
        <w:t xml:space="preserve">To lead other staff in cultural safety by creating environments, relationships and systems free from racism and </w:t>
      </w:r>
      <w:r w:rsidRPr="00FC7078">
        <w:rPr>
          <w:rFonts w:ascii="Arial" w:hAnsi="Arial" w:cs="Arial"/>
          <w:color w:val="363534"/>
          <w:lang w:eastAsia="zh-CN"/>
        </w:rPr>
        <w:t>discrimination so that people can feel safe, valued and able to participate</w:t>
      </w:r>
    </w:p>
    <w:p w14:paraId="46CF9E1B" w14:textId="77777777" w:rsidR="00234997" w:rsidRPr="00495B3B" w:rsidRDefault="00234997" w:rsidP="00150FD0">
      <w:pPr>
        <w:keepNext/>
        <w:spacing w:before="24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7C3D31A" w14:textId="1E86622A" w:rsidR="00047C5E" w:rsidRDefault="00047C5E" w:rsidP="007C63A8">
      <w:pPr>
        <w:spacing w:before="160" w:after="0"/>
        <w:rPr>
          <w:rFonts w:ascii="Arial" w:hAnsi="Arial" w:cs="Arial"/>
          <w:b/>
          <w:color w:val="363534"/>
          <w:szCs w:val="22"/>
        </w:rPr>
      </w:pPr>
      <w:r w:rsidRPr="001B1027">
        <w:rPr>
          <w:rFonts w:ascii="Arial" w:hAnsi="Arial"/>
          <w:szCs w:val="22"/>
        </w:rPr>
        <w:t>The key selection criteria specified below outline the capabilities required for the position</w:t>
      </w:r>
    </w:p>
    <w:p w14:paraId="09901FFC" w14:textId="58073688" w:rsidR="007C63A8" w:rsidRPr="007C63A8" w:rsidRDefault="007C63A8" w:rsidP="007C63A8">
      <w:pPr>
        <w:spacing w:before="160" w:after="0"/>
        <w:rPr>
          <w:rFonts w:ascii="Arial" w:hAnsi="Arial" w:cs="Arial"/>
          <w:b/>
          <w:color w:val="363534"/>
          <w:szCs w:val="22"/>
        </w:rPr>
      </w:pPr>
      <w:r w:rsidRPr="007C63A8">
        <w:rPr>
          <w:rFonts w:ascii="Arial" w:hAnsi="Arial" w:cs="Arial"/>
          <w:b/>
          <w:color w:val="363534"/>
          <w:szCs w:val="22"/>
        </w:rPr>
        <w:t>Specialist/Technical Expertise/Qualifications</w:t>
      </w:r>
    </w:p>
    <w:p w14:paraId="2F3EF1EA" w14:textId="7D75A6CF" w:rsidR="00EE2CDB" w:rsidRPr="00AC19B3" w:rsidRDefault="00EE2CDB" w:rsidP="00EE2CDB">
      <w:pPr>
        <w:pStyle w:val="ListParagraph"/>
        <w:numPr>
          <w:ilvl w:val="0"/>
          <w:numId w:val="16"/>
        </w:numPr>
        <w:spacing w:before="0" w:after="0"/>
        <w:rPr>
          <w:rFonts w:ascii="Arial" w:hAnsi="Arial"/>
        </w:rPr>
      </w:pPr>
      <w:r w:rsidRPr="00AC19B3">
        <w:rPr>
          <w:rFonts w:ascii="Arial" w:hAnsi="Arial"/>
        </w:rPr>
        <w:t xml:space="preserve">Demonstrated experience and understanding of cultural heritage values and </w:t>
      </w:r>
      <w:r w:rsidR="00193B18">
        <w:rPr>
          <w:rFonts w:ascii="Arial" w:hAnsi="Arial"/>
        </w:rPr>
        <w:t xml:space="preserve">works </w:t>
      </w:r>
      <w:r w:rsidRPr="00AC19B3">
        <w:rPr>
          <w:rFonts w:ascii="Arial" w:hAnsi="Arial"/>
        </w:rPr>
        <w:t>planning required for the delivery of programs including forest management, road management, fuel management &amp; emergency preparedness and response.</w:t>
      </w:r>
    </w:p>
    <w:p w14:paraId="62F1B8E3" w14:textId="60DD5440" w:rsidR="00C759C3" w:rsidRPr="0063644F" w:rsidRDefault="00C759C3" w:rsidP="00EE2CDB">
      <w:pPr>
        <w:pStyle w:val="ListParagraph"/>
        <w:numPr>
          <w:ilvl w:val="0"/>
          <w:numId w:val="16"/>
        </w:numPr>
        <w:spacing w:before="160" w:after="0"/>
        <w:rPr>
          <w:rFonts w:ascii="Arial" w:hAnsi="Arial"/>
        </w:rPr>
      </w:pPr>
      <w:r>
        <w:rPr>
          <w:rFonts w:ascii="Arial" w:hAnsi="Arial"/>
        </w:rPr>
        <w:t xml:space="preserve">Demonstrated experience in field-based identification, protection and management of Aboriginal </w:t>
      </w:r>
      <w:r w:rsidR="00637019">
        <w:rPr>
          <w:rFonts w:ascii="Arial" w:hAnsi="Arial"/>
        </w:rPr>
        <w:t>cultural heritage values in delivery of forest and fire management activities</w:t>
      </w:r>
    </w:p>
    <w:p w14:paraId="3720464A" w14:textId="4776AD3F" w:rsidR="007C63A8" w:rsidRPr="007C63A8" w:rsidRDefault="007C63A8" w:rsidP="007C63A8">
      <w:pPr>
        <w:spacing w:before="160" w:after="0"/>
        <w:rPr>
          <w:rFonts w:ascii="Arial" w:hAnsi="Arial" w:cs="Arial"/>
          <w:b/>
          <w:color w:val="363534"/>
        </w:rPr>
      </w:pPr>
      <w:r w:rsidRPr="007C63A8">
        <w:rPr>
          <w:rFonts w:ascii="Arial" w:hAnsi="Arial" w:cs="Arial"/>
          <w:b/>
          <w:color w:val="363534"/>
        </w:rPr>
        <w:t>Capabilities</w:t>
      </w:r>
    </w:p>
    <w:p w14:paraId="66A1A6BC" w14:textId="77777777" w:rsidR="00CE4449" w:rsidRPr="005A35CF" w:rsidRDefault="00CE4449" w:rsidP="00CE4449">
      <w:pPr>
        <w:spacing w:before="60" w:line="240" w:lineRule="auto"/>
        <w:rPr>
          <w:sz w:val="22"/>
          <w:szCs w:val="22"/>
        </w:rPr>
      </w:pPr>
      <w:r w:rsidRPr="005A35CF">
        <w:rPr>
          <w:rStyle w:val="eop"/>
          <w:rFonts w:ascii="Arial" w:eastAsia="Arial" w:hAnsi="Arial"/>
        </w:rPr>
        <w:t xml:space="preserve">Project Delivery: </w:t>
      </w:r>
      <w:r w:rsidRPr="005A35CF">
        <w:rPr>
          <w:rFonts w:cstheme="minorBidi"/>
        </w:rPr>
        <w:t xml:space="preserve"> </w:t>
      </w:r>
    </w:p>
    <w:p w14:paraId="62866392" w14:textId="441E1BEA" w:rsidR="00CE4449" w:rsidRPr="005A35CF" w:rsidRDefault="00CE4449" w:rsidP="002D4ADE">
      <w:pPr>
        <w:pStyle w:val="ListParagraph"/>
        <w:numPr>
          <w:ilvl w:val="0"/>
          <w:numId w:val="20"/>
        </w:numPr>
        <w:spacing w:before="0" w:after="0" w:line="276" w:lineRule="auto"/>
        <w:rPr>
          <w:rFonts w:ascii="Arial" w:hAnsi="Arial"/>
          <w:color w:val="000000"/>
          <w:lang w:eastAsia="zh-CN"/>
        </w:rPr>
      </w:pPr>
      <w:r w:rsidRPr="005A35CF">
        <w:rPr>
          <w:rFonts w:ascii="Arial" w:hAnsi="Arial"/>
          <w:color w:val="000000"/>
          <w:lang w:eastAsia="zh-CN"/>
        </w:rPr>
        <w:t>Define work activities required to deliver against outcomes intended in line with agreed timeframes, resources and ways of working</w:t>
      </w:r>
    </w:p>
    <w:p w14:paraId="58A6B9BF" w14:textId="0E118DD1" w:rsidR="00CE4449" w:rsidRPr="005A35CF" w:rsidRDefault="00CE4449" w:rsidP="002D4ADE">
      <w:pPr>
        <w:pStyle w:val="ListParagraph"/>
        <w:numPr>
          <w:ilvl w:val="0"/>
          <w:numId w:val="20"/>
        </w:numPr>
        <w:spacing w:before="0" w:after="0" w:line="276" w:lineRule="auto"/>
        <w:rPr>
          <w:rFonts w:ascii="Arial" w:hAnsi="Arial"/>
          <w:color w:val="000000"/>
          <w:lang w:eastAsia="zh-CN"/>
        </w:rPr>
      </w:pPr>
      <w:r w:rsidRPr="005A35CF">
        <w:rPr>
          <w:rFonts w:ascii="Arial" w:hAnsi="Arial"/>
          <w:color w:val="000000"/>
          <w:lang w:eastAsia="zh-CN"/>
        </w:rPr>
        <w:t>Defines tasks to be delivered to meet agreed outcomes</w:t>
      </w:r>
    </w:p>
    <w:p w14:paraId="0F30A8D6" w14:textId="77777777" w:rsidR="00CE4449" w:rsidRPr="005A35CF" w:rsidRDefault="00CE4449" w:rsidP="002D4ADE">
      <w:pPr>
        <w:pStyle w:val="ListParagraph"/>
        <w:numPr>
          <w:ilvl w:val="0"/>
          <w:numId w:val="20"/>
        </w:numPr>
        <w:spacing w:before="0" w:after="0" w:line="276" w:lineRule="auto"/>
        <w:rPr>
          <w:rFonts w:ascii="Arial" w:hAnsi="Arial"/>
          <w:color w:val="000000"/>
          <w:lang w:eastAsia="zh-CN"/>
        </w:rPr>
      </w:pPr>
      <w:r w:rsidRPr="005A35CF">
        <w:rPr>
          <w:rFonts w:ascii="Arial" w:hAnsi="Arial"/>
          <w:color w:val="000000"/>
          <w:lang w:eastAsia="zh-CN"/>
        </w:rPr>
        <w:t>Coordinates and guides others in the execution of work activities</w:t>
      </w:r>
    </w:p>
    <w:p w14:paraId="58C9C20D" w14:textId="77777777" w:rsidR="00CE4449" w:rsidRPr="005A35CF" w:rsidRDefault="00CE4449" w:rsidP="002D4ADE">
      <w:pPr>
        <w:pStyle w:val="ListParagraph"/>
        <w:numPr>
          <w:ilvl w:val="0"/>
          <w:numId w:val="20"/>
        </w:numPr>
        <w:spacing w:before="0" w:after="0" w:line="276" w:lineRule="auto"/>
        <w:rPr>
          <w:rFonts w:ascii="Arial" w:hAnsi="Arial"/>
          <w:lang w:eastAsia="zh-CN"/>
        </w:rPr>
      </w:pPr>
      <w:r w:rsidRPr="4AB47C4E">
        <w:rPr>
          <w:rFonts w:ascii="Arial" w:hAnsi="Arial"/>
          <w:lang w:eastAsia="zh-CN"/>
        </w:rPr>
        <w:t>Monitors progress of tasks against plans and takes corrective action when required</w:t>
      </w:r>
    </w:p>
    <w:p w14:paraId="4F266249" w14:textId="77777777" w:rsidR="00CE4449" w:rsidRDefault="00CE4449" w:rsidP="00CE4449">
      <w:pPr>
        <w:spacing w:before="60" w:line="240" w:lineRule="auto"/>
        <w:rPr>
          <w:rFonts w:ascii="Arial" w:eastAsia="Arial" w:hAnsi="Arial"/>
        </w:rPr>
      </w:pPr>
      <w:r w:rsidRPr="487AB450">
        <w:rPr>
          <w:rFonts w:ascii="Arial" w:eastAsia="Arial" w:hAnsi="Arial"/>
        </w:rPr>
        <w:t>Develop Capability:</w:t>
      </w:r>
    </w:p>
    <w:p w14:paraId="0E956423" w14:textId="77777777" w:rsidR="00CE4449" w:rsidRDefault="00CE4449" w:rsidP="002D4ADE">
      <w:pPr>
        <w:pStyle w:val="ListParagraph"/>
        <w:numPr>
          <w:ilvl w:val="0"/>
          <w:numId w:val="20"/>
        </w:numPr>
        <w:spacing w:before="60" w:after="0" w:line="240" w:lineRule="auto"/>
        <w:rPr>
          <w:rFonts w:ascii="Arial" w:eastAsia="Arial" w:hAnsi="Arial"/>
        </w:rPr>
      </w:pPr>
      <w:r w:rsidRPr="4AB47C4E">
        <w:rPr>
          <w:rFonts w:ascii="Arial" w:eastAsia="Arial" w:hAnsi="Arial"/>
        </w:rPr>
        <w:t>Monitor progress of tasks against plans and take corrective action when required.</w:t>
      </w:r>
    </w:p>
    <w:p w14:paraId="142F4F7C" w14:textId="77777777" w:rsidR="00CE4449" w:rsidRDefault="00CE4449" w:rsidP="002D4ADE">
      <w:pPr>
        <w:pStyle w:val="ListParagraph"/>
        <w:numPr>
          <w:ilvl w:val="0"/>
          <w:numId w:val="20"/>
        </w:numPr>
        <w:spacing w:before="0" w:after="0" w:line="276" w:lineRule="auto"/>
        <w:rPr>
          <w:rFonts w:ascii="Arial" w:hAnsi="Arial"/>
          <w:color w:val="000000"/>
          <w:lang w:eastAsia="zh-CN"/>
        </w:rPr>
      </w:pPr>
      <w:r w:rsidRPr="4AB47C4E">
        <w:rPr>
          <w:rFonts w:ascii="Arial" w:hAnsi="Arial"/>
          <w:lang w:eastAsia="zh-CN"/>
        </w:rPr>
        <w:t>Actively seeks to improve others’ skills and talents by providing knowledge, constru</w:t>
      </w:r>
      <w:r w:rsidRPr="4AB47C4E">
        <w:rPr>
          <w:rFonts w:ascii="Arial" w:hAnsi="Arial"/>
          <w:color w:val="000000"/>
          <w:lang w:eastAsia="zh-CN"/>
        </w:rPr>
        <w:t xml:space="preserve">ctive feedback, coaching and learning opportunities </w:t>
      </w:r>
    </w:p>
    <w:p w14:paraId="7609076F" w14:textId="77777777" w:rsidR="00CE4449" w:rsidRDefault="00CE4449" w:rsidP="002D4ADE">
      <w:pPr>
        <w:pStyle w:val="ListParagraph"/>
        <w:numPr>
          <w:ilvl w:val="0"/>
          <w:numId w:val="20"/>
        </w:numPr>
        <w:spacing w:before="0" w:after="0" w:line="276" w:lineRule="auto"/>
        <w:rPr>
          <w:rFonts w:ascii="Arial" w:hAnsi="Arial"/>
          <w:color w:val="000000"/>
          <w:lang w:eastAsia="zh-CN"/>
        </w:rPr>
      </w:pPr>
      <w:r w:rsidRPr="1600291A">
        <w:rPr>
          <w:rFonts w:ascii="Arial" w:hAnsi="Arial"/>
          <w:color w:val="000000"/>
          <w:lang w:eastAsia="zh-CN"/>
        </w:rPr>
        <w:t xml:space="preserve">Consistently develops team capability </w:t>
      </w:r>
    </w:p>
    <w:p w14:paraId="536F20CA" w14:textId="77777777" w:rsidR="00CE4449" w:rsidRPr="00526D4B" w:rsidRDefault="00CE4449" w:rsidP="002D4ADE">
      <w:pPr>
        <w:pStyle w:val="ListParagraph"/>
        <w:numPr>
          <w:ilvl w:val="0"/>
          <w:numId w:val="20"/>
        </w:numPr>
        <w:spacing w:before="0" w:after="0" w:line="276" w:lineRule="auto"/>
        <w:rPr>
          <w:rFonts w:ascii="Arial" w:hAnsi="Arial"/>
          <w:color w:val="000000"/>
          <w:lang w:eastAsia="zh-CN"/>
        </w:rPr>
      </w:pPr>
      <w:r w:rsidRPr="1600291A">
        <w:rPr>
          <w:rFonts w:ascii="Arial" w:hAnsi="Arial"/>
          <w:color w:val="000000"/>
          <w:lang w:eastAsia="zh-CN"/>
        </w:rPr>
        <w:t>Recognise and develop potential in others</w:t>
      </w:r>
    </w:p>
    <w:p w14:paraId="6949BBC6" w14:textId="77777777" w:rsidR="00CE4449" w:rsidRPr="005A35CF" w:rsidRDefault="00CE4449" w:rsidP="00CE4449">
      <w:pPr>
        <w:spacing w:before="60" w:line="240" w:lineRule="auto"/>
        <w:rPr>
          <w:rStyle w:val="eop"/>
          <w:rFonts w:eastAsiaTheme="minorEastAsia" w:cstheme="minorBidi"/>
          <w:sz w:val="18"/>
          <w:szCs w:val="18"/>
        </w:rPr>
      </w:pPr>
      <w:r w:rsidRPr="1600291A">
        <w:rPr>
          <w:rStyle w:val="eop"/>
          <w:rFonts w:ascii="Arial" w:eastAsia="Arial" w:hAnsi="Arial"/>
        </w:rPr>
        <w:t xml:space="preserve">Communicate with impact: </w:t>
      </w:r>
    </w:p>
    <w:p w14:paraId="4CB58554" w14:textId="77777777" w:rsidR="00CE4449" w:rsidRPr="005A35CF" w:rsidRDefault="00CE4449" w:rsidP="002D4ADE">
      <w:pPr>
        <w:pStyle w:val="ListParagraph"/>
        <w:numPr>
          <w:ilvl w:val="0"/>
          <w:numId w:val="20"/>
        </w:numPr>
        <w:spacing w:before="0" w:after="0" w:line="276" w:lineRule="auto"/>
        <w:rPr>
          <w:rFonts w:ascii="Arial" w:hAnsi="Arial"/>
          <w:color w:val="000000"/>
          <w:lang w:eastAsia="zh-CN"/>
        </w:rPr>
      </w:pPr>
      <w:r w:rsidRPr="0EFC8A6A">
        <w:rPr>
          <w:rFonts w:ascii="Arial" w:hAnsi="Arial"/>
          <w:color w:val="000000"/>
          <w:lang w:eastAsia="zh-CN"/>
        </w:rPr>
        <w:t>Use various communication media to convey information, ideas, and insights in ways that maximises understanding of key messages</w:t>
      </w:r>
    </w:p>
    <w:p w14:paraId="6AC8BEA8" w14:textId="77777777" w:rsidR="00CE4449" w:rsidRPr="005A35CF" w:rsidRDefault="00CE4449" w:rsidP="002D4ADE">
      <w:pPr>
        <w:pStyle w:val="ListParagraph"/>
        <w:numPr>
          <w:ilvl w:val="0"/>
          <w:numId w:val="20"/>
        </w:numPr>
        <w:spacing w:before="0" w:after="0" w:line="276" w:lineRule="auto"/>
        <w:rPr>
          <w:rFonts w:ascii="Arial" w:hAnsi="Arial"/>
          <w:color w:val="000000"/>
          <w:lang w:eastAsia="zh-CN"/>
        </w:rPr>
      </w:pPr>
      <w:r w:rsidRPr="0EFC8A6A">
        <w:rPr>
          <w:rFonts w:ascii="Arial" w:hAnsi="Arial"/>
          <w:color w:val="000000"/>
          <w:lang w:eastAsia="zh-CN"/>
        </w:rPr>
        <w:t>Possess good written and verbal communication skills</w:t>
      </w:r>
    </w:p>
    <w:p w14:paraId="32471663" w14:textId="03BE8DB0" w:rsidR="00CE4449" w:rsidRPr="005A35CF" w:rsidRDefault="00CE4449" w:rsidP="002D4ADE">
      <w:pPr>
        <w:pStyle w:val="ListParagraph"/>
        <w:numPr>
          <w:ilvl w:val="0"/>
          <w:numId w:val="20"/>
        </w:numPr>
        <w:spacing w:before="0" w:after="0" w:line="276" w:lineRule="auto"/>
        <w:rPr>
          <w:rFonts w:ascii="Arial" w:hAnsi="Arial"/>
          <w:color w:val="000000"/>
          <w:lang w:eastAsia="zh-CN"/>
        </w:rPr>
      </w:pPr>
      <w:r w:rsidRPr="0EFC8A6A">
        <w:rPr>
          <w:rFonts w:ascii="Arial" w:hAnsi="Arial"/>
          <w:color w:val="000000"/>
          <w:lang w:eastAsia="zh-CN"/>
        </w:rPr>
        <w:t>Prepares and delivers logical sequential and succinct presentations</w:t>
      </w:r>
    </w:p>
    <w:p w14:paraId="6C32A868" w14:textId="77777777" w:rsidR="00CE4449" w:rsidRPr="005A35CF" w:rsidRDefault="00CE4449" w:rsidP="002D4ADE">
      <w:pPr>
        <w:pStyle w:val="ListParagraph"/>
        <w:numPr>
          <w:ilvl w:val="0"/>
          <w:numId w:val="20"/>
        </w:numPr>
        <w:spacing w:before="0" w:after="0" w:line="276" w:lineRule="auto"/>
        <w:rPr>
          <w:rFonts w:ascii="Arial" w:hAnsi="Arial"/>
          <w:color w:val="000000"/>
          <w:lang w:eastAsia="zh-CN"/>
        </w:rPr>
      </w:pPr>
      <w:r w:rsidRPr="1600291A">
        <w:rPr>
          <w:rFonts w:ascii="Arial" w:hAnsi="Arial"/>
          <w:color w:val="000000"/>
          <w:lang w:eastAsia="zh-CN"/>
        </w:rPr>
        <w:t>Uses clear and concise language</w:t>
      </w:r>
    </w:p>
    <w:p w14:paraId="6E7392D1" w14:textId="028B57BE" w:rsidR="00CE4449" w:rsidRPr="005A35CF" w:rsidRDefault="00CE4449" w:rsidP="002D4ADE">
      <w:pPr>
        <w:pStyle w:val="ListParagraph"/>
        <w:numPr>
          <w:ilvl w:val="0"/>
          <w:numId w:val="20"/>
        </w:numPr>
        <w:spacing w:before="0" w:after="0" w:line="276" w:lineRule="auto"/>
        <w:rPr>
          <w:rFonts w:ascii="Arial" w:hAnsi="Arial"/>
          <w:color w:val="000000"/>
          <w:lang w:eastAsia="zh-CN"/>
        </w:rPr>
      </w:pPr>
      <w:r w:rsidRPr="0EFC8A6A">
        <w:rPr>
          <w:rFonts w:ascii="Arial" w:hAnsi="Arial"/>
          <w:color w:val="000000"/>
          <w:lang w:eastAsia="zh-CN"/>
        </w:rPr>
        <w:lastRenderedPageBreak/>
        <w:t>Uses media appropriate to the audience and presents information to develop the understanding of the topic</w:t>
      </w:r>
    </w:p>
    <w:p w14:paraId="62D451A3" w14:textId="77777777" w:rsidR="00CE4449" w:rsidRPr="005A35CF" w:rsidRDefault="00CE4449" w:rsidP="00CE4449">
      <w:pPr>
        <w:spacing w:before="60" w:line="240" w:lineRule="auto"/>
        <w:rPr>
          <w:rStyle w:val="eop"/>
          <w:rFonts w:eastAsia="Arial"/>
          <w:sz w:val="22"/>
          <w:szCs w:val="22"/>
        </w:rPr>
      </w:pPr>
      <w:r w:rsidRPr="1600291A">
        <w:rPr>
          <w:rStyle w:val="eop"/>
          <w:rFonts w:ascii="Arial" w:eastAsia="Arial" w:hAnsi="Arial"/>
        </w:rPr>
        <w:t xml:space="preserve">Critical Thinking and Problem Solving: </w:t>
      </w:r>
    </w:p>
    <w:p w14:paraId="064CC1D8" w14:textId="77777777" w:rsidR="00CE4449" w:rsidRDefault="00CE4449" w:rsidP="002D4ADE">
      <w:pPr>
        <w:pStyle w:val="ListParagraph"/>
        <w:numPr>
          <w:ilvl w:val="0"/>
          <w:numId w:val="20"/>
        </w:numPr>
        <w:spacing w:before="0" w:after="0" w:line="276" w:lineRule="auto"/>
        <w:rPr>
          <w:rFonts w:ascii="Arial" w:hAnsi="Arial"/>
          <w:color w:val="000000"/>
          <w:lang w:eastAsia="zh-CN"/>
        </w:rPr>
      </w:pPr>
      <w:r w:rsidRPr="1600291A">
        <w:rPr>
          <w:rFonts w:ascii="Arial" w:hAnsi="Arial"/>
          <w:color w:val="000000"/>
          <w:lang w:eastAsia="zh-CN"/>
        </w:rPr>
        <w:t xml:space="preserve">Seeks resolution of problems through policy or process guidelines </w:t>
      </w:r>
    </w:p>
    <w:p w14:paraId="49B536F6" w14:textId="77777777" w:rsidR="00CE4449" w:rsidRDefault="00CE4449" w:rsidP="002D4ADE">
      <w:pPr>
        <w:pStyle w:val="ListParagraph"/>
        <w:numPr>
          <w:ilvl w:val="0"/>
          <w:numId w:val="20"/>
        </w:numPr>
        <w:spacing w:before="0" w:after="0" w:line="276" w:lineRule="auto"/>
        <w:rPr>
          <w:rFonts w:ascii="Arial" w:hAnsi="Arial"/>
          <w:color w:val="000000"/>
          <w:lang w:eastAsia="zh-CN"/>
        </w:rPr>
      </w:pPr>
      <w:r w:rsidRPr="1600291A">
        <w:rPr>
          <w:rFonts w:ascii="Arial" w:hAnsi="Arial"/>
          <w:color w:val="000000"/>
          <w:lang w:eastAsia="zh-CN"/>
        </w:rPr>
        <w:t>Otherwise seeks guidance by providing information and ideas relevant towards resolution of problem</w:t>
      </w:r>
    </w:p>
    <w:p w14:paraId="7E6E33B2" w14:textId="480A5DBF" w:rsidR="007C63A8" w:rsidRPr="007C63A8" w:rsidRDefault="00CE4449" w:rsidP="002D4ADE">
      <w:pPr>
        <w:numPr>
          <w:ilvl w:val="0"/>
          <w:numId w:val="20"/>
        </w:numPr>
        <w:spacing w:before="0" w:after="0" w:line="276" w:lineRule="atLeast"/>
        <w:contextualSpacing/>
        <w:rPr>
          <w:rFonts w:ascii="Arial" w:eastAsia="PMingLiU" w:hAnsi="Arial"/>
          <w:color w:val="363534"/>
        </w:rPr>
      </w:pPr>
      <w:r w:rsidRPr="1600291A">
        <w:rPr>
          <w:rFonts w:ascii="Arial" w:hAnsi="Arial"/>
          <w:color w:val="000000"/>
          <w:lang w:eastAsia="zh-CN"/>
        </w:rPr>
        <w:t>Understands concepts enabling improvements in critical thinking and problem solving</w:t>
      </w:r>
    </w:p>
    <w:p w14:paraId="290CAE43" w14:textId="77777777" w:rsidR="00234997" w:rsidRDefault="00234997" w:rsidP="00495B3B">
      <w:pPr>
        <w:keepNext/>
        <w:spacing w:before="0" w:line="240" w:lineRule="auto"/>
        <w:rPr>
          <w:rFonts w:ascii="Arial" w:hAnsi="Arial" w:cs="Arial"/>
          <w:bCs/>
          <w:color w:val="442D97"/>
          <w:sz w:val="28"/>
          <w:szCs w:val="28"/>
          <w:lang w:eastAsia="zh-CN"/>
        </w:rPr>
      </w:pPr>
    </w:p>
    <w:p w14:paraId="72CE8D2C" w14:textId="03CB4B19"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
        <w:tblW w:w="0" w:type="auto"/>
        <w:tblLook w:val="04A0" w:firstRow="1" w:lastRow="0" w:firstColumn="1" w:lastColumn="0" w:noHBand="0" w:noVBand="1"/>
      </w:tblPr>
      <w:tblGrid>
        <w:gridCol w:w="3402"/>
        <w:gridCol w:w="6803"/>
      </w:tblGrid>
      <w:tr w:rsidR="00802C40" w:rsidRPr="006E2410" w14:paraId="630E879E"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F3D0C2A" w14:textId="77777777" w:rsidR="00802C40" w:rsidRPr="00076C66" w:rsidRDefault="00802C40">
            <w:pPr>
              <w:rPr>
                <w:rFonts w:cstheme="minorHAnsi"/>
                <w:color w:val="111111" w:themeColor="text1" w:themeShade="80"/>
              </w:rPr>
            </w:pPr>
            <w:r w:rsidRPr="00076C66">
              <w:rPr>
                <w:rFonts w:cstheme="minorHAnsi"/>
                <w:color w:val="111111" w:themeColor="text1" w:themeShade="80"/>
              </w:rPr>
              <w:t>Financial Delegation Value</w:t>
            </w:r>
          </w:p>
        </w:tc>
        <w:tc>
          <w:tcPr>
            <w:tcW w:w="6803" w:type="dxa"/>
            <w:shd w:val="clear" w:color="auto" w:fill="auto"/>
          </w:tcPr>
          <w:p w14:paraId="5408721C" w14:textId="250282A8" w:rsidR="00802C40" w:rsidRPr="00076C66" w:rsidRDefault="00802C40">
            <w:pPr>
              <w:cnfStyle w:val="100000000000" w:firstRow="1"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w:t>
            </w:r>
            <w:r>
              <w:rPr>
                <w:rFonts w:cstheme="minorHAnsi"/>
                <w:color w:val="111111" w:themeColor="text1" w:themeShade="80"/>
              </w:rPr>
              <w:t>0.</w:t>
            </w:r>
            <w:r w:rsidRPr="00076C66">
              <w:rPr>
                <w:rFonts w:cstheme="minorHAnsi"/>
                <w:color w:val="111111" w:themeColor="text1" w:themeShade="80"/>
              </w:rPr>
              <w:t xml:space="preserve"> A declaration of Private Interests will be required for positions with financial delegations of &gt;$20,000</w:t>
            </w:r>
          </w:p>
        </w:tc>
      </w:tr>
      <w:tr w:rsidR="00802C40" w:rsidRPr="001B1027" w14:paraId="579D6409"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F75A45F" w14:textId="77777777" w:rsidR="00802C40" w:rsidRPr="00485D23" w:rsidRDefault="00802C40">
            <w:pPr>
              <w:pStyle w:val="ListParagraph"/>
              <w:spacing w:line="240" w:lineRule="auto"/>
              <w:ind w:left="0"/>
              <w:outlineLvl w:val="1"/>
              <w:rPr>
                <w:rFonts w:cstheme="minorHAnsi"/>
              </w:rPr>
            </w:pPr>
            <w:r w:rsidRPr="00485D23">
              <w:rPr>
                <w:rFonts w:cstheme="minorHAnsi"/>
              </w:rPr>
              <w:t>The occupational health and safety    requirements of this position may include, but are not limited to:</w:t>
            </w:r>
          </w:p>
          <w:p w14:paraId="1F2FA08A" w14:textId="77777777" w:rsidR="00802C40" w:rsidRPr="00485D23" w:rsidRDefault="00802C40">
            <w:pPr>
              <w:rPr>
                <w:rFonts w:cstheme="minorHAnsi"/>
                <w:color w:val="111111" w:themeColor="text1" w:themeShade="80"/>
              </w:rPr>
            </w:pPr>
          </w:p>
        </w:tc>
        <w:tc>
          <w:tcPr>
            <w:tcW w:w="6803" w:type="dxa"/>
          </w:tcPr>
          <w:p w14:paraId="012E8150"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a variety of physical tasks including endurance walking, lifting, handling or movement of heavy and awkward objects.</w:t>
            </w:r>
          </w:p>
          <w:p w14:paraId="70238FDC"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or working near manual powered hand tools.</w:t>
            </w:r>
          </w:p>
          <w:p w14:paraId="1F52D4CD"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Participation on rosters for both emergency response and planned burning.</w:t>
            </w:r>
          </w:p>
          <w:p w14:paraId="47BA6E73"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 xml:space="preserve">Travelling away from the home </w:t>
            </w:r>
            <w:proofErr w:type="spellStart"/>
            <w:r w:rsidRPr="00694849">
              <w:rPr>
                <w:rFonts w:cstheme="minorHAnsi"/>
              </w:rPr>
              <w:t>workcentre</w:t>
            </w:r>
            <w:proofErr w:type="spellEnd"/>
            <w:r w:rsidRPr="00694849">
              <w:rPr>
                <w:rFonts w:cstheme="minorHAnsi"/>
              </w:rPr>
              <w:t xml:space="preserve"> to other regional locations within the state or interstate may be required. Working in remote locations with the possibility of camping for up to a week at a time.</w:t>
            </w:r>
          </w:p>
          <w:p w14:paraId="562C1189" w14:textId="5E998A7F"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Travelling in or working near heavy plant, 4WDs, vehicles, helicopters and light aircraft and working from heights.</w:t>
            </w:r>
          </w:p>
          <w:p w14:paraId="73A993D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in environments subject to extreme heat, cold, dust, smoke, pollens and chemical and biological agents.</w:t>
            </w:r>
            <w:r w:rsidRPr="00694849" w:rsidDel="00E6107E">
              <w:rPr>
                <w:rFonts w:cstheme="minorHAnsi"/>
              </w:rPr>
              <w:t xml:space="preserve"> </w:t>
            </w:r>
          </w:p>
          <w:p w14:paraId="4B99FF4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Wearing personal protective equipment and clothing, including equipment that may increase metabolic heat and workloads, and reduce vision, respiration, smell, touch and hearing.</w:t>
            </w:r>
          </w:p>
          <w:p w14:paraId="6DE3A5B4"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work requiring sustained physical effort and intense concentration in adverse conditions over extended periods of time.</w:t>
            </w:r>
          </w:p>
          <w:p w14:paraId="5158D2D7" w14:textId="77777777" w:rsidR="00802C40" w:rsidRPr="00485D23"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Work associated with firefighting and other emergency responses may be required (e.g. overtime, standby duty, unusual hours of shift work duty, weekend work, long shifts, work at night, weekends and public holidays).</w:t>
            </w:r>
          </w:p>
        </w:tc>
      </w:tr>
      <w:tr w:rsidR="00802C40" w:rsidRPr="001B1027" w14:paraId="30446CF3"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3969E" w14:textId="77777777" w:rsidR="00802C40" w:rsidRPr="00076C66" w:rsidRDefault="00802C40">
            <w:pPr>
              <w:rPr>
                <w:rFonts w:cstheme="minorHAnsi"/>
                <w:color w:val="111111" w:themeColor="text1" w:themeShade="80"/>
              </w:rPr>
            </w:pPr>
            <w:r w:rsidRPr="00076C66">
              <w:rPr>
                <w:rFonts w:cstheme="minorHAnsi"/>
                <w:color w:val="111111" w:themeColor="text1" w:themeShade="80"/>
              </w:rPr>
              <w:t>D</w:t>
            </w:r>
            <w:r>
              <w:rPr>
                <w:rFonts w:cstheme="minorHAnsi"/>
                <w:color w:val="111111" w:themeColor="text1" w:themeShade="80"/>
              </w:rPr>
              <w:t>EECA</w:t>
            </w:r>
            <w:r w:rsidRPr="00076C66">
              <w:rPr>
                <w:rFonts w:cstheme="minorHAnsi"/>
                <w:color w:val="111111" w:themeColor="text1" w:themeShade="80"/>
              </w:rPr>
              <w:t xml:space="preserve"> will conduct relevant checks about applicants</w:t>
            </w:r>
            <w:r>
              <w:rPr>
                <w:rFonts w:cstheme="minorHAnsi"/>
                <w:color w:val="111111" w:themeColor="text1" w:themeShade="80"/>
              </w:rPr>
              <w:t xml:space="preserve"> and </w:t>
            </w:r>
            <w:r w:rsidRPr="00076C66">
              <w:rPr>
                <w:rFonts w:cstheme="minorHAnsi"/>
                <w:color w:val="111111" w:themeColor="text1" w:themeShade="80"/>
              </w:rPr>
              <w:t>the information provided within</w:t>
            </w:r>
            <w:r>
              <w:rPr>
                <w:rFonts w:cstheme="minorHAnsi"/>
                <w:color w:val="111111" w:themeColor="text1" w:themeShade="80"/>
              </w:rPr>
              <w:t xml:space="preserve"> an</w:t>
            </w:r>
            <w:r w:rsidRPr="00076C66">
              <w:rPr>
                <w:rFonts w:cstheme="minorHAnsi"/>
                <w:color w:val="111111" w:themeColor="text1" w:themeShade="80"/>
              </w:rPr>
              <w:t xml:space="preserve"> application. </w:t>
            </w:r>
            <w:r>
              <w:rPr>
                <w:rFonts w:cstheme="minorHAnsi"/>
                <w:color w:val="111111" w:themeColor="text1" w:themeShade="80"/>
              </w:rPr>
              <w:t>C</w:t>
            </w:r>
            <w:r w:rsidRPr="00076C66">
              <w:rPr>
                <w:rFonts w:cstheme="minorHAnsi"/>
                <w:color w:val="111111" w:themeColor="text1" w:themeShade="80"/>
              </w:rPr>
              <w:t>hecks will</w:t>
            </w:r>
            <w:r>
              <w:rPr>
                <w:rFonts w:cstheme="minorHAnsi"/>
                <w:color w:val="111111" w:themeColor="text1" w:themeShade="80"/>
              </w:rPr>
              <w:t xml:space="preserve"> </w:t>
            </w:r>
            <w:r w:rsidRPr="00076C66">
              <w:rPr>
                <w:rFonts w:cstheme="minorHAnsi"/>
                <w:color w:val="111111" w:themeColor="text1" w:themeShade="80"/>
              </w:rPr>
              <w:t xml:space="preserve">include but are not limited to: </w:t>
            </w:r>
          </w:p>
          <w:p w14:paraId="26861413" w14:textId="77777777" w:rsidR="00802C40" w:rsidRDefault="00802C40">
            <w:pPr>
              <w:rPr>
                <w:rFonts w:cstheme="minorHAnsi"/>
                <w:color w:val="111111" w:themeColor="text1" w:themeShade="80"/>
              </w:rPr>
            </w:pPr>
          </w:p>
          <w:p w14:paraId="00BCED3B" w14:textId="77777777" w:rsidR="00802C40" w:rsidRPr="003178CB" w:rsidRDefault="00802C40">
            <w:pPr>
              <w:tabs>
                <w:tab w:val="left" w:pos="2500"/>
              </w:tabs>
              <w:rPr>
                <w:rFonts w:cstheme="minorHAnsi"/>
              </w:rPr>
            </w:pPr>
            <w:r>
              <w:rPr>
                <w:rFonts w:cstheme="minorHAnsi"/>
              </w:rPr>
              <w:tab/>
            </w:r>
          </w:p>
        </w:tc>
        <w:tc>
          <w:tcPr>
            <w:tcW w:w="6803" w:type="dxa"/>
          </w:tcPr>
          <w:p w14:paraId="6AE5991E" w14:textId="77777777" w:rsidR="00802C40" w:rsidRPr="00076C66" w:rsidRDefault="00802C40">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Declaration and Consent form consenting to DE</w:t>
            </w:r>
            <w:r>
              <w:rPr>
                <w:rFonts w:cstheme="minorHAnsi"/>
                <w:color w:val="111111" w:themeColor="text1" w:themeShade="80"/>
              </w:rPr>
              <w:t>ECA</w:t>
            </w:r>
            <w:r w:rsidRPr="00076C66">
              <w:rPr>
                <w:rFonts w:cstheme="minorHAnsi"/>
                <w:color w:val="111111" w:themeColor="text1" w:themeShade="80"/>
              </w:rPr>
              <w:t xml:space="preserve"> contacting current and previous employer(s) to substantiate employment history, past conduct and performance is required. </w:t>
            </w:r>
          </w:p>
          <w:p w14:paraId="053005F2" w14:textId="77777777" w:rsidR="00802C40" w:rsidRDefault="00802C40">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satisfactory National Police Check will be required (for all non-</w:t>
            </w:r>
            <w:r>
              <w:rPr>
                <w:rFonts w:cstheme="minorHAnsi"/>
                <w:color w:val="111111" w:themeColor="text1" w:themeShade="80"/>
              </w:rPr>
              <w:t>DEECA</w:t>
            </w:r>
            <w:r w:rsidRPr="00076C66">
              <w:rPr>
                <w:rFonts w:cstheme="minorHAnsi"/>
                <w:color w:val="111111" w:themeColor="text1" w:themeShade="80"/>
              </w:rPr>
              <w:t xml:space="preserve"> employees).</w:t>
            </w:r>
          </w:p>
          <w:p w14:paraId="0090060A" w14:textId="77777777" w:rsidR="00802C40" w:rsidRPr="00076C66"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This position has a requirement to work shift work or out of hours work will be required that will involve evening or weekend work including occasional overnight travel.</w:t>
            </w:r>
          </w:p>
        </w:tc>
      </w:tr>
      <w:tr w:rsidR="00802C40" w:rsidRPr="00694849" w14:paraId="66D927A0"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46C69" w14:textId="77777777" w:rsidR="00802C40" w:rsidRPr="00076C66" w:rsidRDefault="00802C40">
            <w:pPr>
              <w:spacing w:before="120" w:after="120"/>
              <w:rPr>
                <w:rFonts w:cstheme="minorHAnsi"/>
                <w:color w:val="111111" w:themeColor="text1" w:themeShade="80"/>
              </w:rPr>
            </w:pPr>
            <w:r w:rsidRPr="00A30AC0">
              <w:rPr>
                <w:rFonts w:ascii="Arial" w:hAnsi="Arial"/>
                <w:color w:val="111111" w:themeColor="text1" w:themeShade="80"/>
              </w:rPr>
              <w:t>Mandatory Requirements</w:t>
            </w:r>
          </w:p>
        </w:tc>
        <w:tc>
          <w:tcPr>
            <w:tcW w:w="6803" w:type="dxa"/>
          </w:tcPr>
          <w:p w14:paraId="468FDE16" w14:textId="77777777" w:rsidR="00802C40" w:rsidRPr="001D00EE"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Hold a current manual Drivers Licence (Conditions A, I &amp; V not acceptable for employment). </w:t>
            </w:r>
          </w:p>
          <w:p w14:paraId="1847BD5F" w14:textId="77777777" w:rsidR="00802C40" w:rsidRPr="001D00EE"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Be an Australian Citizen, Permanent Resident or hold a valid work visa for the employment period. </w:t>
            </w:r>
          </w:p>
          <w:p w14:paraId="0A74DA83" w14:textId="62A5A817" w:rsidR="00B20D46" w:rsidRPr="001D00EE" w:rsidRDefault="00B20D46" w:rsidP="00B20D46">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F56351">
              <w:rPr>
                <w:rFonts w:cstheme="minorHAnsi"/>
                <w:color w:val="111111" w:themeColor="text1" w:themeShade="80"/>
              </w:rPr>
              <w:t xml:space="preserve">Meet the </w:t>
            </w:r>
            <w:r w:rsidRPr="00F56351">
              <w:rPr>
                <w:rFonts w:cstheme="minorHAnsi"/>
                <w:b/>
                <w:bCs/>
                <w:color w:val="111111" w:themeColor="text1" w:themeShade="80"/>
              </w:rPr>
              <w:t xml:space="preserve">“Category </w:t>
            </w:r>
            <w:r w:rsidR="00E25B6F" w:rsidRPr="000B70E1">
              <w:rPr>
                <w:rFonts w:cstheme="minorHAnsi"/>
                <w:b/>
                <w:bCs/>
                <w:color w:val="111111" w:themeColor="text1" w:themeShade="80"/>
              </w:rPr>
              <w:t>B – Firefighter Arduous</w:t>
            </w:r>
            <w:r w:rsidRPr="00F56351">
              <w:rPr>
                <w:rFonts w:cstheme="minorHAnsi"/>
                <w:b/>
                <w:bCs/>
                <w:color w:val="111111" w:themeColor="text1" w:themeShade="80"/>
              </w:rPr>
              <w:t>”</w:t>
            </w:r>
            <w:r w:rsidRPr="00F56351">
              <w:rPr>
                <w:rFonts w:cstheme="minorHAnsi"/>
                <w:color w:val="111111" w:themeColor="text1" w:themeShade="80"/>
              </w:rPr>
              <w:t xml:space="preserve"> medical and fitness requirements. This requires meeting the DEECA firefighter medical assessment requirements at least every two years (or as specified by the assessing doctor), and successful completion of the “Pack Hike Test” prior to each </w:t>
            </w:r>
            <w:r w:rsidR="00E25B6F">
              <w:rPr>
                <w:rFonts w:cstheme="minorHAnsi"/>
                <w:color w:val="111111" w:themeColor="text1" w:themeShade="80"/>
              </w:rPr>
              <w:t>fire season</w:t>
            </w:r>
            <w:r w:rsidRPr="00F56351">
              <w:rPr>
                <w:rFonts w:cstheme="minorHAnsi"/>
                <w:color w:val="111111" w:themeColor="text1" w:themeShade="80"/>
              </w:rPr>
              <w:t>. This requirement also includes notification of any changes in your medical condition prior or after your medical assessment.</w:t>
            </w:r>
          </w:p>
          <w:p w14:paraId="1338B504" w14:textId="77D90BDF" w:rsidR="00802C40" w:rsidRDefault="00802C40">
            <w:pPr>
              <w:cnfStyle w:val="000000000000" w:firstRow="0" w:lastRow="0" w:firstColumn="0" w:lastColumn="0" w:oddVBand="0" w:evenVBand="0" w:oddHBand="0" w:evenHBand="0" w:firstRowFirstColumn="0" w:firstRowLastColumn="0" w:lastRowFirstColumn="0" w:lastRowLastColumn="0"/>
              <w:rPr>
                <w:rFonts w:cstheme="minorBidi"/>
                <w:color w:val="111111" w:themeColor="text1" w:themeShade="80"/>
              </w:rPr>
            </w:pPr>
            <w:r w:rsidRPr="001D00EE">
              <w:rPr>
                <w:rFonts w:cstheme="minorBidi"/>
                <w:color w:val="111111" w:themeColor="text1" w:themeShade="80"/>
              </w:rPr>
              <w:t>Biannual medical and annual task-based assessments are an ongoing requirement of the role.</w:t>
            </w:r>
          </w:p>
          <w:p w14:paraId="01850338" w14:textId="4170DE48" w:rsidR="00802C40" w:rsidRPr="001D00EE" w:rsidRDefault="00311B6B" w:rsidP="00311B6B">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B70E1">
              <w:rPr>
                <w:rFonts w:cstheme="minorHAnsi"/>
                <w:color w:val="111111" w:themeColor="text1" w:themeShade="80"/>
              </w:rPr>
              <w:t>Ability to achieve competent result in the D</w:t>
            </w:r>
            <w:r>
              <w:rPr>
                <w:rFonts w:cstheme="minorHAnsi"/>
                <w:color w:val="111111" w:themeColor="text1" w:themeShade="80"/>
              </w:rPr>
              <w:t>EECA</w:t>
            </w:r>
            <w:r w:rsidRPr="000B70E1">
              <w:rPr>
                <w:rFonts w:cstheme="minorHAnsi"/>
                <w:color w:val="111111" w:themeColor="text1" w:themeShade="80"/>
              </w:rPr>
              <w:t xml:space="preserve"> General Firefighter accreditation.</w:t>
            </w:r>
          </w:p>
        </w:tc>
      </w:tr>
      <w:tr w:rsidR="00DC2E35" w:rsidRPr="007F1CFE" w14:paraId="386C0AF8"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AB6BD2" w14:textId="77777777" w:rsidR="00DC2E35" w:rsidRPr="007F1CFE" w:rsidRDefault="00DC2E35">
            <w:pPr>
              <w:tabs>
                <w:tab w:val="left" w:pos="360"/>
                <w:tab w:val="left" w:pos="720"/>
              </w:tabs>
              <w:rPr>
                <w:rFonts w:ascii="Arial" w:hAnsi="Arial"/>
                <w:color w:val="111111" w:themeColor="text1" w:themeShade="80"/>
              </w:rPr>
            </w:pPr>
            <w:r w:rsidRPr="00E150A8">
              <w:rPr>
                <w:rFonts w:cstheme="minorBidi"/>
                <w:color w:val="111111" w:themeColor="text1" w:themeShade="80"/>
              </w:rPr>
              <w:lastRenderedPageBreak/>
              <w:t>Desirable Requirements</w:t>
            </w:r>
          </w:p>
        </w:tc>
        <w:tc>
          <w:tcPr>
            <w:tcW w:w="6803" w:type="dxa"/>
          </w:tcPr>
          <w:p w14:paraId="0B54346E" w14:textId="7AE3DDD0" w:rsidR="00DC2E35" w:rsidRPr="000A5900" w:rsidRDefault="00DC2E35">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E150A8">
              <w:rPr>
                <w:rFonts w:cstheme="minorBidi"/>
                <w:color w:val="111111" w:themeColor="text1" w:themeShade="80"/>
              </w:rPr>
              <w:t>Cert IV Aboriginal Cultural Heritage Management</w:t>
            </w:r>
            <w:r w:rsidR="00DF2DC3">
              <w:rPr>
                <w:rFonts w:cstheme="minorBidi"/>
                <w:color w:val="111111" w:themeColor="text1" w:themeShade="80"/>
              </w:rPr>
              <w:t xml:space="preserve"> or equivalent</w:t>
            </w:r>
          </w:p>
        </w:tc>
      </w:tr>
      <w:tr w:rsidR="006B37AD" w:rsidRPr="007F1CFE" w14:paraId="5858B16E"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A79E437" w14:textId="09781327" w:rsidR="006B37AD" w:rsidRPr="007F1CFE" w:rsidRDefault="00DC2E35">
            <w:pPr>
              <w:spacing w:before="120" w:after="120"/>
              <w:rPr>
                <w:rFonts w:ascii="Arial" w:hAnsi="Arial"/>
                <w:color w:val="111111" w:themeColor="text1" w:themeShade="80"/>
              </w:rPr>
            </w:pPr>
            <w:r>
              <w:rPr>
                <w:rFonts w:ascii="Arial" w:hAnsi="Arial"/>
                <w:color w:val="111111" w:themeColor="text1" w:themeShade="80"/>
              </w:rPr>
              <w:t>Role</w:t>
            </w:r>
            <w:r w:rsidR="006B37AD" w:rsidRPr="000B70E1">
              <w:rPr>
                <w:rFonts w:ascii="Arial" w:hAnsi="Arial"/>
                <w:color w:val="111111" w:themeColor="text1" w:themeShade="80"/>
              </w:rPr>
              <w:t xml:space="preserve"> requirements (achieve accreditations and maintain competencies)</w:t>
            </w:r>
          </w:p>
        </w:tc>
        <w:tc>
          <w:tcPr>
            <w:tcW w:w="6803" w:type="dxa"/>
          </w:tcPr>
          <w:p w14:paraId="36EE6176" w14:textId="77777777" w:rsidR="006B37AD" w:rsidRPr="001D00EE" w:rsidRDefault="006B37AD" w:rsidP="002D4ADE">
            <w:pPr>
              <w:pStyle w:val="ListParagraph"/>
              <w:numPr>
                <w:ilvl w:val="0"/>
                <w:numId w:val="19"/>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Safe and effective use of tools and equipment including non-powered and small hand tools, chainsaws, brush-cutters and pole saws, basic carpentry, small pumps (slip on/tanker and filler), field radios and other communication equipment. </w:t>
            </w:r>
          </w:p>
          <w:p w14:paraId="721DBC6A" w14:textId="77777777" w:rsidR="006B37AD" w:rsidRPr="001D00EE" w:rsidRDefault="006B37AD" w:rsidP="002D4ADE">
            <w:pPr>
              <w:pStyle w:val="ListParagraph"/>
              <w:numPr>
                <w:ilvl w:val="0"/>
                <w:numId w:val="19"/>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Application of Safe Work Practices including awareness of Regulations and Codes of Practice (Manual Handling, Noise, Dangerous Goods, Prevention of Falls, Plant), use of Standard Operating Procedures, use of Job Safety Analysis (JSAs)/Risk Assessments/Site Safety Surveys.</w:t>
            </w:r>
          </w:p>
          <w:p w14:paraId="79D21275" w14:textId="77777777" w:rsidR="006B37AD" w:rsidRPr="001D00EE" w:rsidRDefault="006B37AD" w:rsidP="002D4ADE">
            <w:pPr>
              <w:pStyle w:val="ListParagraph"/>
              <w:numPr>
                <w:ilvl w:val="0"/>
                <w:numId w:val="19"/>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High level of understanding in Department policies and procedures.</w:t>
            </w:r>
          </w:p>
          <w:p w14:paraId="0B1B1EB3" w14:textId="6C91488C" w:rsidR="006B37AD" w:rsidRPr="001D00EE" w:rsidRDefault="006B37AD" w:rsidP="002D4ADE">
            <w:pPr>
              <w:pStyle w:val="ListParagraph"/>
              <w:numPr>
                <w:ilvl w:val="0"/>
                <w:numId w:val="19"/>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Safe and effective driving of manual 4WD vehicles. </w:t>
            </w:r>
          </w:p>
          <w:p w14:paraId="246CCCD4" w14:textId="77777777" w:rsidR="001A20BB" w:rsidRPr="001D00EE" w:rsidRDefault="001A20BB" w:rsidP="001A20BB">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Training for the below will be provided during employment depending on </w:t>
            </w:r>
            <w:r>
              <w:rPr>
                <w:rFonts w:cstheme="minorHAnsi"/>
                <w:color w:val="111111" w:themeColor="text1" w:themeShade="80"/>
              </w:rPr>
              <w:t>role</w:t>
            </w:r>
            <w:r w:rsidRPr="001D00EE">
              <w:rPr>
                <w:rFonts w:cstheme="minorHAnsi"/>
                <w:color w:val="111111" w:themeColor="text1" w:themeShade="80"/>
              </w:rPr>
              <w:t xml:space="preserve"> requirements.</w:t>
            </w:r>
          </w:p>
          <w:p w14:paraId="47A1A56A" w14:textId="77777777" w:rsidR="004F2CFD" w:rsidRDefault="004F2CFD" w:rsidP="002D4ADE">
            <w:pPr>
              <w:pStyle w:val="ListParagraph"/>
              <w:numPr>
                <w:ilvl w:val="0"/>
                <w:numId w:val="19"/>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4F2CFD">
              <w:rPr>
                <w:rFonts w:cstheme="minorHAnsi"/>
                <w:color w:val="111111" w:themeColor="text1" w:themeShade="80"/>
              </w:rPr>
              <w:t xml:space="preserve">Planned Burn Operations Officer </w:t>
            </w:r>
          </w:p>
          <w:p w14:paraId="79BCBAD7" w14:textId="2994AC45" w:rsidR="006B37AD" w:rsidRPr="000B70E1" w:rsidRDefault="006B37AD" w:rsidP="002D4ADE">
            <w:pPr>
              <w:pStyle w:val="ListParagraph"/>
              <w:numPr>
                <w:ilvl w:val="0"/>
                <w:numId w:val="19"/>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Level 2 First </w:t>
            </w:r>
            <w:r w:rsidR="00DF2249" w:rsidRPr="001D00EE">
              <w:rPr>
                <w:rFonts w:cstheme="minorHAnsi"/>
                <w:color w:val="111111" w:themeColor="text1" w:themeShade="80"/>
              </w:rPr>
              <w:t xml:space="preserve">Aid </w:t>
            </w:r>
          </w:p>
        </w:tc>
      </w:tr>
      <w:tr w:rsidR="00802C40" w:rsidRPr="007F1CFE" w14:paraId="7970F6B2"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3D20C61" w14:textId="77777777" w:rsidR="00802C40" w:rsidRPr="007F1CFE" w:rsidRDefault="00802C40">
            <w:pPr>
              <w:spacing w:before="120" w:after="120"/>
              <w:rPr>
                <w:rFonts w:ascii="Arial" w:hAnsi="Arial"/>
                <w:color w:val="111111" w:themeColor="text1" w:themeShade="80"/>
              </w:rPr>
            </w:pPr>
            <w:r w:rsidRPr="007F1CFE">
              <w:rPr>
                <w:rFonts w:ascii="Arial" w:hAnsi="Arial"/>
                <w:color w:val="111111" w:themeColor="text1" w:themeShade="80"/>
              </w:rPr>
              <w:t>Employment terms and conditions</w:t>
            </w:r>
          </w:p>
          <w:p w14:paraId="1C31AFB8" w14:textId="77777777" w:rsidR="00802C40" w:rsidRPr="007F1CFE" w:rsidRDefault="00802C40">
            <w:pPr>
              <w:spacing w:before="120" w:after="120"/>
              <w:rPr>
                <w:rFonts w:ascii="Arial" w:hAnsi="Arial"/>
                <w:color w:val="111111" w:themeColor="text1" w:themeShade="80"/>
              </w:rPr>
            </w:pPr>
          </w:p>
        </w:tc>
        <w:tc>
          <w:tcPr>
            <w:tcW w:w="6803" w:type="dxa"/>
          </w:tcPr>
          <w:p w14:paraId="392EEE73" w14:textId="77777777"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Conditions of employment will be governed by the </w:t>
            </w:r>
            <w:r w:rsidRPr="00BC1006">
              <w:rPr>
                <w:rFonts w:cstheme="minorHAnsi"/>
                <w:i/>
                <w:iCs/>
                <w:color w:val="111111" w:themeColor="text1" w:themeShade="80"/>
              </w:rPr>
              <w:t>Field Staff and Wild Dog Controllers Agreement 2021</w:t>
            </w:r>
            <w:r w:rsidRPr="000A5900">
              <w:rPr>
                <w:rFonts w:cstheme="minorHAnsi"/>
                <w:color w:val="111111" w:themeColor="text1" w:themeShade="80"/>
              </w:rPr>
              <w:t xml:space="preserve"> and the </w:t>
            </w:r>
            <w:r w:rsidRPr="00BC1006">
              <w:rPr>
                <w:rFonts w:cstheme="minorHAnsi"/>
                <w:i/>
                <w:iCs/>
                <w:color w:val="111111" w:themeColor="text1" w:themeShade="80"/>
              </w:rPr>
              <w:t>Public Administration Act 2004</w:t>
            </w:r>
            <w:r w:rsidRPr="000A5900">
              <w:rPr>
                <w:rFonts w:cstheme="minorHAnsi"/>
                <w:color w:val="111111" w:themeColor="text1" w:themeShade="80"/>
              </w:rPr>
              <w:t>.</w:t>
            </w:r>
          </w:p>
          <w:p w14:paraId="587E8BFD" w14:textId="77777777"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Non-department applicants will be subject to a probation period of six months.</w:t>
            </w:r>
          </w:p>
          <w:p w14:paraId="09CD5D6D" w14:textId="77777777"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Shift work or out of hours work that will involve evening or weekend work including occasional overnight travel will be required. </w:t>
            </w:r>
          </w:p>
          <w:p w14:paraId="2685E362" w14:textId="77777777" w:rsidR="00802C40" w:rsidRPr="00DB34D7"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ascii="Arial" w:eastAsia="Arial" w:hAnsi="Arial" w:cs="Arial"/>
              </w:rPr>
            </w:pPr>
            <w:r w:rsidRPr="000A5900">
              <w:rPr>
                <w:rFonts w:cstheme="minorHAnsi"/>
                <w:color w:val="111111" w:themeColor="text1" w:themeShade="80"/>
              </w:rPr>
              <w:t>Be available for standby for an immediate return to work during the employment period. A maximum 20-minute response time is preferred.</w:t>
            </w:r>
          </w:p>
        </w:tc>
      </w:tr>
      <w:tr w:rsidR="00802C40" w:rsidRPr="007F1CFE" w14:paraId="7A1CCB85"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DB51188" w14:textId="77777777" w:rsidR="00802C40" w:rsidRPr="007F1CFE" w:rsidRDefault="00802C40">
            <w:pPr>
              <w:spacing w:before="120" w:after="120"/>
              <w:rPr>
                <w:rFonts w:ascii="Arial" w:hAnsi="Arial"/>
                <w:color w:val="111111" w:themeColor="text1" w:themeShade="80"/>
              </w:rPr>
            </w:pPr>
            <w:r w:rsidRPr="007F1CFE">
              <w:rPr>
                <w:rFonts w:ascii="Arial" w:hAnsi="Arial"/>
                <w:color w:val="111111" w:themeColor="text1" w:themeShade="80"/>
              </w:rPr>
              <w:t xml:space="preserve">Privacy </w:t>
            </w:r>
          </w:p>
        </w:tc>
        <w:tc>
          <w:tcPr>
            <w:tcW w:w="6803" w:type="dxa"/>
          </w:tcPr>
          <w:p w14:paraId="266E8CD0" w14:textId="77777777" w:rsidR="00802C40" w:rsidRPr="007F1CFE" w:rsidRDefault="00802C40" w:rsidP="00DF2249">
            <w:pPr>
              <w:tabs>
                <w:tab w:val="left" w:pos="360"/>
                <w:tab w:val="left" w:pos="720"/>
              </w:tabs>
              <w:autoSpaceDE w:val="0"/>
              <w:autoSpaceDN w:val="0"/>
              <w:adjustRightInd w:val="0"/>
              <w:spacing w:line="240" w:lineRule="auto"/>
              <w:jc w:val="both"/>
              <w:cnfStyle w:val="000000000000" w:firstRow="0" w:lastRow="0" w:firstColumn="0" w:lastColumn="0" w:oddVBand="0" w:evenVBand="0" w:oddHBand="0" w:evenHBand="0" w:firstRowFirstColumn="0" w:firstRowLastColumn="0" w:lastRowFirstColumn="0" w:lastRowLastColumn="0"/>
              <w:rPr>
                <w:rFonts w:ascii="Arial" w:hAnsi="Arial"/>
                <w:color w:val="111111" w:themeColor="text1" w:themeShade="80"/>
              </w:rPr>
            </w:pPr>
            <w:r w:rsidRPr="007F1CFE">
              <w:rPr>
                <w:rFonts w:cstheme="minorHAnsi"/>
                <w:color w:val="111111" w:themeColor="text1" w:themeShade="80"/>
              </w:rPr>
              <w:t xml:space="preserve">The department affirms that the collection and handling of applications </w:t>
            </w:r>
            <w:r>
              <w:rPr>
                <w:rFonts w:cstheme="minorHAnsi"/>
                <w:color w:val="111111" w:themeColor="text1" w:themeShade="80"/>
              </w:rPr>
              <w:t xml:space="preserve">        </w:t>
            </w:r>
            <w:r w:rsidRPr="007F1CFE">
              <w:rPr>
                <w:rFonts w:cstheme="minorHAnsi"/>
                <w:color w:val="111111" w:themeColor="text1" w:themeShade="80"/>
              </w:rPr>
              <w:t>and personal information will be consistent with the requirements of the Privacy and Data Protection Act 2014.</w:t>
            </w:r>
          </w:p>
        </w:tc>
      </w:tr>
    </w:tbl>
    <w:bookmarkEnd w:id="4"/>
    <w:p w14:paraId="2F24748A" w14:textId="77777777" w:rsidR="00495B3B" w:rsidRPr="00495B3B" w:rsidRDefault="00495B3B" w:rsidP="00495B3B">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24978C0E" w14:textId="00ADB1ED" w:rsidR="00495B3B" w:rsidRPr="00495B3B" w:rsidRDefault="00495B3B" w:rsidP="00495B3B">
      <w:pPr>
        <w:spacing w:before="0" w:after="0"/>
        <w:rPr>
          <w:rFonts w:ascii="Arial" w:hAnsi="Arial" w:cs="Arial"/>
          <w:color w:val="333333"/>
        </w:rPr>
      </w:pPr>
      <w:r w:rsidRPr="00495B3B">
        <w:rPr>
          <w:rFonts w:ascii="Arial" w:hAnsi="Arial" w:cs="Arial"/>
          <w:color w:val="333333"/>
        </w:rPr>
        <w:t xml:space="preserve">We employ </w:t>
      </w:r>
      <w:r w:rsidR="00987D8E">
        <w:rPr>
          <w:rFonts w:ascii="Arial" w:hAnsi="Arial" w:cs="Arial"/>
          <w:color w:val="333333"/>
        </w:rPr>
        <w:t xml:space="preserve">approximately </w:t>
      </w:r>
      <w:r>
        <w:rPr>
          <w:rFonts w:ascii="Arial" w:hAnsi="Arial" w:cs="Arial"/>
          <w:color w:val="333333"/>
        </w:rPr>
        <w:t>6</w:t>
      </w:r>
      <w:r w:rsidRPr="00495B3B">
        <w:rPr>
          <w:rFonts w:ascii="Arial" w:hAnsi="Arial" w:cs="Arial"/>
          <w:color w:val="333333"/>
        </w:rPr>
        <w:t>,000 staff, who work from more than 82 locations throughout Victoria, across the portfolios of energy, environment, climate action, water, agriculture and resources. 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64E4B838" w14:textId="77777777" w:rsidR="00495B3B" w:rsidRPr="00495B3B" w:rsidRDefault="00495B3B" w:rsidP="00495B3B">
      <w:pPr>
        <w:spacing w:before="0" w:after="0"/>
        <w:rPr>
          <w:rFonts w:ascii="Arial" w:hAnsi="Arial" w:cs="Arial"/>
          <w:color w:val="333333"/>
        </w:rPr>
      </w:pPr>
    </w:p>
    <w:p w14:paraId="357C32F5" w14:textId="77777777" w:rsidR="00495B3B" w:rsidRPr="00495B3B" w:rsidRDefault="00495B3B" w:rsidP="00495B3B">
      <w:pPr>
        <w:spacing w:before="0" w:after="0" w:line="480" w:lineRule="auto"/>
        <w:rPr>
          <w:rFonts w:ascii="Arial" w:hAnsi="Arial" w:cs="Arial"/>
          <w:color w:val="000000"/>
          <w:lang w:eastAsia="en-US"/>
        </w:rPr>
      </w:pPr>
      <w:r w:rsidRPr="00495B3B">
        <w:rPr>
          <w:rFonts w:ascii="Arial" w:hAnsi="Arial" w:cs="Arial"/>
          <w:color w:val="363534"/>
          <w:lang w:eastAsia="en-US"/>
        </w:rPr>
        <w:t xml:space="preserve">For further information about the department, please visit our website </w:t>
      </w:r>
      <w:hyperlink r:id="rId32" w:history="1">
        <w:r w:rsidRPr="00495B3B">
          <w:rPr>
            <w:rFonts w:ascii="Arial" w:hAnsi="Arial" w:cs="Arial"/>
            <w:u w:val="single"/>
            <w:lang w:eastAsia="en-US"/>
          </w:rPr>
          <w:t>www.delwp.vic.gov.au</w:t>
        </w:r>
      </w:hyperlink>
    </w:p>
    <w:p w14:paraId="78BBA915" w14:textId="77777777" w:rsidR="00495B3B" w:rsidRPr="00495B3B" w:rsidRDefault="00495B3B" w:rsidP="00495B3B">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525280CA" w14:textId="3EB3DC8E" w:rsidR="00495B3B" w:rsidRDefault="00495B3B" w:rsidP="00495B3B">
      <w:pPr>
        <w:spacing w:before="0" w:after="0" w:line="240" w:lineRule="auto"/>
        <w:jc w:val="both"/>
        <w:rPr>
          <w:rFonts w:ascii="Arial" w:hAnsi="Arial" w:cs="Arial"/>
          <w:color w:val="000000"/>
          <w:szCs w:val="22"/>
        </w:rPr>
      </w:pPr>
      <w:r w:rsidRPr="00495B3B">
        <w:rPr>
          <w:rFonts w:ascii="Arial" w:hAnsi="Arial" w:cs="Arial"/>
          <w:color w:val="1A1A1A"/>
          <w:szCs w:val="22"/>
        </w:rPr>
        <w:t xml:space="preserve">Our values are the foundation of our culture and guide how we work together, with our ministers, stakeholders, partners and the community. The departments values are </w:t>
      </w:r>
      <w:r w:rsidRPr="00495B3B">
        <w:rPr>
          <w:rFonts w:ascii="Arial" w:hAnsi="Arial" w:cs="Arial"/>
          <w:b/>
          <w:color w:val="000000"/>
          <w:szCs w:val="22"/>
        </w:rPr>
        <w:t>Teamwork</w:t>
      </w:r>
      <w:r w:rsidRPr="00495B3B">
        <w:rPr>
          <w:rFonts w:ascii="Arial" w:hAnsi="Arial" w:cs="Arial"/>
          <w:color w:val="000000"/>
          <w:szCs w:val="22"/>
        </w:rPr>
        <w:t xml:space="preserve">, </w:t>
      </w:r>
      <w:r w:rsidRPr="00495B3B">
        <w:rPr>
          <w:rFonts w:ascii="Arial" w:hAnsi="Arial" w:cs="Arial"/>
          <w:b/>
          <w:color w:val="000000"/>
          <w:szCs w:val="22"/>
        </w:rPr>
        <w:t>Service Excellence</w:t>
      </w:r>
      <w:r w:rsidRPr="00495B3B">
        <w:rPr>
          <w:rFonts w:ascii="Arial" w:hAnsi="Arial" w:cs="Arial"/>
          <w:color w:val="000000"/>
          <w:szCs w:val="22"/>
        </w:rPr>
        <w:t xml:space="preserve">, </w:t>
      </w:r>
      <w:r w:rsidRPr="00495B3B">
        <w:rPr>
          <w:rFonts w:ascii="Arial" w:hAnsi="Arial" w:cs="Arial"/>
          <w:b/>
          <w:color w:val="000000"/>
          <w:szCs w:val="22"/>
        </w:rPr>
        <w:t>Ownership</w:t>
      </w:r>
      <w:r w:rsidRPr="00495B3B">
        <w:rPr>
          <w:rFonts w:ascii="Arial" w:hAnsi="Arial" w:cs="Arial"/>
          <w:color w:val="000000"/>
          <w:szCs w:val="22"/>
        </w:rPr>
        <w:t xml:space="preserve"> and </w:t>
      </w:r>
      <w:r w:rsidRPr="00495B3B">
        <w:rPr>
          <w:rFonts w:ascii="Arial" w:hAnsi="Arial" w:cs="Arial"/>
          <w:b/>
          <w:color w:val="000000"/>
          <w:szCs w:val="22"/>
        </w:rPr>
        <w:t>Wellbeing &amp; Safety</w:t>
      </w:r>
      <w:r w:rsidRPr="00495B3B">
        <w:rPr>
          <w:rFonts w:ascii="Arial" w:hAnsi="Arial" w:cs="Arial"/>
          <w:color w:val="000000"/>
          <w:szCs w:val="22"/>
        </w:rPr>
        <w:t xml:space="preserve">. </w:t>
      </w:r>
    </w:p>
    <w:p w14:paraId="4223B075" w14:textId="77777777" w:rsidR="00495B3B" w:rsidRPr="00495B3B" w:rsidRDefault="00495B3B" w:rsidP="00965119">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6E3541A2" w14:textId="77777777" w:rsidR="00495B3B" w:rsidRPr="00495B3B" w:rsidRDefault="00495B3B" w:rsidP="00965119">
      <w:pPr>
        <w:spacing w:before="0" w:after="0"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0C23C87C" w14:textId="77777777" w:rsidR="00495B3B" w:rsidRPr="00495B3B" w:rsidRDefault="00495B3B" w:rsidP="00965119">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3CEEE6C" w14:textId="77777777" w:rsidR="00495B3B" w:rsidRPr="00495B3B" w:rsidRDefault="00495B3B" w:rsidP="00495B3B">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449D99F9" w14:textId="77777777" w:rsidR="00495B3B" w:rsidRPr="00495B3B" w:rsidRDefault="00495B3B" w:rsidP="00495B3B">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r>
      <w:r w:rsidRPr="00495B3B">
        <w:rPr>
          <w:rFonts w:ascii="Arial" w:hAnsi="Arial" w:cs="Arial"/>
          <w:color w:val="000000"/>
          <w:szCs w:val="22"/>
        </w:rPr>
        <w:lastRenderedPageBreak/>
        <w:t xml:space="preserve">3. We are inclusive and flexible </w:t>
      </w:r>
      <w:r w:rsidRPr="00495B3B">
        <w:rPr>
          <w:rFonts w:ascii="Arial" w:hAnsi="Arial" w:cs="Arial"/>
          <w:color w:val="000000"/>
          <w:szCs w:val="22"/>
        </w:rPr>
        <w:br/>
        <w:t>4. We are safe and respectful</w:t>
      </w:r>
    </w:p>
    <w:p w14:paraId="6D28BF25" w14:textId="77777777" w:rsidR="00495B3B" w:rsidRPr="00495B3B" w:rsidRDefault="00495B3B" w:rsidP="00495B3B">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F39D88A" w14:textId="77777777" w:rsidR="00495B3B" w:rsidRPr="00495B3B" w:rsidRDefault="00495B3B" w:rsidP="00495B3B">
      <w:pPr>
        <w:rPr>
          <w:rFonts w:ascii="Arial" w:hAnsi="Arial" w:cs="Arial"/>
          <w:b/>
          <w:bCs/>
          <w:color w:val="363534"/>
        </w:rPr>
      </w:pPr>
      <w:r w:rsidRPr="00495B3B">
        <w:rPr>
          <w:rFonts w:ascii="Arial" w:hAnsi="Arial" w:cs="Arial"/>
          <w:b/>
          <w:bCs/>
          <w:color w:val="363534"/>
        </w:rPr>
        <w:t>Aboriginal Cultural Safety</w:t>
      </w:r>
    </w:p>
    <w:p w14:paraId="793507C3" w14:textId="77777777" w:rsidR="00495B3B" w:rsidRPr="00495B3B" w:rsidRDefault="00495B3B" w:rsidP="00495B3B">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00495B3B">
          <w:rPr>
            <w:rFonts w:ascii="Arial" w:hAnsi="Arial" w:cs="Arial"/>
            <w:u w:val="single"/>
          </w:rPr>
          <w:t>self.determination@delwp.vic.gov.au</w:t>
        </w:r>
      </w:hyperlink>
      <w:r w:rsidRPr="00495B3B">
        <w:rPr>
          <w:rFonts w:ascii="Arial" w:hAnsi="Arial" w:cs="Arial"/>
          <w:color w:val="363534"/>
        </w:rPr>
        <w:t>.</w:t>
      </w:r>
    </w:p>
    <w:p w14:paraId="0277B7AF" w14:textId="77777777" w:rsidR="00495B3B" w:rsidRPr="00495B3B" w:rsidRDefault="00495B3B" w:rsidP="00495B3B">
      <w:pPr>
        <w:rPr>
          <w:rFonts w:ascii="Arial" w:hAnsi="Arial" w:cs="Arial"/>
          <w:b/>
          <w:color w:val="363534"/>
          <w:szCs w:val="22"/>
        </w:rPr>
      </w:pPr>
      <w:r w:rsidRPr="00495B3B">
        <w:rPr>
          <w:rFonts w:ascii="Arial" w:hAnsi="Arial" w:cs="Arial"/>
          <w:b/>
          <w:color w:val="363534"/>
          <w:szCs w:val="22"/>
        </w:rPr>
        <w:t>Balancing your Life / Hybrid Working</w:t>
      </w:r>
    </w:p>
    <w:p w14:paraId="45CE6128" w14:textId="79D52E34" w:rsidR="00495B3B" w:rsidRPr="00495B3B" w:rsidRDefault="00495B3B" w:rsidP="00495B3B">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w:t>
      </w:r>
      <w:r w:rsidR="00965119" w:rsidRPr="00495B3B">
        <w:rPr>
          <w:rFonts w:ascii="Arial" w:eastAsia="Calibri" w:hAnsi="Arial" w:cs="Arial"/>
          <w:color w:val="363534"/>
          <w:szCs w:val="22"/>
        </w:rPr>
        <w:t>offer flexible</w:t>
      </w:r>
      <w:r w:rsidRPr="00495B3B">
        <w:rPr>
          <w:rFonts w:ascii="Arial" w:eastAsia="Calibri" w:hAnsi="Arial" w:cs="Arial"/>
          <w:color w:val="363534"/>
          <w:szCs w:val="22"/>
        </w:rPr>
        <w:t xml:space="preserv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491AE125" w14:textId="63448449" w:rsidR="00495B3B" w:rsidRPr="00495B3B" w:rsidRDefault="00495B3B" w:rsidP="00495B3B">
      <w:pPr>
        <w:spacing w:line="240" w:lineRule="auto"/>
        <w:rPr>
          <w:rFonts w:ascii="Arial" w:hAnsi="Arial" w:cs="Arial"/>
          <w:sz w:val="28"/>
          <w:szCs w:val="28"/>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Pr="00495B3B">
          <w:rPr>
            <w:rFonts w:ascii="Arial" w:eastAsia="Microsoft JhengHei" w:hAnsi="Arial" w:cs="Arial"/>
            <w:sz w:val="22"/>
            <w:szCs w:val="24"/>
            <w:u w:val="single"/>
            <w:lang w:eastAsia="en-US"/>
          </w:rPr>
          <w:t>customer.service@delwp.vic.gov.au</w:t>
        </w:r>
      </w:hyperlink>
      <w:r w:rsidRPr="00495B3B">
        <w:rPr>
          <w:rFonts w:ascii="Arial" w:hAnsi="Arial" w:cs="Arial"/>
          <w:sz w:val="28"/>
          <w:szCs w:val="28"/>
          <w:lang w:eastAsia="en-US"/>
        </w:rPr>
        <w:t xml:space="preserve"> </w:t>
      </w:r>
    </w:p>
    <w:p w14:paraId="69B28C1E" w14:textId="01B63964" w:rsidR="00A14A3F" w:rsidRDefault="00A14A3F" w:rsidP="007425C9"/>
    <w:sectPr w:rsidR="00A14A3F" w:rsidSect="00652C98">
      <w:headerReference w:type="default" r:id="rId35"/>
      <w:type w:val="continuous"/>
      <w:pgSz w:w="11907" w:h="16839" w:code="9"/>
      <w:pgMar w:top="1418" w:right="851" w:bottom="992" w:left="851" w:header="284" w:footer="284" w:gutter="0"/>
      <w:cols w:space="284"/>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2F5CCB5" w14:textId="77777777" w:rsidR="00762463" w:rsidRDefault="00762463" w:rsidP="00CD157B">
      <w:pPr>
        <w:pStyle w:val="NoSpacing"/>
      </w:pPr>
    </w:p>
    <w:p w14:paraId="2ABAE078" w14:textId="77777777" w:rsidR="00762463" w:rsidRDefault="00762463"/>
  </w:endnote>
  <w:endnote w:type="continuationSeparator" w:id="0">
    <w:p w14:paraId="2D0E8BBE" w14:textId="77777777" w:rsidR="00762463" w:rsidRDefault="00762463" w:rsidP="00CD157B">
      <w:pPr>
        <w:pStyle w:val="NoSpacing"/>
      </w:pPr>
    </w:p>
    <w:p w14:paraId="2213C01B" w14:textId="77777777" w:rsidR="00762463" w:rsidRDefault="00762463"/>
  </w:endnote>
  <w:endnote w:type="continuationNotice" w:id="1">
    <w:p w14:paraId="0707744F" w14:textId="77777777" w:rsidR="00762463" w:rsidRDefault="00762463" w:rsidP="00CD157B">
      <w:pPr>
        <w:pStyle w:val="NoSpacing"/>
      </w:pPr>
    </w:p>
    <w:p w14:paraId="4405BCDC" w14:textId="77777777" w:rsidR="00762463" w:rsidRDefault="0076246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2" behindDoc="0" locked="0" layoutInCell="0" allowOverlap="1" wp14:anchorId="72A0F53B" wp14:editId="5B09B34A">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08DEA4A9">
                  <v:shapetype id="_x0000_t202" coordsize="21600,21600" o:spt="202" path="m,l,21600r21600,l21600,xe" w14:anchorId="72A0F53B">
                    <v:stroke joinstyle="miter"/>
                    <v:path gradientshapeok="t" o:connecttype="rect"/>
                  </v:shapetype>
                  <v:shape id="Text Box 41"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OddAndEven&quot;,&quot;Section&quot;:1,&quot;Top&quot;:0.0,&quot;Left&quot;:0.0}" o:spid="_x0000_s1029"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v:textbox inset=",0,,0">
                      <w:txbxContent>
                        <w:p w:rsidRPr="00364C9A" w:rsidR="00364C9A" w:rsidP="00364C9A" w:rsidRDefault="00364C9A" w14:paraId="08CE8BEA" w14:textId="0509B7CC">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797B8C33" w:rsidR="00A60698" w:rsidRPr="00810C40" w:rsidRDefault="007C63A8" w:rsidP="00495B3B">
          <w:pPr>
            <w:pStyle w:val="FooterEven"/>
            <w:jc w:val="right"/>
          </w:pPr>
          <w:r>
            <w:t>August</w:t>
          </w:r>
          <w:r w:rsidR="00361A26">
            <w:t xml:space="preserve"> 2024</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3106"/>
      <w:gridCol w:w="7241"/>
    </w:tblGrid>
    <w:tr w:rsidR="00E62EE1" w:rsidRPr="00361A26" w14:paraId="011E9D06" w14:textId="77777777">
      <w:trPr>
        <w:trHeight w:val="397"/>
      </w:trPr>
      <w:tc>
        <w:tcPr>
          <w:tcW w:w="3106" w:type="dxa"/>
        </w:tcPr>
        <w:p w14:paraId="79988A5D" w14:textId="77777777" w:rsidR="00E62EE1" w:rsidRPr="00F46AEA" w:rsidRDefault="00E62EE1" w:rsidP="00E62EE1">
          <w:pPr>
            <w:pStyle w:val="FooterOddPageNumber"/>
            <w:ind w:left="-9070" w:firstLine="9070"/>
            <w:jc w:val="left"/>
            <w:rPr>
              <w:b w:val="0"/>
              <w:bCs/>
            </w:rPr>
          </w:pPr>
          <w:r w:rsidRPr="00F46AEA">
            <w:rPr>
              <w:b w:val="0"/>
              <w:bCs/>
            </w:rPr>
            <w:fldChar w:fldCharType="begin"/>
          </w:r>
          <w:r w:rsidRPr="00F46AEA">
            <w:rPr>
              <w:b w:val="0"/>
              <w:bCs/>
            </w:rPr>
            <w:instrText xml:space="preserve"> PAGE   \* MERGEFORMAT </w:instrText>
          </w:r>
          <w:r w:rsidRPr="00F46AEA">
            <w:rPr>
              <w:b w:val="0"/>
              <w:bCs/>
            </w:rPr>
            <w:fldChar w:fldCharType="separate"/>
          </w:r>
          <w:r w:rsidRPr="00F46AEA">
            <w:rPr>
              <w:b w:val="0"/>
              <w:bCs/>
            </w:rPr>
            <w:t>2</w:t>
          </w:r>
          <w:r w:rsidRPr="00F46AEA">
            <w:rPr>
              <w:b w:val="0"/>
              <w:bCs/>
              <w:noProof/>
            </w:rPr>
            <w:fldChar w:fldCharType="end"/>
          </w:r>
        </w:p>
      </w:tc>
      <w:tc>
        <w:tcPr>
          <w:tcW w:w="7241" w:type="dxa"/>
        </w:tcPr>
        <w:p w14:paraId="6C0118BB" w14:textId="05C01979" w:rsidR="00E62EE1" w:rsidRPr="00361A26" w:rsidRDefault="0096491C" w:rsidP="00E62EE1">
          <w:pPr>
            <w:pStyle w:val="FooterOddPageNumber"/>
            <w:ind w:left="-9070" w:firstLine="9070"/>
            <w:rPr>
              <w:b w:val="0"/>
              <w:bCs/>
            </w:rPr>
          </w:pPr>
          <w:r>
            <w:rPr>
              <w:b w:val="0"/>
              <w:bCs/>
            </w:rPr>
            <w:t>October</w:t>
          </w:r>
          <w:r w:rsidRPr="00361A26">
            <w:rPr>
              <w:b w:val="0"/>
              <w:bCs/>
            </w:rPr>
            <w:t xml:space="preserve"> </w:t>
          </w:r>
          <w:r w:rsidR="00E62EE1" w:rsidRPr="00361A26">
            <w:rPr>
              <w:b w:val="0"/>
              <w:bCs/>
            </w:rPr>
            <w:t>2024</w:t>
          </w:r>
        </w:p>
      </w:tc>
    </w:tr>
  </w:tbl>
  <w:p w14:paraId="544AF284" w14:textId="7EE94576" w:rsidR="00CD157B" w:rsidRPr="00E62EE1" w:rsidRDefault="00CD157B" w:rsidP="00E62EE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000717FC" w:rsidR="00364C9A" w:rsidRDefault="0096491C" w:rsidP="0092145B">
    <w:pPr>
      <w:pStyle w:val="Footer"/>
      <w:ind w:left="8640"/>
    </w:pPr>
    <w:r>
      <w:t>October</w:t>
    </w:r>
    <w:r w:rsidR="00AF0FFB">
      <w:t xml:space="preserve"> 2024</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3702E79" w14:textId="77777777" w:rsidR="00762463" w:rsidRPr="0056073C" w:rsidRDefault="00762463" w:rsidP="005D764F">
      <w:pPr>
        <w:pStyle w:val="FootnoteSeparator"/>
      </w:pPr>
    </w:p>
    <w:p w14:paraId="21B39F84" w14:textId="77777777" w:rsidR="00762463" w:rsidRDefault="00762463"/>
  </w:footnote>
  <w:footnote w:type="continuationSeparator" w:id="0">
    <w:p w14:paraId="7E45D4B8" w14:textId="77777777" w:rsidR="00762463" w:rsidRPr="00CA30B7" w:rsidRDefault="00762463" w:rsidP="006D5A90">
      <w:pPr>
        <w:rPr>
          <w:lang w:val="en-US"/>
        </w:rPr>
      </w:pPr>
      <w:r w:rsidRPr="00CA30B7">
        <w:rPr>
          <w:lang w:val="en-US"/>
        </w:rPr>
        <w:t>_______</w:t>
      </w:r>
    </w:p>
    <w:p w14:paraId="57FEA31C" w14:textId="77777777" w:rsidR="00762463" w:rsidRDefault="00762463"/>
  </w:footnote>
  <w:footnote w:type="continuationNotice" w:id="1">
    <w:p w14:paraId="2DEEF1DD" w14:textId="77777777" w:rsidR="00762463" w:rsidRDefault="00762463" w:rsidP="006D5A90"/>
    <w:p w14:paraId="42C165CE" w14:textId="77777777" w:rsidR="00762463" w:rsidRDefault="0076246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539B4F16">
            <v:shape id="Freeform: Shape 32"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58E77875">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582BA934">
            <v:shape id="Freeform: Shape 33"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0E004B8C">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16041E11">
            <v:shape id="Freeform: Shape 34"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29F3D809">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122B28BB">
            <v:shape id="Freeform: Shape 37"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3AAD3BF9">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257785AD">
            <v:shape id="Freeform: Shape 38"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7B2878DC">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12DEEC8">
            <v:shape id="Freeform: Shape 39"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4CDEE7B0">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59110E53">
            <v:shape id="Freeform: Shape 2"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48525155">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30318777">
            <v:shape id="Freeform: Shape 25"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00B432A3">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2C24622B">
            <v:shape id="Freeform: Shape 5"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129C4E58">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65DF5A6E">
            <v:shape id="Freeform: Shape 26"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667AEFE4">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39BF2B6D">
            <v:shape id="Freeform: Shape 28"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44538987">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E38E1B2">
            <v:shape id="Freeform: Shape 29"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409A0C7A">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7"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9"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0"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1"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2" w15:restartNumberingAfterBreak="0">
    <w:nsid w:val="2D793280"/>
    <w:multiLevelType w:val="hybridMultilevel"/>
    <w:tmpl w:val="FFFFFFFF"/>
    <w:lvl w:ilvl="0" w:tplc="0D6C6870">
      <w:start w:val="1"/>
      <w:numFmt w:val="bullet"/>
      <w:lvlText w:val=""/>
      <w:lvlJc w:val="left"/>
      <w:pPr>
        <w:ind w:left="720" w:hanging="360"/>
      </w:pPr>
      <w:rPr>
        <w:rFonts w:ascii="Symbol" w:hAnsi="Symbol" w:hint="default"/>
      </w:rPr>
    </w:lvl>
    <w:lvl w:ilvl="1" w:tplc="FBA0E438">
      <w:start w:val="1"/>
      <w:numFmt w:val="bullet"/>
      <w:lvlText w:val="o"/>
      <w:lvlJc w:val="left"/>
      <w:pPr>
        <w:ind w:left="1440" w:hanging="360"/>
      </w:pPr>
      <w:rPr>
        <w:rFonts w:ascii="Courier New" w:hAnsi="Courier New" w:hint="default"/>
      </w:rPr>
    </w:lvl>
    <w:lvl w:ilvl="2" w:tplc="CBA28A7E">
      <w:start w:val="1"/>
      <w:numFmt w:val="bullet"/>
      <w:lvlText w:val=""/>
      <w:lvlJc w:val="left"/>
      <w:pPr>
        <w:ind w:left="2160" w:hanging="360"/>
      </w:pPr>
      <w:rPr>
        <w:rFonts w:ascii="Wingdings" w:hAnsi="Wingdings" w:hint="default"/>
      </w:rPr>
    </w:lvl>
    <w:lvl w:ilvl="3" w:tplc="93F46008">
      <w:start w:val="1"/>
      <w:numFmt w:val="bullet"/>
      <w:lvlText w:val=""/>
      <w:lvlJc w:val="left"/>
      <w:pPr>
        <w:ind w:left="2880" w:hanging="360"/>
      </w:pPr>
      <w:rPr>
        <w:rFonts w:ascii="Symbol" w:hAnsi="Symbol" w:hint="default"/>
      </w:rPr>
    </w:lvl>
    <w:lvl w:ilvl="4" w:tplc="8C8EAEF2">
      <w:start w:val="1"/>
      <w:numFmt w:val="bullet"/>
      <w:lvlText w:val="o"/>
      <w:lvlJc w:val="left"/>
      <w:pPr>
        <w:ind w:left="3600" w:hanging="360"/>
      </w:pPr>
      <w:rPr>
        <w:rFonts w:ascii="Courier New" w:hAnsi="Courier New" w:hint="default"/>
      </w:rPr>
    </w:lvl>
    <w:lvl w:ilvl="5" w:tplc="2BDC1CCE">
      <w:start w:val="1"/>
      <w:numFmt w:val="bullet"/>
      <w:lvlText w:val=""/>
      <w:lvlJc w:val="left"/>
      <w:pPr>
        <w:ind w:left="4320" w:hanging="360"/>
      </w:pPr>
      <w:rPr>
        <w:rFonts w:ascii="Wingdings" w:hAnsi="Wingdings" w:hint="default"/>
      </w:rPr>
    </w:lvl>
    <w:lvl w:ilvl="6" w:tplc="8AFEA842">
      <w:start w:val="1"/>
      <w:numFmt w:val="bullet"/>
      <w:lvlText w:val=""/>
      <w:lvlJc w:val="left"/>
      <w:pPr>
        <w:ind w:left="5040" w:hanging="360"/>
      </w:pPr>
      <w:rPr>
        <w:rFonts w:ascii="Symbol" w:hAnsi="Symbol" w:hint="default"/>
      </w:rPr>
    </w:lvl>
    <w:lvl w:ilvl="7" w:tplc="629A3FEC">
      <w:start w:val="1"/>
      <w:numFmt w:val="bullet"/>
      <w:lvlText w:val="o"/>
      <w:lvlJc w:val="left"/>
      <w:pPr>
        <w:ind w:left="5760" w:hanging="360"/>
      </w:pPr>
      <w:rPr>
        <w:rFonts w:ascii="Courier New" w:hAnsi="Courier New" w:hint="default"/>
      </w:rPr>
    </w:lvl>
    <w:lvl w:ilvl="8" w:tplc="AAAC0AAC">
      <w:start w:val="1"/>
      <w:numFmt w:val="bullet"/>
      <w:lvlText w:val=""/>
      <w:lvlJc w:val="left"/>
      <w:pPr>
        <w:ind w:left="6480" w:hanging="360"/>
      </w:pPr>
      <w:rPr>
        <w:rFonts w:ascii="Wingdings" w:hAnsi="Wingdings" w:hint="default"/>
      </w:rPr>
    </w:lvl>
  </w:abstractNum>
  <w:abstractNum w:abstractNumId="13"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4"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5" w15:restartNumberingAfterBreak="0">
    <w:nsid w:val="349E4340"/>
    <w:multiLevelType w:val="hybridMultilevel"/>
    <w:tmpl w:val="FFFFFFFF"/>
    <w:lvl w:ilvl="0" w:tplc="683076B8">
      <w:start w:val="1"/>
      <w:numFmt w:val="bullet"/>
      <w:lvlText w:val=""/>
      <w:lvlJc w:val="left"/>
      <w:pPr>
        <w:ind w:left="720" w:hanging="360"/>
      </w:pPr>
      <w:rPr>
        <w:rFonts w:ascii="Symbol" w:hAnsi="Symbol" w:hint="default"/>
      </w:rPr>
    </w:lvl>
    <w:lvl w:ilvl="1" w:tplc="DF2AF20A">
      <w:start w:val="1"/>
      <w:numFmt w:val="bullet"/>
      <w:lvlText w:val="o"/>
      <w:lvlJc w:val="left"/>
      <w:pPr>
        <w:ind w:left="1440" w:hanging="360"/>
      </w:pPr>
      <w:rPr>
        <w:rFonts w:ascii="Courier New" w:hAnsi="Courier New" w:hint="default"/>
      </w:rPr>
    </w:lvl>
    <w:lvl w:ilvl="2" w:tplc="1D06EBF0">
      <w:start w:val="1"/>
      <w:numFmt w:val="bullet"/>
      <w:lvlText w:val=""/>
      <w:lvlJc w:val="left"/>
      <w:pPr>
        <w:ind w:left="2160" w:hanging="360"/>
      </w:pPr>
      <w:rPr>
        <w:rFonts w:ascii="Wingdings" w:hAnsi="Wingdings" w:hint="default"/>
      </w:rPr>
    </w:lvl>
    <w:lvl w:ilvl="3" w:tplc="1186AE8E">
      <w:start w:val="1"/>
      <w:numFmt w:val="bullet"/>
      <w:lvlText w:val=""/>
      <w:lvlJc w:val="left"/>
      <w:pPr>
        <w:ind w:left="2880" w:hanging="360"/>
      </w:pPr>
      <w:rPr>
        <w:rFonts w:ascii="Symbol" w:hAnsi="Symbol" w:hint="default"/>
      </w:rPr>
    </w:lvl>
    <w:lvl w:ilvl="4" w:tplc="F75AEB6A">
      <w:start w:val="1"/>
      <w:numFmt w:val="bullet"/>
      <w:lvlText w:val="o"/>
      <w:lvlJc w:val="left"/>
      <w:pPr>
        <w:ind w:left="3600" w:hanging="360"/>
      </w:pPr>
      <w:rPr>
        <w:rFonts w:ascii="Courier New" w:hAnsi="Courier New" w:hint="default"/>
      </w:rPr>
    </w:lvl>
    <w:lvl w:ilvl="5" w:tplc="C96CF01E">
      <w:start w:val="1"/>
      <w:numFmt w:val="bullet"/>
      <w:lvlText w:val=""/>
      <w:lvlJc w:val="left"/>
      <w:pPr>
        <w:ind w:left="4320" w:hanging="360"/>
      </w:pPr>
      <w:rPr>
        <w:rFonts w:ascii="Wingdings" w:hAnsi="Wingdings" w:hint="default"/>
      </w:rPr>
    </w:lvl>
    <w:lvl w:ilvl="6" w:tplc="69C401D6">
      <w:start w:val="1"/>
      <w:numFmt w:val="bullet"/>
      <w:lvlText w:val=""/>
      <w:lvlJc w:val="left"/>
      <w:pPr>
        <w:ind w:left="5040" w:hanging="360"/>
      </w:pPr>
      <w:rPr>
        <w:rFonts w:ascii="Symbol" w:hAnsi="Symbol" w:hint="default"/>
      </w:rPr>
    </w:lvl>
    <w:lvl w:ilvl="7" w:tplc="BCF45484">
      <w:start w:val="1"/>
      <w:numFmt w:val="bullet"/>
      <w:lvlText w:val="o"/>
      <w:lvlJc w:val="left"/>
      <w:pPr>
        <w:ind w:left="5760" w:hanging="360"/>
      </w:pPr>
      <w:rPr>
        <w:rFonts w:ascii="Courier New" w:hAnsi="Courier New" w:hint="default"/>
      </w:rPr>
    </w:lvl>
    <w:lvl w:ilvl="8" w:tplc="9BE296C0">
      <w:start w:val="1"/>
      <w:numFmt w:val="bullet"/>
      <w:lvlText w:val=""/>
      <w:lvlJc w:val="left"/>
      <w:pPr>
        <w:ind w:left="6480" w:hanging="360"/>
      </w:pPr>
      <w:rPr>
        <w:rFonts w:ascii="Wingdings" w:hAnsi="Wingdings" w:hint="default"/>
      </w:rPr>
    </w:lvl>
  </w:abstractNum>
  <w:abstractNum w:abstractNumId="16"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7"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8"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0"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3D103E2B"/>
    <w:multiLevelType w:val="hybridMultilevel"/>
    <w:tmpl w:val="FFFFFFFF"/>
    <w:lvl w:ilvl="0" w:tplc="56A2ED3A">
      <w:start w:val="1"/>
      <w:numFmt w:val="bullet"/>
      <w:lvlText w:val=""/>
      <w:lvlJc w:val="left"/>
      <w:pPr>
        <w:ind w:left="720" w:hanging="360"/>
      </w:pPr>
      <w:rPr>
        <w:rFonts w:ascii="Symbol" w:hAnsi="Symbol" w:hint="default"/>
      </w:rPr>
    </w:lvl>
    <w:lvl w:ilvl="1" w:tplc="5A803748">
      <w:start w:val="1"/>
      <w:numFmt w:val="bullet"/>
      <w:lvlText w:val="o"/>
      <w:lvlJc w:val="left"/>
      <w:pPr>
        <w:ind w:left="1440" w:hanging="360"/>
      </w:pPr>
      <w:rPr>
        <w:rFonts w:ascii="Courier New" w:hAnsi="Courier New" w:hint="default"/>
      </w:rPr>
    </w:lvl>
    <w:lvl w:ilvl="2" w:tplc="2EAAA872">
      <w:start w:val="1"/>
      <w:numFmt w:val="bullet"/>
      <w:lvlText w:val=""/>
      <w:lvlJc w:val="left"/>
      <w:pPr>
        <w:ind w:left="2160" w:hanging="360"/>
      </w:pPr>
      <w:rPr>
        <w:rFonts w:ascii="Wingdings" w:hAnsi="Wingdings" w:hint="default"/>
      </w:rPr>
    </w:lvl>
    <w:lvl w:ilvl="3" w:tplc="9BAEFE70">
      <w:start w:val="1"/>
      <w:numFmt w:val="bullet"/>
      <w:lvlText w:val=""/>
      <w:lvlJc w:val="left"/>
      <w:pPr>
        <w:ind w:left="2880" w:hanging="360"/>
      </w:pPr>
      <w:rPr>
        <w:rFonts w:ascii="Symbol" w:hAnsi="Symbol" w:hint="default"/>
      </w:rPr>
    </w:lvl>
    <w:lvl w:ilvl="4" w:tplc="D83405D4">
      <w:start w:val="1"/>
      <w:numFmt w:val="bullet"/>
      <w:lvlText w:val="o"/>
      <w:lvlJc w:val="left"/>
      <w:pPr>
        <w:ind w:left="3600" w:hanging="360"/>
      </w:pPr>
      <w:rPr>
        <w:rFonts w:ascii="Courier New" w:hAnsi="Courier New" w:hint="default"/>
      </w:rPr>
    </w:lvl>
    <w:lvl w:ilvl="5" w:tplc="19E85042">
      <w:start w:val="1"/>
      <w:numFmt w:val="bullet"/>
      <w:lvlText w:val=""/>
      <w:lvlJc w:val="left"/>
      <w:pPr>
        <w:ind w:left="4320" w:hanging="360"/>
      </w:pPr>
      <w:rPr>
        <w:rFonts w:ascii="Wingdings" w:hAnsi="Wingdings" w:hint="default"/>
      </w:rPr>
    </w:lvl>
    <w:lvl w:ilvl="6" w:tplc="4A26121A">
      <w:start w:val="1"/>
      <w:numFmt w:val="bullet"/>
      <w:lvlText w:val=""/>
      <w:lvlJc w:val="left"/>
      <w:pPr>
        <w:ind w:left="5040" w:hanging="360"/>
      </w:pPr>
      <w:rPr>
        <w:rFonts w:ascii="Symbol" w:hAnsi="Symbol" w:hint="default"/>
      </w:rPr>
    </w:lvl>
    <w:lvl w:ilvl="7" w:tplc="E26C0636">
      <w:start w:val="1"/>
      <w:numFmt w:val="bullet"/>
      <w:lvlText w:val="o"/>
      <w:lvlJc w:val="left"/>
      <w:pPr>
        <w:ind w:left="5760" w:hanging="360"/>
      </w:pPr>
      <w:rPr>
        <w:rFonts w:ascii="Courier New" w:hAnsi="Courier New" w:hint="default"/>
      </w:rPr>
    </w:lvl>
    <w:lvl w:ilvl="8" w:tplc="C380902E">
      <w:start w:val="1"/>
      <w:numFmt w:val="bullet"/>
      <w:lvlText w:val=""/>
      <w:lvlJc w:val="left"/>
      <w:pPr>
        <w:ind w:left="6480" w:hanging="360"/>
      </w:pPr>
      <w:rPr>
        <w:rFonts w:ascii="Wingdings" w:hAnsi="Wingdings" w:hint="default"/>
      </w:rPr>
    </w:lvl>
  </w:abstractNum>
  <w:abstractNum w:abstractNumId="23" w15:restartNumberingAfterBreak="0">
    <w:nsid w:val="40413D2D"/>
    <w:multiLevelType w:val="hybridMultilevel"/>
    <w:tmpl w:val="FFFFFFFF"/>
    <w:lvl w:ilvl="0" w:tplc="4AA2C1CE">
      <w:start w:val="1"/>
      <w:numFmt w:val="bullet"/>
      <w:lvlText w:val=""/>
      <w:lvlJc w:val="left"/>
      <w:pPr>
        <w:ind w:left="720" w:hanging="360"/>
      </w:pPr>
      <w:rPr>
        <w:rFonts w:ascii="Symbol" w:hAnsi="Symbol" w:hint="default"/>
      </w:rPr>
    </w:lvl>
    <w:lvl w:ilvl="1" w:tplc="7C1EFE64">
      <w:start w:val="1"/>
      <w:numFmt w:val="bullet"/>
      <w:lvlText w:val="o"/>
      <w:lvlJc w:val="left"/>
      <w:pPr>
        <w:ind w:left="1440" w:hanging="360"/>
      </w:pPr>
      <w:rPr>
        <w:rFonts w:ascii="Courier New" w:hAnsi="Courier New" w:hint="default"/>
      </w:rPr>
    </w:lvl>
    <w:lvl w:ilvl="2" w:tplc="0AACA47A">
      <w:start w:val="1"/>
      <w:numFmt w:val="bullet"/>
      <w:lvlText w:val=""/>
      <w:lvlJc w:val="left"/>
      <w:pPr>
        <w:ind w:left="2160" w:hanging="360"/>
      </w:pPr>
      <w:rPr>
        <w:rFonts w:ascii="Wingdings" w:hAnsi="Wingdings" w:hint="default"/>
      </w:rPr>
    </w:lvl>
    <w:lvl w:ilvl="3" w:tplc="78027520">
      <w:start w:val="1"/>
      <w:numFmt w:val="bullet"/>
      <w:lvlText w:val=""/>
      <w:lvlJc w:val="left"/>
      <w:pPr>
        <w:ind w:left="2880" w:hanging="360"/>
      </w:pPr>
      <w:rPr>
        <w:rFonts w:ascii="Symbol" w:hAnsi="Symbol" w:hint="default"/>
      </w:rPr>
    </w:lvl>
    <w:lvl w:ilvl="4" w:tplc="E97A8320">
      <w:start w:val="1"/>
      <w:numFmt w:val="bullet"/>
      <w:lvlText w:val="o"/>
      <w:lvlJc w:val="left"/>
      <w:pPr>
        <w:ind w:left="3600" w:hanging="360"/>
      </w:pPr>
      <w:rPr>
        <w:rFonts w:ascii="Courier New" w:hAnsi="Courier New" w:hint="default"/>
      </w:rPr>
    </w:lvl>
    <w:lvl w:ilvl="5" w:tplc="D5ACD472">
      <w:start w:val="1"/>
      <w:numFmt w:val="bullet"/>
      <w:lvlText w:val=""/>
      <w:lvlJc w:val="left"/>
      <w:pPr>
        <w:ind w:left="4320" w:hanging="360"/>
      </w:pPr>
      <w:rPr>
        <w:rFonts w:ascii="Wingdings" w:hAnsi="Wingdings" w:hint="default"/>
      </w:rPr>
    </w:lvl>
    <w:lvl w:ilvl="6" w:tplc="D1E4AEC2">
      <w:start w:val="1"/>
      <w:numFmt w:val="bullet"/>
      <w:lvlText w:val=""/>
      <w:lvlJc w:val="left"/>
      <w:pPr>
        <w:ind w:left="5040" w:hanging="360"/>
      </w:pPr>
      <w:rPr>
        <w:rFonts w:ascii="Symbol" w:hAnsi="Symbol" w:hint="default"/>
      </w:rPr>
    </w:lvl>
    <w:lvl w:ilvl="7" w:tplc="CD305258">
      <w:start w:val="1"/>
      <w:numFmt w:val="bullet"/>
      <w:lvlText w:val="o"/>
      <w:lvlJc w:val="left"/>
      <w:pPr>
        <w:ind w:left="5760" w:hanging="360"/>
      </w:pPr>
      <w:rPr>
        <w:rFonts w:ascii="Courier New" w:hAnsi="Courier New" w:hint="default"/>
      </w:rPr>
    </w:lvl>
    <w:lvl w:ilvl="8" w:tplc="70586058">
      <w:start w:val="1"/>
      <w:numFmt w:val="bullet"/>
      <w:lvlText w:val=""/>
      <w:lvlJc w:val="left"/>
      <w:pPr>
        <w:ind w:left="6480" w:hanging="360"/>
      </w:pPr>
      <w:rPr>
        <w:rFonts w:ascii="Wingdings" w:hAnsi="Wingdings" w:hint="default"/>
      </w:rPr>
    </w:lvl>
  </w:abstractNum>
  <w:abstractNum w:abstractNumId="24" w15:restartNumberingAfterBreak="0">
    <w:nsid w:val="40622241"/>
    <w:multiLevelType w:val="hybridMultilevel"/>
    <w:tmpl w:val="C4744B4E"/>
    <w:lvl w:ilvl="0" w:tplc="47DAD2B6">
      <w:start w:val="1"/>
      <w:numFmt w:val="bullet"/>
      <w:lvlText w:val=""/>
      <w:lvlJc w:val="left"/>
      <w:pPr>
        <w:ind w:left="720" w:hanging="360"/>
      </w:pPr>
      <w:rPr>
        <w:rFonts w:ascii="Symbol" w:hAnsi="Symbol" w:hint="default"/>
        <w:sz w:val="20"/>
        <w:szCs w:val="20"/>
      </w:rPr>
    </w:lvl>
    <w:lvl w:ilvl="1" w:tplc="CBB43C34">
      <w:start w:val="1"/>
      <w:numFmt w:val="bullet"/>
      <w:lvlText w:val="o"/>
      <w:lvlJc w:val="left"/>
      <w:pPr>
        <w:ind w:left="1440" w:hanging="360"/>
      </w:pPr>
      <w:rPr>
        <w:rFonts w:ascii="Courier New" w:hAnsi="Courier New" w:hint="default"/>
      </w:rPr>
    </w:lvl>
    <w:lvl w:ilvl="2" w:tplc="E4E6E930">
      <w:start w:val="1"/>
      <w:numFmt w:val="bullet"/>
      <w:lvlText w:val=""/>
      <w:lvlJc w:val="left"/>
      <w:pPr>
        <w:ind w:left="2160" w:hanging="360"/>
      </w:pPr>
      <w:rPr>
        <w:rFonts w:ascii="Wingdings" w:hAnsi="Wingdings" w:hint="default"/>
      </w:rPr>
    </w:lvl>
    <w:lvl w:ilvl="3" w:tplc="61EE8176">
      <w:start w:val="1"/>
      <w:numFmt w:val="bullet"/>
      <w:lvlText w:val=""/>
      <w:lvlJc w:val="left"/>
      <w:pPr>
        <w:ind w:left="2880" w:hanging="360"/>
      </w:pPr>
      <w:rPr>
        <w:rFonts w:ascii="Symbol" w:hAnsi="Symbol" w:hint="default"/>
      </w:rPr>
    </w:lvl>
    <w:lvl w:ilvl="4" w:tplc="20DE4E9A">
      <w:start w:val="1"/>
      <w:numFmt w:val="bullet"/>
      <w:lvlText w:val="o"/>
      <w:lvlJc w:val="left"/>
      <w:pPr>
        <w:ind w:left="3600" w:hanging="360"/>
      </w:pPr>
      <w:rPr>
        <w:rFonts w:ascii="Courier New" w:hAnsi="Courier New" w:hint="default"/>
      </w:rPr>
    </w:lvl>
    <w:lvl w:ilvl="5" w:tplc="E5908AB8">
      <w:start w:val="1"/>
      <w:numFmt w:val="bullet"/>
      <w:lvlText w:val=""/>
      <w:lvlJc w:val="left"/>
      <w:pPr>
        <w:ind w:left="4320" w:hanging="360"/>
      </w:pPr>
      <w:rPr>
        <w:rFonts w:ascii="Wingdings" w:hAnsi="Wingdings" w:hint="default"/>
      </w:rPr>
    </w:lvl>
    <w:lvl w:ilvl="6" w:tplc="531CA930">
      <w:start w:val="1"/>
      <w:numFmt w:val="bullet"/>
      <w:lvlText w:val=""/>
      <w:lvlJc w:val="left"/>
      <w:pPr>
        <w:ind w:left="5040" w:hanging="360"/>
      </w:pPr>
      <w:rPr>
        <w:rFonts w:ascii="Symbol" w:hAnsi="Symbol" w:hint="default"/>
      </w:rPr>
    </w:lvl>
    <w:lvl w:ilvl="7" w:tplc="0C8C9A1C">
      <w:start w:val="1"/>
      <w:numFmt w:val="bullet"/>
      <w:lvlText w:val="o"/>
      <w:lvlJc w:val="left"/>
      <w:pPr>
        <w:ind w:left="5760" w:hanging="360"/>
      </w:pPr>
      <w:rPr>
        <w:rFonts w:ascii="Courier New" w:hAnsi="Courier New" w:hint="default"/>
      </w:rPr>
    </w:lvl>
    <w:lvl w:ilvl="8" w:tplc="CC600722">
      <w:start w:val="1"/>
      <w:numFmt w:val="bullet"/>
      <w:lvlText w:val=""/>
      <w:lvlJc w:val="left"/>
      <w:pPr>
        <w:ind w:left="6480" w:hanging="360"/>
      </w:pPr>
      <w:rPr>
        <w:rFonts w:ascii="Wingdings" w:hAnsi="Wingdings" w:hint="default"/>
      </w:rPr>
    </w:lvl>
  </w:abstractNum>
  <w:abstractNum w:abstractNumId="25"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7" w15:restartNumberingAfterBreak="0">
    <w:nsid w:val="43D92573"/>
    <w:multiLevelType w:val="hybridMultilevel"/>
    <w:tmpl w:val="6C36CF74"/>
    <w:lvl w:ilvl="0" w:tplc="FFFFFFFF">
      <w:start w:val="1"/>
      <w:numFmt w:val="decimal"/>
      <w:lvlText w:val="%1."/>
      <w:lvlJc w:val="left"/>
      <w:pPr>
        <w:ind w:left="360" w:hanging="360"/>
      </w:p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28" w15:restartNumberingAfterBreak="0">
    <w:nsid w:val="49A75006"/>
    <w:multiLevelType w:val="hybridMultilevel"/>
    <w:tmpl w:val="572CBF9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9"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0"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1"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2"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4"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5"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6"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7"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8"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9"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0"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1" w15:restartNumberingAfterBreak="0">
    <w:nsid w:val="5F297AB3"/>
    <w:multiLevelType w:val="hybridMultilevel"/>
    <w:tmpl w:val="FFFFFFFF"/>
    <w:lvl w:ilvl="0" w:tplc="081A4A64">
      <w:start w:val="1"/>
      <w:numFmt w:val="bullet"/>
      <w:lvlText w:val=""/>
      <w:lvlJc w:val="left"/>
      <w:pPr>
        <w:ind w:left="720" w:hanging="360"/>
      </w:pPr>
      <w:rPr>
        <w:rFonts w:ascii="Symbol" w:hAnsi="Symbol" w:hint="default"/>
      </w:rPr>
    </w:lvl>
    <w:lvl w:ilvl="1" w:tplc="68D42DA6">
      <w:start w:val="1"/>
      <w:numFmt w:val="bullet"/>
      <w:lvlText w:val="o"/>
      <w:lvlJc w:val="left"/>
      <w:pPr>
        <w:ind w:left="1440" w:hanging="360"/>
      </w:pPr>
      <w:rPr>
        <w:rFonts w:ascii="Courier New" w:hAnsi="Courier New" w:hint="default"/>
      </w:rPr>
    </w:lvl>
    <w:lvl w:ilvl="2" w:tplc="B584147A">
      <w:start w:val="1"/>
      <w:numFmt w:val="bullet"/>
      <w:lvlText w:val=""/>
      <w:lvlJc w:val="left"/>
      <w:pPr>
        <w:ind w:left="2160" w:hanging="360"/>
      </w:pPr>
      <w:rPr>
        <w:rFonts w:ascii="Wingdings" w:hAnsi="Wingdings" w:hint="default"/>
      </w:rPr>
    </w:lvl>
    <w:lvl w:ilvl="3" w:tplc="0DEEB6D2">
      <w:start w:val="1"/>
      <w:numFmt w:val="bullet"/>
      <w:lvlText w:val=""/>
      <w:lvlJc w:val="left"/>
      <w:pPr>
        <w:ind w:left="2880" w:hanging="360"/>
      </w:pPr>
      <w:rPr>
        <w:rFonts w:ascii="Symbol" w:hAnsi="Symbol" w:hint="default"/>
      </w:rPr>
    </w:lvl>
    <w:lvl w:ilvl="4" w:tplc="32CC286C">
      <w:start w:val="1"/>
      <w:numFmt w:val="bullet"/>
      <w:lvlText w:val="o"/>
      <w:lvlJc w:val="left"/>
      <w:pPr>
        <w:ind w:left="3600" w:hanging="360"/>
      </w:pPr>
      <w:rPr>
        <w:rFonts w:ascii="Courier New" w:hAnsi="Courier New" w:hint="default"/>
      </w:rPr>
    </w:lvl>
    <w:lvl w:ilvl="5" w:tplc="340C0098">
      <w:start w:val="1"/>
      <w:numFmt w:val="bullet"/>
      <w:lvlText w:val=""/>
      <w:lvlJc w:val="left"/>
      <w:pPr>
        <w:ind w:left="4320" w:hanging="360"/>
      </w:pPr>
      <w:rPr>
        <w:rFonts w:ascii="Wingdings" w:hAnsi="Wingdings" w:hint="default"/>
      </w:rPr>
    </w:lvl>
    <w:lvl w:ilvl="6" w:tplc="3070A8FA">
      <w:start w:val="1"/>
      <w:numFmt w:val="bullet"/>
      <w:lvlText w:val=""/>
      <w:lvlJc w:val="left"/>
      <w:pPr>
        <w:ind w:left="5040" w:hanging="360"/>
      </w:pPr>
      <w:rPr>
        <w:rFonts w:ascii="Symbol" w:hAnsi="Symbol" w:hint="default"/>
      </w:rPr>
    </w:lvl>
    <w:lvl w:ilvl="7" w:tplc="2758AE5C">
      <w:start w:val="1"/>
      <w:numFmt w:val="bullet"/>
      <w:lvlText w:val="o"/>
      <w:lvlJc w:val="left"/>
      <w:pPr>
        <w:ind w:left="5760" w:hanging="360"/>
      </w:pPr>
      <w:rPr>
        <w:rFonts w:ascii="Courier New" w:hAnsi="Courier New" w:hint="default"/>
      </w:rPr>
    </w:lvl>
    <w:lvl w:ilvl="8" w:tplc="A370A988">
      <w:start w:val="1"/>
      <w:numFmt w:val="bullet"/>
      <w:lvlText w:val=""/>
      <w:lvlJc w:val="left"/>
      <w:pPr>
        <w:ind w:left="6480" w:hanging="360"/>
      </w:pPr>
      <w:rPr>
        <w:rFonts w:ascii="Wingdings" w:hAnsi="Wingdings" w:hint="default"/>
      </w:rPr>
    </w:lvl>
  </w:abstractNum>
  <w:abstractNum w:abstractNumId="42" w15:restartNumberingAfterBreak="0">
    <w:nsid w:val="61460C56"/>
    <w:multiLevelType w:val="hybridMultilevel"/>
    <w:tmpl w:val="067C0BD0"/>
    <w:lvl w:ilvl="0" w:tplc="7A4AEC5A">
      <w:start w:val="1"/>
      <w:numFmt w:val="bullet"/>
      <w:lvlText w:val=""/>
      <w:lvlJc w:val="left"/>
      <w:pPr>
        <w:ind w:left="360" w:hanging="360"/>
      </w:pPr>
      <w:rPr>
        <w:rFonts w:ascii="Symbol" w:hAnsi="Symbol" w:hint="default"/>
      </w:rPr>
    </w:lvl>
    <w:lvl w:ilvl="1" w:tplc="CAAA7DA6">
      <w:start w:val="1"/>
      <w:numFmt w:val="bullet"/>
      <w:lvlText w:val="o"/>
      <w:lvlJc w:val="left"/>
      <w:pPr>
        <w:ind w:left="1080" w:hanging="360"/>
      </w:pPr>
      <w:rPr>
        <w:rFonts w:ascii="Courier New" w:hAnsi="Courier New" w:hint="default"/>
      </w:rPr>
    </w:lvl>
    <w:lvl w:ilvl="2" w:tplc="D292BC04">
      <w:start w:val="1"/>
      <w:numFmt w:val="bullet"/>
      <w:lvlText w:val=""/>
      <w:lvlJc w:val="left"/>
      <w:pPr>
        <w:ind w:left="1800" w:hanging="360"/>
      </w:pPr>
      <w:rPr>
        <w:rFonts w:ascii="Wingdings" w:hAnsi="Wingdings" w:hint="default"/>
      </w:rPr>
    </w:lvl>
    <w:lvl w:ilvl="3" w:tplc="663A3AA4">
      <w:start w:val="1"/>
      <w:numFmt w:val="bullet"/>
      <w:lvlText w:val=""/>
      <w:lvlJc w:val="left"/>
      <w:pPr>
        <w:ind w:left="2520" w:hanging="360"/>
      </w:pPr>
      <w:rPr>
        <w:rFonts w:ascii="Symbol" w:hAnsi="Symbol" w:hint="default"/>
      </w:rPr>
    </w:lvl>
    <w:lvl w:ilvl="4" w:tplc="F76E01C0">
      <w:start w:val="1"/>
      <w:numFmt w:val="bullet"/>
      <w:lvlText w:val="o"/>
      <w:lvlJc w:val="left"/>
      <w:pPr>
        <w:ind w:left="3240" w:hanging="360"/>
      </w:pPr>
      <w:rPr>
        <w:rFonts w:ascii="Courier New" w:hAnsi="Courier New" w:hint="default"/>
      </w:rPr>
    </w:lvl>
    <w:lvl w:ilvl="5" w:tplc="8B4E9256">
      <w:start w:val="1"/>
      <w:numFmt w:val="bullet"/>
      <w:lvlText w:val=""/>
      <w:lvlJc w:val="left"/>
      <w:pPr>
        <w:ind w:left="3960" w:hanging="360"/>
      </w:pPr>
      <w:rPr>
        <w:rFonts w:ascii="Wingdings" w:hAnsi="Wingdings" w:hint="default"/>
      </w:rPr>
    </w:lvl>
    <w:lvl w:ilvl="6" w:tplc="66789DDC">
      <w:start w:val="1"/>
      <w:numFmt w:val="bullet"/>
      <w:lvlText w:val=""/>
      <w:lvlJc w:val="left"/>
      <w:pPr>
        <w:ind w:left="4680" w:hanging="360"/>
      </w:pPr>
      <w:rPr>
        <w:rFonts w:ascii="Symbol" w:hAnsi="Symbol" w:hint="default"/>
      </w:rPr>
    </w:lvl>
    <w:lvl w:ilvl="7" w:tplc="8CC6F880">
      <w:start w:val="1"/>
      <w:numFmt w:val="bullet"/>
      <w:lvlText w:val="o"/>
      <w:lvlJc w:val="left"/>
      <w:pPr>
        <w:ind w:left="5400" w:hanging="360"/>
      </w:pPr>
      <w:rPr>
        <w:rFonts w:ascii="Courier New" w:hAnsi="Courier New" w:hint="default"/>
      </w:rPr>
    </w:lvl>
    <w:lvl w:ilvl="8" w:tplc="0E34294A">
      <w:start w:val="1"/>
      <w:numFmt w:val="bullet"/>
      <w:lvlText w:val=""/>
      <w:lvlJc w:val="left"/>
      <w:pPr>
        <w:ind w:left="6120" w:hanging="360"/>
      </w:pPr>
      <w:rPr>
        <w:rFonts w:ascii="Wingdings" w:hAnsi="Wingdings" w:hint="default"/>
      </w:rPr>
    </w:lvl>
  </w:abstractNum>
  <w:abstractNum w:abstractNumId="43"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4"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5"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6" w15:restartNumberingAfterBreak="0">
    <w:nsid w:val="65EF5724"/>
    <w:multiLevelType w:val="hybridMultilevel"/>
    <w:tmpl w:val="FFFFFFFF"/>
    <w:lvl w:ilvl="0" w:tplc="9C060B98">
      <w:start w:val="1"/>
      <w:numFmt w:val="bullet"/>
      <w:lvlText w:val=""/>
      <w:lvlJc w:val="left"/>
      <w:pPr>
        <w:ind w:left="720" w:hanging="360"/>
      </w:pPr>
      <w:rPr>
        <w:rFonts w:ascii="Symbol" w:hAnsi="Symbol" w:hint="default"/>
      </w:rPr>
    </w:lvl>
    <w:lvl w:ilvl="1" w:tplc="1BAACA32">
      <w:start w:val="1"/>
      <w:numFmt w:val="bullet"/>
      <w:lvlText w:val="o"/>
      <w:lvlJc w:val="left"/>
      <w:pPr>
        <w:ind w:left="1440" w:hanging="360"/>
      </w:pPr>
      <w:rPr>
        <w:rFonts w:ascii="Courier New" w:hAnsi="Courier New" w:hint="default"/>
      </w:rPr>
    </w:lvl>
    <w:lvl w:ilvl="2" w:tplc="6AA493F0">
      <w:start w:val="1"/>
      <w:numFmt w:val="bullet"/>
      <w:lvlText w:val=""/>
      <w:lvlJc w:val="left"/>
      <w:pPr>
        <w:ind w:left="2160" w:hanging="360"/>
      </w:pPr>
      <w:rPr>
        <w:rFonts w:ascii="Wingdings" w:hAnsi="Wingdings" w:hint="default"/>
      </w:rPr>
    </w:lvl>
    <w:lvl w:ilvl="3" w:tplc="D67CE0D4">
      <w:start w:val="1"/>
      <w:numFmt w:val="bullet"/>
      <w:lvlText w:val=""/>
      <w:lvlJc w:val="left"/>
      <w:pPr>
        <w:ind w:left="2880" w:hanging="360"/>
      </w:pPr>
      <w:rPr>
        <w:rFonts w:ascii="Symbol" w:hAnsi="Symbol" w:hint="default"/>
      </w:rPr>
    </w:lvl>
    <w:lvl w:ilvl="4" w:tplc="DA3CD1EA">
      <w:start w:val="1"/>
      <w:numFmt w:val="bullet"/>
      <w:lvlText w:val="o"/>
      <w:lvlJc w:val="left"/>
      <w:pPr>
        <w:ind w:left="3600" w:hanging="360"/>
      </w:pPr>
      <w:rPr>
        <w:rFonts w:ascii="Courier New" w:hAnsi="Courier New" w:hint="default"/>
      </w:rPr>
    </w:lvl>
    <w:lvl w:ilvl="5" w:tplc="A8369A00">
      <w:start w:val="1"/>
      <w:numFmt w:val="bullet"/>
      <w:lvlText w:val=""/>
      <w:lvlJc w:val="left"/>
      <w:pPr>
        <w:ind w:left="4320" w:hanging="360"/>
      </w:pPr>
      <w:rPr>
        <w:rFonts w:ascii="Wingdings" w:hAnsi="Wingdings" w:hint="default"/>
      </w:rPr>
    </w:lvl>
    <w:lvl w:ilvl="6" w:tplc="79729D40">
      <w:start w:val="1"/>
      <w:numFmt w:val="bullet"/>
      <w:lvlText w:val=""/>
      <w:lvlJc w:val="left"/>
      <w:pPr>
        <w:ind w:left="5040" w:hanging="360"/>
      </w:pPr>
      <w:rPr>
        <w:rFonts w:ascii="Symbol" w:hAnsi="Symbol" w:hint="default"/>
      </w:rPr>
    </w:lvl>
    <w:lvl w:ilvl="7" w:tplc="3372EBC4">
      <w:start w:val="1"/>
      <w:numFmt w:val="bullet"/>
      <w:lvlText w:val="o"/>
      <w:lvlJc w:val="left"/>
      <w:pPr>
        <w:ind w:left="5760" w:hanging="360"/>
      </w:pPr>
      <w:rPr>
        <w:rFonts w:ascii="Courier New" w:hAnsi="Courier New" w:hint="default"/>
      </w:rPr>
    </w:lvl>
    <w:lvl w:ilvl="8" w:tplc="6DDE40BC">
      <w:start w:val="1"/>
      <w:numFmt w:val="bullet"/>
      <w:lvlText w:val=""/>
      <w:lvlJc w:val="left"/>
      <w:pPr>
        <w:ind w:left="6480" w:hanging="360"/>
      </w:pPr>
      <w:rPr>
        <w:rFonts w:ascii="Wingdings" w:hAnsi="Wingdings" w:hint="default"/>
      </w:rPr>
    </w:lvl>
  </w:abstractNum>
  <w:abstractNum w:abstractNumId="47"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8"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9"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0" w15:restartNumberingAfterBreak="0">
    <w:nsid w:val="78DD118C"/>
    <w:multiLevelType w:val="hybridMultilevel"/>
    <w:tmpl w:val="FFFFFFFF"/>
    <w:lvl w:ilvl="0" w:tplc="D68096A0">
      <w:start w:val="1"/>
      <w:numFmt w:val="bullet"/>
      <w:lvlText w:val=""/>
      <w:lvlJc w:val="left"/>
      <w:pPr>
        <w:ind w:left="720" w:hanging="360"/>
      </w:pPr>
      <w:rPr>
        <w:rFonts w:ascii="Symbol" w:hAnsi="Symbol" w:hint="default"/>
      </w:rPr>
    </w:lvl>
    <w:lvl w:ilvl="1" w:tplc="06626054">
      <w:start w:val="1"/>
      <w:numFmt w:val="bullet"/>
      <w:lvlText w:val="o"/>
      <w:lvlJc w:val="left"/>
      <w:pPr>
        <w:ind w:left="1440" w:hanging="360"/>
      </w:pPr>
      <w:rPr>
        <w:rFonts w:ascii="Courier New" w:hAnsi="Courier New" w:hint="default"/>
      </w:rPr>
    </w:lvl>
    <w:lvl w:ilvl="2" w:tplc="E6C23F82">
      <w:start w:val="1"/>
      <w:numFmt w:val="bullet"/>
      <w:lvlText w:val=""/>
      <w:lvlJc w:val="left"/>
      <w:pPr>
        <w:ind w:left="2160" w:hanging="360"/>
      </w:pPr>
      <w:rPr>
        <w:rFonts w:ascii="Wingdings" w:hAnsi="Wingdings" w:hint="default"/>
      </w:rPr>
    </w:lvl>
    <w:lvl w:ilvl="3" w:tplc="F312AD5A">
      <w:start w:val="1"/>
      <w:numFmt w:val="bullet"/>
      <w:lvlText w:val=""/>
      <w:lvlJc w:val="left"/>
      <w:pPr>
        <w:ind w:left="2880" w:hanging="360"/>
      </w:pPr>
      <w:rPr>
        <w:rFonts w:ascii="Symbol" w:hAnsi="Symbol" w:hint="default"/>
      </w:rPr>
    </w:lvl>
    <w:lvl w:ilvl="4" w:tplc="E3389A16">
      <w:start w:val="1"/>
      <w:numFmt w:val="bullet"/>
      <w:lvlText w:val="o"/>
      <w:lvlJc w:val="left"/>
      <w:pPr>
        <w:ind w:left="3600" w:hanging="360"/>
      </w:pPr>
      <w:rPr>
        <w:rFonts w:ascii="Courier New" w:hAnsi="Courier New" w:hint="default"/>
      </w:rPr>
    </w:lvl>
    <w:lvl w:ilvl="5" w:tplc="A61059A0">
      <w:start w:val="1"/>
      <w:numFmt w:val="bullet"/>
      <w:lvlText w:val=""/>
      <w:lvlJc w:val="left"/>
      <w:pPr>
        <w:ind w:left="4320" w:hanging="360"/>
      </w:pPr>
      <w:rPr>
        <w:rFonts w:ascii="Wingdings" w:hAnsi="Wingdings" w:hint="default"/>
      </w:rPr>
    </w:lvl>
    <w:lvl w:ilvl="6" w:tplc="DC322862">
      <w:start w:val="1"/>
      <w:numFmt w:val="bullet"/>
      <w:lvlText w:val=""/>
      <w:lvlJc w:val="left"/>
      <w:pPr>
        <w:ind w:left="5040" w:hanging="360"/>
      </w:pPr>
      <w:rPr>
        <w:rFonts w:ascii="Symbol" w:hAnsi="Symbol" w:hint="default"/>
      </w:rPr>
    </w:lvl>
    <w:lvl w:ilvl="7" w:tplc="BC049EB6">
      <w:start w:val="1"/>
      <w:numFmt w:val="bullet"/>
      <w:lvlText w:val="o"/>
      <w:lvlJc w:val="left"/>
      <w:pPr>
        <w:ind w:left="5760" w:hanging="360"/>
      </w:pPr>
      <w:rPr>
        <w:rFonts w:ascii="Courier New" w:hAnsi="Courier New" w:hint="default"/>
      </w:rPr>
    </w:lvl>
    <w:lvl w:ilvl="8" w:tplc="44D2AFE6">
      <w:start w:val="1"/>
      <w:numFmt w:val="bullet"/>
      <w:lvlText w:val=""/>
      <w:lvlJc w:val="left"/>
      <w:pPr>
        <w:ind w:left="6480" w:hanging="360"/>
      </w:pPr>
      <w:rPr>
        <w:rFonts w:ascii="Wingdings" w:hAnsi="Wingdings" w:hint="default"/>
      </w:rPr>
    </w:lvl>
  </w:abstractNum>
  <w:abstractNum w:abstractNumId="51"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2"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9"/>
  </w:num>
  <w:num w:numId="2" w16cid:durableId="170411264">
    <w:abstractNumId w:val="40"/>
  </w:num>
  <w:num w:numId="3" w16cid:durableId="985085104">
    <w:abstractNumId w:val="8"/>
  </w:num>
  <w:num w:numId="4" w16cid:durableId="1872112631">
    <w:abstractNumId w:val="10"/>
  </w:num>
  <w:num w:numId="5" w16cid:durableId="336812815">
    <w:abstractNumId w:val="26"/>
  </w:num>
  <w:num w:numId="6" w16cid:durableId="155153463">
    <w:abstractNumId w:val="0"/>
  </w:num>
  <w:num w:numId="7" w16cid:durableId="1428236886">
    <w:abstractNumId w:val="30"/>
  </w:num>
  <w:num w:numId="8" w16cid:durableId="103154041">
    <w:abstractNumId w:val="32"/>
  </w:num>
  <w:num w:numId="9" w16cid:durableId="1308436166">
    <w:abstractNumId w:val="29"/>
  </w:num>
  <w:num w:numId="10" w16cid:durableId="1335643199">
    <w:abstractNumId w:val="38"/>
  </w:num>
  <w:num w:numId="11" w16cid:durableId="1160577431">
    <w:abstractNumId w:val="31"/>
  </w:num>
  <w:num w:numId="12" w16cid:durableId="1673139647">
    <w:abstractNumId w:val="16"/>
  </w:num>
  <w:num w:numId="13" w16cid:durableId="1742215375">
    <w:abstractNumId w:val="51"/>
  </w:num>
  <w:num w:numId="14" w16cid:durableId="664823544">
    <w:abstractNumId w:val="47"/>
  </w:num>
  <w:num w:numId="15" w16cid:durableId="979774751">
    <w:abstractNumId w:val="11"/>
  </w:num>
  <w:num w:numId="16" w16cid:durableId="729228463">
    <w:abstractNumId w:val="4"/>
  </w:num>
  <w:num w:numId="17" w16cid:durableId="322781625">
    <w:abstractNumId w:val="28"/>
  </w:num>
  <w:num w:numId="18" w16cid:durableId="1069036437">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523394600">
    <w:abstractNumId w:val="42"/>
  </w:num>
  <w:num w:numId="20" w16cid:durableId="767626708">
    <w:abstractNumId w:val="24"/>
  </w:num>
  <w:num w:numId="21" w16cid:durableId="212352385">
    <w:abstractNumId w:val="15"/>
  </w:num>
  <w:num w:numId="22" w16cid:durableId="986014961">
    <w:abstractNumId w:val="50"/>
  </w:num>
  <w:num w:numId="23" w16cid:durableId="1351879409">
    <w:abstractNumId w:val="23"/>
  </w:num>
  <w:num w:numId="24" w16cid:durableId="2139179957">
    <w:abstractNumId w:val="22"/>
  </w:num>
  <w:num w:numId="25" w16cid:durableId="349719779">
    <w:abstractNumId w:val="46"/>
  </w:num>
  <w:num w:numId="26" w16cid:durableId="1855536364">
    <w:abstractNumId w:val="41"/>
  </w:num>
  <w:num w:numId="27" w16cid:durableId="2099713287">
    <w:abstractNumId w:val="12"/>
  </w:num>
  <w:numIdMacAtCleanup w:val="27"/>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Kassey Dickie">
    <w15:presenceInfo w15:providerId="AD" w15:userId="S::kdickie@cpsuvic.org::9090c419-c432-4ff0-a9f8-2e86c0fb8657"/>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134"/>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B49"/>
    <w:rsid w:val="00022FC9"/>
    <w:rsid w:val="0002313E"/>
    <w:rsid w:val="00023619"/>
    <w:rsid w:val="00024DE5"/>
    <w:rsid w:val="00024F9A"/>
    <w:rsid w:val="0002586C"/>
    <w:rsid w:val="000262B9"/>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47C5E"/>
    <w:rsid w:val="00050543"/>
    <w:rsid w:val="00050713"/>
    <w:rsid w:val="00050F0B"/>
    <w:rsid w:val="000515CD"/>
    <w:rsid w:val="00051BFC"/>
    <w:rsid w:val="00051D5C"/>
    <w:rsid w:val="00052454"/>
    <w:rsid w:val="0005252A"/>
    <w:rsid w:val="000528CB"/>
    <w:rsid w:val="000531C8"/>
    <w:rsid w:val="00053C58"/>
    <w:rsid w:val="00053CC3"/>
    <w:rsid w:val="00054796"/>
    <w:rsid w:val="00054A64"/>
    <w:rsid w:val="0005566D"/>
    <w:rsid w:val="0005578D"/>
    <w:rsid w:val="00055A62"/>
    <w:rsid w:val="00056024"/>
    <w:rsid w:val="000574CC"/>
    <w:rsid w:val="000574DD"/>
    <w:rsid w:val="00057EB4"/>
    <w:rsid w:val="00060B9F"/>
    <w:rsid w:val="000610DD"/>
    <w:rsid w:val="0006113F"/>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A56"/>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426"/>
    <w:rsid w:val="000838F2"/>
    <w:rsid w:val="00083BBD"/>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503"/>
    <w:rsid w:val="00091C6D"/>
    <w:rsid w:val="00091E67"/>
    <w:rsid w:val="000922A4"/>
    <w:rsid w:val="00092C13"/>
    <w:rsid w:val="0009337E"/>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114"/>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41"/>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12F"/>
    <w:rsid w:val="000D1C49"/>
    <w:rsid w:val="000D1CCC"/>
    <w:rsid w:val="000D1DA0"/>
    <w:rsid w:val="000D1FEC"/>
    <w:rsid w:val="000D2B3D"/>
    <w:rsid w:val="000D319F"/>
    <w:rsid w:val="000D36F9"/>
    <w:rsid w:val="000D3881"/>
    <w:rsid w:val="000D3CAE"/>
    <w:rsid w:val="000D487A"/>
    <w:rsid w:val="000D4AC1"/>
    <w:rsid w:val="000D5000"/>
    <w:rsid w:val="000D5967"/>
    <w:rsid w:val="000D5CE1"/>
    <w:rsid w:val="000D6417"/>
    <w:rsid w:val="000D6482"/>
    <w:rsid w:val="000D66AF"/>
    <w:rsid w:val="000D6B8F"/>
    <w:rsid w:val="000D7227"/>
    <w:rsid w:val="000D73BF"/>
    <w:rsid w:val="000D73C9"/>
    <w:rsid w:val="000D7514"/>
    <w:rsid w:val="000D752F"/>
    <w:rsid w:val="000D7AF3"/>
    <w:rsid w:val="000D7F5B"/>
    <w:rsid w:val="000E0068"/>
    <w:rsid w:val="000E16CA"/>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6DBF"/>
    <w:rsid w:val="000E720C"/>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079B"/>
    <w:rsid w:val="00101154"/>
    <w:rsid w:val="00101215"/>
    <w:rsid w:val="00101A91"/>
    <w:rsid w:val="00101FF8"/>
    <w:rsid w:val="001023F4"/>
    <w:rsid w:val="00102D94"/>
    <w:rsid w:val="00102E6D"/>
    <w:rsid w:val="00103C12"/>
    <w:rsid w:val="001042E1"/>
    <w:rsid w:val="0010455D"/>
    <w:rsid w:val="00104C22"/>
    <w:rsid w:val="00104FCD"/>
    <w:rsid w:val="0010532E"/>
    <w:rsid w:val="00105C15"/>
    <w:rsid w:val="00105FBE"/>
    <w:rsid w:val="00106BF0"/>
    <w:rsid w:val="00107C8F"/>
    <w:rsid w:val="0011038E"/>
    <w:rsid w:val="0011045B"/>
    <w:rsid w:val="00110623"/>
    <w:rsid w:val="001106D0"/>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6DC9"/>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2D82"/>
    <w:rsid w:val="00143CE6"/>
    <w:rsid w:val="0014423E"/>
    <w:rsid w:val="0014433A"/>
    <w:rsid w:val="00144787"/>
    <w:rsid w:val="00144F57"/>
    <w:rsid w:val="00145F74"/>
    <w:rsid w:val="0014604E"/>
    <w:rsid w:val="00146947"/>
    <w:rsid w:val="00147141"/>
    <w:rsid w:val="0014722D"/>
    <w:rsid w:val="00147B60"/>
    <w:rsid w:val="00150746"/>
    <w:rsid w:val="00150FD0"/>
    <w:rsid w:val="00151331"/>
    <w:rsid w:val="00151BF0"/>
    <w:rsid w:val="00152DC6"/>
    <w:rsid w:val="00152E41"/>
    <w:rsid w:val="001536B2"/>
    <w:rsid w:val="001538EE"/>
    <w:rsid w:val="0015405B"/>
    <w:rsid w:val="00155192"/>
    <w:rsid w:val="00155647"/>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505"/>
    <w:rsid w:val="00171B71"/>
    <w:rsid w:val="00171C7C"/>
    <w:rsid w:val="00172637"/>
    <w:rsid w:val="001726D4"/>
    <w:rsid w:val="001728B5"/>
    <w:rsid w:val="0017336D"/>
    <w:rsid w:val="00173A3C"/>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03F"/>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B18"/>
    <w:rsid w:val="00193C8F"/>
    <w:rsid w:val="00194013"/>
    <w:rsid w:val="001942E7"/>
    <w:rsid w:val="001945C8"/>
    <w:rsid w:val="001947C1"/>
    <w:rsid w:val="00194A76"/>
    <w:rsid w:val="00194AAE"/>
    <w:rsid w:val="00194B60"/>
    <w:rsid w:val="00195D19"/>
    <w:rsid w:val="00195DF5"/>
    <w:rsid w:val="00196A24"/>
    <w:rsid w:val="00196E13"/>
    <w:rsid w:val="0019756C"/>
    <w:rsid w:val="00197D54"/>
    <w:rsid w:val="001A0FC3"/>
    <w:rsid w:val="001A1E8A"/>
    <w:rsid w:val="001A20BB"/>
    <w:rsid w:val="001A26B9"/>
    <w:rsid w:val="001A3352"/>
    <w:rsid w:val="001A3695"/>
    <w:rsid w:val="001A3CFA"/>
    <w:rsid w:val="001A4052"/>
    <w:rsid w:val="001A44AA"/>
    <w:rsid w:val="001A4A74"/>
    <w:rsid w:val="001A53EC"/>
    <w:rsid w:val="001A59BB"/>
    <w:rsid w:val="001A5A0F"/>
    <w:rsid w:val="001A5B24"/>
    <w:rsid w:val="001A5B3F"/>
    <w:rsid w:val="001A5C62"/>
    <w:rsid w:val="001A63B0"/>
    <w:rsid w:val="001A6B09"/>
    <w:rsid w:val="001A6E4B"/>
    <w:rsid w:val="001A7C6D"/>
    <w:rsid w:val="001B017B"/>
    <w:rsid w:val="001B08FF"/>
    <w:rsid w:val="001B10EE"/>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1A"/>
    <w:rsid w:val="001B6E7E"/>
    <w:rsid w:val="001B7C04"/>
    <w:rsid w:val="001B7E65"/>
    <w:rsid w:val="001C045F"/>
    <w:rsid w:val="001C047F"/>
    <w:rsid w:val="001C145F"/>
    <w:rsid w:val="001C1549"/>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0EE"/>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0D2"/>
    <w:rsid w:val="001D6139"/>
    <w:rsid w:val="001D6167"/>
    <w:rsid w:val="001D63D0"/>
    <w:rsid w:val="001D6714"/>
    <w:rsid w:val="001D6FE3"/>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2902"/>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DFA"/>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0F5E"/>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4997"/>
    <w:rsid w:val="00235122"/>
    <w:rsid w:val="002353F9"/>
    <w:rsid w:val="00235711"/>
    <w:rsid w:val="00235C2B"/>
    <w:rsid w:val="0023624D"/>
    <w:rsid w:val="00236379"/>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797"/>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3D8"/>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1F39"/>
    <w:rsid w:val="00292442"/>
    <w:rsid w:val="002927C0"/>
    <w:rsid w:val="00292951"/>
    <w:rsid w:val="00292FC7"/>
    <w:rsid w:val="002932B2"/>
    <w:rsid w:val="00294B76"/>
    <w:rsid w:val="00294BD5"/>
    <w:rsid w:val="002953E2"/>
    <w:rsid w:val="002956B8"/>
    <w:rsid w:val="0029579B"/>
    <w:rsid w:val="002958B5"/>
    <w:rsid w:val="00295CE4"/>
    <w:rsid w:val="00295F38"/>
    <w:rsid w:val="00295FA2"/>
    <w:rsid w:val="00296ABF"/>
    <w:rsid w:val="00296C8A"/>
    <w:rsid w:val="002975D7"/>
    <w:rsid w:val="002977C9"/>
    <w:rsid w:val="00297960"/>
    <w:rsid w:val="00297C2D"/>
    <w:rsid w:val="002A012A"/>
    <w:rsid w:val="002A03EA"/>
    <w:rsid w:val="002A0A44"/>
    <w:rsid w:val="002A1002"/>
    <w:rsid w:val="002A11B8"/>
    <w:rsid w:val="002A120A"/>
    <w:rsid w:val="002A16B3"/>
    <w:rsid w:val="002A175E"/>
    <w:rsid w:val="002A1929"/>
    <w:rsid w:val="002A1ACC"/>
    <w:rsid w:val="002A26A8"/>
    <w:rsid w:val="002A292B"/>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2C7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0CB9"/>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ADE"/>
    <w:rsid w:val="002D4B23"/>
    <w:rsid w:val="002D7AA5"/>
    <w:rsid w:val="002E03B0"/>
    <w:rsid w:val="002E0ED2"/>
    <w:rsid w:val="002E1116"/>
    <w:rsid w:val="002E1B31"/>
    <w:rsid w:val="002E1F33"/>
    <w:rsid w:val="002E22BE"/>
    <w:rsid w:val="002E2436"/>
    <w:rsid w:val="002E2FF4"/>
    <w:rsid w:val="002E3000"/>
    <w:rsid w:val="002E34C5"/>
    <w:rsid w:val="002E3829"/>
    <w:rsid w:val="002E3B71"/>
    <w:rsid w:val="002E4E4D"/>
    <w:rsid w:val="002E509F"/>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1B6B"/>
    <w:rsid w:val="0031211F"/>
    <w:rsid w:val="0031266F"/>
    <w:rsid w:val="00312A7C"/>
    <w:rsid w:val="003134AD"/>
    <w:rsid w:val="00313761"/>
    <w:rsid w:val="00313F3C"/>
    <w:rsid w:val="00314B3B"/>
    <w:rsid w:val="00315198"/>
    <w:rsid w:val="003153A1"/>
    <w:rsid w:val="00315B21"/>
    <w:rsid w:val="00315DC5"/>
    <w:rsid w:val="00316561"/>
    <w:rsid w:val="00316BE7"/>
    <w:rsid w:val="00316DFD"/>
    <w:rsid w:val="00316E1E"/>
    <w:rsid w:val="00316EE4"/>
    <w:rsid w:val="003172A7"/>
    <w:rsid w:val="003178C3"/>
    <w:rsid w:val="00317D2D"/>
    <w:rsid w:val="00317F17"/>
    <w:rsid w:val="00320BBE"/>
    <w:rsid w:val="003214C0"/>
    <w:rsid w:val="00321517"/>
    <w:rsid w:val="00321A79"/>
    <w:rsid w:val="0032292D"/>
    <w:rsid w:val="00324301"/>
    <w:rsid w:val="00324524"/>
    <w:rsid w:val="003246ED"/>
    <w:rsid w:val="0032487E"/>
    <w:rsid w:val="003248D8"/>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1E75"/>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B94"/>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0AC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A26"/>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324"/>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EFC"/>
    <w:rsid w:val="00384FF4"/>
    <w:rsid w:val="0038559E"/>
    <w:rsid w:val="00386B09"/>
    <w:rsid w:val="00386D61"/>
    <w:rsid w:val="00387193"/>
    <w:rsid w:val="003911E0"/>
    <w:rsid w:val="0039125B"/>
    <w:rsid w:val="003912A1"/>
    <w:rsid w:val="0039219B"/>
    <w:rsid w:val="00392593"/>
    <w:rsid w:val="00392B47"/>
    <w:rsid w:val="00392F4B"/>
    <w:rsid w:val="00393FAA"/>
    <w:rsid w:val="0039415F"/>
    <w:rsid w:val="00394307"/>
    <w:rsid w:val="0039477E"/>
    <w:rsid w:val="00394873"/>
    <w:rsid w:val="003948BD"/>
    <w:rsid w:val="00395144"/>
    <w:rsid w:val="003954A4"/>
    <w:rsid w:val="00395E6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2C1"/>
    <w:rsid w:val="003B0AC8"/>
    <w:rsid w:val="003B0FCB"/>
    <w:rsid w:val="003B1499"/>
    <w:rsid w:val="003B1604"/>
    <w:rsid w:val="003B1A16"/>
    <w:rsid w:val="003B1D62"/>
    <w:rsid w:val="003B1F7B"/>
    <w:rsid w:val="003B2013"/>
    <w:rsid w:val="003B21FD"/>
    <w:rsid w:val="003B2810"/>
    <w:rsid w:val="003B2C2B"/>
    <w:rsid w:val="003B2E0D"/>
    <w:rsid w:val="003B2F4B"/>
    <w:rsid w:val="003B3A12"/>
    <w:rsid w:val="003B3D40"/>
    <w:rsid w:val="003B423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0CB"/>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642"/>
    <w:rsid w:val="003E1BAD"/>
    <w:rsid w:val="003E240E"/>
    <w:rsid w:val="003E26E7"/>
    <w:rsid w:val="003E2FEB"/>
    <w:rsid w:val="003E329B"/>
    <w:rsid w:val="003E3AD8"/>
    <w:rsid w:val="003E44CF"/>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D86"/>
    <w:rsid w:val="003F3E86"/>
    <w:rsid w:val="003F3FCF"/>
    <w:rsid w:val="003F43E9"/>
    <w:rsid w:val="003F449D"/>
    <w:rsid w:val="003F493C"/>
    <w:rsid w:val="003F5080"/>
    <w:rsid w:val="003F5238"/>
    <w:rsid w:val="003F596E"/>
    <w:rsid w:val="003F5A35"/>
    <w:rsid w:val="003F5B7D"/>
    <w:rsid w:val="003F5E44"/>
    <w:rsid w:val="003F6101"/>
    <w:rsid w:val="003F6637"/>
    <w:rsid w:val="003F6BDD"/>
    <w:rsid w:val="003F71AF"/>
    <w:rsid w:val="003F774D"/>
    <w:rsid w:val="003F782D"/>
    <w:rsid w:val="003F796B"/>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07E92"/>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6EDD"/>
    <w:rsid w:val="00427279"/>
    <w:rsid w:val="004274DB"/>
    <w:rsid w:val="00427555"/>
    <w:rsid w:val="00427560"/>
    <w:rsid w:val="004302B1"/>
    <w:rsid w:val="00430302"/>
    <w:rsid w:val="0043079E"/>
    <w:rsid w:val="00430D33"/>
    <w:rsid w:val="0043117D"/>
    <w:rsid w:val="00431825"/>
    <w:rsid w:val="00431AF5"/>
    <w:rsid w:val="00431B79"/>
    <w:rsid w:val="00431B86"/>
    <w:rsid w:val="00431EF3"/>
    <w:rsid w:val="00431F5A"/>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A6B"/>
    <w:rsid w:val="00445B0B"/>
    <w:rsid w:val="0044611A"/>
    <w:rsid w:val="00446B9A"/>
    <w:rsid w:val="00447172"/>
    <w:rsid w:val="00447C41"/>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A05"/>
    <w:rsid w:val="00456F3C"/>
    <w:rsid w:val="0045706A"/>
    <w:rsid w:val="00457877"/>
    <w:rsid w:val="00457963"/>
    <w:rsid w:val="0045796F"/>
    <w:rsid w:val="00460B70"/>
    <w:rsid w:val="00460EB8"/>
    <w:rsid w:val="0046182D"/>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7A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182"/>
    <w:rsid w:val="004A33A3"/>
    <w:rsid w:val="004A3B23"/>
    <w:rsid w:val="004A474E"/>
    <w:rsid w:val="004A4D43"/>
    <w:rsid w:val="004A54A4"/>
    <w:rsid w:val="004A5BD7"/>
    <w:rsid w:val="004A6286"/>
    <w:rsid w:val="004A641C"/>
    <w:rsid w:val="004A6F63"/>
    <w:rsid w:val="004A731E"/>
    <w:rsid w:val="004A7370"/>
    <w:rsid w:val="004B1B8B"/>
    <w:rsid w:val="004B1BA3"/>
    <w:rsid w:val="004B1E98"/>
    <w:rsid w:val="004B225F"/>
    <w:rsid w:val="004B244E"/>
    <w:rsid w:val="004B26FF"/>
    <w:rsid w:val="004B2721"/>
    <w:rsid w:val="004B2751"/>
    <w:rsid w:val="004B2F26"/>
    <w:rsid w:val="004B314F"/>
    <w:rsid w:val="004B40AB"/>
    <w:rsid w:val="004B444C"/>
    <w:rsid w:val="004B4954"/>
    <w:rsid w:val="004B4CE1"/>
    <w:rsid w:val="004B5154"/>
    <w:rsid w:val="004B5875"/>
    <w:rsid w:val="004B66AE"/>
    <w:rsid w:val="004B6D10"/>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355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5A5"/>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9DF"/>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1B9"/>
    <w:rsid w:val="004F22E4"/>
    <w:rsid w:val="004F28B3"/>
    <w:rsid w:val="004F2B70"/>
    <w:rsid w:val="004F2CFD"/>
    <w:rsid w:val="004F34DC"/>
    <w:rsid w:val="004F4044"/>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3DF"/>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4A3"/>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43F"/>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6D5D"/>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70A"/>
    <w:rsid w:val="005849AB"/>
    <w:rsid w:val="00584BB2"/>
    <w:rsid w:val="00584C06"/>
    <w:rsid w:val="0058538A"/>
    <w:rsid w:val="005860DD"/>
    <w:rsid w:val="005860EA"/>
    <w:rsid w:val="00586134"/>
    <w:rsid w:val="0058629F"/>
    <w:rsid w:val="005870E3"/>
    <w:rsid w:val="005872F9"/>
    <w:rsid w:val="00587DAA"/>
    <w:rsid w:val="0059035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A07"/>
    <w:rsid w:val="005B5DA0"/>
    <w:rsid w:val="005B6842"/>
    <w:rsid w:val="005B6B22"/>
    <w:rsid w:val="005B6DB4"/>
    <w:rsid w:val="005B7FE2"/>
    <w:rsid w:val="005C01C2"/>
    <w:rsid w:val="005C0341"/>
    <w:rsid w:val="005C04AB"/>
    <w:rsid w:val="005C07DF"/>
    <w:rsid w:val="005C0B2E"/>
    <w:rsid w:val="005C0D03"/>
    <w:rsid w:val="005C0D4B"/>
    <w:rsid w:val="005C0DAF"/>
    <w:rsid w:val="005C0ED0"/>
    <w:rsid w:val="005C0FE4"/>
    <w:rsid w:val="005C1711"/>
    <w:rsid w:val="005C19D6"/>
    <w:rsid w:val="005C1E38"/>
    <w:rsid w:val="005C205F"/>
    <w:rsid w:val="005C2245"/>
    <w:rsid w:val="005C2844"/>
    <w:rsid w:val="005C3285"/>
    <w:rsid w:val="005C370C"/>
    <w:rsid w:val="005C3AFE"/>
    <w:rsid w:val="005C3EF5"/>
    <w:rsid w:val="005C3EFB"/>
    <w:rsid w:val="005C414A"/>
    <w:rsid w:val="005C48BC"/>
    <w:rsid w:val="005C49B8"/>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66C"/>
    <w:rsid w:val="005F49C7"/>
    <w:rsid w:val="005F4F76"/>
    <w:rsid w:val="005F514F"/>
    <w:rsid w:val="005F5198"/>
    <w:rsid w:val="005F586B"/>
    <w:rsid w:val="005F5B06"/>
    <w:rsid w:val="005F69BA"/>
    <w:rsid w:val="005F6D30"/>
    <w:rsid w:val="005F70A7"/>
    <w:rsid w:val="005F73AD"/>
    <w:rsid w:val="00600DB4"/>
    <w:rsid w:val="0060101B"/>
    <w:rsid w:val="00601341"/>
    <w:rsid w:val="00601C2F"/>
    <w:rsid w:val="00602425"/>
    <w:rsid w:val="006030CE"/>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ADF"/>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6F0"/>
    <w:rsid w:val="00620776"/>
    <w:rsid w:val="006207FD"/>
    <w:rsid w:val="00620CEE"/>
    <w:rsid w:val="00621F71"/>
    <w:rsid w:val="00622CE8"/>
    <w:rsid w:val="00622D8F"/>
    <w:rsid w:val="00622E29"/>
    <w:rsid w:val="00623492"/>
    <w:rsid w:val="00623786"/>
    <w:rsid w:val="00623ACE"/>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0AF"/>
    <w:rsid w:val="006364F7"/>
    <w:rsid w:val="006368DC"/>
    <w:rsid w:val="00636E15"/>
    <w:rsid w:val="00636EE0"/>
    <w:rsid w:val="00637019"/>
    <w:rsid w:val="0063747A"/>
    <w:rsid w:val="0063799B"/>
    <w:rsid w:val="00637C68"/>
    <w:rsid w:val="00637E93"/>
    <w:rsid w:val="00637F16"/>
    <w:rsid w:val="006404EF"/>
    <w:rsid w:val="00640F20"/>
    <w:rsid w:val="00641ED0"/>
    <w:rsid w:val="00641F15"/>
    <w:rsid w:val="0064251E"/>
    <w:rsid w:val="00642A82"/>
    <w:rsid w:val="00642C8C"/>
    <w:rsid w:val="00642FE5"/>
    <w:rsid w:val="00643F21"/>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2C98"/>
    <w:rsid w:val="006534E7"/>
    <w:rsid w:val="00654108"/>
    <w:rsid w:val="006549E1"/>
    <w:rsid w:val="00654BFF"/>
    <w:rsid w:val="00654C22"/>
    <w:rsid w:val="00654F3E"/>
    <w:rsid w:val="00655130"/>
    <w:rsid w:val="006551A8"/>
    <w:rsid w:val="00655FE5"/>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4C5C"/>
    <w:rsid w:val="00664EC5"/>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6A2"/>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4C25"/>
    <w:rsid w:val="006A5BE5"/>
    <w:rsid w:val="006A60EE"/>
    <w:rsid w:val="006A60F2"/>
    <w:rsid w:val="006A615A"/>
    <w:rsid w:val="006A69CB"/>
    <w:rsid w:val="006A6CEC"/>
    <w:rsid w:val="006A71FE"/>
    <w:rsid w:val="006A741E"/>
    <w:rsid w:val="006A7632"/>
    <w:rsid w:val="006A7F85"/>
    <w:rsid w:val="006B0408"/>
    <w:rsid w:val="006B05D1"/>
    <w:rsid w:val="006B0971"/>
    <w:rsid w:val="006B0B27"/>
    <w:rsid w:val="006B17C7"/>
    <w:rsid w:val="006B1823"/>
    <w:rsid w:val="006B190F"/>
    <w:rsid w:val="006B286A"/>
    <w:rsid w:val="006B36BE"/>
    <w:rsid w:val="006B37AD"/>
    <w:rsid w:val="006B3CFD"/>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AAE"/>
    <w:rsid w:val="006C1C0A"/>
    <w:rsid w:val="006C2714"/>
    <w:rsid w:val="006C287F"/>
    <w:rsid w:val="006C29EC"/>
    <w:rsid w:val="006C2C86"/>
    <w:rsid w:val="006C3139"/>
    <w:rsid w:val="006C32B5"/>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44"/>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584"/>
    <w:rsid w:val="007059EA"/>
    <w:rsid w:val="00705C2C"/>
    <w:rsid w:val="00705D34"/>
    <w:rsid w:val="00706311"/>
    <w:rsid w:val="00706362"/>
    <w:rsid w:val="0070638A"/>
    <w:rsid w:val="007066EA"/>
    <w:rsid w:val="007067F9"/>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BC3"/>
    <w:rsid w:val="00737F14"/>
    <w:rsid w:val="00740175"/>
    <w:rsid w:val="00740A8B"/>
    <w:rsid w:val="00740ECE"/>
    <w:rsid w:val="0074107F"/>
    <w:rsid w:val="0074158C"/>
    <w:rsid w:val="00741990"/>
    <w:rsid w:val="007425C9"/>
    <w:rsid w:val="00742EC9"/>
    <w:rsid w:val="00743542"/>
    <w:rsid w:val="00743DEC"/>
    <w:rsid w:val="00744138"/>
    <w:rsid w:val="0074435F"/>
    <w:rsid w:val="00744814"/>
    <w:rsid w:val="00744AB9"/>
    <w:rsid w:val="00744FAE"/>
    <w:rsid w:val="00745335"/>
    <w:rsid w:val="00745468"/>
    <w:rsid w:val="00745894"/>
    <w:rsid w:val="00745DAB"/>
    <w:rsid w:val="00745E12"/>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5DA"/>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463"/>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67"/>
    <w:rsid w:val="00766B7A"/>
    <w:rsid w:val="00766D74"/>
    <w:rsid w:val="00766F86"/>
    <w:rsid w:val="00767396"/>
    <w:rsid w:val="00767C91"/>
    <w:rsid w:val="00767DB1"/>
    <w:rsid w:val="00770175"/>
    <w:rsid w:val="007706BC"/>
    <w:rsid w:val="00770C42"/>
    <w:rsid w:val="00770D3F"/>
    <w:rsid w:val="0077107F"/>
    <w:rsid w:val="007712F0"/>
    <w:rsid w:val="00771DBC"/>
    <w:rsid w:val="00772DF7"/>
    <w:rsid w:val="00772F18"/>
    <w:rsid w:val="007737AF"/>
    <w:rsid w:val="007737C1"/>
    <w:rsid w:val="00773D36"/>
    <w:rsid w:val="007745A7"/>
    <w:rsid w:val="007747DB"/>
    <w:rsid w:val="007753A9"/>
    <w:rsid w:val="00775B73"/>
    <w:rsid w:val="00775C47"/>
    <w:rsid w:val="00775F65"/>
    <w:rsid w:val="0077612A"/>
    <w:rsid w:val="00776142"/>
    <w:rsid w:val="0077724B"/>
    <w:rsid w:val="00777355"/>
    <w:rsid w:val="00777C11"/>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9F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24A"/>
    <w:rsid w:val="00793391"/>
    <w:rsid w:val="007934ED"/>
    <w:rsid w:val="007938D9"/>
    <w:rsid w:val="00794E09"/>
    <w:rsid w:val="007950C9"/>
    <w:rsid w:val="007950E0"/>
    <w:rsid w:val="00795DB4"/>
    <w:rsid w:val="0079607C"/>
    <w:rsid w:val="0079673D"/>
    <w:rsid w:val="007967C5"/>
    <w:rsid w:val="00797573"/>
    <w:rsid w:val="00797622"/>
    <w:rsid w:val="00797CC4"/>
    <w:rsid w:val="00797CDB"/>
    <w:rsid w:val="007A1C6A"/>
    <w:rsid w:val="007A2523"/>
    <w:rsid w:val="007A2922"/>
    <w:rsid w:val="007A42F5"/>
    <w:rsid w:val="007A4CBA"/>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3A8"/>
    <w:rsid w:val="007C6D10"/>
    <w:rsid w:val="007C71CA"/>
    <w:rsid w:val="007C7732"/>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E7C1E"/>
    <w:rsid w:val="007F0456"/>
    <w:rsid w:val="007F0D3C"/>
    <w:rsid w:val="007F0FFC"/>
    <w:rsid w:val="007F12FF"/>
    <w:rsid w:val="007F1347"/>
    <w:rsid w:val="007F1526"/>
    <w:rsid w:val="007F177F"/>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13F"/>
    <w:rsid w:val="00802788"/>
    <w:rsid w:val="00802C40"/>
    <w:rsid w:val="0080306D"/>
    <w:rsid w:val="00803778"/>
    <w:rsid w:val="00803A54"/>
    <w:rsid w:val="00803CD7"/>
    <w:rsid w:val="008042DA"/>
    <w:rsid w:val="0080479F"/>
    <w:rsid w:val="0080488F"/>
    <w:rsid w:val="00804E32"/>
    <w:rsid w:val="00805326"/>
    <w:rsid w:val="00805974"/>
    <w:rsid w:val="00805A47"/>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3FBE"/>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08F"/>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4C3"/>
    <w:rsid w:val="0083274E"/>
    <w:rsid w:val="0083275D"/>
    <w:rsid w:val="008338F1"/>
    <w:rsid w:val="00833F28"/>
    <w:rsid w:val="008343EF"/>
    <w:rsid w:val="008346EA"/>
    <w:rsid w:val="00834745"/>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3A5"/>
    <w:rsid w:val="0084171D"/>
    <w:rsid w:val="00841981"/>
    <w:rsid w:val="00842222"/>
    <w:rsid w:val="00842607"/>
    <w:rsid w:val="00842E33"/>
    <w:rsid w:val="00843420"/>
    <w:rsid w:val="008436A5"/>
    <w:rsid w:val="008440AA"/>
    <w:rsid w:val="00844805"/>
    <w:rsid w:val="0084597A"/>
    <w:rsid w:val="00845A1D"/>
    <w:rsid w:val="00846597"/>
    <w:rsid w:val="008468B6"/>
    <w:rsid w:val="00846B00"/>
    <w:rsid w:val="00846D14"/>
    <w:rsid w:val="008473E4"/>
    <w:rsid w:val="0084799E"/>
    <w:rsid w:val="00847DAB"/>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21D"/>
    <w:rsid w:val="00857361"/>
    <w:rsid w:val="008579CB"/>
    <w:rsid w:val="0086023E"/>
    <w:rsid w:val="00860DDF"/>
    <w:rsid w:val="0086172F"/>
    <w:rsid w:val="00861EA4"/>
    <w:rsid w:val="00862057"/>
    <w:rsid w:val="008624EC"/>
    <w:rsid w:val="008625C9"/>
    <w:rsid w:val="00864874"/>
    <w:rsid w:val="0086499C"/>
    <w:rsid w:val="00864D16"/>
    <w:rsid w:val="00864EF0"/>
    <w:rsid w:val="00864F47"/>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6E9C"/>
    <w:rsid w:val="00877C5B"/>
    <w:rsid w:val="00877FD6"/>
    <w:rsid w:val="00880189"/>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6F6C"/>
    <w:rsid w:val="008A7EC1"/>
    <w:rsid w:val="008B0077"/>
    <w:rsid w:val="008B0844"/>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32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897"/>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2E4"/>
    <w:rsid w:val="008E4978"/>
    <w:rsid w:val="008E4B5F"/>
    <w:rsid w:val="008E4BCA"/>
    <w:rsid w:val="008E4DF5"/>
    <w:rsid w:val="008E4F7E"/>
    <w:rsid w:val="008E6512"/>
    <w:rsid w:val="008E6956"/>
    <w:rsid w:val="008E6994"/>
    <w:rsid w:val="008E7013"/>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D83"/>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826"/>
    <w:rsid w:val="00913EA4"/>
    <w:rsid w:val="00915910"/>
    <w:rsid w:val="009160C5"/>
    <w:rsid w:val="0091646A"/>
    <w:rsid w:val="00920056"/>
    <w:rsid w:val="009202FA"/>
    <w:rsid w:val="009207FE"/>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2984"/>
    <w:rsid w:val="009337AC"/>
    <w:rsid w:val="0093393D"/>
    <w:rsid w:val="00933DB9"/>
    <w:rsid w:val="00934249"/>
    <w:rsid w:val="009346DD"/>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899"/>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91C"/>
    <w:rsid w:val="00964BBF"/>
    <w:rsid w:val="009650F3"/>
    <w:rsid w:val="00965119"/>
    <w:rsid w:val="00965136"/>
    <w:rsid w:val="0096530D"/>
    <w:rsid w:val="00965DE7"/>
    <w:rsid w:val="00965F68"/>
    <w:rsid w:val="009664E6"/>
    <w:rsid w:val="00966AE0"/>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6E2"/>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8B3"/>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87D8E"/>
    <w:rsid w:val="00990D01"/>
    <w:rsid w:val="00990EE2"/>
    <w:rsid w:val="00990FFB"/>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882"/>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1158"/>
    <w:rsid w:val="009C2352"/>
    <w:rsid w:val="009C27D3"/>
    <w:rsid w:val="009C2EED"/>
    <w:rsid w:val="009C3064"/>
    <w:rsid w:val="009C33A3"/>
    <w:rsid w:val="009C46F8"/>
    <w:rsid w:val="009C4885"/>
    <w:rsid w:val="009C5D3E"/>
    <w:rsid w:val="009C5D8C"/>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4FA4"/>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5FC8"/>
    <w:rsid w:val="009E606F"/>
    <w:rsid w:val="009E6553"/>
    <w:rsid w:val="009E6F06"/>
    <w:rsid w:val="009E7348"/>
    <w:rsid w:val="009E783F"/>
    <w:rsid w:val="009E7A4A"/>
    <w:rsid w:val="009F090D"/>
    <w:rsid w:val="009F0C6B"/>
    <w:rsid w:val="009F0F39"/>
    <w:rsid w:val="009F139F"/>
    <w:rsid w:val="009F190F"/>
    <w:rsid w:val="009F2537"/>
    <w:rsid w:val="009F28C7"/>
    <w:rsid w:val="009F3862"/>
    <w:rsid w:val="009F387A"/>
    <w:rsid w:val="009F3897"/>
    <w:rsid w:val="009F52D6"/>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01"/>
    <w:rsid w:val="00A2568B"/>
    <w:rsid w:val="00A26057"/>
    <w:rsid w:val="00A26235"/>
    <w:rsid w:val="00A26585"/>
    <w:rsid w:val="00A27277"/>
    <w:rsid w:val="00A272A7"/>
    <w:rsid w:val="00A279CE"/>
    <w:rsid w:val="00A27E94"/>
    <w:rsid w:val="00A30342"/>
    <w:rsid w:val="00A30443"/>
    <w:rsid w:val="00A30C5B"/>
    <w:rsid w:val="00A30EE8"/>
    <w:rsid w:val="00A31CA2"/>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62A6"/>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6EC"/>
    <w:rsid w:val="00A75703"/>
    <w:rsid w:val="00A7585A"/>
    <w:rsid w:val="00A7595C"/>
    <w:rsid w:val="00A75E13"/>
    <w:rsid w:val="00A7647C"/>
    <w:rsid w:val="00A76776"/>
    <w:rsid w:val="00A769E9"/>
    <w:rsid w:val="00A76D09"/>
    <w:rsid w:val="00A770F0"/>
    <w:rsid w:val="00A7714E"/>
    <w:rsid w:val="00A77DDC"/>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21E"/>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18F"/>
    <w:rsid w:val="00AB73FF"/>
    <w:rsid w:val="00AB77A7"/>
    <w:rsid w:val="00AB7D1B"/>
    <w:rsid w:val="00AC001C"/>
    <w:rsid w:val="00AC02FA"/>
    <w:rsid w:val="00AC0B94"/>
    <w:rsid w:val="00AC133E"/>
    <w:rsid w:val="00AC1415"/>
    <w:rsid w:val="00AC1C83"/>
    <w:rsid w:val="00AC1DB1"/>
    <w:rsid w:val="00AC2338"/>
    <w:rsid w:val="00AC23CC"/>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0E5D"/>
    <w:rsid w:val="00AD1047"/>
    <w:rsid w:val="00AD1784"/>
    <w:rsid w:val="00AD1B5F"/>
    <w:rsid w:val="00AD1FD7"/>
    <w:rsid w:val="00AD2676"/>
    <w:rsid w:val="00AD28F7"/>
    <w:rsid w:val="00AD29A7"/>
    <w:rsid w:val="00AD2CD6"/>
    <w:rsid w:val="00AD2D7F"/>
    <w:rsid w:val="00AD3168"/>
    <w:rsid w:val="00AD33D2"/>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0FFB"/>
    <w:rsid w:val="00AF139C"/>
    <w:rsid w:val="00AF1E3A"/>
    <w:rsid w:val="00AF1F43"/>
    <w:rsid w:val="00AF239D"/>
    <w:rsid w:val="00AF28CA"/>
    <w:rsid w:val="00AF3062"/>
    <w:rsid w:val="00AF3D25"/>
    <w:rsid w:val="00AF48D0"/>
    <w:rsid w:val="00AF50FF"/>
    <w:rsid w:val="00AF533B"/>
    <w:rsid w:val="00AF5E22"/>
    <w:rsid w:val="00AF5F7A"/>
    <w:rsid w:val="00AF6A4A"/>
    <w:rsid w:val="00AF77F6"/>
    <w:rsid w:val="00AF7A9C"/>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66C"/>
    <w:rsid w:val="00B05733"/>
    <w:rsid w:val="00B05998"/>
    <w:rsid w:val="00B05AB9"/>
    <w:rsid w:val="00B05B00"/>
    <w:rsid w:val="00B06077"/>
    <w:rsid w:val="00B0680D"/>
    <w:rsid w:val="00B072DC"/>
    <w:rsid w:val="00B10A43"/>
    <w:rsid w:val="00B10FB5"/>
    <w:rsid w:val="00B11790"/>
    <w:rsid w:val="00B11A35"/>
    <w:rsid w:val="00B11A9F"/>
    <w:rsid w:val="00B121CC"/>
    <w:rsid w:val="00B12E28"/>
    <w:rsid w:val="00B149D2"/>
    <w:rsid w:val="00B15095"/>
    <w:rsid w:val="00B15554"/>
    <w:rsid w:val="00B15BE8"/>
    <w:rsid w:val="00B15FB4"/>
    <w:rsid w:val="00B16199"/>
    <w:rsid w:val="00B168B9"/>
    <w:rsid w:val="00B16C3E"/>
    <w:rsid w:val="00B16D88"/>
    <w:rsid w:val="00B16E6E"/>
    <w:rsid w:val="00B1709C"/>
    <w:rsid w:val="00B17A38"/>
    <w:rsid w:val="00B17D0E"/>
    <w:rsid w:val="00B202A1"/>
    <w:rsid w:val="00B20374"/>
    <w:rsid w:val="00B206BF"/>
    <w:rsid w:val="00B20D46"/>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5E7E"/>
    <w:rsid w:val="00B263B3"/>
    <w:rsid w:val="00B26540"/>
    <w:rsid w:val="00B269AD"/>
    <w:rsid w:val="00B26D2C"/>
    <w:rsid w:val="00B26F9C"/>
    <w:rsid w:val="00B27393"/>
    <w:rsid w:val="00B30383"/>
    <w:rsid w:val="00B307C0"/>
    <w:rsid w:val="00B30C90"/>
    <w:rsid w:val="00B31095"/>
    <w:rsid w:val="00B313D3"/>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357"/>
    <w:rsid w:val="00B50B42"/>
    <w:rsid w:val="00B50BDE"/>
    <w:rsid w:val="00B50E2F"/>
    <w:rsid w:val="00B50F25"/>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B1F"/>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234"/>
    <w:rsid w:val="00BC79F3"/>
    <w:rsid w:val="00BD054B"/>
    <w:rsid w:val="00BD165F"/>
    <w:rsid w:val="00BD17E8"/>
    <w:rsid w:val="00BD1E9F"/>
    <w:rsid w:val="00BD3600"/>
    <w:rsid w:val="00BD388F"/>
    <w:rsid w:val="00BD3BDE"/>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026"/>
    <w:rsid w:val="00BE68A7"/>
    <w:rsid w:val="00BE7D49"/>
    <w:rsid w:val="00BF0652"/>
    <w:rsid w:val="00BF081E"/>
    <w:rsid w:val="00BF0B78"/>
    <w:rsid w:val="00BF0BFA"/>
    <w:rsid w:val="00BF0FE7"/>
    <w:rsid w:val="00BF117E"/>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6F65"/>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39D"/>
    <w:rsid w:val="00C34819"/>
    <w:rsid w:val="00C353D3"/>
    <w:rsid w:val="00C35BA8"/>
    <w:rsid w:val="00C3647A"/>
    <w:rsid w:val="00C37DCF"/>
    <w:rsid w:val="00C41448"/>
    <w:rsid w:val="00C41C5D"/>
    <w:rsid w:val="00C41E93"/>
    <w:rsid w:val="00C426AA"/>
    <w:rsid w:val="00C44908"/>
    <w:rsid w:val="00C450B6"/>
    <w:rsid w:val="00C4541E"/>
    <w:rsid w:val="00C45509"/>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BB7"/>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1BE4"/>
    <w:rsid w:val="00C6207A"/>
    <w:rsid w:val="00C624EE"/>
    <w:rsid w:val="00C62C3A"/>
    <w:rsid w:val="00C631B2"/>
    <w:rsid w:val="00C632AB"/>
    <w:rsid w:val="00C63481"/>
    <w:rsid w:val="00C63AFE"/>
    <w:rsid w:val="00C63CA0"/>
    <w:rsid w:val="00C63F9B"/>
    <w:rsid w:val="00C648F9"/>
    <w:rsid w:val="00C64A4C"/>
    <w:rsid w:val="00C64A4E"/>
    <w:rsid w:val="00C64DF6"/>
    <w:rsid w:val="00C659B5"/>
    <w:rsid w:val="00C65EF5"/>
    <w:rsid w:val="00C65F8D"/>
    <w:rsid w:val="00C6675F"/>
    <w:rsid w:val="00C66842"/>
    <w:rsid w:val="00C67B2C"/>
    <w:rsid w:val="00C67C64"/>
    <w:rsid w:val="00C70F76"/>
    <w:rsid w:val="00C71541"/>
    <w:rsid w:val="00C71C64"/>
    <w:rsid w:val="00C71DE9"/>
    <w:rsid w:val="00C725CF"/>
    <w:rsid w:val="00C72CDA"/>
    <w:rsid w:val="00C72E47"/>
    <w:rsid w:val="00C73187"/>
    <w:rsid w:val="00C733B6"/>
    <w:rsid w:val="00C73504"/>
    <w:rsid w:val="00C7352C"/>
    <w:rsid w:val="00C73770"/>
    <w:rsid w:val="00C737B8"/>
    <w:rsid w:val="00C74005"/>
    <w:rsid w:val="00C74225"/>
    <w:rsid w:val="00C743EE"/>
    <w:rsid w:val="00C745D1"/>
    <w:rsid w:val="00C749BF"/>
    <w:rsid w:val="00C74A83"/>
    <w:rsid w:val="00C74D46"/>
    <w:rsid w:val="00C759C3"/>
    <w:rsid w:val="00C76505"/>
    <w:rsid w:val="00C77679"/>
    <w:rsid w:val="00C77FEC"/>
    <w:rsid w:val="00C8043D"/>
    <w:rsid w:val="00C806CD"/>
    <w:rsid w:val="00C80953"/>
    <w:rsid w:val="00C81261"/>
    <w:rsid w:val="00C8159E"/>
    <w:rsid w:val="00C817AF"/>
    <w:rsid w:val="00C829D9"/>
    <w:rsid w:val="00C82A2C"/>
    <w:rsid w:val="00C82BE1"/>
    <w:rsid w:val="00C82D8F"/>
    <w:rsid w:val="00C82FED"/>
    <w:rsid w:val="00C833AA"/>
    <w:rsid w:val="00C836BA"/>
    <w:rsid w:val="00C8397E"/>
    <w:rsid w:val="00C84519"/>
    <w:rsid w:val="00C84682"/>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72A"/>
    <w:rsid w:val="00C959FD"/>
    <w:rsid w:val="00C95A1E"/>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7F8"/>
    <w:rsid w:val="00CC1B2D"/>
    <w:rsid w:val="00CC2156"/>
    <w:rsid w:val="00CC2333"/>
    <w:rsid w:val="00CC294E"/>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1FBC"/>
    <w:rsid w:val="00CE23A4"/>
    <w:rsid w:val="00CE2B47"/>
    <w:rsid w:val="00CE2BB8"/>
    <w:rsid w:val="00CE33DF"/>
    <w:rsid w:val="00CE3861"/>
    <w:rsid w:val="00CE3DFD"/>
    <w:rsid w:val="00CE3EFE"/>
    <w:rsid w:val="00CE40E2"/>
    <w:rsid w:val="00CE4449"/>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0C0C"/>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923"/>
    <w:rsid w:val="00D01FA6"/>
    <w:rsid w:val="00D0206E"/>
    <w:rsid w:val="00D0210F"/>
    <w:rsid w:val="00D02608"/>
    <w:rsid w:val="00D02C69"/>
    <w:rsid w:val="00D02D95"/>
    <w:rsid w:val="00D02F55"/>
    <w:rsid w:val="00D0304D"/>
    <w:rsid w:val="00D0317B"/>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2A3"/>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45A7"/>
    <w:rsid w:val="00D251FD"/>
    <w:rsid w:val="00D25287"/>
    <w:rsid w:val="00D2618B"/>
    <w:rsid w:val="00D2641C"/>
    <w:rsid w:val="00D26E53"/>
    <w:rsid w:val="00D271E5"/>
    <w:rsid w:val="00D272B2"/>
    <w:rsid w:val="00D27319"/>
    <w:rsid w:val="00D30018"/>
    <w:rsid w:val="00D30268"/>
    <w:rsid w:val="00D30F2D"/>
    <w:rsid w:val="00D310D9"/>
    <w:rsid w:val="00D32450"/>
    <w:rsid w:val="00D3295B"/>
    <w:rsid w:val="00D3329C"/>
    <w:rsid w:val="00D333B0"/>
    <w:rsid w:val="00D33449"/>
    <w:rsid w:val="00D3449D"/>
    <w:rsid w:val="00D345BA"/>
    <w:rsid w:val="00D345C3"/>
    <w:rsid w:val="00D3463A"/>
    <w:rsid w:val="00D35985"/>
    <w:rsid w:val="00D35BC8"/>
    <w:rsid w:val="00D3669C"/>
    <w:rsid w:val="00D3733B"/>
    <w:rsid w:val="00D402CC"/>
    <w:rsid w:val="00D407E4"/>
    <w:rsid w:val="00D409EB"/>
    <w:rsid w:val="00D40A74"/>
    <w:rsid w:val="00D40CC2"/>
    <w:rsid w:val="00D40D70"/>
    <w:rsid w:val="00D41724"/>
    <w:rsid w:val="00D42208"/>
    <w:rsid w:val="00D42BBE"/>
    <w:rsid w:val="00D437EF"/>
    <w:rsid w:val="00D43D10"/>
    <w:rsid w:val="00D44EA7"/>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7AB"/>
    <w:rsid w:val="00D61FAE"/>
    <w:rsid w:val="00D6253D"/>
    <w:rsid w:val="00D6289B"/>
    <w:rsid w:val="00D62EEE"/>
    <w:rsid w:val="00D63133"/>
    <w:rsid w:val="00D6390E"/>
    <w:rsid w:val="00D642E2"/>
    <w:rsid w:val="00D6471F"/>
    <w:rsid w:val="00D64ADC"/>
    <w:rsid w:val="00D654BD"/>
    <w:rsid w:val="00D654E8"/>
    <w:rsid w:val="00D65A37"/>
    <w:rsid w:val="00D65B15"/>
    <w:rsid w:val="00D65BEB"/>
    <w:rsid w:val="00D65F5D"/>
    <w:rsid w:val="00D6600F"/>
    <w:rsid w:val="00D66682"/>
    <w:rsid w:val="00D6680B"/>
    <w:rsid w:val="00D716F8"/>
    <w:rsid w:val="00D719F8"/>
    <w:rsid w:val="00D71DCF"/>
    <w:rsid w:val="00D725F5"/>
    <w:rsid w:val="00D7293C"/>
    <w:rsid w:val="00D72CD7"/>
    <w:rsid w:val="00D72DAB"/>
    <w:rsid w:val="00D73061"/>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4AB"/>
    <w:rsid w:val="00D81F03"/>
    <w:rsid w:val="00D82F2A"/>
    <w:rsid w:val="00D83545"/>
    <w:rsid w:val="00D83736"/>
    <w:rsid w:val="00D8387E"/>
    <w:rsid w:val="00D83E5E"/>
    <w:rsid w:val="00D845F5"/>
    <w:rsid w:val="00D84696"/>
    <w:rsid w:val="00D847FF"/>
    <w:rsid w:val="00D84975"/>
    <w:rsid w:val="00D8534F"/>
    <w:rsid w:val="00D85B09"/>
    <w:rsid w:val="00D85BC4"/>
    <w:rsid w:val="00D86678"/>
    <w:rsid w:val="00D86759"/>
    <w:rsid w:val="00D86B7D"/>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6CB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A7D93"/>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2E35"/>
    <w:rsid w:val="00DC33D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6CD9"/>
    <w:rsid w:val="00DC7A6C"/>
    <w:rsid w:val="00DD044B"/>
    <w:rsid w:val="00DD05D1"/>
    <w:rsid w:val="00DD107B"/>
    <w:rsid w:val="00DD19F5"/>
    <w:rsid w:val="00DD1DBD"/>
    <w:rsid w:val="00DD2C2C"/>
    <w:rsid w:val="00DD2C49"/>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5EEC"/>
    <w:rsid w:val="00DE657F"/>
    <w:rsid w:val="00DE6A15"/>
    <w:rsid w:val="00DE734F"/>
    <w:rsid w:val="00DF0883"/>
    <w:rsid w:val="00DF0A0D"/>
    <w:rsid w:val="00DF0E92"/>
    <w:rsid w:val="00DF1865"/>
    <w:rsid w:val="00DF1CF7"/>
    <w:rsid w:val="00DF1E45"/>
    <w:rsid w:val="00DF1EC7"/>
    <w:rsid w:val="00DF1EE7"/>
    <w:rsid w:val="00DF1F92"/>
    <w:rsid w:val="00DF2249"/>
    <w:rsid w:val="00DF23FB"/>
    <w:rsid w:val="00DF2537"/>
    <w:rsid w:val="00DF2654"/>
    <w:rsid w:val="00DF2DC3"/>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0D6A"/>
    <w:rsid w:val="00E01535"/>
    <w:rsid w:val="00E01AD5"/>
    <w:rsid w:val="00E027B6"/>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4A2"/>
    <w:rsid w:val="00E12775"/>
    <w:rsid w:val="00E12937"/>
    <w:rsid w:val="00E12987"/>
    <w:rsid w:val="00E1378A"/>
    <w:rsid w:val="00E13A68"/>
    <w:rsid w:val="00E13E43"/>
    <w:rsid w:val="00E13EED"/>
    <w:rsid w:val="00E14DEA"/>
    <w:rsid w:val="00E14E35"/>
    <w:rsid w:val="00E152A2"/>
    <w:rsid w:val="00E15D51"/>
    <w:rsid w:val="00E16072"/>
    <w:rsid w:val="00E16321"/>
    <w:rsid w:val="00E168F0"/>
    <w:rsid w:val="00E177BC"/>
    <w:rsid w:val="00E2039A"/>
    <w:rsid w:val="00E20745"/>
    <w:rsid w:val="00E21E66"/>
    <w:rsid w:val="00E22302"/>
    <w:rsid w:val="00E2352F"/>
    <w:rsid w:val="00E23AE7"/>
    <w:rsid w:val="00E23AF1"/>
    <w:rsid w:val="00E24CF0"/>
    <w:rsid w:val="00E24DB4"/>
    <w:rsid w:val="00E254C4"/>
    <w:rsid w:val="00E25B6F"/>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DE"/>
    <w:rsid w:val="00E468EB"/>
    <w:rsid w:val="00E46F8B"/>
    <w:rsid w:val="00E470F3"/>
    <w:rsid w:val="00E47100"/>
    <w:rsid w:val="00E4770F"/>
    <w:rsid w:val="00E4790E"/>
    <w:rsid w:val="00E50382"/>
    <w:rsid w:val="00E507ED"/>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316"/>
    <w:rsid w:val="00E578E2"/>
    <w:rsid w:val="00E5799B"/>
    <w:rsid w:val="00E60556"/>
    <w:rsid w:val="00E60F93"/>
    <w:rsid w:val="00E61AEC"/>
    <w:rsid w:val="00E61BCF"/>
    <w:rsid w:val="00E62624"/>
    <w:rsid w:val="00E62EE1"/>
    <w:rsid w:val="00E63D14"/>
    <w:rsid w:val="00E64905"/>
    <w:rsid w:val="00E64A11"/>
    <w:rsid w:val="00E64CC9"/>
    <w:rsid w:val="00E64D2A"/>
    <w:rsid w:val="00E64DCE"/>
    <w:rsid w:val="00E654A3"/>
    <w:rsid w:val="00E65977"/>
    <w:rsid w:val="00E65D1E"/>
    <w:rsid w:val="00E66023"/>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77B"/>
    <w:rsid w:val="00E749E2"/>
    <w:rsid w:val="00E74E1E"/>
    <w:rsid w:val="00E74E26"/>
    <w:rsid w:val="00E75213"/>
    <w:rsid w:val="00E75522"/>
    <w:rsid w:val="00E757C4"/>
    <w:rsid w:val="00E75952"/>
    <w:rsid w:val="00E75955"/>
    <w:rsid w:val="00E75969"/>
    <w:rsid w:val="00E75C69"/>
    <w:rsid w:val="00E76492"/>
    <w:rsid w:val="00E7685C"/>
    <w:rsid w:val="00E76BB5"/>
    <w:rsid w:val="00E76D85"/>
    <w:rsid w:val="00E7705E"/>
    <w:rsid w:val="00E77892"/>
    <w:rsid w:val="00E809E4"/>
    <w:rsid w:val="00E80B65"/>
    <w:rsid w:val="00E82548"/>
    <w:rsid w:val="00E8280C"/>
    <w:rsid w:val="00E82A2A"/>
    <w:rsid w:val="00E83330"/>
    <w:rsid w:val="00E8338B"/>
    <w:rsid w:val="00E8384D"/>
    <w:rsid w:val="00E84093"/>
    <w:rsid w:val="00E84C2A"/>
    <w:rsid w:val="00E85926"/>
    <w:rsid w:val="00E85B8F"/>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B80"/>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398E"/>
    <w:rsid w:val="00EA408D"/>
    <w:rsid w:val="00EA4777"/>
    <w:rsid w:val="00EA5284"/>
    <w:rsid w:val="00EA619F"/>
    <w:rsid w:val="00EA6B6D"/>
    <w:rsid w:val="00EA749B"/>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689C"/>
    <w:rsid w:val="00EB72BC"/>
    <w:rsid w:val="00EB733C"/>
    <w:rsid w:val="00EB7629"/>
    <w:rsid w:val="00EB7B9F"/>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2CDB"/>
    <w:rsid w:val="00EE300D"/>
    <w:rsid w:val="00EE3456"/>
    <w:rsid w:val="00EE3842"/>
    <w:rsid w:val="00EE4283"/>
    <w:rsid w:val="00EE47B3"/>
    <w:rsid w:val="00EE4D70"/>
    <w:rsid w:val="00EE4FF5"/>
    <w:rsid w:val="00EE521D"/>
    <w:rsid w:val="00EE59CC"/>
    <w:rsid w:val="00EE6450"/>
    <w:rsid w:val="00EE64AC"/>
    <w:rsid w:val="00EE6632"/>
    <w:rsid w:val="00EE75D4"/>
    <w:rsid w:val="00EE7E53"/>
    <w:rsid w:val="00EF0565"/>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509"/>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17865"/>
    <w:rsid w:val="00F20D23"/>
    <w:rsid w:val="00F212BC"/>
    <w:rsid w:val="00F21701"/>
    <w:rsid w:val="00F220F0"/>
    <w:rsid w:val="00F22FAF"/>
    <w:rsid w:val="00F2342D"/>
    <w:rsid w:val="00F239E2"/>
    <w:rsid w:val="00F243E5"/>
    <w:rsid w:val="00F244FA"/>
    <w:rsid w:val="00F2457D"/>
    <w:rsid w:val="00F250E5"/>
    <w:rsid w:val="00F255FB"/>
    <w:rsid w:val="00F258D4"/>
    <w:rsid w:val="00F25D4F"/>
    <w:rsid w:val="00F263F0"/>
    <w:rsid w:val="00F26E98"/>
    <w:rsid w:val="00F27532"/>
    <w:rsid w:val="00F30735"/>
    <w:rsid w:val="00F31664"/>
    <w:rsid w:val="00F31719"/>
    <w:rsid w:val="00F31CD7"/>
    <w:rsid w:val="00F31F8C"/>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AA9"/>
    <w:rsid w:val="00F51B4B"/>
    <w:rsid w:val="00F5238B"/>
    <w:rsid w:val="00F52808"/>
    <w:rsid w:val="00F53AB5"/>
    <w:rsid w:val="00F53F40"/>
    <w:rsid w:val="00F542CE"/>
    <w:rsid w:val="00F549BC"/>
    <w:rsid w:val="00F54A26"/>
    <w:rsid w:val="00F555C1"/>
    <w:rsid w:val="00F555F1"/>
    <w:rsid w:val="00F56351"/>
    <w:rsid w:val="00F565B0"/>
    <w:rsid w:val="00F57D76"/>
    <w:rsid w:val="00F600CB"/>
    <w:rsid w:val="00F602AC"/>
    <w:rsid w:val="00F60717"/>
    <w:rsid w:val="00F61065"/>
    <w:rsid w:val="00F6107F"/>
    <w:rsid w:val="00F622C5"/>
    <w:rsid w:val="00F625B2"/>
    <w:rsid w:val="00F628EA"/>
    <w:rsid w:val="00F62CF9"/>
    <w:rsid w:val="00F62F9F"/>
    <w:rsid w:val="00F636BD"/>
    <w:rsid w:val="00F6444D"/>
    <w:rsid w:val="00F64B49"/>
    <w:rsid w:val="00F65323"/>
    <w:rsid w:val="00F6600E"/>
    <w:rsid w:val="00F665DD"/>
    <w:rsid w:val="00F66B33"/>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548"/>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2A0"/>
    <w:rsid w:val="00F90EA3"/>
    <w:rsid w:val="00F9224D"/>
    <w:rsid w:val="00F92490"/>
    <w:rsid w:val="00F929BC"/>
    <w:rsid w:val="00F92E2A"/>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B13"/>
    <w:rsid w:val="00FA4E7E"/>
    <w:rsid w:val="00FA4F87"/>
    <w:rsid w:val="00FA52E1"/>
    <w:rsid w:val="00FA5ADB"/>
    <w:rsid w:val="00FA6246"/>
    <w:rsid w:val="00FA6C8A"/>
    <w:rsid w:val="00FA701F"/>
    <w:rsid w:val="00FA7886"/>
    <w:rsid w:val="00FB052F"/>
    <w:rsid w:val="00FB054C"/>
    <w:rsid w:val="00FB0D6C"/>
    <w:rsid w:val="00FB0D9F"/>
    <w:rsid w:val="00FB1C88"/>
    <w:rsid w:val="00FB1D0F"/>
    <w:rsid w:val="00FB2155"/>
    <w:rsid w:val="00FB37D8"/>
    <w:rsid w:val="00FB37FF"/>
    <w:rsid w:val="00FB3823"/>
    <w:rsid w:val="00FB3FD2"/>
    <w:rsid w:val="00FB41C7"/>
    <w:rsid w:val="00FB495D"/>
    <w:rsid w:val="00FB4B75"/>
    <w:rsid w:val="00FB4E73"/>
    <w:rsid w:val="00FB5084"/>
    <w:rsid w:val="00FB52E5"/>
    <w:rsid w:val="00FB5502"/>
    <w:rsid w:val="00FB595F"/>
    <w:rsid w:val="00FB6151"/>
    <w:rsid w:val="00FB6326"/>
    <w:rsid w:val="00FB67E8"/>
    <w:rsid w:val="00FB6867"/>
    <w:rsid w:val="00FB6CC5"/>
    <w:rsid w:val="00FB7028"/>
    <w:rsid w:val="00FB7131"/>
    <w:rsid w:val="00FB722F"/>
    <w:rsid w:val="00FB7293"/>
    <w:rsid w:val="00FB7307"/>
    <w:rsid w:val="00FB7315"/>
    <w:rsid w:val="00FB7F81"/>
    <w:rsid w:val="00FB7FFD"/>
    <w:rsid w:val="00FC003B"/>
    <w:rsid w:val="00FC0130"/>
    <w:rsid w:val="00FC0BAA"/>
    <w:rsid w:val="00FC1115"/>
    <w:rsid w:val="00FC1EC1"/>
    <w:rsid w:val="00FC2050"/>
    <w:rsid w:val="00FC213C"/>
    <w:rsid w:val="00FC2D68"/>
    <w:rsid w:val="00FC3F31"/>
    <w:rsid w:val="00FC4224"/>
    <w:rsid w:val="00FC434E"/>
    <w:rsid w:val="00FC4425"/>
    <w:rsid w:val="00FC4A6E"/>
    <w:rsid w:val="00FC5E10"/>
    <w:rsid w:val="00FC5E33"/>
    <w:rsid w:val="00FC605B"/>
    <w:rsid w:val="00FC656A"/>
    <w:rsid w:val="00FC65E9"/>
    <w:rsid w:val="00FC66A8"/>
    <w:rsid w:val="00FC707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8B5"/>
    <w:rsid w:val="00FE19EE"/>
    <w:rsid w:val="00FE19F9"/>
    <w:rsid w:val="00FE1F23"/>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1F2"/>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CC4372F"/>
    <w:rsid w:val="0CD63D13"/>
    <w:rsid w:val="0F06A63A"/>
    <w:rsid w:val="1EE7C25E"/>
    <w:rsid w:val="2002852F"/>
    <w:rsid w:val="3B37DCF7"/>
    <w:rsid w:val="55A754F5"/>
    <w:rsid w:val="5B7A74A5"/>
    <w:rsid w:val="7E6C852A"/>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B1E6F4A"/>
  <w15:docId w15:val="{6287A809-D4FD-4590-8EDA-6C433D84561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6B3CFD"/>
    <w:pPr>
      <w:keepNext/>
      <w:spacing w:before="480" w:line="240" w:lineRule="auto"/>
      <w:ind w:right="-2"/>
    </w:pPr>
    <w:rPr>
      <w:rFonts w:ascii="Tahoma" w:hAnsi="Tahoma" w:cs="Arial"/>
      <w:color w:val="57A84C"/>
      <w:sz w:val="30"/>
    </w:rPr>
  </w:style>
  <w:style w:type="paragraph" w:customStyle="1" w:styleId="DTPLIbodycopy">
    <w:name w:val="DTPLI body copy"/>
    <w:basedOn w:val="Normal"/>
    <w:qFormat/>
    <w:rsid w:val="00395E64"/>
    <w:pPr>
      <w:spacing w:before="0" w:line="240" w:lineRule="auto"/>
      <w:ind w:right="-2"/>
    </w:pPr>
    <w:rPr>
      <w:rFonts w:ascii="Tahoma" w:hAnsi="Tahoma" w:cs="Arial"/>
      <w:sz w:val="18"/>
    </w:rPr>
  </w:style>
  <w:style w:type="character" w:customStyle="1" w:styleId="normaltextrun">
    <w:name w:val="normaltextrun"/>
    <w:basedOn w:val="DefaultParagraphFont"/>
    <w:rsid w:val="00395E64"/>
  </w:style>
  <w:style w:type="character" w:customStyle="1" w:styleId="eop">
    <w:name w:val="eop"/>
    <w:basedOn w:val="DefaultParagraphFont"/>
    <w:rsid w:val="00395E6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customer.service@delwp.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mailto:self.determination@delwp.vic.gov.au"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lwp.vic.gov.au" TargetMode="External"/><Relationship Id="rId37" Type="http://schemas.microsoft.com/office/2011/relationships/people" Target="peop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eader" Target="header2.xm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PMingLiU">
    <w:altName w:val="新細明體"/>
    <w:panose1 w:val="02010601000101010101"/>
    <w:charset w:val="88"/>
    <w:family w:val="roman"/>
    <w:pitch w:val="variable"/>
    <w:sig w:usb0="A00002FF" w:usb1="28CFFCFA" w:usb2="00000016" w:usb3="00000000" w:csb0="001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50543"/>
    <w:rsid w:val="00055B66"/>
    <w:rsid w:val="00073FBB"/>
    <w:rsid w:val="001E5906"/>
    <w:rsid w:val="00246293"/>
    <w:rsid w:val="002958B5"/>
    <w:rsid w:val="002C3C2D"/>
    <w:rsid w:val="002C3F8F"/>
    <w:rsid w:val="00327CF3"/>
    <w:rsid w:val="00331E75"/>
    <w:rsid w:val="003F6101"/>
    <w:rsid w:val="00431B79"/>
    <w:rsid w:val="00431F5A"/>
    <w:rsid w:val="00476235"/>
    <w:rsid w:val="004B4165"/>
    <w:rsid w:val="004C6CA3"/>
    <w:rsid w:val="005566B2"/>
    <w:rsid w:val="007773F2"/>
    <w:rsid w:val="00777C11"/>
    <w:rsid w:val="007A4CBA"/>
    <w:rsid w:val="0082308F"/>
    <w:rsid w:val="00876E9C"/>
    <w:rsid w:val="00903795"/>
    <w:rsid w:val="00B72A97"/>
    <w:rsid w:val="00C16F65"/>
    <w:rsid w:val="00C45509"/>
    <w:rsid w:val="00CE40B7"/>
    <w:rsid w:val="00D513CA"/>
    <w:rsid w:val="00D53D64"/>
    <w:rsid w:val="00D83E5E"/>
    <w:rsid w:val="00D8534F"/>
    <w:rsid w:val="00D917F6"/>
    <w:rsid w:val="00DA7535"/>
    <w:rsid w:val="00EC0A77"/>
    <w:rsid w:val="00F7721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Value>
      <Value>1</Value>
      <Value>14</Value>
    </TaxCatchAll>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DOCID1096-922493358-112</_dlc_DocId>
    <_dlc_DocIdUrl xmlns="a5f32de4-e402-4188-b034-e71ca7d22e54">
      <Url>https://delwpvicgovau.sharepoint.com/sites/ecm_1096/_layouts/15/DocIdRedir.aspx?ID=DOCID1096-922493358-112</Url>
      <Description>DOCID1096-922493358-112</Description>
    </_dlc_DocIdUrl>
    <DLCPolicyLabelLock xmlns="9c4c9ff1-6507-4003-9a10-6bc219b54808" xsi:nil="true"/>
    <DLCPolicyLabelClientValue xmlns="9c4c9ff1-6507-4003-9a10-6bc219b54808">Version {_UIVersionString}</DLCPolicyLabelClientValue>
    <DLCPolicyLabelValue xmlns="9c4c9ff1-6507-4003-9a10-6bc219b54808">Version 0.25</DLCPolicyLabelValue>
    <Branch xmlns="1b359fe1-3e3a-4ae7-9c6e-bfc0ca44a9dc">District Operations</Branch>
    <EOIID xmlns="bb8a5b01-2c8e-4818-bd11-6ca6867ccd6e">FFOD578</EOIID>
    <Noofpositions xmlns="1b359fe1-3e3a-4ae7-9c6e-bfc0ca44a9dc">16</Noofpositions>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Tenure xmlns="1b359fe1-3e3a-4ae7-9c6e-bfc0ca44a9dc">Ongoing</Tenure>
    <Financial_x0020_Year xmlns="a5f32de4-e402-4188-b034-e71ca7d22e54" xsi:nil="true"/>
    <Division xmlns="1b359fe1-3e3a-4ae7-9c6e-bfc0ca44a9dc">Forest &amp; Fire Operations (FFOD)</Division>
    <Position_x0020_ID xmlns="1b359fe1-3e3a-4ae7-9c6e-bfc0ca44a9dc">x 16</Position_x0020_ID>
    <Grade xmlns="1b359fe1-3e3a-4ae7-9c6e-bfc0ca44a9dc">FSA Band 4</Grade>
    <Region xmlns="bb8a5b01-2c8e-4818-bd11-6ca6867ccd6e">
      <Value>Barwon South West (FFOD)</Value>
      <Value>Gippsland (FFOD)</Value>
      <Value>Grampians (FFOD)</Value>
      <Value>Hume (FFOD)</Value>
      <Value>Loddon Mallee (FFOD)</Value>
      <Value>Port Phillip (FFOD)</Value>
    </Region>
    <Unit xmlns="1b359fe1-3e3a-4ae7-9c6e-bfc0ca44a9dc">District Management</Unit>
    <Fixed_x0020_term_x0020_end_x0020_date xmlns="1b359fe1-3e3a-4ae7-9c6e-bfc0ca44a9dc" xsi:nil="true"/>
    <_dlc_Exempt xmlns="http://schemas.microsoft.com/sharepoint/v3" xsi:nil="true"/>
    <ManagersName xmlns="http://schemas.microsoft.com/sharepoint/v3" xsi:nil="true"/>
    <Employee_Name xmlns="9fd47c19-1c4a-4d7d-b342-c10cef269344">
      <UserInfo>
        <DisplayName/>
        <AccountId xsi:nil="true"/>
        <AccountType/>
      </UserInfo>
    </Employee_Name>
  </documentManagement>
</p:properti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p:Policy xmlns:p="office.server.policy" id="" local="true">
  <p:Name>ECM V2 HR Administration</p:Name>
  <p:Description>Enable Version label</p:Description>
  <p:Statement/>
  <p:PolicyItems>
    <p:PolicyItem featureId="Microsoft.Office.RecordsManagement.PolicyFeatures.PolicyLabel" staticId="0x0101009298E819CE1EBB4F8D2096B3E0F0C2910F00E85C3355EE698C40A9F8DF6DA10C2B51|-1306371497" UniqueId="3e19b1ab-4aa6-4736-89dd-c00b3930a592">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6.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6EE2CF47444A8547809A02AA36EA6321" ma:contentTypeVersion="220" ma:contentTypeDescription="For use with ECM V2 HR Administration libraries. Documents relating to the hiring, on boarding, secondment, higher duties etc. of staff and contractors. &#10;!Note: Performance Management is in EPP " ma:contentTypeScope="" ma:versionID="d85051ce57255763c81e3b00d61badd1">
  <xsd:schema xmlns:xsd="http://www.w3.org/2001/XMLSchema" xmlns:xs="http://www.w3.org/2001/XMLSchema" xmlns:p="http://schemas.microsoft.com/office/2006/metadata/properties" xmlns:ns1="http://schemas.microsoft.com/sharepoint/v3" xmlns:ns2="9fd47c19-1c4a-4d7d-b342-c10cef269344" xmlns:ns3="a5f32de4-e402-4188-b034-e71ca7d22e54" xmlns:ns4="9c4c9ff1-6507-4003-9a10-6bc219b54808" xmlns:ns5="1b359fe1-3e3a-4ae7-9c6e-bfc0ca44a9dc" xmlns:ns6="bb8a5b01-2c8e-4818-bd11-6ca6867ccd6e" targetNamespace="http://schemas.microsoft.com/office/2006/metadata/properties" ma:root="true" ma:fieldsID="28f6f64fca4159cb4b03b0b94fff1ae3" ns1:_="" ns2:_="" ns3:_="" ns4:_="" ns5:_="" ns6:_="">
    <xsd:import namespace="http://schemas.microsoft.com/sharepoint/v3"/>
    <xsd:import namespace="9fd47c19-1c4a-4d7d-b342-c10cef269344"/>
    <xsd:import namespace="a5f32de4-e402-4188-b034-e71ca7d22e54"/>
    <xsd:import namespace="9c4c9ff1-6507-4003-9a10-6bc219b54808"/>
    <xsd:import namespace="1b359fe1-3e3a-4ae7-9c6e-bfc0ca44a9dc"/>
    <xsd:import namespace="bb8a5b01-2c8e-4818-bd11-6ca6867ccd6e"/>
    <xsd:element name="properties">
      <xsd:complexType>
        <xsd:sequence>
          <xsd:element name="documentManagement">
            <xsd:complexType>
              <xsd:all>
                <xsd:element ref="ns3:Financial_x0020_Year"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Division" minOccurs="0"/>
                <xsd:element ref="ns5:Branch" minOccurs="0"/>
                <xsd:element ref="ns5:Unit" minOccurs="0"/>
                <xsd:element ref="ns5:MediaServiceMetadata" minOccurs="0"/>
                <xsd:element ref="ns5:MediaServiceFastMetadata" minOccurs="0"/>
                <xsd:element ref="ns5:MediaServiceSearchProperties" minOccurs="0"/>
                <xsd:element ref="ns5:MediaServiceObjectDetectorVersions" minOccurs="0"/>
                <xsd:element ref="ns5:Grade" minOccurs="0"/>
                <xsd:element ref="ns5:Tenure" minOccurs="0"/>
                <xsd:element ref="ns5:Fixed_x0020_term_x0020_end_x0020_date" minOccurs="0"/>
                <xsd:element ref="ns5:Position_x0020_ID" minOccurs="0"/>
                <xsd:element ref="ns5:Noofpositions" minOccurs="0"/>
                <xsd:element ref="ns6:EOIID" minOccurs="0"/>
                <xsd:element ref="ns6:Region" minOccurs="0"/>
                <xsd:element ref="ns2:Employee_Name" minOccurs="0"/>
                <xsd:element ref="ns1:ManagersNa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ManagersName" ma:index="43" nillable="true" ma:displayName="Manager's Name" ma:internalName="ManagersNam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b0badcc4c144703855597c78047301a" ma:index="19" ma:taxonomy="true" ma:internalName="pb0badcc4c144703855597c78047301a" ma:taxonomyFieldName="Records_x0020_Class_x0020_HR_x0020_Admin" ma:displayName="Classification" ma:readOnly="false" ma:default="14;#Position Description|9b605b16-5ff4-4142-9815-57489365a519"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Employee_Name" ma:index="42" nillable="true" ma:displayName="Employee_Name" ma:list="UserInfo" ma:SharePointGroup="0" ma:internalName="Employee_Nam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c4c9ff1-6507-4003-9a10-6bc219b54808"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b359fe1-3e3a-4ae7-9c6e-bfc0ca44a9dc" elementFormDefault="qualified">
    <xsd:import namespace="http://schemas.microsoft.com/office/2006/documentManagement/types"/>
    <xsd:import namespace="http://schemas.microsoft.com/office/infopath/2007/PartnerControls"/>
    <xsd:element name="Division" ma:index="28" nillable="true" ma:displayName="Division" ma:format="Dropdown" ma:internalName="Division">
      <xsd:simpleType>
        <xsd:restriction base="dms:Choice">
          <xsd:enumeration value="Forest &amp; Fire Operations (FFOD)"/>
          <xsd:enumeration value="Forest &amp; Fire Assets &amp; Resources (FFAR)"/>
          <xsd:enumeration value="Office of Conservation Regulator (OCR)"/>
          <xsd:enumeration value="Policy, Planning &amp; Knowledge (PPKD)"/>
          <xsd:enumeration value="Office of Deputy Secretary"/>
          <xsd:enumeration value="Program Management Office"/>
        </xsd:restriction>
      </xsd:simpleType>
    </xsd:element>
    <xsd:element name="Branch" ma:index="29" nillable="true" ma:displayName="Branch" ma:format="Dropdown" ma:internalName="Branch">
      <xsd:simpleType>
        <xsd:union memberTypes="dms:Text">
          <xsd:simpleType>
            <xsd:restriction base="dms:Choice">
              <xsd:enumeration value="Advisory &amp; Business Services"/>
              <xsd:enumeration value="Bushfire &amp; Emergency Management - State"/>
              <xsd:enumeration value="Bushfire &amp; Emergency Management - Region"/>
              <xsd:enumeration value="Capability and Assurance"/>
              <xsd:enumeration value="District Operations"/>
              <xsd:enumeration value="District Tactical Planning"/>
              <xsd:enumeration value="Fire and Emergency Management Policy"/>
              <xsd:enumeration value="Fire, Equipment and Innovation"/>
              <xsd:enumeration value="Forest &amp; Fire Planning"/>
              <xsd:enumeration value="Forest &amp; Fire Programs - State"/>
              <xsd:enumeration value="Forest and Fire Assets"/>
              <xsd:enumeration value="Forest Policy"/>
              <xsd:enumeration value="Knowledge, Planning and Risk"/>
              <xsd:enumeration value="Office of Bushfire Risk Management (OBRM)"/>
              <xsd:enumeration value="Office of the Executive Director"/>
              <xsd:enumeration value="Forest and Fire Programs - Region"/>
              <xsd:enumeration value="Planning &amp; Authorisations"/>
              <xsd:enumeration value="Portfolio Strategy"/>
              <xsd:enumeration value="Regulatory Strategy and Permissions"/>
              <xsd:enumeration value="Technology and Logistics"/>
              <xsd:enumeration value="Regional Advisory"/>
              <xsd:enumeration value="Regulatory Operations"/>
              <xsd:enumeration value="Office of the Chief Conservation Regulator"/>
              <xsd:enumeration value="Adviser and Executive Services"/>
              <xsd:enumeration value="Workforce, Culture and Capability"/>
              <xsd:enumeration value="Group Planning, Performance and PMO"/>
              <xsd:enumeration value="Budget Strategy, Risk and Procurement"/>
            </xsd:restriction>
          </xsd:simpleType>
        </xsd:union>
      </xsd:simpleType>
    </xsd:element>
    <xsd:element name="Unit" ma:index="30" nillable="true" ma:displayName="Unit" ma:format="Dropdown" ma:internalName="Unit">
      <xsd:simpleType>
        <xsd:union memberTypes="dms:Text">
          <xsd:simpleType>
            <xsd:restriction base="dms:Choice">
              <xsd:enumeration value="Aviation Assets and Capability Services"/>
              <xsd:enumeration value="Aviation Services Unit"/>
              <xsd:enumeration value="Biodiversity Assurance Program"/>
              <xsd:enumeration value="Data Analytics and Information Systems"/>
              <xsd:enumeration value="Emergency Management Policy and Partnerships"/>
              <xsd:enumeration value="Emergency Management Strategy and Performance"/>
              <xsd:enumeration value="Executive Support and Advice"/>
              <xsd:enumeration value="Fire Policy and Legislation"/>
              <xsd:enumeration value="Fire, Equipment and Innovation"/>
              <xsd:enumeration value="First Nations Policy and Coordination"/>
              <xsd:enumeration value="Forest Legislation and Regulation"/>
              <xsd:enumeration value="Forest Monitoring Programs"/>
              <xsd:enumeration value="Forest Strategy"/>
              <xsd:enumeration value="Great Outdoors Taskforce"/>
              <xsd:enumeration value="Inquiries"/>
              <xsd:enumeration value="Logistics"/>
              <xsd:enumeration value="Permissions Delivery and Permission Reform Unit"/>
              <xsd:enumeration value="Planning and Partnerships"/>
              <xsd:enumeration value="Portfolio Strategy"/>
              <xsd:enumeration value="Priority Projects"/>
              <xsd:enumeration value="Program Portfolio Office"/>
              <xsd:enumeration value="Regulatory Strategy and Guidance Unit"/>
              <xsd:enumeration value="Research and Evaluation"/>
              <xsd:enumeration value="Sector Monitoring and Assurance"/>
              <xsd:enumeration value="Sector Planning"/>
              <xsd:enumeration value="Sector Policy"/>
              <xsd:enumeration value="State Roading and Capital Works"/>
              <xsd:enumeration value="Strategic Reform"/>
              <xsd:enumeration value="Supply Chain, Equipment and Innovation"/>
              <xsd:enumeration value="Technology Program Management Office"/>
              <xsd:enumeration value="Technology, Data and Communications"/>
              <xsd:enumeration value="Training &amp; Capability"/>
              <xsd:enumeration value="Strategic Operations and Intelligence"/>
              <xsd:enumeration value="Regional Regulatory Operations"/>
              <xsd:enumeration value="Regulatory Strategy and Guidance"/>
              <xsd:enumeration value="Regulatory Capability"/>
            </xsd:restriction>
          </xsd:simpleType>
        </xsd:union>
      </xsd:simpleType>
    </xsd:element>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SearchProperties" ma:index="33" nillable="true" ma:displayName="MediaServiceSearchProperties" ma:hidden="true" ma:internalName="MediaServiceSearchProperties" ma:readOnly="true">
      <xsd:simpleType>
        <xsd:restriction base="dms:Note"/>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Grade" ma:index="35" nillable="true" ma:displayName="Grade or Band" ma:format="Dropdown" ma:internalName="Grade">
      <xsd:simpleType>
        <xsd:union memberTypes="dms:Text">
          <xsd:simpleType>
            <xsd:restriction base="dms:Choice">
              <xsd:enumeration value="FSA Band 4"/>
              <xsd:enumeration value="FSA Band 3"/>
              <xsd:enumeration value="FSA Band 2"/>
              <xsd:enumeration value="VPS Grade 3"/>
              <xsd:enumeration value="VPS Grade 4"/>
              <xsd:enumeration value="VPS Grade 5"/>
              <xsd:enumeration value="VPS Grade 6"/>
              <xsd:enumeration value="VPS Grade 7"/>
            </xsd:restriction>
          </xsd:simpleType>
        </xsd:union>
      </xsd:simpleType>
    </xsd:element>
    <xsd:element name="Tenure" ma:index="36" nillable="true" ma:displayName="Tenure" ma:default="Ongoing" ma:format="Dropdown" ma:internalName="Tenure">
      <xsd:simpleType>
        <xsd:restriction base="dms:Choice">
          <xsd:enumeration value="Fixed Term"/>
          <xsd:enumeration value="Ongoing"/>
        </xsd:restriction>
      </xsd:simpleType>
    </xsd:element>
    <xsd:element name="Fixed_x0020_term_x0020_end_x0020_date" ma:index="37" nillable="true" ma:displayName="Fixed term end date" ma:format="DateOnly" ma:internalName="Fixed_x0020_term_x0020_end_x0020_date">
      <xsd:simpleType>
        <xsd:restriction base="dms:DateTime"/>
      </xsd:simpleType>
    </xsd:element>
    <xsd:element name="Position_x0020_ID" ma:index="38" nillable="true" ma:displayName="Position ID" ma:internalName="Position_x0020_ID">
      <xsd:simpleType>
        <xsd:restriction base="dms:Text">
          <xsd:maxLength value="50"/>
        </xsd:restriction>
      </xsd:simpleType>
    </xsd:element>
    <xsd:element name="Noofpositions" ma:index="39" nillable="true" ma:displayName="No of positions" ma:format="Dropdown" ma:internalName="Noofpositions"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bb8a5b01-2c8e-4818-bd11-6ca6867ccd6e" elementFormDefault="qualified">
    <xsd:import namespace="http://schemas.microsoft.com/office/2006/documentManagement/types"/>
    <xsd:import namespace="http://schemas.microsoft.com/office/infopath/2007/PartnerControls"/>
    <xsd:element name="EOIID" ma:index="40" nillable="true" ma:displayName="EOI ID" ma:description="Unique identifier for each role assigned by Change Team" ma:format="Dropdown" ma:internalName="EOIID">
      <xsd:simpleType>
        <xsd:restriction base="dms:Text">
          <xsd:maxLength value="255"/>
        </xsd:restriction>
      </xsd:simpleType>
    </xsd:element>
    <xsd:element name="Region" ma:index="41" nillable="true" ma:displayName="Region" ma:description="FFOD Region" ma:internalName="Region">
      <xsd:complexType>
        <xsd:complexContent>
          <xsd:extension base="dms:MultiChoice">
            <xsd:sequence>
              <xsd:element name="Value" maxOccurs="unbounded" minOccurs="0" nillable="true">
                <xsd:simpleType>
                  <xsd:restriction base="dms:Choice">
                    <xsd:enumeration value="Barwon South West (FFOD)"/>
                    <xsd:enumeration value="Gippsland (FFOD)"/>
                    <xsd:enumeration value="Grampians (FFOD)"/>
                    <xsd:enumeration value="Hume (FFOD)"/>
                    <xsd:enumeration value="Loddon Mallee (FFOD)"/>
                    <xsd:enumeration value="Port Phillip (FFOD)"/>
                  </xsd:restrict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9c4c9ff1-6507-4003-9a10-6bc219b54808"/>
    <ds:schemaRef ds:uri="1b359fe1-3e3a-4ae7-9c6e-bfc0ca44a9dc"/>
    <ds:schemaRef ds:uri="bb8a5b01-2c8e-4818-bd11-6ca6867ccd6e"/>
    <ds:schemaRef ds:uri="http://schemas.microsoft.com/sharepoint/v3"/>
  </ds:schemaRefs>
</ds:datastoreItem>
</file>

<file path=customXml/itemProps3.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4.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5.xml><?xml version="1.0" encoding="utf-8"?>
<ds:datastoreItem xmlns:ds="http://schemas.openxmlformats.org/officeDocument/2006/customXml" ds:itemID="{BD262B7F-87F9-42B9-8612-F99781174D70}">
  <ds:schemaRefs>
    <ds:schemaRef ds:uri="office.server.policy"/>
  </ds:schemaRefs>
</ds:datastoreItem>
</file>

<file path=customXml/itemProps6.xml><?xml version="1.0" encoding="utf-8"?>
<ds:datastoreItem xmlns:ds="http://schemas.openxmlformats.org/officeDocument/2006/customXml" ds:itemID="{6D8B9E7C-8F5D-4510-81F9-06717DD3050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9c4c9ff1-6507-4003-9a10-6bc219b54808"/>
    <ds:schemaRef ds:uri="1b359fe1-3e3a-4ae7-9c6e-bfc0ca44a9dc"/>
    <ds:schemaRef ds:uri="bb8a5b01-2c8e-4818-bd11-6ca6867ccd6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A73FAACC-D3B9-4306-AC41-4251B444FA79}">
  <ds:schemaRefs>
    <ds:schemaRef ds:uri="http://schemas.microsoft.com/sharepoint/events"/>
    <ds:schemaRef ds:uri=""/>
  </ds:schemaRefs>
</ds:datastoreItem>
</file>

<file path=customXml/itemProps8.xml><?xml version="1.0" encoding="utf-8"?>
<ds:datastoreItem xmlns:ds="http://schemas.openxmlformats.org/officeDocument/2006/customXml" ds:itemID="{84046357-9935-4F24-899F-1BE1F7118B53}">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7</Pages>
  <Words>3334</Words>
  <Characters>19010</Characters>
  <Application>Microsoft Office Word</Application>
  <DocSecurity>0</DocSecurity>
  <Lines>158</Lines>
  <Paragraphs>44</Paragraphs>
  <ScaleCrop>false</ScaleCrop>
  <Company/>
  <LinksUpToDate>false</LinksUpToDate>
  <CharactersWithSpaces>22300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Senior FFOO - Cultural Operations</dc:title>
  <dc:subject>Bushfire and Forest Services Group</dc:subject>
  <dc:creator>Fiona</dc:creator>
  <cp:keywords/>
  <dc:description/>
  <cp:lastModifiedBy>Jess J Downie (DEECA)</cp:lastModifiedBy>
  <cp:revision>8</cp:revision>
  <cp:lastPrinted>2022-06-18T12:14:00Z</cp:lastPrinted>
  <dcterms:created xsi:type="dcterms:W3CDTF">2024-10-30T23:03:00Z</dcterms:created>
  <dcterms:modified xsi:type="dcterms:W3CDTF">2026-10-16T06:05:00Z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0x0101009298E819CE1EBB4F8D2096B3E0F0C2910F006EE2CF47444A8547809A02AA36EA6321</vt:lpwstr>
  </property>
  <property fmtid="{D5CDD505-2E9C-101B-9397-08002B2CF9AE}" pid="5" name="MediaServiceImageTags">
    <vt:lpwstr/>
  </property>
  <property fmtid="{D5CDD505-2E9C-101B-9397-08002B2CF9AE}" pid="6" name="Dissemination Limiting Marker">
    <vt:lpwstr>1;#FOUO|955eb6fc-b35a-4808-8aa5-31e514fa3f26</vt:lpwstr>
  </property>
  <property fmtid="{D5CDD505-2E9C-101B-9397-08002B2CF9AE}" pid="7" name="Security Classification">
    <vt:lpwstr>2;#Unclassified|7fa379f4-4aba-4692-ab80-7d39d3a23cf4</vt:lpwstr>
  </property>
  <property fmtid="{D5CDD505-2E9C-101B-9397-08002B2CF9AE}" pid="8" name="g91c59fb10974fa1a03160ad8386f0f4">
    <vt:lpwstr/>
  </property>
  <property fmtid="{D5CDD505-2E9C-101B-9397-08002B2CF9AE}" pid="9" name="Records Class Team Admin">
    <vt:lpwstr/>
  </property>
  <property fmtid="{D5CDD505-2E9C-101B-9397-08002B2CF9AE}" pid="10" name="Department Document Type">
    <vt:lpwstr/>
  </property>
  <property fmtid="{D5CDD505-2E9C-101B-9397-08002B2CF9AE}" pid="11" name="Record_x0020_Purpose">
    <vt:lpwstr/>
  </property>
  <property fmtid="{D5CDD505-2E9C-101B-9397-08002B2CF9AE}" pid="12" name="Record Purpose">
    <vt:lpwstr/>
  </property>
  <property fmtid="{D5CDD505-2E9C-101B-9397-08002B2CF9AE}" pid="13" name="AdaRegion">
    <vt:lpwstr/>
  </property>
  <property fmtid="{D5CDD505-2E9C-101B-9397-08002B2CF9AE}" pid="14"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5" name="Sub-Section">
    <vt:lpwstr/>
  </property>
  <property fmtid="{D5CDD505-2E9C-101B-9397-08002B2CF9AE}" pid="16" name="Agency">
    <vt:lpwstr>1;#Department of Environment, Land, Water and Planning|607a3f87-1228-4cd9-82a5-076aa8776274</vt:lpwstr>
  </property>
  <property fmtid="{D5CDD505-2E9C-101B-9397-08002B2CF9AE}" pid="17" name="Branch">
    <vt:lpwstr>6;#All|8270565e-a836-42c0-aa61-1ac7b0ff14aa</vt:lpwstr>
  </property>
  <property fmtid="{D5CDD505-2E9C-101B-9397-08002B2CF9AE}" pid="18" name="o85941e134754762b9719660a258a6e6">
    <vt:lpwstr/>
  </property>
  <property fmtid="{D5CDD505-2E9C-101B-9397-08002B2CF9AE}" pid="19" name="xTOCTable">
    <vt:lpwstr>H</vt:lpwstr>
  </property>
  <property fmtid="{D5CDD505-2E9C-101B-9397-08002B2CF9AE}" pid="20" name="xHeadingsNumbered">
    <vt:lpwstr>0</vt:lpwstr>
  </property>
  <property fmtid="{D5CDD505-2E9C-101B-9397-08002B2CF9AE}" pid="21" name="Copyright Licence Name">
    <vt:lpwstr/>
  </property>
  <property fmtid="{D5CDD505-2E9C-101B-9397-08002B2CF9AE}" pid="22" name="Resource type">
    <vt:lpwstr/>
  </property>
  <property fmtid="{D5CDD505-2E9C-101B-9397-08002B2CF9AE}" pid="23" name="xSubtitle">
    <vt:lpwstr>Subtitle</vt:lpwstr>
  </property>
  <property fmtid="{D5CDD505-2E9C-101B-9397-08002B2CF9AE}" pid="24" name="xCR">
    <vt:lpwstr>Heading</vt:lpwstr>
  </property>
  <property fmtid="{D5CDD505-2E9C-101B-9397-08002B2CF9AE}" pid="25" name="xDoctype">
    <vt:lpwstr/>
  </property>
  <property fmtid="{D5CDD505-2E9C-101B-9397-08002B2CF9AE}" pid="26" name="df723ab3fe1c4eb7a0b151674e7ac40d">
    <vt:lpwstr/>
  </property>
  <property fmtid="{D5CDD505-2E9C-101B-9397-08002B2CF9AE}" pid="27" name="Division">
    <vt:lpwstr>5;#People and Culture|c4e519e5-2a1a-4634-bbb0-9eb965f1a8c4</vt:lpwstr>
  </property>
  <property fmtid="{D5CDD505-2E9C-101B-9397-08002B2CF9AE}" pid="28" name="xTOCApp">
    <vt:lpwstr>H</vt:lpwstr>
  </property>
  <property fmtid="{D5CDD505-2E9C-101B-9397-08002B2CF9AE}" pid="29" name="xDate">
    <vt:lpwstr/>
  </property>
  <property fmtid="{D5CDD505-2E9C-101B-9397-08002B2CF9AE}" pid="30" name="xTOCH2">
    <vt:lpwstr>Y</vt:lpwstr>
  </property>
  <property fmtid="{D5CDD505-2E9C-101B-9397-08002B2CF9AE}" pid="31" name="AuthorIds_UIVersion_9216">
    <vt:lpwstr>1110</vt:lpwstr>
  </property>
  <property fmtid="{D5CDD505-2E9C-101B-9397-08002B2CF9AE}" pid="32" name="ld508a88e6264ce89693af80a72862cb">
    <vt:lpwstr/>
  </property>
  <property fmtid="{D5CDD505-2E9C-101B-9397-08002B2CF9AE}" pid="33" name="Category">
    <vt:lpwstr/>
  </property>
  <property fmtid="{D5CDD505-2E9C-101B-9397-08002B2CF9AE}" pid="34" name="AdaOwningGroup">
    <vt:lpwstr>18;#People and Culture|4fe8dd26-179b-41a1-8a74-1f09d81ad67a</vt:lpwstr>
  </property>
  <property fmtid="{D5CDD505-2E9C-101B-9397-08002B2CF9AE}" pid="35" name="xTitle">
    <vt:lpwstr>Title</vt:lpwstr>
  </property>
  <property fmtid="{D5CDD505-2E9C-101B-9397-08002B2CF9AE}" pid="36" name="xTOCFigure">
    <vt:lpwstr>H</vt:lpwstr>
  </property>
  <property fmtid="{D5CDD505-2E9C-101B-9397-08002B2CF9AE}" pid="37" name="xTOCH3">
    <vt:lpwstr>Y</vt:lpwstr>
  </property>
  <property fmtid="{D5CDD505-2E9C-101B-9397-08002B2CF9AE}" pid="38" name="xStatus">
    <vt:lpwstr/>
  </property>
  <property fmtid="{D5CDD505-2E9C-101B-9397-08002B2CF9AE}" pid="39" name="Reference Type">
    <vt:lpwstr/>
  </property>
  <property fmtid="{D5CDD505-2E9C-101B-9397-08002B2CF9AE}" pid="40" name="Copyright License Type">
    <vt:lpwstr/>
  </property>
  <property fmtid="{D5CDD505-2E9C-101B-9397-08002B2CF9AE}" pid="41" name="xAppendixName">
    <vt:lpwstr>Appendix</vt:lpwstr>
  </property>
  <property fmtid="{D5CDD505-2E9C-101B-9397-08002B2CF9AE}" pid="42" name="Capability">
    <vt:lpwstr/>
  </property>
  <property fmtid="{D5CDD505-2E9C-101B-9397-08002B2CF9AE}" pid="43" name="xTOCH4">
    <vt:lpwstr>N</vt:lpwstr>
  </property>
  <property fmtid="{D5CDD505-2E9C-101B-9397-08002B2CF9AE}" pid="44" name="Group1">
    <vt:lpwstr>4;#Corporate Services|583021de-5b88-4fc0-9d26-f0e13a42b826</vt:lpwstr>
  </property>
  <property fmtid="{D5CDD505-2E9C-101B-9397-08002B2CF9AE}" pid="45" name="Section">
    <vt:lpwstr>7;#All|8270565e-a836-42c0-aa61-1ac7b0ff14aa</vt:lpwstr>
  </property>
  <property fmtid="{D5CDD505-2E9C-101B-9397-08002B2CF9AE}" pid="46" name="MSIP_Label_4257e2ab-f512-40e2-9c9a-c64247360765_Enabled">
    <vt:lpwstr>true</vt:lpwstr>
  </property>
  <property fmtid="{D5CDD505-2E9C-101B-9397-08002B2CF9AE}" pid="47" name="MSIP_Label_4257e2ab-f512-40e2-9c9a-c64247360765_Method">
    <vt:lpwstr>Privileged</vt:lpwstr>
  </property>
  <property fmtid="{D5CDD505-2E9C-101B-9397-08002B2CF9AE}" pid="48" name="MSIP_Label_4257e2ab-f512-40e2-9c9a-c64247360765_Name">
    <vt:lpwstr>OFFICIAL</vt:lpwstr>
  </property>
  <property fmtid="{D5CDD505-2E9C-101B-9397-08002B2CF9AE}" pid="49" name="MSIP_Label_4257e2ab-f512-40e2-9c9a-c64247360765_SiteId">
    <vt:lpwstr>e8bdd6f7-fc18-4e48-a554-7f547927223b</vt:lpwstr>
  </property>
  <property fmtid="{D5CDD505-2E9C-101B-9397-08002B2CF9AE}" pid="50" name="MSIP_Label_4257e2ab-f512-40e2-9c9a-c64247360765_ContentBits">
    <vt:lpwstr>2</vt:lpwstr>
  </property>
  <property fmtid="{D5CDD505-2E9C-101B-9397-08002B2CF9AE}" pid="51" name="MSIP_Label_4257e2ab-f512-40e2-9c9a-c64247360765_SetDate">
    <vt:lpwstr>2023-07-31T00:39:52Z</vt:lpwstr>
  </property>
  <property fmtid="{D5CDD505-2E9C-101B-9397-08002B2CF9AE}" pid="52" name="MSIP_Label_4257e2ab-f512-40e2-9c9a-c64247360765_ActionId">
    <vt:lpwstr>a41eb282-9d1d-48a1-ab6f-6938229dc586</vt:lpwstr>
  </property>
  <property fmtid="{D5CDD505-2E9C-101B-9397-08002B2CF9AE}" pid="53" name="Records Class Comms Internal">
    <vt:lpwstr>273</vt:lpwstr>
  </property>
  <property fmtid="{D5CDD505-2E9C-101B-9397-08002B2CF9AE}" pid="54" name="_dlc_DocIdItemGuid">
    <vt:lpwstr>000b53dd-2639-4e9c-837f-e5c2eb371f6c</vt:lpwstr>
  </property>
  <property fmtid="{D5CDD505-2E9C-101B-9397-08002B2CF9AE}" pid="55" name="Records Class HR Admin">
    <vt:lpwstr>14;#Position Description|9b605b16-5ff4-4142-9815-57489365a519</vt:lpwstr>
  </property>
  <property fmtid="{D5CDD505-2E9C-101B-9397-08002B2CF9AE}" pid="56" name="Records_x0020_Class_x0020_HR_x0020_Admin">
    <vt:lpwstr>14;#Position Description|9b605b16-5ff4-4142-9815-57489365a519</vt:lpwstr>
  </property>
  <property fmtid="{D5CDD505-2E9C-101B-9397-08002B2CF9AE}" pid="57" name="Security_x0020_Classification">
    <vt:lpwstr>2;#Unclassified|7fa379f4-4aba-4692-ab80-7d39d3a23cf4</vt:lpwstr>
  </property>
  <property fmtid="{D5CDD505-2E9C-101B-9397-08002B2CF9AE}" pid="58" name="Department_x0020_Document_x0020_Type">
    <vt:lpwstr/>
  </property>
  <property fmtid="{D5CDD505-2E9C-101B-9397-08002B2CF9AE}" pid="59" name="Dissemination_x0020_Limiting_x0020_Marker">
    <vt:lpwstr>1;#FOUO|955eb6fc-b35a-4808-8aa5-31e514fa3f26</vt:lpwstr>
  </property>
  <property fmtid="{D5CDD505-2E9C-101B-9397-08002B2CF9AE}" pid="60" name="docLang">
    <vt:lpwstr>en</vt:lpwstr>
  </property>
</Properties>
</file>