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14044ECD" w:rsidR="00254F12" w:rsidRPr="00862057" w:rsidRDefault="003A4DF9"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FE1124">
            <w:t>De</w:t>
          </w:r>
          <w:r w:rsidR="006C01DA">
            <w:t>partment of Energy, Environment and Climate Action</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7777777" w:rsidR="004C1F02" w:rsidRDefault="00A14A3F"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Picture 36"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Picture 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71E6227A">
            <wp:simplePos x="0" y="0"/>
            <wp:positionH relativeFrom="page">
              <wp:posOffset>6933363</wp:posOffset>
            </wp:positionH>
            <wp:positionV relativeFrom="page">
              <wp:posOffset>894303</wp:posOffset>
            </wp:positionV>
            <wp:extent cx="630000" cy="1335600"/>
            <wp:effectExtent l="0" t="0" r="0" b="0"/>
            <wp:wrapNone/>
            <wp:docPr id="19" name="Picture 19"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42500ED6">
                <wp:simplePos x="0" y="0"/>
                <wp:positionH relativeFrom="page">
                  <wp:posOffset>0</wp:posOffset>
                </wp:positionH>
                <wp:positionV relativeFrom="page">
                  <wp:posOffset>0</wp:posOffset>
                </wp:positionV>
                <wp:extent cx="6836400" cy="2228400"/>
                <wp:effectExtent l="0" t="0" r="3175" b="635"/>
                <wp:wrapNone/>
                <wp:docPr id="4" name="Freeform: Shape 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701F2FC4">
              <v:shape id="Freeform: Shape 4"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6717665,2227580" o:spid="_x0000_s1026" fillcolor="#201547 [3215]" stroked="f" path="m6717068,l,,127,2227567r5666892,-241l671706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w14:anchorId="4FABEC1A">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237245A2">
            <wp:simplePos x="0" y="0"/>
            <wp:positionH relativeFrom="page">
              <wp:posOffset>6935470</wp:posOffset>
            </wp:positionH>
            <wp:positionV relativeFrom="page">
              <wp:posOffset>892810</wp:posOffset>
            </wp:positionV>
            <wp:extent cx="630000" cy="1335600"/>
            <wp:effectExtent l="0" t="0" r="0" b="0"/>
            <wp:wrapNone/>
            <wp:docPr id="23" name="Picture 23"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3C22F087">
            <wp:simplePos x="0" y="0"/>
            <wp:positionH relativeFrom="page">
              <wp:posOffset>6932295</wp:posOffset>
            </wp:positionH>
            <wp:positionV relativeFrom="page">
              <wp:posOffset>893445</wp:posOffset>
            </wp:positionV>
            <wp:extent cx="630000" cy="1335600"/>
            <wp:effectExtent l="0" t="0" r="0" b="0"/>
            <wp:wrapNone/>
            <wp:docPr id="20" name="Picture 20"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71BEB497">
            <wp:simplePos x="0" y="0"/>
            <wp:positionH relativeFrom="page">
              <wp:posOffset>6932930</wp:posOffset>
            </wp:positionH>
            <wp:positionV relativeFrom="page">
              <wp:posOffset>896620</wp:posOffset>
            </wp:positionV>
            <wp:extent cx="630000" cy="1335600"/>
            <wp:effectExtent l="0" t="0" r="0" b="0"/>
            <wp:wrapNone/>
            <wp:docPr id="18" name="Picture 18"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Picture 17"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2EA7ADAE">
            <wp:simplePos x="0" y="0"/>
            <wp:positionH relativeFrom="page">
              <wp:posOffset>6932930</wp:posOffset>
            </wp:positionH>
            <wp:positionV relativeFrom="page">
              <wp:posOffset>893445</wp:posOffset>
            </wp:positionV>
            <wp:extent cx="630000" cy="1335600"/>
            <wp:effectExtent l="0" t="0" r="0" b="0"/>
            <wp:wrapNone/>
            <wp:docPr id="31" name="Picture 3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Picture 2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5"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Freeform: Shape 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29D061D2">
              <v:shape id="Freeform: Shape 7"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255395,893444" o:spid="_x0000_s1026" fillcolor="#00b1a8" stroked="f" path="m1255382,l418833,,,893102r837107,-229l1255382,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w14:anchorId="049A5457">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Freeform: Shape 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38D1BB6F">
              <v:shape id="Freeform: Shape 8"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48385,449580" o:spid="_x0000_s1026" fillcolor="#88dbdf [3205]" stroked="f" path="m1048296,l211747,,,449198r837120,-241l104829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w14:anchorId="132DEBF1">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Freeform: Shape 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0BB66182">
              <v:shape id="Freeform: Shape 9"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4100,893444" o:spid="_x0000_s1026" fillcolor="#201547 [3215]" stroked="f" path="m423494,892873l211747,443674,,892873r423494,xem1053515,449199l841768,,630021,449199r423494,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w14:anchorId="218955DC">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Freeform: Shape 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24873B03">
              <v:shape id="Freeform: Shape 6"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678304,1781810" o:spid="_x0000_s1026" fillcolor="#004c97 [3204]" stroked="f" path="m1677733,l841171,,,1781251r837107,-242l1677733,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w14:anchorId="5F14B6DB">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anvas 22"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12C3A214" w:rsidR="00254F12" w:rsidRPr="00484CC4" w:rsidRDefault="00254F12" w:rsidP="00254F12">
                              <w:pPr>
                                <w:pStyle w:val="xWebCoverPage"/>
                              </w:pPr>
                              <w:hyperlink r:id="rId26"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433B9C27">
              <v:group id="Canvas 22" style="position:absolute;margin-left:0;margin-top:776.95pt;width:179.15pt;height:65.2pt;z-index:251658242;visibility:hidden;mso-position-horizontal-relative:page;mso-position-vertical-relative:page;mso-width-relative:margin;mso-height-relative:margin" alt="&quot;&quot;" coordsize="22745,8274" o:spid="_x0000_s1026" editas="canvas" w14:anchorId="387FDCF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_x0000_s1027" style="position:absolute;width:22745;height:8274;visibility:hidden;mso-wrap-style:square" alt="&quot;&quot;" type="#_x0000_t75">
                  <v:fill o:detectmouseclick="t"/>
                  <v:path o:connecttype="none"/>
                </v:shape>
                <v:shapetype id="_x0000_t202" coordsize="21600,21600" o:spt="202" path="m,l,21600r21600,l21600,xe">
                  <v:stroke joinstyle="miter"/>
                  <v:path gradientshapeok="t" o:connecttype="rect"/>
                </v:shapetype>
                <v:shape id="Cover_TextBoxWeb" style="position:absolute;left:5400;top:1458;width:17352;height:3600;visibility:visible;mso-wrap-style:square;v-text-anchor:top" o:spid="_x0000_s1028" filled="f" stroked="f" strokeweight=".5pt" type="#_x0000_t20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v:textbox inset="0,0,0,0">
                    <w:txbxContent>
                      <w:p w:rsidRPr="00484CC4" w:rsidR="00254F12" w:rsidP="00254F12" w:rsidRDefault="00254F12" w14:paraId="3E857185" w14:textId="12C3A214">
                        <w:pPr>
                          <w:pStyle w:val="xWebCoverPage"/>
                        </w:pPr>
                        <w:hyperlink w:history="1" r:id="rId27">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8"/>
          <w:footerReference w:type="even" r:id="rId29"/>
          <w:footerReference w:type="default" r:id="rId30"/>
          <w:footerReference w:type="first" r:id="rId31"/>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632"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8052"/>
      </w:tblGrid>
      <w:tr w:rsidR="00495B3B" w:rsidRPr="00495B3B" w14:paraId="7C7EDD09" w14:textId="77777777" w:rsidTr="4B8E374D">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8052" w:type="dxa"/>
            <w:tcBorders>
              <w:top w:val="single" w:sz="4" w:space="0" w:color="A6A6A6" w:themeColor="background1" w:themeShade="A6"/>
              <w:left w:val="nil"/>
              <w:bottom w:val="single" w:sz="4" w:space="0" w:color="A6A6A6" w:themeColor="background1" w:themeShade="A6"/>
              <w:right w:val="nil"/>
            </w:tcBorders>
            <w:vAlign w:val="center"/>
          </w:tcPr>
          <w:p w14:paraId="0AAF272F" w14:textId="48B3A402" w:rsidR="00495B3B" w:rsidRPr="00495B3B" w:rsidRDefault="001B2C6B" w:rsidP="00495B3B">
            <w:pPr>
              <w:spacing w:before="0" w:after="0"/>
              <w:ind w:left="57" w:right="-450"/>
              <w:rPr>
                <w:rFonts w:ascii="Arial" w:hAnsi="Arial" w:cs="Arial"/>
                <w:color w:val="363534"/>
                <w:szCs w:val="22"/>
              </w:rPr>
            </w:pPr>
            <w:r w:rsidRPr="001B2C6B">
              <w:rPr>
                <w:rFonts w:ascii="Arial" w:hAnsi="Arial"/>
                <w:szCs w:val="22"/>
              </w:rPr>
              <w:t>Asset Accounting Manager</w:t>
            </w:r>
          </w:p>
        </w:tc>
      </w:tr>
      <w:tr w:rsidR="00495B3B" w:rsidRPr="00495B3B" w14:paraId="5F8F815C" w14:textId="77777777" w:rsidTr="4B8E374D">
        <w:trPr>
          <w:trHeight w:val="399"/>
        </w:trPr>
        <w:tc>
          <w:tcPr>
            <w:tcW w:w="258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8052" w:type="dxa"/>
            <w:tcBorders>
              <w:top w:val="single" w:sz="4" w:space="0" w:color="A6A6A6" w:themeColor="background1" w:themeShade="A6"/>
              <w:left w:val="nil"/>
              <w:bottom w:val="single" w:sz="4" w:space="0" w:color="A6A6A6" w:themeColor="background1" w:themeShade="A6"/>
              <w:right w:val="nil"/>
            </w:tcBorders>
            <w:vAlign w:val="center"/>
          </w:tcPr>
          <w:p w14:paraId="592AF1EA" w14:textId="10A2E0F2" w:rsidR="00495B3B" w:rsidRPr="00495B3B" w:rsidRDefault="00914A16" w:rsidP="00495B3B">
            <w:pPr>
              <w:spacing w:before="0" w:after="0"/>
              <w:ind w:left="57" w:right="-450"/>
              <w:rPr>
                <w:rFonts w:ascii="Arial" w:hAnsi="Arial" w:cs="Arial"/>
                <w:color w:val="363534"/>
                <w:szCs w:val="22"/>
              </w:rPr>
            </w:pPr>
            <w:r w:rsidRPr="00914A16">
              <w:rPr>
                <w:rFonts w:ascii="Arial" w:hAnsi="Arial"/>
                <w:szCs w:val="22"/>
              </w:rPr>
              <w:t>50944356</w:t>
            </w:r>
          </w:p>
        </w:tc>
      </w:tr>
      <w:tr w:rsidR="00495B3B" w:rsidRPr="00495B3B" w14:paraId="6052E497" w14:textId="77777777" w:rsidTr="4B8E374D">
        <w:trPr>
          <w:trHeight w:val="375"/>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8052" w:type="dxa"/>
            <w:tcBorders>
              <w:top w:val="single" w:sz="4" w:space="0" w:color="A6A6A6" w:themeColor="background1" w:themeShade="A6"/>
              <w:left w:val="nil"/>
              <w:bottom w:val="single" w:sz="4" w:space="0" w:color="A6A6A6" w:themeColor="background1" w:themeShade="A6"/>
              <w:right w:val="nil"/>
            </w:tcBorders>
            <w:vAlign w:val="center"/>
          </w:tcPr>
          <w:p w14:paraId="25CA635E" w14:textId="3B00D19F" w:rsidR="00495B3B" w:rsidRPr="00495B3B" w:rsidRDefault="002E5A6E" w:rsidP="00495B3B">
            <w:pPr>
              <w:spacing w:before="0" w:after="0"/>
              <w:ind w:left="57" w:right="-450"/>
              <w:rPr>
                <w:rFonts w:ascii="Arial" w:hAnsi="Arial" w:cs="Arial"/>
                <w:color w:val="363534"/>
                <w:szCs w:val="22"/>
              </w:rPr>
            </w:pPr>
            <w:r>
              <w:rPr>
                <w:rFonts w:ascii="Arial" w:hAnsi="Arial" w:cs="Arial"/>
                <w:color w:val="363534"/>
                <w:szCs w:val="22"/>
              </w:rPr>
              <w:t xml:space="preserve">VPS </w:t>
            </w:r>
            <w:r w:rsidR="00E63FC1">
              <w:rPr>
                <w:rFonts w:ascii="Arial" w:hAnsi="Arial" w:cs="Arial"/>
                <w:color w:val="363534"/>
                <w:szCs w:val="22"/>
              </w:rPr>
              <w:t>5</w:t>
            </w:r>
          </w:p>
        </w:tc>
      </w:tr>
      <w:tr w:rsidR="00495B3B" w:rsidRPr="00495B3B" w14:paraId="513E600D" w14:textId="77777777" w:rsidTr="4B8E374D">
        <w:trPr>
          <w:trHeight w:val="399"/>
        </w:trPr>
        <w:tc>
          <w:tcPr>
            <w:tcW w:w="2580" w:type="dxa"/>
            <w:tcBorders>
              <w:top w:val="nil"/>
              <w:bottom w:val="nil"/>
              <w:right w:val="nil"/>
            </w:tcBorders>
            <w:vAlign w:val="center"/>
          </w:tcPr>
          <w:p w14:paraId="67184DB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8052" w:type="dxa"/>
            <w:tcBorders>
              <w:top w:val="single" w:sz="4" w:space="0" w:color="A6A6A6" w:themeColor="background1" w:themeShade="A6"/>
              <w:left w:val="nil"/>
              <w:bottom w:val="single" w:sz="4" w:space="0" w:color="A6A6A6" w:themeColor="background1" w:themeShade="A6"/>
              <w:right w:val="nil"/>
            </w:tcBorders>
            <w:vAlign w:val="center"/>
          </w:tcPr>
          <w:p w14:paraId="2A6A7605" w14:textId="549630F9" w:rsidR="00495B3B" w:rsidRPr="00495B3B" w:rsidRDefault="001E573F" w:rsidP="00495B3B">
            <w:pPr>
              <w:spacing w:before="0" w:after="0"/>
              <w:ind w:left="57" w:right="-450"/>
              <w:rPr>
                <w:rFonts w:ascii="Arial" w:hAnsi="Arial" w:cs="Arial"/>
                <w:color w:val="363534"/>
                <w:szCs w:val="22"/>
              </w:rPr>
            </w:pPr>
            <w:r w:rsidRPr="000B606D">
              <w:rPr>
                <w:rFonts w:ascii="Arial" w:hAnsi="Arial"/>
                <w:szCs w:val="22"/>
              </w:rPr>
              <w:t>$116,413 - $140,849 plus superannuation</w:t>
            </w:r>
          </w:p>
        </w:tc>
      </w:tr>
      <w:tr w:rsidR="00495B3B" w:rsidRPr="00495B3B" w14:paraId="2A722203" w14:textId="77777777" w:rsidTr="4B8E374D">
        <w:trPr>
          <w:trHeight w:val="399"/>
        </w:trPr>
        <w:tc>
          <w:tcPr>
            <w:tcW w:w="2580" w:type="dxa"/>
            <w:tcBorders>
              <w:top w:val="nil"/>
              <w:bottom w:val="nil"/>
              <w:right w:val="nil"/>
            </w:tcBorders>
            <w:vAlign w:val="center"/>
          </w:tcPr>
          <w:p w14:paraId="60F7C270"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8052" w:type="dxa"/>
            <w:tcBorders>
              <w:top w:val="single" w:sz="4" w:space="0" w:color="A6A6A6" w:themeColor="background1" w:themeShade="A6"/>
              <w:left w:val="nil"/>
              <w:bottom w:val="single" w:sz="4" w:space="0" w:color="A6A6A6" w:themeColor="background1" w:themeShade="A6"/>
              <w:right w:val="nil"/>
            </w:tcBorders>
            <w:vAlign w:val="center"/>
          </w:tcPr>
          <w:p w14:paraId="1BEB3C39" w14:textId="605F1259" w:rsidR="00495B3B" w:rsidRPr="001E573F" w:rsidRDefault="006F6098" w:rsidP="00495B3B">
            <w:pPr>
              <w:tabs>
                <w:tab w:val="left" w:pos="3529"/>
              </w:tabs>
              <w:spacing w:before="0" w:after="0"/>
              <w:ind w:left="57" w:right="-450"/>
              <w:rPr>
                <w:rFonts w:ascii="Arial" w:hAnsi="Arial"/>
                <w:szCs w:val="22"/>
              </w:rPr>
            </w:pPr>
            <w:r w:rsidRPr="001E573F">
              <w:rPr>
                <w:rFonts w:ascii="Arial" w:hAnsi="Arial"/>
                <w:szCs w:val="22"/>
              </w:rPr>
              <w:t>Ongoing, Full time</w:t>
            </w:r>
          </w:p>
        </w:tc>
      </w:tr>
      <w:tr w:rsidR="00495B3B" w:rsidRPr="00495B3B" w14:paraId="73E4C712" w14:textId="77777777" w:rsidTr="4B8E374D">
        <w:trPr>
          <w:trHeight w:val="399"/>
        </w:trPr>
        <w:tc>
          <w:tcPr>
            <w:tcW w:w="258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8052" w:type="dxa"/>
            <w:tcBorders>
              <w:top w:val="single" w:sz="4" w:space="0" w:color="A6A6A6" w:themeColor="background1" w:themeShade="A6"/>
              <w:left w:val="nil"/>
              <w:bottom w:val="single" w:sz="4" w:space="0" w:color="A6A6A6" w:themeColor="background1" w:themeShade="A6"/>
              <w:right w:val="nil"/>
            </w:tcBorders>
            <w:vAlign w:val="center"/>
          </w:tcPr>
          <w:p w14:paraId="5A6BC801" w14:textId="001BEC32" w:rsidR="00495B3B" w:rsidRPr="001E573F" w:rsidRDefault="00DE50C5" w:rsidP="00495B3B">
            <w:pPr>
              <w:spacing w:before="0" w:after="0"/>
              <w:ind w:left="57" w:right="-450"/>
              <w:rPr>
                <w:rFonts w:ascii="Arial" w:hAnsi="Arial"/>
                <w:szCs w:val="22"/>
              </w:rPr>
            </w:pPr>
            <w:r w:rsidRPr="001E573F">
              <w:rPr>
                <w:rFonts w:ascii="Arial" w:hAnsi="Arial"/>
                <w:szCs w:val="22"/>
              </w:rPr>
              <w:t>Corporate Service</w:t>
            </w:r>
          </w:p>
        </w:tc>
      </w:tr>
      <w:tr w:rsidR="00495B3B" w:rsidRPr="00495B3B" w14:paraId="1EBFF7E6" w14:textId="77777777" w:rsidTr="4B8E374D">
        <w:trPr>
          <w:trHeight w:val="399"/>
        </w:trPr>
        <w:tc>
          <w:tcPr>
            <w:tcW w:w="2580" w:type="dxa"/>
            <w:tcBorders>
              <w:top w:val="nil"/>
              <w:bottom w:val="nil"/>
              <w:right w:val="nil"/>
            </w:tcBorders>
            <w:vAlign w:val="center"/>
          </w:tcPr>
          <w:p w14:paraId="2AB5EF4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8052" w:type="dxa"/>
            <w:tcBorders>
              <w:top w:val="single" w:sz="4" w:space="0" w:color="A6A6A6" w:themeColor="background1" w:themeShade="A6"/>
              <w:left w:val="nil"/>
              <w:bottom w:val="single" w:sz="4" w:space="0" w:color="A6A6A6" w:themeColor="background1" w:themeShade="A6"/>
              <w:right w:val="nil"/>
            </w:tcBorders>
            <w:vAlign w:val="center"/>
          </w:tcPr>
          <w:p w14:paraId="47FB7736" w14:textId="73AFEF33" w:rsidR="001729EF" w:rsidRDefault="006E06D8" w:rsidP="008D5227">
            <w:pPr>
              <w:spacing w:before="0" w:after="0"/>
              <w:ind w:left="57" w:right="-450"/>
              <w:rPr>
                <w:rStyle w:val="normaltextrun1"/>
                <w:rFonts w:ascii="Arial" w:eastAsia="Arial" w:hAnsi="Arial"/>
              </w:rPr>
            </w:pPr>
            <w:r w:rsidRPr="00C05A68">
              <w:rPr>
                <w:rStyle w:val="normaltextrun1"/>
                <w:rFonts w:ascii="Arial" w:eastAsia="Arial" w:hAnsi="Arial"/>
              </w:rPr>
              <w:t>Finance Infrastructure and Services</w:t>
            </w:r>
            <w:r w:rsidR="001E573F">
              <w:rPr>
                <w:rStyle w:val="normaltextrun1"/>
                <w:rFonts w:ascii="Arial" w:eastAsia="Arial" w:hAnsi="Arial"/>
              </w:rPr>
              <w:t xml:space="preserve"> Division</w:t>
            </w:r>
          </w:p>
          <w:p w14:paraId="20A96CCF" w14:textId="095CCB9A" w:rsidR="008D5227" w:rsidRPr="008D5227" w:rsidRDefault="0052053F" w:rsidP="008D5227">
            <w:pPr>
              <w:spacing w:before="0" w:after="0"/>
              <w:ind w:left="57" w:right="-450"/>
              <w:rPr>
                <w:rFonts w:ascii="Arial" w:hAnsi="Arial"/>
                <w:bCs/>
                <w:color w:val="000000"/>
              </w:rPr>
            </w:pPr>
            <w:r>
              <w:rPr>
                <w:rFonts w:ascii="Arial" w:hAnsi="Arial"/>
                <w:bCs/>
                <w:color w:val="000000"/>
              </w:rPr>
              <w:t>Financial Management and Reporting</w:t>
            </w:r>
          </w:p>
        </w:tc>
      </w:tr>
      <w:tr w:rsidR="00495B3B" w:rsidRPr="00495B3B" w14:paraId="37A0D7CE" w14:textId="77777777" w:rsidTr="4B8E374D">
        <w:trPr>
          <w:trHeight w:val="399"/>
        </w:trPr>
        <w:tc>
          <w:tcPr>
            <w:tcW w:w="2580" w:type="dxa"/>
            <w:tcBorders>
              <w:top w:val="nil"/>
              <w:bottom w:val="nil"/>
              <w:right w:val="nil"/>
            </w:tcBorders>
            <w:vAlign w:val="center"/>
          </w:tcPr>
          <w:p w14:paraId="4595FCF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8052" w:type="dxa"/>
            <w:tcBorders>
              <w:top w:val="single" w:sz="4" w:space="0" w:color="A6A6A6" w:themeColor="background1" w:themeShade="A6"/>
              <w:left w:val="nil"/>
              <w:bottom w:val="single" w:sz="4" w:space="0" w:color="A6A6A6" w:themeColor="background1" w:themeShade="A6"/>
              <w:right w:val="nil"/>
            </w:tcBorders>
            <w:vAlign w:val="center"/>
          </w:tcPr>
          <w:p w14:paraId="336D53BF" w14:textId="77777777" w:rsidR="001E573F" w:rsidRDefault="001E573F" w:rsidP="001E573F">
            <w:pPr>
              <w:spacing w:before="0" w:after="0"/>
              <w:ind w:left="57" w:right="-450"/>
              <w:rPr>
                <w:rFonts w:ascii="Arial" w:hAnsi="Arial" w:cs="Arial"/>
                <w:szCs w:val="22"/>
              </w:rPr>
            </w:pPr>
            <w:r w:rsidRPr="00135478">
              <w:rPr>
                <w:rFonts w:ascii="Arial" w:hAnsi="Arial" w:cs="Arial"/>
                <w:szCs w:val="22"/>
              </w:rPr>
              <w:t>Melbourne CBD</w:t>
            </w:r>
          </w:p>
          <w:p w14:paraId="3B7CA3B3" w14:textId="5FA4B7B0" w:rsidR="00495B3B" w:rsidRPr="00495B3B" w:rsidRDefault="00495B3B" w:rsidP="00495B3B">
            <w:pPr>
              <w:spacing w:before="0" w:after="0"/>
              <w:ind w:left="57" w:right="-450"/>
              <w:rPr>
                <w:rFonts w:ascii="Arial" w:hAnsi="Arial" w:cs="Arial"/>
                <w:color w:val="363534"/>
                <w:szCs w:val="22"/>
              </w:rPr>
            </w:pPr>
            <w:r w:rsidRPr="001E573F">
              <w:rPr>
                <w:rFonts w:ascii="Arial" w:hAnsi="Arial" w:cs="Arial"/>
                <w:szCs w:val="22"/>
              </w:rPr>
              <w:t>Hybrid work arrangement available:</w:t>
            </w:r>
            <w:r w:rsidRPr="00495B3B">
              <w:rPr>
                <w:rFonts w:ascii="Arial" w:hAnsi="Arial" w:cs="Arial"/>
                <w:color w:val="363534"/>
                <w:szCs w:val="22"/>
              </w:rPr>
              <w:t xml:space="preserve"> </w:t>
            </w:r>
            <w:r w:rsidR="000F2E71">
              <w:rPr>
                <w:rFonts w:ascii="Arial" w:hAnsi="Arial" w:cs="Arial"/>
                <w:color w:val="363534"/>
                <w:szCs w:val="22"/>
              </w:rPr>
              <w:fldChar w:fldCharType="begin">
                <w:ffData>
                  <w:name w:val=""/>
                  <w:enabled/>
                  <w:calcOnExit w:val="0"/>
                  <w:checkBox>
                    <w:size w:val="26"/>
                    <w:default w:val="1"/>
                  </w:checkBox>
                </w:ffData>
              </w:fldChar>
            </w:r>
            <w:r w:rsidR="000F2E71">
              <w:rPr>
                <w:rFonts w:ascii="Arial" w:hAnsi="Arial" w:cs="Arial"/>
                <w:color w:val="363534"/>
                <w:szCs w:val="22"/>
              </w:rPr>
              <w:instrText xml:space="preserve"> FORMCHECKBOX </w:instrText>
            </w:r>
            <w:r w:rsidR="000F2E71">
              <w:rPr>
                <w:rFonts w:ascii="Arial" w:hAnsi="Arial" w:cs="Arial"/>
                <w:color w:val="363534"/>
                <w:szCs w:val="22"/>
              </w:rPr>
            </w:r>
            <w:r w:rsidR="000F2E71">
              <w:rPr>
                <w:rFonts w:ascii="Arial" w:hAnsi="Arial" w:cs="Arial"/>
                <w:color w:val="363534"/>
                <w:szCs w:val="22"/>
              </w:rPr>
              <w:fldChar w:fldCharType="separate"/>
            </w:r>
            <w:r w:rsidR="000F2E71">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495B3B" w:rsidRPr="00495B3B" w14:paraId="4352AE4A" w14:textId="77777777" w:rsidTr="4B8E374D">
        <w:trPr>
          <w:trHeight w:val="399"/>
        </w:trPr>
        <w:tc>
          <w:tcPr>
            <w:tcW w:w="258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8052" w:type="dxa"/>
            <w:tcBorders>
              <w:top w:val="single" w:sz="4" w:space="0" w:color="A6A6A6" w:themeColor="background1" w:themeShade="A6"/>
              <w:left w:val="nil"/>
              <w:bottom w:val="single" w:sz="4" w:space="0" w:color="A6A6A6" w:themeColor="background1" w:themeShade="A6"/>
              <w:right w:val="nil"/>
            </w:tcBorders>
            <w:vAlign w:val="center"/>
          </w:tcPr>
          <w:p w14:paraId="49BBC3C8" w14:textId="2B359186" w:rsidR="00495B3B" w:rsidRPr="00495B3B" w:rsidRDefault="00914A16" w:rsidP="00495B3B">
            <w:pPr>
              <w:tabs>
                <w:tab w:val="left" w:pos="469"/>
                <w:tab w:val="left" w:pos="1189"/>
              </w:tabs>
              <w:spacing w:before="0" w:after="0"/>
              <w:ind w:left="57" w:right="-450"/>
              <w:rPr>
                <w:rFonts w:ascii="Arial" w:hAnsi="Arial" w:cs="Arial"/>
                <w:color w:val="363534"/>
                <w:szCs w:val="22"/>
              </w:rPr>
            </w:pPr>
            <w:r w:rsidRPr="001E573F">
              <w:rPr>
                <w:rFonts w:ascii="Arial" w:hAnsi="Arial" w:cs="Arial"/>
                <w:szCs w:val="22"/>
              </w:rPr>
              <w:t xml:space="preserve">Manager, </w:t>
            </w:r>
            <w:r w:rsidR="00A32E45" w:rsidRPr="001E573F">
              <w:rPr>
                <w:rFonts w:ascii="Arial" w:hAnsi="Arial" w:cs="Arial"/>
                <w:szCs w:val="22"/>
              </w:rPr>
              <w:t>Financ</w:t>
            </w:r>
            <w:r w:rsidR="009D49F9">
              <w:rPr>
                <w:rFonts w:ascii="Arial" w:hAnsi="Arial" w:cs="Arial"/>
                <w:szCs w:val="22"/>
              </w:rPr>
              <w:t>e</w:t>
            </w:r>
            <w:r w:rsidR="00A32E45" w:rsidRPr="001E573F">
              <w:rPr>
                <w:rFonts w:ascii="Arial" w:hAnsi="Arial" w:cs="Arial"/>
                <w:szCs w:val="22"/>
              </w:rPr>
              <w:t xml:space="preserve"> </w:t>
            </w:r>
            <w:r w:rsidR="00F32574">
              <w:rPr>
                <w:rFonts w:ascii="Arial" w:hAnsi="Arial" w:cs="Arial"/>
                <w:szCs w:val="22"/>
              </w:rPr>
              <w:t>Operations</w:t>
            </w:r>
          </w:p>
        </w:tc>
      </w:tr>
      <w:tr w:rsidR="00495B3B" w:rsidRPr="00495B3B" w14:paraId="35F6D00F" w14:textId="77777777" w:rsidTr="4B8E374D">
        <w:trPr>
          <w:trHeight w:val="399"/>
        </w:trPr>
        <w:tc>
          <w:tcPr>
            <w:tcW w:w="258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8052" w:type="dxa"/>
            <w:tcBorders>
              <w:top w:val="single" w:sz="4" w:space="0" w:color="A6A6A6" w:themeColor="background1" w:themeShade="A6"/>
              <w:left w:val="nil"/>
              <w:bottom w:val="single" w:sz="4" w:space="0" w:color="A6A6A6" w:themeColor="background1" w:themeShade="A6"/>
              <w:right w:val="nil"/>
            </w:tcBorders>
            <w:vAlign w:val="center"/>
          </w:tcPr>
          <w:p w14:paraId="3B39DD97" w14:textId="520DD9A9" w:rsidR="00495B3B" w:rsidRPr="001E573F" w:rsidRDefault="00E63FC1" w:rsidP="00495B3B">
            <w:pPr>
              <w:tabs>
                <w:tab w:val="left" w:pos="469"/>
                <w:tab w:val="left" w:pos="1189"/>
              </w:tabs>
              <w:spacing w:before="0" w:after="0"/>
              <w:ind w:left="57" w:right="-450"/>
              <w:rPr>
                <w:rFonts w:ascii="Arial" w:hAnsi="Arial" w:cs="Arial"/>
                <w:szCs w:val="22"/>
              </w:rPr>
            </w:pPr>
            <w:r w:rsidRPr="001E573F">
              <w:rPr>
                <w:rFonts w:ascii="Arial" w:hAnsi="Arial" w:cs="Arial"/>
                <w:szCs w:val="22"/>
              </w:rPr>
              <w:fldChar w:fldCharType="begin">
                <w:ffData>
                  <w:name w:val=""/>
                  <w:enabled/>
                  <w:calcOnExit w:val="0"/>
                  <w:checkBox>
                    <w:size w:val="26"/>
                    <w:default w:val="1"/>
                  </w:checkBox>
                </w:ffData>
              </w:fldChar>
            </w:r>
            <w:r w:rsidRPr="001E573F">
              <w:rPr>
                <w:rFonts w:ascii="Arial" w:hAnsi="Arial" w:cs="Arial"/>
                <w:szCs w:val="22"/>
              </w:rPr>
              <w:instrText xml:space="preserve"> FORMCHECKBOX </w:instrText>
            </w:r>
            <w:r w:rsidRPr="001E573F">
              <w:rPr>
                <w:rFonts w:ascii="Arial" w:hAnsi="Arial" w:cs="Arial"/>
                <w:szCs w:val="22"/>
              </w:rPr>
            </w:r>
            <w:r w:rsidRPr="001E573F">
              <w:rPr>
                <w:rFonts w:ascii="Arial" w:hAnsi="Arial" w:cs="Arial"/>
                <w:szCs w:val="22"/>
              </w:rPr>
              <w:fldChar w:fldCharType="separate"/>
            </w:r>
            <w:r w:rsidRPr="001E573F">
              <w:rPr>
                <w:rFonts w:ascii="Arial" w:hAnsi="Arial" w:cs="Arial"/>
                <w:szCs w:val="22"/>
              </w:rPr>
              <w:fldChar w:fldCharType="end"/>
            </w:r>
            <w:r w:rsidR="00495B3B" w:rsidRPr="001E573F">
              <w:rPr>
                <w:rFonts w:ascii="Arial" w:hAnsi="Arial" w:cs="Arial"/>
                <w:szCs w:val="22"/>
              </w:rPr>
              <w:tab/>
              <w:t>Yes</w:t>
            </w:r>
            <w:r w:rsidR="00495B3B" w:rsidRPr="001E573F">
              <w:rPr>
                <w:rFonts w:ascii="Arial" w:hAnsi="Arial" w:cs="Arial"/>
                <w:szCs w:val="22"/>
              </w:rPr>
              <w:tab/>
            </w:r>
            <w:r w:rsidRPr="001E573F">
              <w:rPr>
                <w:rFonts w:ascii="Arial" w:hAnsi="Arial" w:cs="Arial"/>
                <w:szCs w:val="22"/>
              </w:rPr>
              <w:fldChar w:fldCharType="begin">
                <w:ffData>
                  <w:name w:val=""/>
                  <w:enabled w:val="0"/>
                  <w:calcOnExit w:val="0"/>
                  <w:checkBox>
                    <w:size w:val="26"/>
                    <w:default w:val="0"/>
                  </w:checkBox>
                </w:ffData>
              </w:fldChar>
            </w:r>
            <w:r w:rsidRPr="001E573F">
              <w:rPr>
                <w:rFonts w:ascii="Arial" w:hAnsi="Arial" w:cs="Arial"/>
                <w:szCs w:val="22"/>
              </w:rPr>
              <w:instrText xml:space="preserve"> FORMCHECKBOX </w:instrText>
            </w:r>
            <w:r w:rsidRPr="001E573F">
              <w:rPr>
                <w:rFonts w:ascii="Arial" w:hAnsi="Arial" w:cs="Arial"/>
                <w:szCs w:val="22"/>
              </w:rPr>
            </w:r>
            <w:r w:rsidRPr="001E573F">
              <w:rPr>
                <w:rFonts w:ascii="Arial" w:hAnsi="Arial" w:cs="Arial"/>
                <w:szCs w:val="22"/>
              </w:rPr>
              <w:fldChar w:fldCharType="separate"/>
            </w:r>
            <w:r w:rsidRPr="001E573F">
              <w:rPr>
                <w:rFonts w:ascii="Arial" w:hAnsi="Arial" w:cs="Arial"/>
                <w:szCs w:val="22"/>
              </w:rPr>
              <w:fldChar w:fldCharType="end"/>
            </w:r>
            <w:r w:rsidR="00495B3B" w:rsidRPr="001E573F">
              <w:rPr>
                <w:rFonts w:ascii="Arial" w:hAnsi="Arial" w:cs="Arial"/>
                <w:szCs w:val="22"/>
              </w:rPr>
              <w:t xml:space="preserve">  No                If yes, how many?</w:t>
            </w:r>
            <w:r w:rsidRPr="001E573F">
              <w:rPr>
                <w:rFonts w:ascii="Arial" w:hAnsi="Arial" w:cs="Arial"/>
                <w:szCs w:val="22"/>
              </w:rPr>
              <w:t xml:space="preserve"> </w:t>
            </w:r>
            <w:r w:rsidR="008751C1" w:rsidRPr="001E573F">
              <w:rPr>
                <w:rFonts w:ascii="Arial" w:hAnsi="Arial" w:cs="Arial"/>
                <w:szCs w:val="22"/>
              </w:rPr>
              <w:t>4</w:t>
            </w:r>
          </w:p>
        </w:tc>
      </w:tr>
      <w:tr w:rsidR="000A517E" w:rsidRPr="00495B3B" w14:paraId="70C7CF88" w14:textId="77777777" w:rsidTr="4B8E374D">
        <w:trPr>
          <w:trHeight w:val="399"/>
        </w:trPr>
        <w:tc>
          <w:tcPr>
            <w:tcW w:w="2580" w:type="dxa"/>
            <w:tcBorders>
              <w:top w:val="nil"/>
              <w:bottom w:val="nil"/>
              <w:right w:val="nil"/>
            </w:tcBorders>
            <w:vAlign w:val="center"/>
          </w:tcPr>
          <w:p w14:paraId="58989FFF" w14:textId="77777777" w:rsidR="000A517E" w:rsidRPr="00495B3B" w:rsidRDefault="000A517E" w:rsidP="000A517E">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8052" w:type="dxa"/>
            <w:tcBorders>
              <w:top w:val="single" w:sz="4" w:space="0" w:color="A6A6A6" w:themeColor="background1" w:themeShade="A6"/>
              <w:left w:val="nil"/>
              <w:bottom w:val="single" w:sz="4" w:space="0" w:color="A6A6A6" w:themeColor="background1" w:themeShade="A6"/>
              <w:right w:val="nil"/>
            </w:tcBorders>
            <w:vAlign w:val="center"/>
          </w:tcPr>
          <w:p w14:paraId="723EDD97" w14:textId="13C503F5" w:rsidR="000A517E" w:rsidRPr="001E573F" w:rsidRDefault="008751C1" w:rsidP="000A517E">
            <w:pPr>
              <w:spacing w:before="0" w:after="0"/>
              <w:ind w:left="57" w:right="-450"/>
              <w:rPr>
                <w:rFonts w:ascii="Arial" w:hAnsi="Arial" w:cs="Arial"/>
                <w:szCs w:val="22"/>
              </w:rPr>
            </w:pPr>
            <w:r w:rsidRPr="001E573F">
              <w:rPr>
                <w:rFonts w:ascii="Arial" w:hAnsi="Arial" w:cs="Arial"/>
                <w:szCs w:val="22"/>
              </w:rPr>
              <w:t>Hoa Nguyen</w:t>
            </w:r>
            <w:r w:rsidR="000A517E" w:rsidRPr="001E573F">
              <w:rPr>
                <w:rFonts w:ascii="Arial" w:hAnsi="Arial" w:cs="Arial"/>
                <w:szCs w:val="22"/>
              </w:rPr>
              <w:t xml:space="preserve">, </w:t>
            </w:r>
            <w:r w:rsidRPr="001E573F">
              <w:rPr>
                <w:rFonts w:ascii="Arial" w:hAnsi="Arial" w:cs="Arial"/>
                <w:szCs w:val="22"/>
              </w:rPr>
              <w:t>hoa.d.nguyen</w:t>
            </w:r>
            <w:r w:rsidR="000A517E" w:rsidRPr="001E573F">
              <w:rPr>
                <w:rFonts w:ascii="Arial" w:hAnsi="Arial" w:cs="Arial"/>
                <w:szCs w:val="22"/>
              </w:rPr>
              <w:t>@deeca.vic.gov.au</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620B260B" w14:textId="108C1193" w:rsidR="00F777DE" w:rsidRDefault="00F777DE" w:rsidP="00F777DE">
      <w:pPr>
        <w:keepNext/>
        <w:spacing w:line="240" w:lineRule="auto"/>
        <w:rPr>
          <w:rFonts w:asciiTheme="majorHAnsi" w:hAnsiTheme="majorHAnsi" w:cstheme="majorBidi"/>
        </w:rPr>
      </w:pPr>
      <w:r w:rsidRPr="00F777DE">
        <w:rPr>
          <w:rFonts w:asciiTheme="majorHAnsi" w:hAnsiTheme="majorHAnsi" w:cstheme="majorBidi"/>
        </w:rPr>
        <w:t>The Asset Accounting Manager is responsible for leading the asset accounting and asset reporting functions for the department, ensuring timely and accurate reporting of fixed assets, including land (Crown land and freehold land), roads, structures and plant and equipment. The position supports asset owners and senior management and provides technical asset accounting advice on capitalising costs and treatment of land transactions. The position requires a very good understanding of the accounting standards and the Financial Management Act.  </w:t>
      </w:r>
    </w:p>
    <w:p w14:paraId="34BD6B1A" w14:textId="77777777" w:rsidR="00EC252C" w:rsidRPr="00F777DE" w:rsidRDefault="00EC252C" w:rsidP="00F777DE">
      <w:pPr>
        <w:keepNext/>
        <w:spacing w:line="240" w:lineRule="auto"/>
        <w:rPr>
          <w:rFonts w:asciiTheme="majorHAnsi" w:hAnsiTheme="majorHAnsi" w:cstheme="majorBidi"/>
        </w:rPr>
      </w:pPr>
    </w:p>
    <w:p w14:paraId="05D2DD61" w14:textId="40019D0C" w:rsidR="00F777DE" w:rsidRPr="00F777DE" w:rsidRDefault="00F777DE" w:rsidP="00F777DE">
      <w:pPr>
        <w:keepNext/>
        <w:spacing w:line="240" w:lineRule="auto"/>
        <w:rPr>
          <w:rFonts w:asciiTheme="majorHAnsi" w:hAnsiTheme="majorHAnsi" w:cstheme="majorBidi"/>
        </w:rPr>
      </w:pPr>
      <w:r w:rsidRPr="00F777DE">
        <w:rPr>
          <w:rFonts w:asciiTheme="majorHAnsi" w:hAnsiTheme="majorHAnsi" w:cstheme="majorBidi"/>
        </w:rPr>
        <w:t>The position manages asset related deliverables and seeks business improvement and enhancements to the current asset business operations. Well-developed management skills, high level asset accounting expertise, excellent use of analytical tools, effective communication and stakeholder management skills are necessary. </w:t>
      </w:r>
    </w:p>
    <w:p w14:paraId="1B3F576A" w14:textId="63F5F8E9" w:rsidR="00495B3B" w:rsidRPr="00495B3B" w:rsidRDefault="00495B3B" w:rsidP="00495B3B">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3B2F6A53" w14:textId="77777777" w:rsidR="00A861C1" w:rsidRDefault="00A861C1" w:rsidP="00A861C1">
      <w:pPr>
        <w:spacing w:before="160"/>
        <w:rPr>
          <w:rFonts w:ascii="Arial" w:hAnsi="Arial"/>
          <w:i/>
          <w:color w:val="000000"/>
          <w:szCs w:val="22"/>
        </w:rPr>
      </w:pPr>
      <w:r w:rsidRPr="001B1027">
        <w:rPr>
          <w:rFonts w:ascii="Arial" w:hAnsi="Arial"/>
          <w:i/>
          <w:color w:val="000000"/>
          <w:szCs w:val="22"/>
        </w:rPr>
        <w:t>The Group</w:t>
      </w:r>
    </w:p>
    <w:p w14:paraId="4E7E05F1" w14:textId="77777777" w:rsidR="001E573F" w:rsidRPr="00F443E0" w:rsidRDefault="001E573F" w:rsidP="001E573F">
      <w:pPr>
        <w:spacing w:before="160"/>
        <w:rPr>
          <w:rFonts w:ascii="Arial" w:hAnsi="Arial"/>
          <w:color w:val="000000"/>
          <w:szCs w:val="22"/>
        </w:rPr>
      </w:pPr>
      <w:r w:rsidRPr="00F443E0">
        <w:rPr>
          <w:b/>
          <w:bCs/>
        </w:rPr>
        <w:t xml:space="preserve">Corporate Services </w:t>
      </w:r>
      <w:r w:rsidRPr="00F443E0">
        <w:t xml:space="preserve">comprises seven divisions which includes People and Culture, Finance, Information Services, Digital and Customer Communications, Legal and Governance, Strategic Operations and Strategy and Performance. Each deliver services and expert advice that enables the department to be a sustainable, vibrant and efficient organisation. </w:t>
      </w:r>
      <w:r w:rsidRPr="00F443E0">
        <w:rPr>
          <w:rFonts w:ascii="Arial" w:hAnsi="Arial"/>
          <w:color w:val="000000"/>
          <w:szCs w:val="22"/>
        </w:rPr>
        <w:t xml:space="preserve"> </w:t>
      </w:r>
    </w:p>
    <w:p w14:paraId="4824B468" w14:textId="77777777" w:rsidR="001E573F" w:rsidRDefault="001E573F" w:rsidP="00A861C1">
      <w:pPr>
        <w:spacing w:before="160"/>
        <w:rPr>
          <w:rFonts w:ascii="Arial" w:hAnsi="Arial"/>
          <w:i/>
          <w:color w:val="000000"/>
          <w:szCs w:val="22"/>
        </w:rPr>
      </w:pPr>
    </w:p>
    <w:p w14:paraId="34DC6120" w14:textId="77777777" w:rsidR="001E573F" w:rsidRDefault="001E573F" w:rsidP="00A861C1">
      <w:pPr>
        <w:spacing w:before="160"/>
        <w:rPr>
          <w:rFonts w:ascii="Arial" w:hAnsi="Arial"/>
          <w:i/>
          <w:color w:val="000000"/>
          <w:szCs w:val="22"/>
        </w:rPr>
      </w:pPr>
    </w:p>
    <w:p w14:paraId="4538AF7C" w14:textId="4329C7A2" w:rsidR="00A861C1" w:rsidRDefault="00A861C1" w:rsidP="00A861C1">
      <w:pPr>
        <w:spacing w:before="160"/>
        <w:rPr>
          <w:rFonts w:ascii="Arial" w:hAnsi="Arial"/>
          <w:i/>
          <w:color w:val="000000"/>
          <w:szCs w:val="22"/>
        </w:rPr>
      </w:pPr>
      <w:r w:rsidRPr="001B1027">
        <w:rPr>
          <w:rFonts w:ascii="Arial" w:hAnsi="Arial"/>
          <w:i/>
          <w:color w:val="000000"/>
          <w:szCs w:val="22"/>
        </w:rPr>
        <w:lastRenderedPageBreak/>
        <w:t>The Division</w:t>
      </w:r>
    </w:p>
    <w:p w14:paraId="23AD7544" w14:textId="77777777" w:rsidR="001E573F" w:rsidRPr="00F443E0" w:rsidRDefault="001E573F" w:rsidP="001E573F">
      <w:pPr>
        <w:spacing w:before="160"/>
        <w:rPr>
          <w:rFonts w:ascii="Arial" w:hAnsi="Arial"/>
          <w:i/>
          <w:color w:val="000000"/>
          <w:szCs w:val="22"/>
        </w:rPr>
      </w:pPr>
      <w:r w:rsidRPr="00F443E0">
        <w:t xml:space="preserve">The </w:t>
      </w:r>
      <w:r w:rsidRPr="00F443E0">
        <w:rPr>
          <w:b/>
          <w:bCs/>
        </w:rPr>
        <w:t xml:space="preserve">Finance </w:t>
      </w:r>
      <w:r>
        <w:rPr>
          <w:b/>
          <w:bCs/>
        </w:rPr>
        <w:t xml:space="preserve">and </w:t>
      </w:r>
      <w:r w:rsidRPr="00F443E0">
        <w:rPr>
          <w:b/>
          <w:bCs/>
        </w:rPr>
        <w:t xml:space="preserve">Infrastructure Services Division </w:t>
      </w:r>
      <w:r w:rsidRPr="00F443E0">
        <w:t>operates as a valued business partner to other groups across DEECA by providing high quality financial, infrastructure, procurement and grant management services, through strong partnerships across the Department, central agencies and service delivery agencies.</w:t>
      </w:r>
    </w:p>
    <w:p w14:paraId="666DF2EF" w14:textId="77777777" w:rsidR="00A861C1" w:rsidRDefault="00A861C1" w:rsidP="00A861C1">
      <w:pPr>
        <w:spacing w:before="160"/>
        <w:rPr>
          <w:rFonts w:ascii="Arial" w:hAnsi="Arial"/>
          <w:i/>
          <w:iCs/>
          <w:color w:val="000000"/>
        </w:rPr>
      </w:pPr>
      <w:r w:rsidRPr="1C4ED8EB">
        <w:rPr>
          <w:rFonts w:ascii="Arial" w:hAnsi="Arial"/>
          <w:i/>
          <w:iCs/>
          <w:color w:val="000000"/>
        </w:rPr>
        <w:t>The Branch</w:t>
      </w:r>
    </w:p>
    <w:p w14:paraId="230D9DE2" w14:textId="631A44C6" w:rsidR="00A861C1" w:rsidRDefault="00A861C1" w:rsidP="00A861C1">
      <w:pPr>
        <w:spacing w:before="160"/>
        <w:rPr>
          <w:rFonts w:ascii="Arial" w:hAnsi="Arial"/>
          <w:color w:val="000000"/>
        </w:rPr>
      </w:pPr>
      <w:r w:rsidRPr="2E6A6EBE">
        <w:rPr>
          <w:rFonts w:ascii="Arial" w:hAnsi="Arial"/>
          <w:color w:val="000000"/>
        </w:rPr>
        <w:t xml:space="preserve">The </w:t>
      </w:r>
      <w:r w:rsidR="007D31E1">
        <w:rPr>
          <w:rFonts w:ascii="Arial" w:hAnsi="Arial"/>
          <w:b/>
          <w:color w:val="000000"/>
        </w:rPr>
        <w:t>Financial Management and Reporting</w:t>
      </w:r>
      <w:r w:rsidRPr="2E6A6EBE">
        <w:rPr>
          <w:rFonts w:ascii="Arial" w:hAnsi="Arial"/>
          <w:color w:val="000000"/>
        </w:rPr>
        <w:t xml:space="preserve"> </w:t>
      </w:r>
      <w:r w:rsidR="00A91E3F" w:rsidRPr="00A91E3F">
        <w:rPr>
          <w:rFonts w:ascii="Arial" w:hAnsi="Arial"/>
          <w:b/>
          <w:bCs/>
          <w:color w:val="000000"/>
        </w:rPr>
        <w:t>Branch</w:t>
      </w:r>
      <w:r w:rsidR="00A91E3F">
        <w:rPr>
          <w:rFonts w:ascii="Arial" w:hAnsi="Arial"/>
          <w:color w:val="000000"/>
        </w:rPr>
        <w:t xml:space="preserve"> </w:t>
      </w:r>
      <w:r w:rsidRPr="00970308">
        <w:rPr>
          <w:rFonts w:ascii="Arial" w:hAnsi="Arial"/>
          <w:color w:val="000000"/>
        </w:rPr>
        <w:t xml:space="preserve">sets the financial policy for </w:t>
      </w:r>
      <w:r w:rsidR="00E47815">
        <w:rPr>
          <w:rFonts w:ascii="Arial" w:hAnsi="Arial"/>
          <w:color w:val="000000"/>
        </w:rPr>
        <w:t>DEECA</w:t>
      </w:r>
      <w:r w:rsidRPr="00970308">
        <w:rPr>
          <w:rFonts w:ascii="Arial" w:hAnsi="Arial"/>
          <w:color w:val="000000"/>
        </w:rPr>
        <w:t xml:space="preserve"> and provides management of and support</w:t>
      </w:r>
      <w:r w:rsidR="00B939E8">
        <w:rPr>
          <w:rFonts w:ascii="Arial" w:hAnsi="Arial"/>
          <w:color w:val="000000"/>
        </w:rPr>
        <w:t xml:space="preserve"> for </w:t>
      </w:r>
      <w:r w:rsidRPr="00970308">
        <w:rPr>
          <w:rFonts w:ascii="Arial" w:hAnsi="Arial"/>
          <w:color w:val="000000"/>
        </w:rPr>
        <w:t xml:space="preserve">procure to pay, accounts receivable and cash management.  The branch manages corporate cards and financial compliance activities, as well as </w:t>
      </w:r>
      <w:r w:rsidR="001E573F">
        <w:rPr>
          <w:rFonts w:ascii="Arial" w:hAnsi="Arial"/>
          <w:color w:val="000000"/>
        </w:rPr>
        <w:t>preparing the department’s annual financial statements.</w:t>
      </w:r>
      <w:r w:rsidRPr="00970308">
        <w:rPr>
          <w:rFonts w:ascii="Arial" w:hAnsi="Arial"/>
          <w:color w:val="000000"/>
        </w:rPr>
        <w:t xml:space="preserve"> </w:t>
      </w:r>
    </w:p>
    <w:p w14:paraId="47A5774F" w14:textId="77777777" w:rsidR="00495B3B" w:rsidRP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6423E10E" w14:textId="0EB1DDE2" w:rsidR="00D77EE5" w:rsidRPr="00D77EE5" w:rsidRDefault="008835CA" w:rsidP="00067ED4">
      <w:pPr>
        <w:numPr>
          <w:ilvl w:val="0"/>
          <w:numId w:val="16"/>
        </w:numPr>
        <w:tabs>
          <w:tab w:val="num" w:pos="720"/>
        </w:tabs>
        <w:spacing w:before="0" w:line="240" w:lineRule="auto"/>
        <w:ind w:left="357" w:hanging="357"/>
        <w:rPr>
          <w:rFonts w:ascii="Arial" w:hAnsi="Arial"/>
          <w:szCs w:val="22"/>
        </w:rPr>
      </w:pPr>
      <w:r>
        <w:rPr>
          <w:rFonts w:ascii="Arial" w:hAnsi="Arial"/>
          <w:szCs w:val="22"/>
        </w:rPr>
        <w:t xml:space="preserve">Lead the </w:t>
      </w:r>
      <w:r w:rsidR="004934D3">
        <w:rPr>
          <w:rFonts w:ascii="Arial" w:hAnsi="Arial"/>
          <w:szCs w:val="22"/>
        </w:rPr>
        <w:t xml:space="preserve">Asset Accounting team </w:t>
      </w:r>
      <w:r w:rsidR="002E5D97">
        <w:rPr>
          <w:rFonts w:ascii="Arial" w:hAnsi="Arial"/>
          <w:szCs w:val="22"/>
        </w:rPr>
        <w:t xml:space="preserve">in </w:t>
      </w:r>
      <w:r>
        <w:rPr>
          <w:rFonts w:ascii="Arial" w:hAnsi="Arial"/>
          <w:szCs w:val="22"/>
        </w:rPr>
        <w:t>p</w:t>
      </w:r>
      <w:r w:rsidR="00D77EE5" w:rsidRPr="00D77EE5">
        <w:rPr>
          <w:rFonts w:ascii="Arial" w:hAnsi="Arial"/>
          <w:szCs w:val="22"/>
        </w:rPr>
        <w:t>rovid</w:t>
      </w:r>
      <w:r w:rsidR="002E5D97">
        <w:rPr>
          <w:rFonts w:ascii="Arial" w:hAnsi="Arial"/>
          <w:szCs w:val="22"/>
        </w:rPr>
        <w:t>ing</w:t>
      </w:r>
      <w:r w:rsidR="00D77EE5" w:rsidRPr="00D77EE5">
        <w:rPr>
          <w:rFonts w:ascii="Arial" w:hAnsi="Arial"/>
          <w:szCs w:val="22"/>
        </w:rPr>
        <w:t xml:space="preserve"> expert advice on complex asset accounting </w:t>
      </w:r>
      <w:r w:rsidR="00F22B4C">
        <w:rPr>
          <w:rFonts w:ascii="Arial" w:hAnsi="Arial"/>
          <w:szCs w:val="22"/>
        </w:rPr>
        <w:t>matters</w:t>
      </w:r>
      <w:r w:rsidR="00F22B4C" w:rsidRPr="00D77EE5">
        <w:rPr>
          <w:rFonts w:ascii="Arial" w:hAnsi="Arial"/>
          <w:szCs w:val="22"/>
        </w:rPr>
        <w:t xml:space="preserve"> </w:t>
      </w:r>
      <w:r w:rsidR="00F22B4C">
        <w:rPr>
          <w:rFonts w:ascii="Arial" w:hAnsi="Arial"/>
          <w:szCs w:val="22"/>
        </w:rPr>
        <w:t>based</w:t>
      </w:r>
      <w:r w:rsidR="00D77EE5" w:rsidRPr="00D77EE5">
        <w:rPr>
          <w:rFonts w:ascii="Arial" w:hAnsi="Arial"/>
          <w:szCs w:val="22"/>
        </w:rPr>
        <w:t xml:space="preserve"> on department</w:t>
      </w:r>
      <w:r w:rsidR="00F57607">
        <w:rPr>
          <w:rFonts w:ascii="Arial" w:hAnsi="Arial"/>
          <w:szCs w:val="22"/>
        </w:rPr>
        <w:t>al</w:t>
      </w:r>
      <w:r w:rsidR="00D77EE5" w:rsidRPr="00D77EE5">
        <w:rPr>
          <w:rFonts w:ascii="Arial" w:hAnsi="Arial"/>
          <w:szCs w:val="22"/>
        </w:rPr>
        <w:t xml:space="preserve"> policy </w:t>
      </w:r>
      <w:r w:rsidR="00F57607">
        <w:rPr>
          <w:rFonts w:ascii="Arial" w:hAnsi="Arial"/>
          <w:szCs w:val="22"/>
        </w:rPr>
        <w:t xml:space="preserve">related </w:t>
      </w:r>
      <w:r w:rsidR="00F22B4C">
        <w:rPr>
          <w:rFonts w:ascii="Arial" w:hAnsi="Arial"/>
          <w:szCs w:val="22"/>
        </w:rPr>
        <w:t xml:space="preserve">to </w:t>
      </w:r>
      <w:r w:rsidR="00F22B4C" w:rsidRPr="00D77EE5">
        <w:rPr>
          <w:rFonts w:ascii="Arial" w:hAnsi="Arial"/>
          <w:szCs w:val="22"/>
        </w:rPr>
        <w:t>accounting</w:t>
      </w:r>
      <w:r w:rsidR="00D77EE5" w:rsidRPr="00D77EE5">
        <w:rPr>
          <w:rFonts w:ascii="Arial" w:hAnsi="Arial"/>
          <w:szCs w:val="22"/>
        </w:rPr>
        <w:t xml:space="preserve"> for land, roads, structures, plant and equipment</w:t>
      </w:r>
      <w:r w:rsidR="00353210">
        <w:rPr>
          <w:rFonts w:ascii="Arial" w:hAnsi="Arial"/>
          <w:szCs w:val="22"/>
        </w:rPr>
        <w:t xml:space="preserve"> to ensure compliance with the</w:t>
      </w:r>
      <w:r w:rsidR="00D77EE5" w:rsidRPr="00D77EE5">
        <w:rPr>
          <w:rFonts w:ascii="Arial" w:hAnsi="Arial"/>
          <w:szCs w:val="22"/>
        </w:rPr>
        <w:t xml:space="preserve"> accounting standards</w:t>
      </w:r>
      <w:r w:rsidR="008751C1">
        <w:rPr>
          <w:rFonts w:ascii="Arial" w:hAnsi="Arial"/>
          <w:szCs w:val="22"/>
        </w:rPr>
        <w:t>, departmental</w:t>
      </w:r>
      <w:r w:rsidR="00D77EE5" w:rsidRPr="00D77EE5">
        <w:rPr>
          <w:rFonts w:ascii="Arial" w:hAnsi="Arial"/>
          <w:szCs w:val="22"/>
        </w:rPr>
        <w:t xml:space="preserve"> and DTF poli</w:t>
      </w:r>
      <w:r w:rsidR="00B64E16">
        <w:rPr>
          <w:rFonts w:ascii="Arial" w:hAnsi="Arial"/>
          <w:szCs w:val="22"/>
        </w:rPr>
        <w:t>cies</w:t>
      </w:r>
      <w:r w:rsidR="00D77EE5" w:rsidRPr="00D77EE5">
        <w:rPr>
          <w:rFonts w:ascii="Arial" w:hAnsi="Arial"/>
          <w:szCs w:val="22"/>
        </w:rPr>
        <w:t>.  </w:t>
      </w:r>
    </w:p>
    <w:p w14:paraId="4F7DC85A" w14:textId="0903F478" w:rsidR="00D77EE5" w:rsidRPr="00D77EE5" w:rsidRDefault="00D77EE5" w:rsidP="00067ED4">
      <w:pPr>
        <w:numPr>
          <w:ilvl w:val="0"/>
          <w:numId w:val="16"/>
        </w:numPr>
        <w:tabs>
          <w:tab w:val="num" w:pos="720"/>
        </w:tabs>
        <w:spacing w:before="0" w:line="240" w:lineRule="auto"/>
        <w:ind w:left="357" w:hanging="357"/>
        <w:rPr>
          <w:rFonts w:ascii="Arial" w:hAnsi="Arial"/>
          <w:szCs w:val="22"/>
        </w:rPr>
      </w:pPr>
      <w:r w:rsidRPr="00D77EE5">
        <w:rPr>
          <w:rFonts w:ascii="Arial" w:hAnsi="Arial"/>
          <w:szCs w:val="22"/>
        </w:rPr>
        <w:t>Manage</w:t>
      </w:r>
      <w:r w:rsidR="00C651B5">
        <w:rPr>
          <w:rFonts w:ascii="Arial" w:hAnsi="Arial"/>
          <w:szCs w:val="22"/>
        </w:rPr>
        <w:t xml:space="preserve"> team’s operation</w:t>
      </w:r>
      <w:r w:rsidR="00B012C0">
        <w:rPr>
          <w:rFonts w:ascii="Arial" w:hAnsi="Arial"/>
          <w:szCs w:val="22"/>
        </w:rPr>
        <w:t>s</w:t>
      </w:r>
      <w:r w:rsidR="004D2D31">
        <w:rPr>
          <w:rFonts w:ascii="Arial" w:hAnsi="Arial"/>
          <w:szCs w:val="22"/>
        </w:rPr>
        <w:t xml:space="preserve"> for</w:t>
      </w:r>
      <w:r w:rsidRPr="00D77EE5">
        <w:rPr>
          <w:rFonts w:ascii="Arial" w:hAnsi="Arial"/>
          <w:szCs w:val="22"/>
        </w:rPr>
        <w:t xml:space="preserve"> the integrity of the fixed asset register</w:t>
      </w:r>
      <w:r w:rsidR="00C90E21">
        <w:rPr>
          <w:rFonts w:ascii="Arial" w:hAnsi="Arial"/>
          <w:szCs w:val="22"/>
        </w:rPr>
        <w:t>,</w:t>
      </w:r>
      <w:r w:rsidR="00735E59">
        <w:rPr>
          <w:rFonts w:ascii="Arial" w:hAnsi="Arial"/>
          <w:szCs w:val="22"/>
        </w:rPr>
        <w:t xml:space="preserve"> monthly </w:t>
      </w:r>
      <w:r w:rsidR="0024319D">
        <w:rPr>
          <w:rFonts w:ascii="Arial" w:hAnsi="Arial"/>
          <w:szCs w:val="22"/>
        </w:rPr>
        <w:t xml:space="preserve">assets </w:t>
      </w:r>
      <w:r w:rsidR="00735E59">
        <w:rPr>
          <w:rFonts w:ascii="Arial" w:hAnsi="Arial"/>
          <w:szCs w:val="22"/>
        </w:rPr>
        <w:t>accounts</w:t>
      </w:r>
      <w:r w:rsidR="0024319D">
        <w:rPr>
          <w:rFonts w:ascii="Arial" w:hAnsi="Arial"/>
          <w:szCs w:val="22"/>
        </w:rPr>
        <w:t xml:space="preserve"> and database</w:t>
      </w:r>
      <w:r w:rsidR="00735E59">
        <w:rPr>
          <w:rFonts w:ascii="Arial" w:hAnsi="Arial"/>
          <w:szCs w:val="22"/>
        </w:rPr>
        <w:t xml:space="preserve"> reconciliation</w:t>
      </w:r>
      <w:r w:rsidR="00C90E21">
        <w:rPr>
          <w:rFonts w:ascii="Arial" w:hAnsi="Arial"/>
          <w:szCs w:val="22"/>
        </w:rPr>
        <w:t xml:space="preserve"> </w:t>
      </w:r>
      <w:r w:rsidR="0024319D">
        <w:rPr>
          <w:rFonts w:ascii="Arial" w:hAnsi="Arial"/>
          <w:szCs w:val="22"/>
        </w:rPr>
        <w:t xml:space="preserve">and </w:t>
      </w:r>
      <w:r w:rsidR="007A31F0">
        <w:rPr>
          <w:rFonts w:ascii="Arial" w:hAnsi="Arial"/>
          <w:szCs w:val="22"/>
        </w:rPr>
        <w:t>drive</w:t>
      </w:r>
      <w:r w:rsidRPr="00D77EE5">
        <w:rPr>
          <w:rFonts w:ascii="Arial" w:hAnsi="Arial"/>
          <w:szCs w:val="22"/>
        </w:rPr>
        <w:t xml:space="preserve"> business improvements</w:t>
      </w:r>
      <w:r w:rsidR="007A31F0">
        <w:rPr>
          <w:rFonts w:ascii="Arial" w:hAnsi="Arial"/>
          <w:szCs w:val="22"/>
        </w:rPr>
        <w:t xml:space="preserve"> for</w:t>
      </w:r>
      <w:r w:rsidRPr="00D77EE5">
        <w:rPr>
          <w:rFonts w:ascii="Arial" w:hAnsi="Arial"/>
          <w:szCs w:val="22"/>
        </w:rPr>
        <w:t xml:space="preserve"> systems, processes and practices</w:t>
      </w:r>
      <w:r w:rsidR="00A01274">
        <w:rPr>
          <w:rFonts w:ascii="Arial" w:hAnsi="Arial"/>
          <w:szCs w:val="22"/>
        </w:rPr>
        <w:t xml:space="preserve"> for team management. </w:t>
      </w:r>
    </w:p>
    <w:p w14:paraId="277BFE9C" w14:textId="0FA148E1" w:rsidR="00D77EE5" w:rsidRPr="00D77EE5" w:rsidRDefault="001B00E2" w:rsidP="00067ED4">
      <w:pPr>
        <w:numPr>
          <w:ilvl w:val="0"/>
          <w:numId w:val="16"/>
        </w:numPr>
        <w:tabs>
          <w:tab w:val="num" w:pos="720"/>
        </w:tabs>
        <w:spacing w:before="0" w:line="240" w:lineRule="auto"/>
        <w:ind w:left="357" w:hanging="357"/>
        <w:rPr>
          <w:rFonts w:ascii="Arial" w:hAnsi="Arial"/>
          <w:szCs w:val="22"/>
        </w:rPr>
      </w:pPr>
      <w:r>
        <w:rPr>
          <w:rFonts w:ascii="Arial" w:hAnsi="Arial"/>
          <w:szCs w:val="22"/>
        </w:rPr>
        <w:t>Prepare</w:t>
      </w:r>
      <w:r w:rsidR="00D77EE5" w:rsidRPr="00D77EE5">
        <w:rPr>
          <w:rFonts w:ascii="Arial" w:hAnsi="Arial"/>
          <w:szCs w:val="22"/>
        </w:rPr>
        <w:t xml:space="preserve"> accurate and timely fixed asset schedules</w:t>
      </w:r>
      <w:r w:rsidR="00C2127B">
        <w:rPr>
          <w:rFonts w:ascii="Arial" w:hAnsi="Arial"/>
          <w:szCs w:val="22"/>
        </w:rPr>
        <w:t>, manage asset lifecycle</w:t>
      </w:r>
      <w:r w:rsidR="0055441E">
        <w:rPr>
          <w:rFonts w:ascii="Arial" w:hAnsi="Arial"/>
          <w:szCs w:val="22"/>
        </w:rPr>
        <w:t xml:space="preserve"> required for various reporting purposes such as </w:t>
      </w:r>
      <w:r w:rsidR="00396A1B">
        <w:rPr>
          <w:rFonts w:ascii="Arial" w:hAnsi="Arial"/>
          <w:szCs w:val="22"/>
        </w:rPr>
        <w:t>a</w:t>
      </w:r>
      <w:r w:rsidR="0055441E">
        <w:rPr>
          <w:rFonts w:ascii="Arial" w:hAnsi="Arial"/>
          <w:szCs w:val="22"/>
        </w:rPr>
        <w:t xml:space="preserve">nnual </w:t>
      </w:r>
      <w:r w:rsidR="00396A1B">
        <w:rPr>
          <w:rFonts w:ascii="Arial" w:hAnsi="Arial"/>
          <w:szCs w:val="22"/>
        </w:rPr>
        <w:t xml:space="preserve">financial </w:t>
      </w:r>
      <w:r w:rsidR="0055441E">
        <w:rPr>
          <w:rFonts w:ascii="Arial" w:hAnsi="Arial"/>
          <w:szCs w:val="22"/>
        </w:rPr>
        <w:t>repor</w:t>
      </w:r>
      <w:r w:rsidR="00396A1B">
        <w:rPr>
          <w:rFonts w:ascii="Arial" w:hAnsi="Arial"/>
          <w:szCs w:val="22"/>
        </w:rPr>
        <w:t xml:space="preserve">t. </w:t>
      </w:r>
      <w:r w:rsidR="00D77EE5" w:rsidRPr="00D77EE5">
        <w:rPr>
          <w:rFonts w:ascii="Arial" w:hAnsi="Arial"/>
          <w:szCs w:val="22"/>
        </w:rPr>
        <w:t> </w:t>
      </w:r>
    </w:p>
    <w:p w14:paraId="6497F554" w14:textId="0DEAEA27" w:rsidR="00D77EE5" w:rsidRPr="00D77EE5" w:rsidRDefault="00D77EE5" w:rsidP="00067ED4">
      <w:pPr>
        <w:numPr>
          <w:ilvl w:val="0"/>
          <w:numId w:val="16"/>
        </w:numPr>
        <w:tabs>
          <w:tab w:val="num" w:pos="720"/>
        </w:tabs>
        <w:spacing w:before="0" w:line="240" w:lineRule="auto"/>
        <w:ind w:left="357" w:hanging="357"/>
        <w:rPr>
          <w:rFonts w:ascii="Arial" w:hAnsi="Arial"/>
          <w:szCs w:val="22"/>
        </w:rPr>
      </w:pPr>
      <w:r w:rsidRPr="00D77EE5">
        <w:rPr>
          <w:rFonts w:ascii="Arial" w:hAnsi="Arial"/>
          <w:szCs w:val="22"/>
        </w:rPr>
        <w:t>Manage the assessment of land transactions, construction in progress, depreciation, useful lives of assets and impairment reviews</w:t>
      </w:r>
      <w:r w:rsidR="0046586C">
        <w:rPr>
          <w:rFonts w:ascii="Arial" w:hAnsi="Arial"/>
          <w:szCs w:val="22"/>
        </w:rPr>
        <w:t xml:space="preserve"> as required </w:t>
      </w:r>
      <w:r w:rsidR="008C61F8">
        <w:rPr>
          <w:rFonts w:ascii="Arial" w:hAnsi="Arial"/>
          <w:szCs w:val="22"/>
        </w:rPr>
        <w:t>through</w:t>
      </w:r>
      <w:r w:rsidR="0046586C">
        <w:rPr>
          <w:rFonts w:ascii="Arial" w:hAnsi="Arial"/>
          <w:szCs w:val="22"/>
        </w:rPr>
        <w:t xml:space="preserve"> the asset lifecycle.</w:t>
      </w:r>
      <w:r w:rsidRPr="00D77EE5">
        <w:rPr>
          <w:rFonts w:ascii="Arial" w:hAnsi="Arial"/>
          <w:szCs w:val="22"/>
        </w:rPr>
        <w:t> </w:t>
      </w:r>
    </w:p>
    <w:p w14:paraId="34AB8C7B" w14:textId="77777777" w:rsidR="00D77EE5" w:rsidRPr="00D77EE5" w:rsidRDefault="00D77EE5" w:rsidP="00067ED4">
      <w:pPr>
        <w:numPr>
          <w:ilvl w:val="0"/>
          <w:numId w:val="16"/>
        </w:numPr>
        <w:tabs>
          <w:tab w:val="num" w:pos="720"/>
        </w:tabs>
        <w:spacing w:before="0" w:line="240" w:lineRule="auto"/>
        <w:ind w:left="357" w:hanging="357"/>
        <w:rPr>
          <w:rFonts w:ascii="Arial" w:hAnsi="Arial"/>
          <w:szCs w:val="22"/>
        </w:rPr>
      </w:pPr>
      <w:r w:rsidRPr="00D77EE5">
        <w:rPr>
          <w:rFonts w:ascii="Arial" w:hAnsi="Arial"/>
          <w:szCs w:val="22"/>
        </w:rPr>
        <w:t>Manage the asset valuation processes, including the annual assessment of the movement in asset values, asset recognition valuation, interim valuations, and the 5 yearly independent valuation. Engage the Valuer General and ensure valuation are reasonable and timely.  </w:t>
      </w:r>
    </w:p>
    <w:p w14:paraId="343912EA" w14:textId="215B3485" w:rsidR="00D77EE5" w:rsidRPr="00967036" w:rsidRDefault="00967036" w:rsidP="00967036">
      <w:pPr>
        <w:numPr>
          <w:ilvl w:val="0"/>
          <w:numId w:val="16"/>
        </w:numPr>
        <w:tabs>
          <w:tab w:val="num" w:pos="720"/>
        </w:tabs>
        <w:spacing w:before="0" w:line="240" w:lineRule="auto"/>
        <w:ind w:left="357" w:hanging="357"/>
        <w:rPr>
          <w:rFonts w:ascii="Arial" w:hAnsi="Arial"/>
          <w:szCs w:val="22"/>
        </w:rPr>
      </w:pPr>
      <w:r w:rsidRPr="00967036">
        <w:rPr>
          <w:rFonts w:ascii="Arial" w:hAnsi="Arial"/>
          <w:szCs w:val="22"/>
        </w:rPr>
        <w:t>Manage</w:t>
      </w:r>
      <w:r w:rsidR="00C95685">
        <w:rPr>
          <w:rFonts w:ascii="Arial" w:hAnsi="Arial"/>
          <w:szCs w:val="22"/>
        </w:rPr>
        <w:t xml:space="preserve"> and participate in</w:t>
      </w:r>
      <w:r>
        <w:rPr>
          <w:rFonts w:ascii="Arial" w:hAnsi="Arial"/>
          <w:szCs w:val="22"/>
        </w:rPr>
        <w:t xml:space="preserve"> simple to</w:t>
      </w:r>
      <w:r w:rsidRPr="00967036">
        <w:rPr>
          <w:rFonts w:ascii="Arial" w:hAnsi="Arial"/>
          <w:szCs w:val="22"/>
        </w:rPr>
        <w:t xml:space="preserve"> complex asset accounting projects and arrangements, including service concession arrangements, Crown land and right-of-use leases, providing robust analysis, recommendations and clear written advice.</w:t>
      </w:r>
      <w:r w:rsidR="00D77EE5" w:rsidRPr="00967036">
        <w:rPr>
          <w:rFonts w:ascii="Arial" w:hAnsi="Arial"/>
          <w:szCs w:val="22"/>
        </w:rPr>
        <w:t>   </w:t>
      </w:r>
    </w:p>
    <w:p w14:paraId="3567A495" w14:textId="01C20B87" w:rsidR="0076110A" w:rsidRPr="004353B0" w:rsidRDefault="00D77EE5" w:rsidP="004353B0">
      <w:pPr>
        <w:numPr>
          <w:ilvl w:val="0"/>
          <w:numId w:val="16"/>
        </w:numPr>
        <w:tabs>
          <w:tab w:val="num" w:pos="720"/>
        </w:tabs>
        <w:spacing w:before="0" w:line="240" w:lineRule="auto"/>
        <w:ind w:left="357" w:hanging="357"/>
        <w:rPr>
          <w:rFonts w:ascii="Arial" w:hAnsi="Arial"/>
          <w:szCs w:val="22"/>
        </w:rPr>
      </w:pPr>
      <w:r w:rsidRPr="00D77EE5">
        <w:rPr>
          <w:rFonts w:ascii="Arial" w:hAnsi="Arial"/>
          <w:szCs w:val="22"/>
        </w:rPr>
        <w:t>To practice cultural safety by creating environments, relationships and systems free from racism and discrimination so that people can feel safe, valued and able to participate. </w:t>
      </w:r>
    </w:p>
    <w:p w14:paraId="1AEE2617" w14:textId="77777777" w:rsidR="00495B3B" w:rsidRPr="0062121F" w:rsidRDefault="00495B3B" w:rsidP="0062121F">
      <w:pPr>
        <w:spacing w:before="0" w:after="0" w:line="240" w:lineRule="auto"/>
        <w:ind w:left="357"/>
        <w:rPr>
          <w:rFonts w:ascii="Arial" w:hAnsi="Arial" w:cs="Arial"/>
          <w:color w:val="363534"/>
          <w:szCs w:val="22"/>
        </w:rPr>
      </w:pPr>
    </w:p>
    <w:p w14:paraId="3D3807B0"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3791FC17" w14:textId="77777777" w:rsidR="00594944" w:rsidRPr="001B1027" w:rsidRDefault="00594944" w:rsidP="00594944">
      <w:pPr>
        <w:rPr>
          <w:rFonts w:ascii="Arial" w:hAnsi="Arial"/>
          <w:szCs w:val="22"/>
        </w:rPr>
      </w:pPr>
      <w:bookmarkStart w:id="2" w:name="_Hlk102550785"/>
      <w:r w:rsidRPr="001B1027">
        <w:rPr>
          <w:rFonts w:ascii="Arial" w:hAnsi="Arial"/>
          <w:szCs w:val="22"/>
        </w:rPr>
        <w:t>The key selection criteria specified below outline the capabilities required for the position.</w:t>
      </w:r>
    </w:p>
    <w:p w14:paraId="7680CC0E" w14:textId="77777777" w:rsidR="00594944" w:rsidRDefault="00594944" w:rsidP="00594944">
      <w:pPr>
        <w:spacing w:before="160"/>
        <w:rPr>
          <w:rFonts w:ascii="Arial" w:hAnsi="Arial"/>
          <w:b/>
          <w:szCs w:val="22"/>
        </w:rPr>
      </w:pPr>
      <w:r w:rsidRPr="001B1027">
        <w:rPr>
          <w:rFonts w:ascii="Arial" w:hAnsi="Arial"/>
          <w:b/>
          <w:szCs w:val="22"/>
        </w:rPr>
        <w:t>Specialist/Technical Expertise</w:t>
      </w:r>
      <w:r>
        <w:rPr>
          <w:rFonts w:ascii="Arial" w:hAnsi="Arial"/>
          <w:b/>
          <w:szCs w:val="22"/>
        </w:rPr>
        <w:t>/Qualifications</w:t>
      </w:r>
    </w:p>
    <w:p w14:paraId="46211CC9" w14:textId="77777777" w:rsidR="00594944" w:rsidRPr="00622431" w:rsidRDefault="00594944" w:rsidP="00067ED4">
      <w:pPr>
        <w:pStyle w:val="ListParagraph"/>
        <w:numPr>
          <w:ilvl w:val="0"/>
          <w:numId w:val="16"/>
        </w:numPr>
        <w:spacing w:before="0" w:after="0" w:line="276" w:lineRule="auto"/>
        <w:rPr>
          <w:rFonts w:ascii="Arial" w:hAnsi="Arial"/>
          <w:b/>
          <w:szCs w:val="22"/>
        </w:rPr>
      </w:pPr>
      <w:r w:rsidRPr="00622431">
        <w:rPr>
          <w:rFonts w:ascii="Arial" w:hAnsi="Arial"/>
          <w:color w:val="000000"/>
          <w:lang w:eastAsia="zh-CN"/>
        </w:rPr>
        <w:t>Degree in finance, accounting or commerce is desirable</w:t>
      </w:r>
    </w:p>
    <w:p w14:paraId="7F5A33D7" w14:textId="77777777" w:rsidR="00594944" w:rsidRDefault="00594944" w:rsidP="00067ED4">
      <w:pPr>
        <w:pStyle w:val="ListParagraph"/>
        <w:numPr>
          <w:ilvl w:val="0"/>
          <w:numId w:val="16"/>
        </w:numPr>
        <w:spacing w:before="0" w:after="0" w:line="276" w:lineRule="auto"/>
        <w:rPr>
          <w:rFonts w:ascii="Arial" w:hAnsi="Arial"/>
          <w:b/>
          <w:szCs w:val="22"/>
        </w:rPr>
      </w:pPr>
      <w:r>
        <w:rPr>
          <w:rFonts w:ascii="Arial" w:hAnsi="Arial"/>
          <w:color w:val="000000"/>
          <w:lang w:eastAsia="zh-CN"/>
        </w:rPr>
        <w:t>Member of CPA/CA is desirable.</w:t>
      </w:r>
    </w:p>
    <w:p w14:paraId="20907079" w14:textId="084BEA84" w:rsidR="00531056" w:rsidRPr="004353B0" w:rsidRDefault="00594944" w:rsidP="004353B0">
      <w:pPr>
        <w:pStyle w:val="ListBullet"/>
        <w:numPr>
          <w:ilvl w:val="0"/>
          <w:numId w:val="16"/>
        </w:numPr>
        <w:spacing w:before="0" w:after="0" w:line="220" w:lineRule="atLeast"/>
        <w:rPr>
          <w:rFonts w:cstheme="minorHAnsi"/>
        </w:rPr>
      </w:pPr>
      <w:r w:rsidRPr="009030C3">
        <w:rPr>
          <w:rFonts w:cstheme="minorHAnsi"/>
        </w:rPr>
        <w:t>Knowledge of accounting standards and the Financial Management Act.</w:t>
      </w:r>
    </w:p>
    <w:p w14:paraId="04B43C32" w14:textId="77777777" w:rsidR="00594944" w:rsidRPr="001B1027" w:rsidRDefault="00594944" w:rsidP="00594944">
      <w:pPr>
        <w:spacing w:before="160"/>
        <w:rPr>
          <w:rFonts w:ascii="Arial" w:hAnsi="Arial"/>
          <w:b/>
        </w:rPr>
      </w:pPr>
      <w:r w:rsidRPr="59CDF50F">
        <w:rPr>
          <w:rFonts w:ascii="Arial" w:hAnsi="Arial"/>
          <w:b/>
        </w:rPr>
        <w:t>Capabilities</w:t>
      </w:r>
    </w:p>
    <w:p w14:paraId="1175FFE4" w14:textId="77777777" w:rsidR="00594944" w:rsidRPr="00310CC5" w:rsidRDefault="00594944" w:rsidP="00067ED4">
      <w:pPr>
        <w:numPr>
          <w:ilvl w:val="0"/>
          <w:numId w:val="16"/>
        </w:numPr>
        <w:spacing w:before="60" w:line="240" w:lineRule="auto"/>
        <w:ind w:left="357" w:hanging="357"/>
        <w:rPr>
          <w:rFonts w:ascii="Arial" w:hAnsi="Arial"/>
          <w:b/>
          <w:bCs/>
          <w:color w:val="000000"/>
          <w:lang w:eastAsia="zh-CN"/>
        </w:rPr>
      </w:pPr>
      <w:bookmarkStart w:id="3" w:name="_Hlk80098910"/>
      <w:r>
        <w:rPr>
          <w:rFonts w:ascii="Arial" w:hAnsi="Arial"/>
          <w:b/>
          <w:bCs/>
          <w:color w:val="000000"/>
        </w:rPr>
        <w:t>Finance Operations and System:</w:t>
      </w:r>
      <w:r w:rsidRPr="007C5033">
        <w:rPr>
          <w:rFonts w:ascii="Arial" w:hAnsi="Arial"/>
          <w:b/>
          <w:bCs/>
          <w:color w:val="000000"/>
        </w:rPr>
        <w:t xml:space="preserve"> </w:t>
      </w:r>
      <w:r w:rsidRPr="006569E6">
        <w:rPr>
          <w:rFonts w:ascii="Arial" w:hAnsi="Arial"/>
          <w:color w:val="000000"/>
        </w:rPr>
        <w:t>Assesses the adequacy and identifies ways to improve the performance of finance systems and reporting and finds opportunities to enhance the financial system capability of others</w:t>
      </w:r>
      <w:r w:rsidRPr="006569E6">
        <w:rPr>
          <w:rFonts w:ascii="Arial" w:hAnsi="Arial"/>
          <w:color w:val="000000"/>
          <w:lang w:val="en-US"/>
        </w:rPr>
        <w:t>​</w:t>
      </w:r>
      <w:r>
        <w:rPr>
          <w:rFonts w:ascii="Arial" w:hAnsi="Arial"/>
          <w:b/>
          <w:bCs/>
          <w:color w:val="000000"/>
        </w:rPr>
        <w:t xml:space="preserve">. </w:t>
      </w:r>
      <w:r w:rsidRPr="006569E6">
        <w:rPr>
          <w:rFonts w:ascii="Arial" w:hAnsi="Arial"/>
          <w:color w:val="000000"/>
        </w:rPr>
        <w:t>Implements and monitors financial system management policies, protocols and systems updates to maintain system integrity</w:t>
      </w:r>
      <w:r>
        <w:rPr>
          <w:rFonts w:ascii="Arial" w:hAnsi="Arial"/>
          <w:color w:val="000000"/>
        </w:rPr>
        <w:t>.</w:t>
      </w:r>
      <w:r w:rsidRPr="006569E6">
        <w:rPr>
          <w:rFonts w:ascii="Arial" w:hAnsi="Arial"/>
          <w:color w:val="000000"/>
        </w:rPr>
        <w:t> </w:t>
      </w:r>
      <w:r w:rsidRPr="006569E6">
        <w:rPr>
          <w:rFonts w:ascii="Arial" w:hAnsi="Arial"/>
          <w:color w:val="000000"/>
          <w:lang w:val="en-US"/>
        </w:rPr>
        <w:t>​</w:t>
      </w:r>
      <w:r w:rsidRPr="006569E6">
        <w:rPr>
          <w:rFonts w:ascii="Arial" w:hAnsi="Arial"/>
          <w:color w:val="000000"/>
        </w:rPr>
        <w:t>Reviews the operation of financial systems and transaction processing to evaluate compliance with policies, protocols and processes​</w:t>
      </w:r>
      <w:r>
        <w:rPr>
          <w:rFonts w:ascii="Arial" w:hAnsi="Arial"/>
          <w:b/>
          <w:bCs/>
          <w:color w:val="000000"/>
        </w:rPr>
        <w:t xml:space="preserve">. </w:t>
      </w:r>
      <w:r w:rsidRPr="00310CC5">
        <w:rPr>
          <w:rFonts w:ascii="Arial" w:hAnsi="Arial"/>
          <w:color w:val="000000"/>
        </w:rPr>
        <w:t>Reviews and implements controls and feedback mechanisms to monitor the accuracy and completeness of transactional finance processes</w:t>
      </w:r>
      <w:r w:rsidRPr="00310CC5">
        <w:rPr>
          <w:rFonts w:ascii="Arial" w:hAnsi="Arial"/>
          <w:color w:val="000000"/>
          <w:lang w:val="en-US"/>
        </w:rPr>
        <w:t>​</w:t>
      </w:r>
    </w:p>
    <w:p w14:paraId="76E68A5E" w14:textId="77777777" w:rsidR="00594944" w:rsidRPr="00006B96" w:rsidRDefault="00594944" w:rsidP="00067ED4">
      <w:pPr>
        <w:numPr>
          <w:ilvl w:val="0"/>
          <w:numId w:val="16"/>
        </w:numPr>
        <w:spacing w:before="60" w:line="240" w:lineRule="auto"/>
        <w:ind w:left="357" w:hanging="357"/>
        <w:rPr>
          <w:rFonts w:ascii="Arial" w:hAnsi="Arial"/>
          <w:color w:val="000000"/>
          <w:lang w:eastAsia="zh-CN"/>
        </w:rPr>
      </w:pPr>
      <w:bookmarkStart w:id="4" w:name="_Hlk80097023"/>
      <w:r w:rsidRPr="004D0FFD">
        <w:rPr>
          <w:rFonts w:ascii="Arial" w:hAnsi="Arial"/>
          <w:b/>
          <w:bCs/>
          <w:color w:val="000000"/>
          <w:lang w:eastAsia="zh-CN"/>
        </w:rPr>
        <w:t>Financial Strategy, Governance &amp; Risk Management</w:t>
      </w:r>
      <w:r>
        <w:rPr>
          <w:rFonts w:ascii="Arial" w:hAnsi="Arial"/>
          <w:b/>
          <w:bCs/>
          <w:color w:val="000000"/>
          <w:lang w:eastAsia="zh-CN"/>
        </w:rPr>
        <w:t xml:space="preserve">: </w:t>
      </w:r>
      <w:r w:rsidRPr="00006B96">
        <w:rPr>
          <w:rFonts w:ascii="Arial" w:hAnsi="Arial"/>
          <w:color w:val="000000"/>
          <w:lang w:eastAsia="zh-CN"/>
        </w:rPr>
        <w:t>Provides technical subject matter input into the development of financial policies and control mechanisms, to deliver the most effective governance outcomes which are clearly understood by stakeholders and finance staff across the organisation</w:t>
      </w:r>
      <w:r>
        <w:rPr>
          <w:rFonts w:ascii="Arial" w:hAnsi="Arial"/>
          <w:color w:val="000000"/>
          <w:lang w:eastAsia="zh-CN"/>
        </w:rPr>
        <w:t>.</w:t>
      </w:r>
    </w:p>
    <w:p w14:paraId="05572F5D" w14:textId="77777777" w:rsidR="00594944" w:rsidRPr="002253F9" w:rsidRDefault="00594944" w:rsidP="00067ED4">
      <w:pPr>
        <w:numPr>
          <w:ilvl w:val="0"/>
          <w:numId w:val="16"/>
        </w:numPr>
        <w:spacing w:before="60" w:line="240" w:lineRule="auto"/>
        <w:ind w:left="357" w:hanging="357"/>
        <w:rPr>
          <w:rFonts w:ascii="Arial" w:hAnsi="Arial"/>
          <w:color w:val="000000"/>
          <w:lang w:eastAsia="zh-CN"/>
        </w:rPr>
      </w:pPr>
      <w:r w:rsidRPr="002253F9">
        <w:rPr>
          <w:rFonts w:ascii="Arial" w:hAnsi="Arial"/>
          <w:b/>
          <w:bCs/>
          <w:color w:val="000000"/>
          <w:lang w:eastAsia="zh-CN"/>
        </w:rPr>
        <w:t>Critical Thinking &amp; Problem Solving</w:t>
      </w:r>
      <w:r>
        <w:rPr>
          <w:rFonts w:ascii="Arial" w:hAnsi="Arial"/>
          <w:color w:val="000000"/>
          <w:lang w:eastAsia="zh-CN"/>
        </w:rPr>
        <w:t xml:space="preserve">: </w:t>
      </w:r>
      <w:r w:rsidRPr="00E25FC6">
        <w:rPr>
          <w:rFonts w:ascii="Arial" w:hAnsi="Arial"/>
          <w:color w:val="000000"/>
          <w:lang w:eastAsia="zh-CN"/>
        </w:rPr>
        <w:t>Takes into account wider business context within business unit when considering options to resolve issues. Identifies recurring problems and prevents future recurrence by integrating solutions into work process. Delivers tangible business outcomes as a result of critically evaluating problems from multiple perspectives and delivering effective solutions.</w:t>
      </w:r>
    </w:p>
    <w:bookmarkEnd w:id="4"/>
    <w:p w14:paraId="3B6452C3" w14:textId="77777777" w:rsidR="001E573F" w:rsidRPr="001E573F" w:rsidRDefault="001E573F" w:rsidP="00067ED4">
      <w:pPr>
        <w:numPr>
          <w:ilvl w:val="0"/>
          <w:numId w:val="16"/>
        </w:numPr>
        <w:spacing w:before="60" w:line="240" w:lineRule="auto"/>
        <w:ind w:left="357" w:hanging="357"/>
        <w:rPr>
          <w:rFonts w:ascii="Arial" w:hAnsi="Arial"/>
          <w:color w:val="000000"/>
          <w:lang w:eastAsia="zh-CN"/>
        </w:rPr>
      </w:pPr>
      <w:r w:rsidRPr="001E573F">
        <w:rPr>
          <w:rFonts w:ascii="Arial" w:hAnsi="Arial"/>
          <w:b/>
          <w:bCs/>
          <w:color w:val="000000"/>
          <w:lang w:eastAsia="zh-CN"/>
        </w:rPr>
        <w:lastRenderedPageBreak/>
        <w:t xml:space="preserve">Managing People - </w:t>
      </w:r>
      <w:r w:rsidRPr="001E573F">
        <w:rPr>
          <w:rFonts w:ascii="Arial" w:hAnsi="Arial"/>
          <w:color w:val="000000"/>
          <w:lang w:eastAsia="zh-CN"/>
        </w:rPr>
        <w:t>Understands own performance goals and how they are linked to broader operational needs; Supports others to achieve goals; Demonstrates empathy and contributes to the wellbeing and motivation of team; Understands and acts in accordance to public sector values, ethics, and codes of conduct.</w:t>
      </w:r>
    </w:p>
    <w:p w14:paraId="08117A88" w14:textId="77777777" w:rsidR="00594944" w:rsidRPr="001E573F" w:rsidRDefault="00594944" w:rsidP="00067ED4">
      <w:pPr>
        <w:numPr>
          <w:ilvl w:val="0"/>
          <w:numId w:val="16"/>
        </w:numPr>
        <w:spacing w:before="60" w:line="240" w:lineRule="auto"/>
        <w:ind w:left="357" w:hanging="357"/>
        <w:rPr>
          <w:rFonts w:ascii="Arial" w:hAnsi="Arial"/>
          <w:b/>
          <w:bCs/>
          <w:color w:val="000000"/>
          <w:lang w:eastAsia="zh-CN"/>
        </w:rPr>
      </w:pPr>
      <w:r w:rsidRPr="00310CC5">
        <w:rPr>
          <w:rFonts w:ascii="Arial" w:hAnsi="Arial"/>
          <w:b/>
          <w:bCs/>
          <w:color w:val="000000"/>
          <w:lang w:eastAsia="zh-CN"/>
        </w:rPr>
        <w:t>Lead and Navigate Change</w:t>
      </w:r>
      <w:r>
        <w:rPr>
          <w:rFonts w:ascii="Arial" w:hAnsi="Arial"/>
          <w:b/>
          <w:bCs/>
          <w:color w:val="000000"/>
          <w:lang w:eastAsia="zh-CN"/>
        </w:rPr>
        <w:t xml:space="preserve">: </w:t>
      </w:r>
      <w:r w:rsidRPr="001E573F">
        <w:rPr>
          <w:rFonts w:ascii="Arial" w:hAnsi="Arial"/>
          <w:color w:val="000000"/>
          <w:lang w:eastAsia="zh-CN"/>
        </w:rPr>
        <w:t>Implement structured change management initiatives at an organisational level; Clarify purpose &amp; benefits of change to staff &amp; provide leadership in times of uncertainty.</w:t>
      </w:r>
      <w:bookmarkEnd w:id="3"/>
    </w:p>
    <w:p w14:paraId="61CC39B4" w14:textId="77777777" w:rsidR="00495B3B" w:rsidRPr="00495B3B" w:rsidRDefault="00495B3B" w:rsidP="00495B3B">
      <w:pPr>
        <w:keepNext/>
        <w:spacing w:before="0" w:after="0" w:line="240" w:lineRule="auto"/>
        <w:rPr>
          <w:rFonts w:ascii="Arial" w:hAnsi="Arial" w:cs="Arial"/>
          <w:bCs/>
          <w:color w:val="442D97"/>
          <w:sz w:val="28"/>
          <w:szCs w:val="28"/>
          <w:lang w:eastAsia="zh-CN"/>
        </w:rPr>
      </w:pPr>
    </w:p>
    <w:p w14:paraId="72CE8D2C"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95B3B" w:rsidRPr="00495B3B" w14:paraId="54F1AA36" w14:textId="77777777" w:rsidTr="006E7625">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tcPr>
          <w:p w14:paraId="790AC891" w14:textId="77777777" w:rsidR="00495B3B" w:rsidRPr="00495B3B" w:rsidRDefault="00495B3B" w:rsidP="00495B3B">
            <w:pPr>
              <w:rPr>
                <w:rFonts w:cs="Arial"/>
                <w:color w:val="1A1A1A"/>
                <w:sz w:val="20"/>
              </w:rPr>
            </w:pPr>
            <w:r w:rsidRPr="00495B3B">
              <w:rPr>
                <w:rFonts w:cs="Arial"/>
                <w:color w:val="1A1A1A"/>
                <w:sz w:val="20"/>
              </w:rPr>
              <w:t>Financial Delegation Value</w:t>
            </w:r>
          </w:p>
        </w:tc>
        <w:tc>
          <w:tcPr>
            <w:tcW w:w="6803" w:type="dxa"/>
            <w:shd w:val="clear" w:color="auto" w:fill="auto"/>
          </w:tcPr>
          <w:p w14:paraId="2DBD5EFC" w14:textId="6AE994AA" w:rsidR="00495B3B" w:rsidRPr="00495B3B" w:rsidRDefault="00495B3B" w:rsidP="00495B3B">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w:t>
            </w:r>
            <w:r w:rsidR="00DE02E8">
              <w:rPr>
                <w:rFonts w:cs="Arial"/>
                <w:color w:val="1A1A1A"/>
                <w:sz w:val="20"/>
              </w:rPr>
              <w:t>0</w:t>
            </w:r>
            <w:r w:rsidRPr="00495B3B">
              <w:rPr>
                <w:rFonts w:cs="Arial"/>
                <w:color w:val="1A1A1A"/>
                <w:sz w:val="20"/>
              </w:rPr>
              <w:t xml:space="preserve"> A declaration of Private Interests will be required for positions with financial delegations of &gt;$20,000</w:t>
            </w:r>
          </w:p>
        </w:tc>
      </w:tr>
      <w:tr w:rsidR="00495B3B" w:rsidRPr="00495B3B" w14:paraId="13112EBA" w14:textId="77777777" w:rsidTr="006E7625">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7E591157" w14:textId="31AF1C35" w:rsidR="00495B3B" w:rsidRPr="004353B0" w:rsidRDefault="00495B3B" w:rsidP="004353B0">
            <w:pPr>
              <w:spacing w:line="240" w:lineRule="auto"/>
              <w:contextualSpacing/>
              <w:outlineLvl w:val="1"/>
              <w:rPr>
                <w:rFonts w:ascii="Arial" w:hAnsi="Arial" w:cs="Arial"/>
                <w:sz w:val="20"/>
              </w:rPr>
            </w:pPr>
            <w:r w:rsidRPr="00495B3B">
              <w:rPr>
                <w:rFonts w:ascii="Arial" w:hAnsi="Arial" w:cs="Arial"/>
                <w:sz w:val="20"/>
              </w:rPr>
              <w:t>The occupational health and safety    requirements of this position may include, but are not limited to</w:t>
            </w:r>
            <w:r w:rsidR="002A67A6">
              <w:rPr>
                <w:rFonts w:ascii="Arial" w:hAnsi="Arial" w:cs="Arial"/>
                <w:sz w:val="20"/>
              </w:rPr>
              <w:t>:</w:t>
            </w:r>
          </w:p>
        </w:tc>
        <w:tc>
          <w:tcPr>
            <w:tcW w:w="6803" w:type="dxa"/>
            <w:shd w:val="clear" w:color="auto" w:fill="auto"/>
          </w:tcPr>
          <w:p w14:paraId="23FF4545" w14:textId="44583F4F" w:rsidR="00495B3B" w:rsidRPr="00BA6E7C" w:rsidRDefault="00495B3B" w:rsidP="00067ED4">
            <w:pPr>
              <w:numPr>
                <w:ilvl w:val="0"/>
                <w:numId w:val="17"/>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495B3B">
              <w:rPr>
                <w:rFonts w:ascii="Arial" w:hAnsi="Arial" w:cs="Arial"/>
                <w:sz w:val="20"/>
              </w:rPr>
              <w:t>Sedentary desk work</w:t>
            </w:r>
          </w:p>
        </w:tc>
      </w:tr>
      <w:tr w:rsidR="00495B3B" w:rsidRPr="00495B3B" w14:paraId="7CD2DEBC" w14:textId="77777777" w:rsidTr="006E762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6E8913A" w14:textId="68ADC35D" w:rsidR="00495B3B" w:rsidRPr="00BA6E7C" w:rsidRDefault="00495B3B" w:rsidP="00BA6E7C">
            <w:pPr>
              <w:rPr>
                <w:rFonts w:ascii="Arial" w:hAnsi="Arial" w:cs="Arial"/>
                <w:color w:val="1A1A1A"/>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p>
        </w:tc>
        <w:tc>
          <w:tcPr>
            <w:tcW w:w="6803" w:type="dxa"/>
            <w:shd w:val="clear" w:color="auto" w:fill="auto"/>
          </w:tcPr>
          <w:p w14:paraId="1EDCE6BA" w14:textId="77777777" w:rsidR="004353B0" w:rsidRPr="00495B3B" w:rsidRDefault="004353B0" w:rsidP="004353B0">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4A0A00F0" w14:textId="41FA12C6" w:rsidR="00495B3B" w:rsidRPr="00495B3B" w:rsidRDefault="004353B0" w:rsidP="004353B0">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tc>
      </w:tr>
      <w:bookmarkEnd w:id="2"/>
      <w:tr w:rsidR="00495B3B" w:rsidRPr="00495B3B" w14:paraId="555B356F" w14:textId="77777777" w:rsidTr="006E7625">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7D38C"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  Employment terms and conditions</w:t>
            </w:r>
          </w:p>
          <w:p w14:paraId="673B886F" w14:textId="77777777" w:rsidR="00495B3B" w:rsidRPr="00495B3B" w:rsidRDefault="00495B3B" w:rsidP="00495B3B">
            <w:pPr>
              <w:spacing w:before="120" w:after="120"/>
              <w:rPr>
                <w:rFonts w:ascii="Arial" w:hAnsi="Arial"/>
                <w:color w:val="1A1A1A"/>
                <w:sz w:val="20"/>
              </w:rPr>
            </w:pPr>
          </w:p>
        </w:tc>
        <w:tc>
          <w:tcPr>
            <w:tcW w:w="6803" w:type="dxa"/>
            <w:shd w:val="clear" w:color="auto" w:fill="auto"/>
          </w:tcPr>
          <w:p w14:paraId="640C9351" w14:textId="77777777" w:rsidR="004353B0" w:rsidRPr="00495B3B" w:rsidRDefault="004353B0" w:rsidP="004353B0">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517C85D5" w14:textId="77777777" w:rsidR="004353B0" w:rsidRPr="00495B3B" w:rsidRDefault="004353B0" w:rsidP="004353B0">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5C30C0A4" w14:textId="31271C70" w:rsidR="00495B3B" w:rsidRPr="00495B3B" w:rsidRDefault="004353B0" w:rsidP="004353B0">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4353B0" w:rsidRPr="00495B3B" w14:paraId="10873C64" w14:textId="77777777" w:rsidTr="006E762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4353B0" w:rsidRPr="00495B3B" w:rsidRDefault="004353B0" w:rsidP="004353B0">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3C367730" w14:textId="7A8F5263" w:rsidR="004353B0" w:rsidRPr="00495B3B" w:rsidRDefault="004353B0" w:rsidP="004353B0">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0FF6BEBE" w14:textId="77777777" w:rsidR="004353B0" w:rsidRPr="00495B3B" w:rsidRDefault="004353B0" w:rsidP="004353B0">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0800392C" w14:textId="77777777" w:rsidR="004353B0" w:rsidRPr="00454423" w:rsidRDefault="004353B0" w:rsidP="004353B0">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0B9DFEAA" w14:textId="77777777" w:rsidR="004353B0" w:rsidRPr="005763CD" w:rsidRDefault="004353B0" w:rsidP="004353B0">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473F83A5" w14:textId="77777777" w:rsidR="004353B0" w:rsidRPr="005763CD" w:rsidRDefault="004353B0" w:rsidP="004353B0">
      <w:pPr>
        <w:spacing w:before="0" w:after="0"/>
        <w:rPr>
          <w:rFonts w:ascii="Arial" w:hAnsi="Arial" w:cs="Arial"/>
        </w:rPr>
      </w:pPr>
    </w:p>
    <w:p w14:paraId="6AAA1A25" w14:textId="77777777" w:rsidR="004353B0" w:rsidRPr="005763CD" w:rsidRDefault="004353B0" w:rsidP="004353B0">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2" w:history="1">
        <w:r w:rsidRPr="00220147">
          <w:rPr>
            <w:rStyle w:val="Hyperlink"/>
            <w:rFonts w:ascii="Arial" w:hAnsi="Arial" w:cs="Arial"/>
            <w:lang w:eastAsia="en-US"/>
          </w:rPr>
          <w:t>www.deeca.vic.gov.au</w:t>
        </w:r>
      </w:hyperlink>
    </w:p>
    <w:p w14:paraId="1AB9E90B" w14:textId="77777777" w:rsidR="004353B0" w:rsidRPr="00495B3B" w:rsidRDefault="004353B0" w:rsidP="004353B0">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692DF82D" w14:textId="77777777" w:rsidR="004353B0" w:rsidRPr="002775A7" w:rsidRDefault="004353B0" w:rsidP="004353B0">
      <w:pPr>
        <w:spacing w:before="0" w:after="0" w:line="240" w:lineRule="auto"/>
        <w:jc w:val="both"/>
        <w:rPr>
          <w:rFonts w:ascii="Arial" w:hAnsi="Arial" w:cs="Arial"/>
        </w:rPr>
      </w:pPr>
      <w:r w:rsidRPr="00AC1638">
        <w:rPr>
          <w:rFonts w:ascii="Arial" w:hAnsi="Arial" w:cs="Arial"/>
        </w:rPr>
        <w:t xml:space="preserve">Our values align with the core </w:t>
      </w:r>
      <w:hyperlink r:id="rId33"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69FCF00F" w14:textId="65E91D34" w:rsidR="004353B0" w:rsidRPr="004353B0" w:rsidRDefault="004353B0" w:rsidP="004353B0">
      <w:pPr>
        <w:rPr>
          <w:rFonts w:ascii="Arial" w:hAnsi="Arial" w:cs="Arial"/>
          <w:color w:val="000000"/>
          <w:szCs w:val="22"/>
        </w:rPr>
      </w:pPr>
      <w:r w:rsidRPr="00AC1638">
        <w:rPr>
          <w:rFonts w:ascii="Arial" w:eastAsia="Microsoft JhengHei" w:hAnsi="Arial"/>
          <w:color w:val="442D97"/>
          <w:sz w:val="28"/>
          <w:szCs w:val="28"/>
        </w:rPr>
        <w:t>Our Community Charter</w:t>
      </w:r>
    </w:p>
    <w:p w14:paraId="27926AEF" w14:textId="77777777" w:rsidR="004353B0" w:rsidRPr="00AC1638" w:rsidRDefault="004353B0" w:rsidP="004353B0">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take action as we deliver services and create opportunities that supports thriving, productive, and sustainable communities, environments and industries. </w:t>
      </w:r>
    </w:p>
    <w:p w14:paraId="371D137D" w14:textId="77777777" w:rsidR="004353B0" w:rsidRPr="00495B3B" w:rsidRDefault="004353B0" w:rsidP="004353B0">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lastRenderedPageBreak/>
        <w:t>Emergency Response and Health and Safety Requirements</w:t>
      </w:r>
    </w:p>
    <w:p w14:paraId="718172E1" w14:textId="77777777" w:rsidR="004353B0" w:rsidRDefault="004353B0" w:rsidP="004353B0">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0E212517" w14:textId="77777777" w:rsidR="004353B0" w:rsidRPr="00495B3B" w:rsidRDefault="004353B0" w:rsidP="004353B0">
      <w:pPr>
        <w:spacing w:line="240" w:lineRule="auto"/>
        <w:contextualSpacing/>
        <w:outlineLvl w:val="1"/>
        <w:rPr>
          <w:rFonts w:ascii="Arial" w:hAnsi="Arial" w:cs="Arial"/>
          <w:color w:val="363534"/>
        </w:rPr>
      </w:pPr>
    </w:p>
    <w:p w14:paraId="2898A6DE" w14:textId="77777777" w:rsidR="004353B0" w:rsidRPr="00495B3B" w:rsidRDefault="004353B0" w:rsidP="004353B0">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03465F61" w14:textId="77777777" w:rsidR="004353B0" w:rsidRPr="00495B3B" w:rsidRDefault="004353B0" w:rsidP="004353B0">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backgrounds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3DC5BFB7" w14:textId="77777777" w:rsidR="004353B0" w:rsidRPr="00495B3B" w:rsidRDefault="004353B0" w:rsidP="004353B0">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6658A127" w14:textId="77777777" w:rsidR="004353B0" w:rsidRPr="00495B3B" w:rsidRDefault="004353B0" w:rsidP="004353B0">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712B458F" w14:textId="77777777" w:rsidR="004353B0" w:rsidRPr="00495B3B" w:rsidRDefault="004353B0" w:rsidP="004353B0">
      <w:pPr>
        <w:rPr>
          <w:rFonts w:ascii="Arial" w:hAnsi="Arial" w:cs="Arial"/>
          <w:b/>
          <w:bCs/>
          <w:color w:val="363534"/>
        </w:rPr>
      </w:pPr>
      <w:r w:rsidRPr="00495B3B">
        <w:rPr>
          <w:rFonts w:ascii="Arial" w:hAnsi="Arial" w:cs="Arial"/>
          <w:b/>
          <w:bCs/>
          <w:color w:val="363534"/>
        </w:rPr>
        <w:t>Aboriginal Cultural Safety</w:t>
      </w:r>
    </w:p>
    <w:p w14:paraId="24186A79" w14:textId="77777777" w:rsidR="004353B0" w:rsidRPr="00495B3B" w:rsidRDefault="004353B0" w:rsidP="004353B0">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4" w:history="1">
        <w:r w:rsidRPr="726134F3">
          <w:rPr>
            <w:rStyle w:val="Hyperlink"/>
            <w:rFonts w:ascii="Arial" w:hAnsi="Arial" w:cs="Arial"/>
          </w:rPr>
          <w:t>aboriginal.employment@deeca.vic.gov.au</w:t>
        </w:r>
      </w:hyperlink>
      <w:r>
        <w:t>.</w:t>
      </w:r>
    </w:p>
    <w:p w14:paraId="57B9709C" w14:textId="77777777" w:rsidR="004353B0" w:rsidRPr="00495B3B" w:rsidRDefault="004353B0" w:rsidP="004353B0">
      <w:pPr>
        <w:rPr>
          <w:rFonts w:ascii="Arial" w:hAnsi="Arial" w:cs="Arial"/>
          <w:b/>
          <w:color w:val="363534"/>
          <w:szCs w:val="22"/>
        </w:rPr>
      </w:pPr>
      <w:r w:rsidRPr="00495B3B">
        <w:rPr>
          <w:rFonts w:ascii="Arial" w:hAnsi="Arial" w:cs="Arial"/>
          <w:b/>
          <w:color w:val="363534"/>
          <w:szCs w:val="22"/>
        </w:rPr>
        <w:t>Balancing your Life / Hybrid Working</w:t>
      </w:r>
    </w:p>
    <w:p w14:paraId="0021E38C" w14:textId="77777777" w:rsidR="004353B0" w:rsidRPr="00495B3B" w:rsidRDefault="004353B0" w:rsidP="004353B0">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2F23214A" w14:textId="77777777" w:rsidR="004353B0" w:rsidRPr="00495B3B" w:rsidRDefault="004353B0" w:rsidP="004353B0">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5" w:history="1">
        <w:r w:rsidRPr="00220147">
          <w:rPr>
            <w:rStyle w:val="Hyperlink"/>
            <w:rFonts w:ascii="Arial" w:eastAsia="Microsoft JhengHei" w:hAnsi="Arial" w:cs="Arial"/>
            <w:sz w:val="22"/>
            <w:szCs w:val="24"/>
            <w:lang w:eastAsia="en-US"/>
          </w:rPr>
          <w:t>customer.service@deeca.vic.gov.au</w:t>
        </w:r>
      </w:hyperlink>
    </w:p>
    <w:p w14:paraId="491AE125" w14:textId="77777777" w:rsidR="00495B3B" w:rsidRPr="00495B3B" w:rsidRDefault="00495B3B" w:rsidP="00495B3B">
      <w:pPr>
        <w:spacing w:line="240" w:lineRule="auto"/>
        <w:rPr>
          <w:rFonts w:ascii="Arial" w:hAnsi="Arial" w:cs="Arial"/>
          <w:sz w:val="28"/>
          <w:szCs w:val="28"/>
          <w:lang w:eastAsia="en-US"/>
        </w:rPr>
      </w:pPr>
      <w:r w:rsidRPr="00495B3B">
        <w:rPr>
          <w:rFonts w:ascii="Arial" w:hAnsi="Arial" w:cs="Arial"/>
          <w:sz w:val="28"/>
          <w:szCs w:val="28"/>
          <w:lang w:eastAsia="en-US"/>
        </w:rPr>
        <w:t xml:space="preserve"> </w:t>
      </w:r>
    </w:p>
    <w:p w14:paraId="69B28C1E" w14:textId="01B63964" w:rsidR="00A14A3F" w:rsidRDefault="00A14A3F" w:rsidP="007425C9"/>
    <w:sectPr w:rsidR="00A14A3F" w:rsidSect="007425C9">
      <w:headerReference w:type="default" r:id="rId36"/>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38FCC1E" w14:textId="77777777" w:rsidR="003A4DF9" w:rsidRDefault="003A4DF9" w:rsidP="00CD157B">
      <w:pPr>
        <w:pStyle w:val="NoSpacing"/>
      </w:pPr>
    </w:p>
    <w:p w14:paraId="7E966646" w14:textId="77777777" w:rsidR="003A4DF9" w:rsidRDefault="003A4DF9"/>
  </w:endnote>
  <w:endnote w:type="continuationSeparator" w:id="0">
    <w:p w14:paraId="7512E971" w14:textId="77777777" w:rsidR="003A4DF9" w:rsidRDefault="003A4DF9" w:rsidP="00CD157B">
      <w:pPr>
        <w:pStyle w:val="NoSpacing"/>
      </w:pPr>
    </w:p>
    <w:p w14:paraId="7192941A" w14:textId="77777777" w:rsidR="003A4DF9" w:rsidRDefault="003A4DF9"/>
  </w:endnote>
  <w:endnote w:type="continuationNotice" w:id="1">
    <w:p w14:paraId="3E53FD13" w14:textId="77777777" w:rsidR="003A4DF9" w:rsidRDefault="003A4DF9" w:rsidP="00CD157B">
      <w:pPr>
        <w:pStyle w:val="NoSpacing"/>
      </w:pPr>
    </w:p>
    <w:p w14:paraId="3720923A" w14:textId="77777777" w:rsidR="003A4DF9" w:rsidRDefault="003A4DF9"/>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MS PGothic">
    <w:altName w:val="ＭＳ Ｐゴシック"/>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356" w:type="dxa"/>
      <w:tblLayout w:type="fixed"/>
      <w:tblCellMar>
        <w:bottom w:w="284" w:type="dxa"/>
      </w:tblCellMar>
      <w:tblLook w:val="04A0" w:firstRow="1" w:lastRow="0" w:firstColumn="1" w:lastColumn="0" w:noHBand="0" w:noVBand="1"/>
    </w:tblPr>
    <w:tblGrid>
      <w:gridCol w:w="340"/>
      <w:gridCol w:w="9016"/>
    </w:tblGrid>
    <w:tr w:rsidR="00A60698" w14:paraId="7F15A3E7" w14:textId="77777777" w:rsidTr="001E573F">
      <w:trPr>
        <w:trHeight w:val="397"/>
      </w:trPr>
      <w:tc>
        <w:tcPr>
          <w:tcW w:w="340" w:type="dxa"/>
        </w:tcPr>
        <w:p w14:paraId="34C922F5" w14:textId="13B4D30A" w:rsidR="00A60698" w:rsidRPr="00D55628" w:rsidRDefault="002933EA" w:rsidP="00A60698">
          <w:pPr>
            <w:pStyle w:val="FooterEvenPageNumber"/>
            <w:framePr w:wrap="auto" w:vAnchor="margin" w:hAnchor="text" w:yAlign="inline"/>
          </w:pPr>
          <w:r>
            <w:rPr>
              <w:noProof/>
            </w:rPr>
            <mc:AlternateContent>
              <mc:Choice Requires="wps">
                <w:drawing>
                  <wp:anchor distT="0" distB="0" distL="114300" distR="114300" simplePos="0" relativeHeight="251658257" behindDoc="0" locked="0" layoutInCell="0" allowOverlap="1" wp14:anchorId="1B10DD55" wp14:editId="0DF5144D">
                    <wp:simplePos x="0" y="0"/>
                    <wp:positionH relativeFrom="page">
                      <wp:posOffset>0</wp:posOffset>
                    </wp:positionH>
                    <wp:positionV relativeFrom="page">
                      <wp:posOffset>10228580</wp:posOffset>
                    </wp:positionV>
                    <wp:extent cx="7560945" cy="273050"/>
                    <wp:effectExtent l="0" t="0" r="0" b="12700"/>
                    <wp:wrapNone/>
                    <wp:docPr id="44" name="MSIPCM8cc6418b9d7d500a0dc9d314" descr="{&quot;HashCode&quot;:-1264680268,&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ACCD6DE" w14:textId="60B7C9B1" w:rsidR="002933EA" w:rsidRPr="002933EA" w:rsidRDefault="002933EA" w:rsidP="002933EA">
                                <w:pPr>
                                  <w:spacing w:before="0" w:after="0"/>
                                  <w:jc w:val="center"/>
                                  <w:rPr>
                                    <w:rFonts w:ascii="Calibri" w:hAnsi="Calibri" w:cs="Calibri"/>
                                    <w:color w:val="000000"/>
                                    <w:sz w:val="24"/>
                                  </w:rPr>
                                </w:pPr>
                                <w:r w:rsidRPr="002933E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http://schemas.openxmlformats.org/drawingml/2006/main" xmlns:a14="http://schemas.microsoft.com/office/drawing/2010/main">
                <w:pict w14:anchorId="6CD23954">
                  <v:shapetype id="_x0000_t202" coordsize="21600,21600" o:spt="202" path="m,l,21600r21600,l21600,xe" w14:anchorId="1B10DD55">
                    <v:stroke joinstyle="miter"/>
                    <v:path gradientshapeok="t" o:connecttype="rect"/>
                  </v:shapetype>
                  <v:shape id="MSIPCM8cc6418b9d7d500a0dc9d314" style="position:absolute;margin-left:0;margin-top:805.4pt;width:595.35pt;height:21.5pt;z-index:251658257;visibility:visible;mso-wrap-style:square;mso-wrap-distance-left:9pt;mso-wrap-distance-top:0;mso-wrap-distance-right:9pt;mso-wrap-distance-bottom:0;mso-position-horizontal:absolute;mso-position-horizontal-relative:page;mso-position-vertical:absolute;mso-position-vertical-relative:page;v-text-anchor:bottom" alt="{&quot;HashCode&quot;:-1264680268,&quot;Height&quot;:841.0,&quot;Width&quot;:595.0,&quot;Placement&quot;:&quot;Footer&quot;,&quot;Index&quot;:&quot;OddAndEven&quot;,&quot;Section&quot;:1,&quot;Top&quot;:0.0,&quot;Left&quot;:0.0}" o:spid="_x0000_s1029"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Dg+czn3wAAAAsBAAAPAAAAZHJzL2Rvd25yZXYueG1sTI9LT8MwEITvSPwHa5G4USc8&#10;ShviVAjEBQlVlKpnJ948mngdxW6b/Hs2JzjuzGh2vnQz2k6ccfCNIwXxIgKBVDjTUKVg//NxtwLh&#10;gyajO0eoYEIPm+z6KtWJcRf6xvMuVIJLyCdaQR1Cn0jpixqt9gvXI7FXusHqwOdQSTPoC5fbTt5H&#10;0VJa3RB/qHWPbzUW7e5kFTxu13kpj609fk2f09S05eE9L5W6vRlfX0AEHMNfGOb5PB0y3pS7Exkv&#10;OgUMElhdxhETzH68jp5B5LP29LACmaXyP0P2CwAA//8DAFBLAQItABQABgAIAAAAIQC2gziS/gAA&#10;AOEBAAATAAAAAAAAAAAAAAAAAAAAAABbQ29udGVudF9UeXBlc10ueG1sUEsBAi0AFAAGAAgAAAAh&#10;ADj9If/WAAAAlAEAAAsAAAAAAAAAAAAAAAAALwEAAF9yZWxzLy5yZWxzUEsBAi0AFAAGAAgAAAAh&#10;AM4I/vMUAgAAJAQAAA4AAAAAAAAAAAAAAAAALgIAAGRycy9lMm9Eb2MueG1sUEsBAi0AFAAGAAgA&#10;AAAhAOD5zOffAAAACwEAAA8AAAAAAAAAAAAAAAAAbgQAAGRycy9kb3ducmV2LnhtbFBLBQYAAAAA&#10;BAAEAPMAAAB6BQAAAAA=&#10;">
                    <v:textbox inset=",0,,0">
                      <w:txbxContent>
                        <w:p w:rsidRPr="002933EA" w:rsidR="002933EA" w:rsidP="002933EA" w:rsidRDefault="002933EA" w14:paraId="08CE8BEA" w14:textId="60B7C9B1">
                          <w:pPr>
                            <w:spacing w:before="0" w:after="0"/>
                            <w:jc w:val="center"/>
                            <w:rPr>
                              <w:rFonts w:ascii="Calibri" w:hAnsi="Calibri" w:cs="Calibri"/>
                              <w:color w:val="000000"/>
                              <w:sz w:val="24"/>
                            </w:rPr>
                          </w:pPr>
                          <w:r w:rsidRPr="002933EA">
                            <w:rPr>
                              <w:rFonts w:ascii="Calibri" w:hAnsi="Calibri" w:cs="Calibri"/>
                              <w:color w:val="000000"/>
                              <w:sz w:val="24"/>
                            </w:rPr>
                            <w:t>OFFICIAL</w:t>
                          </w:r>
                        </w:p>
                      </w:txbxContent>
                    </v:textbox>
                    <w10:wrap anchorx="page" anchory="page"/>
                  </v:shape>
                </w:pict>
              </mc:Fallback>
            </mc:AlternateContent>
          </w:r>
          <w:r w:rsidR="00364C9A">
            <w:rPr>
              <w:noProof/>
            </w:rPr>
            <mc:AlternateContent>
              <mc:Choice Requires="wps">
                <w:drawing>
                  <wp:anchor distT="0" distB="0" distL="114300" distR="114300" simplePos="0" relativeHeight="251658253" behindDoc="0" locked="0" layoutInCell="0" allowOverlap="1" wp14:anchorId="72A0F53B" wp14:editId="23ECCA07">
                    <wp:simplePos x="0" y="0"/>
                    <wp:positionH relativeFrom="page">
                      <wp:posOffset>0</wp:posOffset>
                    </wp:positionH>
                    <wp:positionV relativeFrom="page">
                      <wp:posOffset>10228818</wp:posOffset>
                    </wp:positionV>
                    <wp:extent cx="7560945" cy="273050"/>
                    <wp:effectExtent l="0" t="0" r="0" b="12700"/>
                    <wp:wrapNone/>
                    <wp:docPr id="41" name="Text Box 41" descr="{&quot;HashCode&quot;:-1264680268,&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http://schemas.openxmlformats.org/drawingml/2006/main" xmlns:a14="http://schemas.microsoft.com/office/drawing/2010/main">
                <w:pict w14:anchorId="1671F7D7">
                  <v:shape id="Text Box 41" style="position:absolute;margin-left:0;margin-top:805.4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alt="{&quot;HashCode&quot;:-1264680268,&quot;Height&quot;:841.0,&quot;Width&quot;:595.0,&quot;Placement&quot;:&quot;Footer&quot;,&quot;Index&quot;:&quot;OddAndEven&quot;,&quot;Section&quot;:1,&quot;Top&quot;:0.0,&quot;Left&quot;:0.0}" o:spid="_x0000_s1030"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OD5zOffAAAACwEAAA8AAABkcnMvZG93bnJldi54bWxMj0tPwzAQhO9I/AdrkbhR&#10;JzxKG+JUCMQFCVWUqmcn3jyaeB3Fbpv8ezYnOO7MaHa+dDPaTpxx8I0jBfEiAoFUONNQpWD/83G3&#10;AuGDJqM7R6hgQg+b7Poq1YlxF/rG8y5UgkvIJ1pBHUKfSOmLGq32C9cjsVe6werA51BJM+gLl9tO&#10;3kfRUlrdEH+odY9vNRbt7mQVPG7XeSmPrT1+TZ/T1LTl4T0vlbq9GV9fQAQcw18Y5vk8HTLelLsT&#10;GS86BQwSWF3GERPMfryOnkHks/b0sAKZpfI/Q/YLAAD//wMAUEsBAi0AFAAGAAgAAAAhALaDOJL+&#10;AAAA4QEAABMAAAAAAAAAAAAAAAAAAAAAAFtDb250ZW50X1R5cGVzXS54bWxQSwECLQAUAAYACAAA&#10;ACEAOP0h/9YAAACUAQAACwAAAAAAAAAAAAAAAAAvAQAAX3JlbHMvLnJlbHNQSwECLQAUAAYACAAA&#10;ACEAU/SfuBYCAAArBAAADgAAAAAAAAAAAAAAAAAuAgAAZHJzL2Uyb0RvYy54bWxQSwECLQAUAAYA&#10;CAAAACEA4PnM598AAAALAQAADwAAAAAAAAAAAAAAAABwBAAAZHJzL2Rvd25yZXYueG1sUEsFBgAA&#10;AAAEAAQA8wAAAHwFAAAAAA==&#10;" w14:anchorId="72A0F53B">
                    <v:textbox inset=",0,,0">
                      <w:txbxContent>
                        <w:p w:rsidRPr="00364C9A" w:rsidR="00364C9A" w:rsidP="00364C9A" w:rsidRDefault="00364C9A" w14:paraId="09E77742" w14:textId="77777777">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16" w:type="dxa"/>
        </w:tcPr>
        <w:p w14:paraId="2152C328" w14:textId="74D77ABC" w:rsidR="00A60698" w:rsidRPr="00810C40" w:rsidRDefault="001E573F" w:rsidP="00495B3B">
          <w:pPr>
            <w:pStyle w:val="FooterEven"/>
            <w:jc w:val="right"/>
          </w:pPr>
          <w:r>
            <w:t>October 2026</w:t>
          </w: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773" w:type="dxa"/>
      <w:tblLayout w:type="fixed"/>
      <w:tblCellMar>
        <w:bottom w:w="284" w:type="dxa"/>
      </w:tblCellMar>
      <w:tblLook w:val="04A0" w:firstRow="1" w:lastRow="0" w:firstColumn="1" w:lastColumn="0" w:noHBand="0" w:noVBand="1"/>
    </w:tblPr>
    <w:tblGrid>
      <w:gridCol w:w="8931"/>
      <w:gridCol w:w="425"/>
      <w:gridCol w:w="567"/>
      <w:gridCol w:w="850"/>
    </w:tblGrid>
    <w:tr w:rsidR="001E573F" w14:paraId="6C96125A" w14:textId="77777777" w:rsidTr="001E573F">
      <w:trPr>
        <w:trHeight w:val="397"/>
      </w:trPr>
      <w:tc>
        <w:tcPr>
          <w:tcW w:w="8931" w:type="dxa"/>
        </w:tcPr>
        <w:p w14:paraId="162046A4" w14:textId="6A2D75ED" w:rsidR="001E573F" w:rsidRPr="00CB1FB7" w:rsidRDefault="001E573F" w:rsidP="00495B3B">
          <w:pPr>
            <w:pStyle w:val="FooterOdd"/>
            <w:jc w:val="left"/>
            <w:rPr>
              <w:b/>
            </w:rPr>
          </w:pPr>
          <w:r>
            <w:rPr>
              <w:b/>
              <w:noProof/>
            </w:rPr>
            <mc:AlternateContent>
              <mc:Choice Requires="wps">
                <w:drawing>
                  <wp:anchor distT="0" distB="0" distL="114300" distR="114300" simplePos="0" relativeHeight="251661329" behindDoc="0" locked="0" layoutInCell="0" allowOverlap="1" wp14:anchorId="447BF85C" wp14:editId="718A5F2E">
                    <wp:simplePos x="0" y="0"/>
                    <wp:positionH relativeFrom="page">
                      <wp:posOffset>0</wp:posOffset>
                    </wp:positionH>
                    <wp:positionV relativeFrom="page">
                      <wp:posOffset>10228580</wp:posOffset>
                    </wp:positionV>
                    <wp:extent cx="7560945" cy="273050"/>
                    <wp:effectExtent l="0" t="0" r="0" b="12700"/>
                    <wp:wrapNone/>
                    <wp:docPr id="42" name="MSIPCMc39e4fddb980ae4beee92b3b" descr="{&quot;HashCode&quot;:-1264680268,&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ADDC227" w14:textId="01F8103F" w:rsidR="001E573F" w:rsidRPr="002933EA" w:rsidRDefault="001E573F" w:rsidP="002933EA">
                                <w:pPr>
                                  <w:spacing w:before="0" w:after="0"/>
                                  <w:jc w:val="center"/>
                                  <w:rPr>
                                    <w:rFonts w:ascii="Calibri" w:hAnsi="Calibri" w:cs="Calibri"/>
                                    <w:color w:val="000000"/>
                                    <w:sz w:val="24"/>
                                  </w:rPr>
                                </w:pPr>
                                <w:r w:rsidRPr="002933E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http://schemas.openxmlformats.org/drawingml/2006/main" xmlns:a14="http://schemas.microsoft.com/office/drawing/2010/main">
                <w:pict w14:anchorId="6918BBF6">
                  <v:shapetype id="_x0000_t202" coordsize="21600,21600" o:spt="202" path="m,l,21600r21600,l21600,xe" w14:anchorId="447BF85C">
                    <v:stroke joinstyle="miter"/>
                    <v:path gradientshapeok="t" o:connecttype="rect"/>
                  </v:shapetype>
                  <v:shape id="MSIPCMc39e4fddb980ae4beee92b3b" style="position:absolute;margin-left:0;margin-top:805.4pt;width:595.35pt;height:21.5pt;z-index:251661329;visibility:visible;mso-wrap-style:square;mso-wrap-distance-left:9pt;mso-wrap-distance-top:0;mso-wrap-distance-right:9pt;mso-wrap-distance-bottom:0;mso-position-horizontal:absolute;mso-position-horizontal-relative:page;mso-position-vertical:absolute;mso-position-vertical-relative:page;v-text-anchor:bottom" alt="{&quot;HashCode&quot;:-1264680268,&quot;Height&quot;:841.0,&quot;Width&quot;:595.0,&quot;Placement&quot;:&quot;Footer&quot;,&quot;Index&quot;:&quot;Primary&quot;,&quot;Section&quot;:1,&quot;Top&quot;:0.0,&quot;Left&quot;:0.0}" o:spid="_x0000_s1031"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Dg+czn3wAAAAsBAAAPAAAAAAAAAAAAAAAAAHIEAABkcnMvZG93bnJldi54bWxQSwUG&#10;AAAAAAQABADzAAAAfgUAAAAA&#10;">
                    <v:textbox inset=",0,,0">
                      <w:txbxContent>
                        <w:p w:rsidRPr="002933EA" w:rsidR="001E573F" w:rsidP="002933EA" w:rsidRDefault="001E573F" w14:paraId="171AAEBA" w14:textId="01F8103F">
                          <w:pPr>
                            <w:spacing w:before="0" w:after="0"/>
                            <w:jc w:val="center"/>
                            <w:rPr>
                              <w:rFonts w:ascii="Calibri" w:hAnsi="Calibri" w:cs="Calibri"/>
                              <w:color w:val="000000"/>
                              <w:sz w:val="24"/>
                            </w:rPr>
                          </w:pPr>
                          <w:r w:rsidRPr="002933EA">
                            <w:rPr>
                              <w:rFonts w:ascii="Calibri" w:hAnsi="Calibri" w:cs="Calibri"/>
                              <w:color w:val="000000"/>
                              <w:sz w:val="24"/>
                            </w:rPr>
                            <w:t>OFFICIAL</w:t>
                          </w:r>
                        </w:p>
                      </w:txbxContent>
                    </v:textbox>
                    <w10:wrap anchorx="page" anchory="page"/>
                  </v:shape>
                </w:pict>
              </mc:Fallback>
            </mc:AlternateContent>
          </w:r>
          <w:r>
            <w:rPr>
              <w:b/>
              <w:noProof/>
            </w:rPr>
            <mc:AlternateContent>
              <mc:Choice Requires="wps">
                <w:drawing>
                  <wp:anchor distT="0" distB="0" distL="114300" distR="114300" simplePos="0" relativeHeight="251660305" behindDoc="0" locked="0" layoutInCell="0" allowOverlap="1" wp14:anchorId="38662FAA" wp14:editId="0B97E1F2">
                    <wp:simplePos x="0" y="0"/>
                    <wp:positionH relativeFrom="page">
                      <wp:posOffset>0</wp:posOffset>
                    </wp:positionH>
                    <wp:positionV relativeFrom="page">
                      <wp:posOffset>10228580</wp:posOffset>
                    </wp:positionV>
                    <wp:extent cx="7560945" cy="273050"/>
                    <wp:effectExtent l="0" t="0" r="0" b="12700"/>
                    <wp:wrapNone/>
                    <wp:docPr id="3" name="Text Box 3" descr="{&quot;HashCode&quot;:-1264680268,&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5FD51D30" w:rsidR="001E573F" w:rsidRPr="00495B3B" w:rsidRDefault="001E573F" w:rsidP="00495B3B">
                                <w:pPr>
                                  <w:spacing w:before="0" w:after="0"/>
                                  <w:jc w:val="center"/>
                                  <w:rPr>
                                    <w:rFonts w:ascii="Calibri" w:hAnsi="Calibri" w:cs="Calibri"/>
                                    <w:color w:val="000000"/>
                                    <w:sz w:val="24"/>
                                  </w:rPr>
                                </w:pPr>
                                <w:r w:rsidRPr="00495B3B">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http://schemas.openxmlformats.org/drawingml/2006/main" xmlns:a14="http://schemas.microsoft.com/office/drawing/2010/main">
                <w:pict w14:anchorId="503716FD">
                  <v:shape id="Text Box 3" style="position:absolute;margin-left:0;margin-top:805.4pt;width:595.35pt;height:21.5pt;z-index:251660305;visibility:visible;mso-wrap-style:square;mso-wrap-distance-left:9pt;mso-wrap-distance-top:0;mso-wrap-distance-right:9pt;mso-wrap-distance-bottom:0;mso-position-horizontal:absolute;mso-position-horizontal-relative:page;mso-position-vertical:absolute;mso-position-vertical-relative:page;v-text-anchor:bottom" alt="{&quot;HashCode&quot;:-1264680268,&quot;Height&quot;:841.0,&quot;Width&quot;:595.0,&quot;Placement&quot;:&quot;Footer&quot;,&quot;Index&quot;:&quot;Primary&quot;,&quot;Section&quot;:1,&quot;Top&quot;:0.0,&quot;Left&quot;:0.0}" o:spid="_x0000_s1032"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7e1yGAIAACsEAAAOAAAAZHJzL2Uyb0RvYy54bWysU8tu2zAQvBfoPxC815KfaQTLgZvARQEj&#10;CeAUOdMUaQmguCxJW3K/vktKstO0p6IXarW73MfMcHnX1oqchHUV6JyORyklQnMoKn3I6feXzafP&#10;lDjPdMEUaJHTs3D0bvXxw7IxmZhACaoQlmAR7bLG5LT03mRJ4ngpauZGYITGoARbM4+/9pAUljVY&#10;vVbJJE0XSQO2MBa4cA69D12QrmJ9KQX3T1I64YnKKc7m42njuQ9nslqy7GCZKSvej8H+YYqaVRqb&#10;Xko9MM/I0VZ/lKorbsGB9CMOdQJSVlzEHXCbcfpum13JjIi7IDjOXGBy/68sfzztzLMlvv0CLRIY&#10;AGmMyxw6wz6ttHX44qQE4wjh+QKbaD3h6LyZL9Lb2ZwSjrHJzTSdR1yT621jnf8qoCbByKlFWiJa&#10;7LR1Hjti6pASmmnYVEpFapQmTU4XUyz5WwRvKI0Xr7MGy7f7llRFTqfDHnsozriehY55Z/imwhm2&#10;zPlnZpFq3Ajl65/wkAqwF/QWJSXYn3/zh3xkAKOUNCidnLofR2YFJeqbRm5ux7NZ0Fr8QcO+9e4H&#10;rz7W94CqHOMDMTyaIderwZQW6ldU9zp0wxDTHHvmdD+Y974TMr4OLtbrmISqMsxv9c7wUDpgFpB9&#10;aV+ZNT38Hol7hEFcLHvHQpfbob0+epBVpCjg26HZw46KjMz1rydI/u1/zLq+8dUvAA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Dy7e1yGAIAACsEAAAOAAAAAAAAAAAAAAAAAC4CAABkcnMvZTJvRG9jLnhtbFBLAQItABQA&#10;BgAIAAAAIQDg+czn3wAAAAsBAAAPAAAAAAAAAAAAAAAAAHIEAABkcnMvZG93bnJldi54bWxQSwUG&#10;AAAAAAQABADzAAAAfgUAAAAA&#10;" w14:anchorId="38662FAA">
                    <v:textbox inset=",0,,0">
                      <w:txbxContent>
                        <w:p w:rsidRPr="00495B3B" w:rsidR="001E573F" w:rsidP="00495B3B" w:rsidRDefault="001E573F" w14:paraId="2CCFEE10" w14:textId="5FD51D30">
                          <w:pPr>
                            <w:spacing w:before="0" w:after="0"/>
                            <w:jc w:val="center"/>
                            <w:rPr>
                              <w:rFonts w:ascii="Calibri" w:hAnsi="Calibri" w:cs="Calibri"/>
                              <w:color w:val="000000"/>
                              <w:sz w:val="24"/>
                            </w:rPr>
                          </w:pPr>
                          <w:r w:rsidRPr="00495B3B">
                            <w:rPr>
                              <w:rFonts w:ascii="Calibri" w:hAnsi="Calibri" w:cs="Calibri"/>
                              <w:color w:val="000000"/>
                              <w:sz w:val="24"/>
                            </w:rPr>
                            <w:t>OFFICIAL</w:t>
                          </w:r>
                        </w:p>
                      </w:txbxContent>
                    </v:textbox>
                    <w10:wrap anchorx="page" anchory="page"/>
                  </v:shape>
                </w:pict>
              </mc:Fallback>
            </mc:AlternateContent>
          </w:r>
          <w:r>
            <w:rPr>
              <w:b/>
            </w:rPr>
            <w:t xml:space="preserve">          3</w:t>
          </w:r>
        </w:p>
      </w:tc>
      <w:tc>
        <w:tcPr>
          <w:tcW w:w="425" w:type="dxa"/>
        </w:tcPr>
        <w:p w14:paraId="75480751" w14:textId="77777777" w:rsidR="001E573F" w:rsidRDefault="001E573F" w:rsidP="00495B3B">
          <w:pPr>
            <w:pStyle w:val="FooterOddPageNumber"/>
            <w:ind w:left="-9070" w:firstLine="9070"/>
            <w:jc w:val="left"/>
          </w:pPr>
        </w:p>
      </w:tc>
      <w:tc>
        <w:tcPr>
          <w:tcW w:w="567" w:type="dxa"/>
        </w:tcPr>
        <w:p w14:paraId="098EBBA1" w14:textId="3CDB0FB7" w:rsidR="001E573F" w:rsidRPr="001E573F" w:rsidRDefault="001E573F" w:rsidP="001E573F">
          <w:pPr>
            <w:pStyle w:val="FooterOddPageNumber"/>
            <w:ind w:left="-996" w:firstLine="567"/>
            <w:jc w:val="left"/>
            <w:rPr>
              <w:b w:val="0"/>
              <w:bCs/>
            </w:rPr>
          </w:pPr>
          <w:r>
            <w:rPr>
              <w:b w:val="0"/>
              <w:bCs/>
            </w:rPr>
            <w:t xml:space="preserve">        </w:t>
          </w:r>
        </w:p>
      </w:tc>
      <w:tc>
        <w:tcPr>
          <w:tcW w:w="850" w:type="dxa"/>
        </w:tcPr>
        <w:p w14:paraId="6F42B13B" w14:textId="0C8F9C6A" w:rsidR="001E573F" w:rsidRPr="001E573F" w:rsidRDefault="001E573F" w:rsidP="001E573F">
          <w:pPr>
            <w:pStyle w:val="FooterOddPageNumber"/>
            <w:jc w:val="left"/>
            <w:rPr>
              <w:b w:val="0"/>
              <w:bCs/>
            </w:rPr>
          </w:pP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11268F12" w:rsidR="00364C9A" w:rsidRDefault="002933EA">
    <w:pPr>
      <w:pStyle w:val="Footer"/>
    </w:pPr>
    <w:r>
      <w:rPr>
        <w:noProof/>
      </w:rPr>
      <mc:AlternateContent>
        <mc:Choice Requires="wps">
          <w:drawing>
            <wp:anchor distT="0" distB="0" distL="114300" distR="114300" simplePos="0" relativeHeight="251658256" behindDoc="0" locked="0" layoutInCell="0" allowOverlap="1" wp14:anchorId="0F4B5772" wp14:editId="5BD85ED3">
              <wp:simplePos x="0" y="0"/>
              <wp:positionH relativeFrom="page">
                <wp:posOffset>0</wp:posOffset>
              </wp:positionH>
              <wp:positionV relativeFrom="page">
                <wp:posOffset>10228580</wp:posOffset>
              </wp:positionV>
              <wp:extent cx="7560945" cy="273050"/>
              <wp:effectExtent l="0" t="0" r="0" b="12700"/>
              <wp:wrapNone/>
              <wp:docPr id="43" name="MSIPCM64944d2dbe1e789f0e91bc2d" descr="{&quot;HashCode&quot;:-1264680268,&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93A846C" w14:textId="25945CB5" w:rsidR="002933EA" w:rsidRPr="002933EA" w:rsidRDefault="002933EA" w:rsidP="002933EA">
                          <w:pPr>
                            <w:spacing w:before="0" w:after="0"/>
                            <w:jc w:val="center"/>
                            <w:rPr>
                              <w:rFonts w:ascii="Calibri" w:hAnsi="Calibri" w:cs="Calibri"/>
                              <w:color w:val="000000"/>
                              <w:sz w:val="24"/>
                            </w:rPr>
                          </w:pPr>
                          <w:r w:rsidRPr="002933E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http://schemas.openxmlformats.org/drawingml/2006/main" xmlns:a14="http://schemas.microsoft.com/office/drawing/2010/main">
          <w:pict w14:anchorId="4A9D0FF8">
            <v:shapetype id="_x0000_t202" coordsize="21600,21600" o:spt="202" path="m,l,21600r21600,l21600,xe" w14:anchorId="0F4B5772">
              <v:stroke joinstyle="miter"/>
              <v:path gradientshapeok="t" o:connecttype="rect"/>
            </v:shapetype>
            <v:shape id="MSIPCM64944d2dbe1e789f0e91bc2d" style="position:absolute;margin-left:0;margin-top:805.4pt;width:595.35pt;height:21.5pt;z-index:251658256;visibility:visible;mso-wrap-style:square;mso-wrap-distance-left:9pt;mso-wrap-distance-top:0;mso-wrap-distance-right:9pt;mso-wrap-distance-bottom:0;mso-position-horizontal:absolute;mso-position-horizontal-relative:page;mso-position-vertical:absolute;mso-position-vertical-relative:page;v-text-anchor:bottom" alt="{&quot;HashCode&quot;:-1264680268,&quot;Height&quot;:841.0,&quot;Width&quot;:595.0,&quot;Placement&quot;:&quot;Footer&quot;,&quot;Index&quot;:&quot;FirstPage&quot;,&quot;Section&quot;:1,&quot;Top&quot;:0.0,&quot;Left&quot;:0.0}" o:spid="_x0000_s1033"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Tot/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Kqkk6HPbZQHXE9Bz3z3vK1whke&#10;mA/PzCHVuBHKNzzhITVgLzhZlNTgfv7NH/ORAYxS0qJ0Sup/7JkTlOhvBrm5GU+nUWvpBw331rsd&#10;vGbf3AGqcowPxPJkxtygB1M6aF5R3avYDUPMcOxZ0u1g3oVeyPg6uFitUhKqyrLwYDaWx9IRs4js&#10;S/fKnD3BH5C4RxjExYp3LPS5PdqrfQCpEkUR3x7NE+yoyMTc6fVEyb/9T1mXN778BQ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CgTot/GAIAACsEAAAOAAAAAAAAAAAAAAAAAC4CAABkcnMvZTJvRG9jLnhtbFBLAQItABQA&#10;BgAIAAAAIQDg+czn3wAAAAsBAAAPAAAAAAAAAAAAAAAAAHIEAABkcnMvZG93bnJldi54bWxQSwUG&#10;AAAAAAQABADzAAAAfgUAAAAA&#10;">
              <v:textbox inset=",0,,0">
                <w:txbxContent>
                  <w:p w:rsidRPr="002933EA" w:rsidR="002933EA" w:rsidP="002933EA" w:rsidRDefault="002933EA" w14:paraId="75F360E3" w14:textId="25945CB5">
                    <w:pPr>
                      <w:spacing w:before="0" w:after="0"/>
                      <w:jc w:val="center"/>
                      <w:rPr>
                        <w:rFonts w:ascii="Calibri" w:hAnsi="Calibri" w:cs="Calibri"/>
                        <w:color w:val="000000"/>
                        <w:sz w:val="24"/>
                      </w:rPr>
                    </w:pPr>
                    <w:r w:rsidRPr="002933EA">
                      <w:rPr>
                        <w:rFonts w:ascii="Calibri" w:hAnsi="Calibri" w:cs="Calibri"/>
                        <w:color w:val="000000"/>
                        <w:sz w:val="24"/>
                      </w:rPr>
                      <w:t>OFFICIAL</w:t>
                    </w:r>
                  </w:p>
                </w:txbxContent>
              </v:textbox>
              <w10:wrap anchorx="page" anchory="page"/>
            </v:shape>
          </w:pict>
        </mc:Fallback>
      </mc:AlternateContent>
    </w:r>
    <w:r w:rsidR="00364C9A">
      <w:rPr>
        <w:noProof/>
      </w:rPr>
      <mc:AlternateContent>
        <mc:Choice Requires="wps">
          <w:drawing>
            <wp:anchor distT="0" distB="0" distL="114300" distR="114300" simplePos="0" relativeHeight="251658252" behindDoc="0" locked="0" layoutInCell="0" allowOverlap="1" wp14:anchorId="4244B73F" wp14:editId="6136B3D1">
              <wp:simplePos x="0" y="0"/>
              <wp:positionH relativeFrom="page">
                <wp:posOffset>0</wp:posOffset>
              </wp:positionH>
              <wp:positionV relativeFrom="page">
                <wp:posOffset>10228580</wp:posOffset>
              </wp:positionV>
              <wp:extent cx="7560945" cy="273050"/>
              <wp:effectExtent l="0" t="0" r="0" b="12700"/>
              <wp:wrapNone/>
              <wp:docPr id="40" name="Text Box 40" descr="{&quot;HashCode&quot;:-1264680268,&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http://schemas.openxmlformats.org/drawingml/2006/main" xmlns:a14="http://schemas.microsoft.com/office/drawing/2010/main">
          <w:pict w14:anchorId="0EE9EC9E">
            <v:shape id="Text Box 40" style="position:absolute;margin-left:0;margin-top:805.4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alt="{&quot;HashCode&quot;:-1264680268,&quot;Height&quot;:841.0,&quot;Width&quot;:595.0,&quot;Placement&quot;:&quot;Footer&quot;,&quot;Index&quot;:&quot;FirstPage&quot;,&quot;Section&quot;:1,&quot;Top&quot;:0.0,&quot;Left&quot;:0.0}" o:spid="_x0000_s1034"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wQr3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Kqks6GPbZQHXE9Bz3z3vK1whke&#10;mA/PzCHVuBHKNzzhITVgLzhZlNTgfv7NH/ORAYxS0qJ0Sup/7JkTlOhvBrm5GU+nUWvpBw331rsd&#10;vGbf3AGqcowPxPJkxtygB1M6aF5R3avYDUPMcOxZ0u1g3oVeyPg6uFitUhKqyrLwYDaWx9IRs4js&#10;S/fKnD3BH5C4RxjExYp3LPS5PdqrfQCpEkUR3x7NE+yoyMTc6fVEyb/9T1mXN778BQ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BQwQr3GAIAACsEAAAOAAAAAAAAAAAAAAAAAC4CAABkcnMvZTJvRG9jLnhtbFBLAQItABQA&#10;BgAIAAAAIQDg+czn3wAAAAsBAAAPAAAAAAAAAAAAAAAAAHIEAABkcnMvZG93bnJldi54bWxQSwUG&#10;AAAAAAQABADzAAAAfgUAAAAA&#10;" w14:anchorId="4244B73F">
              <v:textbox inset=",0,,0">
                <w:txbxContent>
                  <w:p w:rsidRPr="00364C9A" w:rsidR="00364C9A" w:rsidP="00364C9A" w:rsidRDefault="00364C9A" w14:paraId="17D1F485" w14:textId="77777777">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E0631FF" w14:textId="77777777" w:rsidR="003A4DF9" w:rsidRPr="0056073C" w:rsidRDefault="003A4DF9" w:rsidP="005D764F">
      <w:pPr>
        <w:pStyle w:val="FootnoteSeparator"/>
      </w:pPr>
    </w:p>
    <w:p w14:paraId="6EB8B889" w14:textId="77777777" w:rsidR="003A4DF9" w:rsidRDefault="003A4DF9"/>
  </w:footnote>
  <w:footnote w:type="continuationSeparator" w:id="0">
    <w:p w14:paraId="02E997A5" w14:textId="77777777" w:rsidR="003A4DF9" w:rsidRPr="00CA30B7" w:rsidRDefault="003A4DF9" w:rsidP="006D5A90">
      <w:pPr>
        <w:rPr>
          <w:lang w:val="en-US"/>
        </w:rPr>
      </w:pPr>
      <w:r w:rsidRPr="00CA30B7">
        <w:rPr>
          <w:lang w:val="en-US"/>
        </w:rPr>
        <w:t>_______</w:t>
      </w:r>
    </w:p>
    <w:p w14:paraId="566B4AE4" w14:textId="77777777" w:rsidR="003A4DF9" w:rsidRDefault="003A4DF9"/>
  </w:footnote>
  <w:footnote w:type="continuationNotice" w:id="1">
    <w:p w14:paraId="3A702548" w14:textId="77777777" w:rsidR="003A4DF9" w:rsidRDefault="003A4DF9" w:rsidP="006D5A90"/>
    <w:p w14:paraId="7B530CC0" w14:textId="77777777" w:rsidR="003A4DF9" w:rsidRDefault="003A4DF9"/>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7"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Freeform: Shape 3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0B2AF28F">
            <v:shape id="Freeform: Shape 32" style="position:absolute;margin-left:512.5pt;margin-top:0;width:83.0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118D120B">
              <v:path arrowok="t"/>
              <w10:wrap anchorx="page" anchory="page"/>
              <w10:anchorlock/>
            </v:shape>
          </w:pict>
        </mc:Fallback>
      </mc:AlternateContent>
    </w:r>
    <w:r w:rsidRPr="00484CC4">
      <w:rPr>
        <w:noProof/>
      </w:rPr>
      <mc:AlternateContent>
        <mc:Choice Requires="wps">
          <w:drawing>
            <wp:anchor distT="0" distB="0" distL="114300" distR="114300" simplePos="0" relativeHeight="251658246"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Freeform: Shape 3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2864D7FA">
            <v:shape id="Freeform: Shape 33" style="position:absolute;margin-left:0;margin-top:0;width:595.3pt;height:35.15pt;z-index:251658246;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48AE80E9">
              <v:path arrowok="t"/>
              <w10:wrap anchorx="page" anchory="page"/>
            </v:shape>
          </w:pict>
        </mc:Fallback>
      </mc:AlternateContent>
    </w:r>
    <w:r w:rsidRPr="00484CC4">
      <w:rPr>
        <w:noProof/>
      </w:rPr>
      <mc:AlternateContent>
        <mc:Choice Requires="wps">
          <w:drawing>
            <wp:anchor distT="0" distB="0" distL="114300" distR="114300" simplePos="0" relativeHeight="251658248"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Freeform: Shape 3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28E541FF">
            <v:shape id="Freeform: Shape 34" style="position:absolute;margin-left:363.9pt;margin-top:0;width:115.6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42C2DBF9">
              <v:path arrowok="t"/>
              <w10:wrap anchorx="page" anchory="page"/>
              <w10:anchorlock/>
            </v:shape>
          </w:pict>
        </mc:Fallback>
      </mc:AlternateContent>
    </w:r>
    <w:r w:rsidRPr="00484CC4">
      <w:rPr>
        <w:noProof/>
      </w:rPr>
      <mc:AlternateContent>
        <mc:Choice Requires="wps">
          <w:drawing>
            <wp:anchor distT="0" distB="0" distL="114300" distR="114300" simplePos="0" relativeHeight="251658249"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Freeform: Shape 3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13949040">
            <v:shape id="Freeform: Shape 37"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2037C1F9">
              <v:path arrowok="t"/>
              <w10:wrap anchorx="page" anchory="page"/>
              <w10:anchorlock/>
            </v:shape>
          </w:pict>
        </mc:Fallback>
      </mc:AlternateContent>
    </w:r>
    <w:r w:rsidRPr="00484CC4">
      <w:rPr>
        <w:noProof/>
      </w:rPr>
      <mc:AlternateContent>
        <mc:Choice Requires="wps">
          <w:drawing>
            <wp:anchor distT="0" distB="0" distL="114300" distR="114300" simplePos="0" relativeHeight="251658250"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Freeform: Shape 3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52D5FE7C">
            <v:shape id="Freeform: Shape 38"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0D4D07CE">
              <v:path arrowok="t"/>
              <w10:wrap anchorx="page" anchory="page"/>
              <w10:anchorlock/>
            </v:shape>
          </w:pict>
        </mc:Fallback>
      </mc:AlternateContent>
    </w:r>
    <w:r w:rsidRPr="00484CC4">
      <w:rPr>
        <w:noProof/>
      </w:rPr>
      <mc:AlternateContent>
        <mc:Choice Requires="wps">
          <w:drawing>
            <wp:anchor distT="0" distB="0" distL="114300" distR="114300" simplePos="0" relativeHeight="251658251"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Freeform: Shape 3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7C87074C">
            <v:shape id="Freeform: Shape 39"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3CBA81CD">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1"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Freeform: Shape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265D2780">
            <v:shape id="Freeform: Shape 2"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6BD6CE93">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0"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Freeform: Shape 2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41FABA1A">
            <v:shape id="Freeform: Shape 25"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5BD33345">
              <v:path arrowok="t"/>
              <w10:wrap anchorx="page" anchory="page"/>
            </v:shape>
          </w:pict>
        </mc:Fallback>
      </mc:AlternateContent>
    </w:r>
    <w:r w:rsidR="00484CC4" w:rsidRPr="00484CC4">
      <w:rPr>
        <w:noProof/>
      </w:rPr>
      <mc:AlternateContent>
        <mc:Choice Requires="wps">
          <w:drawing>
            <wp:anchor distT="0" distB="0" distL="114300" distR="114300" simplePos="0" relativeHeight="251658242"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Freeform: Shape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412BDEF9">
            <v:shape id="Freeform: Shape 5"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07063485">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3"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Freeform: Shape 2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34664DEF">
            <v:shape id="Freeform: Shape 26"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43FB11A9">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Freeform: Shape 2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6335FAC6">
            <v:shape id="Freeform: Shape 28" style="position:absolute;margin-left:297.65pt;margin-top:0;width:82.75pt;height:35.15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4A0F4CFE">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5"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Freeform: Shape 2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w:pict w14:anchorId="2937DB7A">
            <v:shape id="Freeform: Shape 29" style="position:absolute;margin-left:363.8pt;margin-top:0;width:33.1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7BB03AE0">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E0941CD0"/>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 w15:restartNumberingAfterBreak="0">
    <w:nsid w:val="068B37FE"/>
    <w:multiLevelType w:val="multilevel"/>
    <w:tmpl w:val="A2EE2272"/>
    <w:name w:val="DEPIListBullets"/>
    <w:lvl w:ilvl="0">
      <w:start w:val="1"/>
      <w:numFmt w:val="bullet"/>
      <w:lvlText w:val="•"/>
      <w:lvlJc w:val="left"/>
      <w:pPr>
        <w:tabs>
          <w:tab w:val="num" w:pos="170"/>
        </w:tabs>
        <w:ind w:left="170" w:hanging="170"/>
      </w:pPr>
      <w:rPr>
        <w:rFonts w:ascii="Times New Roman" w:hAnsi="Times New Roman" w:cs="Times New Roman" w:hint="default"/>
        <w:b w:val="0"/>
        <w:i w:val="0"/>
        <w:color w:val="232222" w:themeColor="text1"/>
        <w:position w:val="0"/>
        <w:sz w:val="20"/>
      </w:rPr>
    </w:lvl>
    <w:lvl w:ilvl="1">
      <w:start w:val="1"/>
      <w:numFmt w:val="bullet"/>
      <w:lvlText w:val="–"/>
      <w:lvlJc w:val="left"/>
      <w:pPr>
        <w:tabs>
          <w:tab w:val="num" w:pos="340"/>
        </w:tabs>
        <w:ind w:left="340" w:hanging="170"/>
      </w:pPr>
      <w:rPr>
        <w:rFonts w:asciiTheme="minorHAnsi" w:hAnsiTheme="minorHAnsi" w:hint="default"/>
        <w:b w:val="0"/>
        <w:i w:val="0"/>
        <w:color w:val="auto"/>
        <w:position w:val="2"/>
        <w:sz w:val="20"/>
      </w:rPr>
    </w:lvl>
    <w:lvl w:ilvl="2">
      <w:start w:val="1"/>
      <w:numFmt w:val="bullet"/>
      <w:lvlText w:val="&gt;"/>
      <w:lvlJc w:val="left"/>
      <w:pPr>
        <w:tabs>
          <w:tab w:val="num" w:pos="510"/>
        </w:tabs>
        <w:ind w:left="510" w:hanging="170"/>
      </w:pPr>
      <w:rPr>
        <w:rFonts w:ascii="Symbol" w:hAnsi="Symbol" w:hint="default"/>
        <w:b w:val="0"/>
        <w:i w:val="0"/>
        <w:color w:val="232222" w:themeColor="text1"/>
        <w:spacing w:val="0"/>
        <w:w w:val="100"/>
        <w:position w:val="3"/>
        <w:sz w:val="18"/>
        <w:szCs w:val="16"/>
      </w:rPr>
    </w:lvl>
    <w:lvl w:ilvl="3">
      <w:start w:val="1"/>
      <w:numFmt w:val="none"/>
      <w:lvlText w:val=""/>
      <w:lvlJc w:val="left"/>
      <w:pPr>
        <w:tabs>
          <w:tab w:val="num" w:pos="-31680"/>
        </w:tabs>
        <w:ind w:left="-32767" w:firstLine="0"/>
      </w:pPr>
      <w:rPr>
        <w:rFonts w:hint="default"/>
      </w:rPr>
    </w:lvl>
    <w:lvl w:ilvl="4">
      <w:start w:val="1"/>
      <w:numFmt w:val="none"/>
      <w:lvlText w:val=""/>
      <w:lvlJc w:val="left"/>
      <w:pPr>
        <w:tabs>
          <w:tab w:val="num" w:pos="-31680"/>
        </w:tabs>
        <w:ind w:left="-32767" w:firstLine="0"/>
      </w:pPr>
      <w:rPr>
        <w:rFonts w:hint="default"/>
      </w:rPr>
    </w:lvl>
    <w:lvl w:ilvl="5">
      <w:start w:val="1"/>
      <w:numFmt w:val="none"/>
      <w:lvlText w:val=""/>
      <w:lvlJc w:val="left"/>
      <w:pPr>
        <w:tabs>
          <w:tab w:val="num" w:pos="-31680"/>
        </w:tabs>
        <w:ind w:left="-32767" w:firstLine="0"/>
      </w:pPr>
      <w:rPr>
        <w:rFonts w:hint="default"/>
      </w:rPr>
    </w:lvl>
    <w:lvl w:ilvl="6">
      <w:start w:val="1"/>
      <w:numFmt w:val="none"/>
      <w:lvlText w:val=""/>
      <w:lvlJc w:val="left"/>
      <w:pPr>
        <w:tabs>
          <w:tab w:val="num" w:pos="-31680"/>
        </w:tabs>
        <w:ind w:left="-32767" w:firstLine="0"/>
      </w:pPr>
      <w:rPr>
        <w:rFonts w:hint="default"/>
      </w:rPr>
    </w:lvl>
    <w:lvl w:ilvl="7">
      <w:start w:val="1"/>
      <w:numFmt w:val="none"/>
      <w:lvlText w:val=""/>
      <w:lvlJc w:val="left"/>
      <w:pPr>
        <w:tabs>
          <w:tab w:val="num" w:pos="-31680"/>
        </w:tabs>
        <w:ind w:left="-32767" w:firstLine="0"/>
      </w:pPr>
      <w:rPr>
        <w:rFonts w:hint="default"/>
      </w:rPr>
    </w:lvl>
    <w:lvl w:ilvl="8">
      <w:start w:val="1"/>
      <w:numFmt w:val="none"/>
      <w:lvlText w:val=""/>
      <w:lvlJc w:val="left"/>
      <w:pPr>
        <w:tabs>
          <w:tab w:val="num" w:pos="-31680"/>
        </w:tabs>
        <w:ind w:left="-32767" w:firstLine="0"/>
      </w:pPr>
      <w:rPr>
        <w:rFonts w:hint="default"/>
      </w:rPr>
    </w:lvl>
  </w:abstractNum>
  <w:abstractNum w:abstractNumId="4"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5"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6"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8"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9"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0"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1"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2"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3"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4"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5"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6"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7"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18"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9"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0"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1"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2"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3"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4"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6"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27"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28"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29"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0"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1"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2"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3"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4"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35"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36"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37"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38"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39"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0"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41"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2"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3"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44"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128745877">
    <w:abstractNumId w:val="11"/>
  </w:num>
  <w:num w:numId="2" w16cid:durableId="170411264">
    <w:abstractNumId w:val="36"/>
  </w:num>
  <w:num w:numId="3" w16cid:durableId="985085104">
    <w:abstractNumId w:val="10"/>
  </w:num>
  <w:num w:numId="4" w16cid:durableId="1872112631">
    <w:abstractNumId w:val="12"/>
  </w:num>
  <w:num w:numId="5" w16cid:durableId="336812815">
    <w:abstractNumId w:val="23"/>
  </w:num>
  <w:num w:numId="6" w16cid:durableId="155153463">
    <w:abstractNumId w:val="1"/>
  </w:num>
  <w:num w:numId="7" w16cid:durableId="1428236886">
    <w:abstractNumId w:val="26"/>
  </w:num>
  <w:num w:numId="8" w16cid:durableId="103154041">
    <w:abstractNumId w:val="28"/>
  </w:num>
  <w:num w:numId="9" w16cid:durableId="1308436166">
    <w:abstractNumId w:val="25"/>
  </w:num>
  <w:num w:numId="10" w16cid:durableId="1335643199">
    <w:abstractNumId w:val="34"/>
  </w:num>
  <w:num w:numId="11" w16cid:durableId="1160577431">
    <w:abstractNumId w:val="27"/>
  </w:num>
  <w:num w:numId="12" w16cid:durableId="1673139647">
    <w:abstractNumId w:val="16"/>
  </w:num>
  <w:num w:numId="13" w16cid:durableId="1742215375">
    <w:abstractNumId w:val="43"/>
  </w:num>
  <w:num w:numId="14" w16cid:durableId="664823544">
    <w:abstractNumId w:val="40"/>
  </w:num>
  <w:num w:numId="15" w16cid:durableId="979774751">
    <w:abstractNumId w:val="13"/>
  </w:num>
  <w:num w:numId="16" w16cid:durableId="729228463">
    <w:abstractNumId w:val="6"/>
  </w:num>
  <w:num w:numId="17" w16cid:durableId="322781625">
    <w:abstractNumId w:val="24"/>
  </w:num>
  <w:num w:numId="18" w16cid:durableId="1081869364">
    <w:abstractNumId w:val="0"/>
  </w:num>
  <w:numIdMacAtCleanup w:val="1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D4"/>
    <w:rsid w:val="00067EEC"/>
    <w:rsid w:val="00070773"/>
    <w:rsid w:val="0007095A"/>
    <w:rsid w:val="00070B05"/>
    <w:rsid w:val="0007166A"/>
    <w:rsid w:val="00071FC0"/>
    <w:rsid w:val="00072080"/>
    <w:rsid w:val="0007232D"/>
    <w:rsid w:val="0007247D"/>
    <w:rsid w:val="0007269A"/>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2F9B"/>
    <w:rsid w:val="000A3203"/>
    <w:rsid w:val="000A3E5B"/>
    <w:rsid w:val="000A43C4"/>
    <w:rsid w:val="000A4DD8"/>
    <w:rsid w:val="000A513C"/>
    <w:rsid w:val="000A517E"/>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81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9C9"/>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1AA4"/>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E71"/>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9C7"/>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81"/>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17FF"/>
    <w:rsid w:val="00141FDF"/>
    <w:rsid w:val="00142793"/>
    <w:rsid w:val="00142974"/>
    <w:rsid w:val="00143CE6"/>
    <w:rsid w:val="0014423E"/>
    <w:rsid w:val="00144787"/>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29EF"/>
    <w:rsid w:val="0017336D"/>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426D"/>
    <w:rsid w:val="00184490"/>
    <w:rsid w:val="001844C6"/>
    <w:rsid w:val="001845EF"/>
    <w:rsid w:val="00184B03"/>
    <w:rsid w:val="00185796"/>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0E2"/>
    <w:rsid w:val="001B017B"/>
    <w:rsid w:val="001B08FF"/>
    <w:rsid w:val="001B1992"/>
    <w:rsid w:val="001B1B2B"/>
    <w:rsid w:val="001B1CD9"/>
    <w:rsid w:val="001B204A"/>
    <w:rsid w:val="001B2370"/>
    <w:rsid w:val="001B2AD7"/>
    <w:rsid w:val="001B2C6B"/>
    <w:rsid w:val="001B2D49"/>
    <w:rsid w:val="001B2ED0"/>
    <w:rsid w:val="001B32D1"/>
    <w:rsid w:val="001B330C"/>
    <w:rsid w:val="001B332D"/>
    <w:rsid w:val="001B387D"/>
    <w:rsid w:val="001B45A7"/>
    <w:rsid w:val="001B57E8"/>
    <w:rsid w:val="001B6D41"/>
    <w:rsid w:val="001B6E7E"/>
    <w:rsid w:val="001B7C04"/>
    <w:rsid w:val="001B7E65"/>
    <w:rsid w:val="001C0203"/>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3F"/>
    <w:rsid w:val="001E57CA"/>
    <w:rsid w:val="001E59A1"/>
    <w:rsid w:val="001E5CD5"/>
    <w:rsid w:val="001E6421"/>
    <w:rsid w:val="001E6674"/>
    <w:rsid w:val="001E67C2"/>
    <w:rsid w:val="001E70EA"/>
    <w:rsid w:val="001E7FE0"/>
    <w:rsid w:val="001F0748"/>
    <w:rsid w:val="001F0A72"/>
    <w:rsid w:val="001F2252"/>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60F"/>
    <w:rsid w:val="00211747"/>
    <w:rsid w:val="002117DD"/>
    <w:rsid w:val="00211AC7"/>
    <w:rsid w:val="00212101"/>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9CE"/>
    <w:rsid w:val="00235C2B"/>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19D"/>
    <w:rsid w:val="00243399"/>
    <w:rsid w:val="00243A45"/>
    <w:rsid w:val="00244243"/>
    <w:rsid w:val="002443A2"/>
    <w:rsid w:val="002445E5"/>
    <w:rsid w:val="002448CB"/>
    <w:rsid w:val="0024522B"/>
    <w:rsid w:val="00245460"/>
    <w:rsid w:val="00245EE0"/>
    <w:rsid w:val="002462FC"/>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19"/>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33EA"/>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CE"/>
    <w:rsid w:val="002A3D3F"/>
    <w:rsid w:val="002A4E2C"/>
    <w:rsid w:val="002A4F2A"/>
    <w:rsid w:val="002A5F7A"/>
    <w:rsid w:val="002A67A6"/>
    <w:rsid w:val="002A738D"/>
    <w:rsid w:val="002A73A1"/>
    <w:rsid w:val="002A7ACA"/>
    <w:rsid w:val="002A7D81"/>
    <w:rsid w:val="002B0012"/>
    <w:rsid w:val="002B0874"/>
    <w:rsid w:val="002B0881"/>
    <w:rsid w:val="002B0D60"/>
    <w:rsid w:val="002B118F"/>
    <w:rsid w:val="002B1D36"/>
    <w:rsid w:val="002B23F8"/>
    <w:rsid w:val="002B270E"/>
    <w:rsid w:val="002B3F94"/>
    <w:rsid w:val="002B4A7C"/>
    <w:rsid w:val="002B5C9D"/>
    <w:rsid w:val="002B60CC"/>
    <w:rsid w:val="002B63C6"/>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D92"/>
    <w:rsid w:val="002E2FF4"/>
    <w:rsid w:val="002E3000"/>
    <w:rsid w:val="002E34C5"/>
    <w:rsid w:val="002E3829"/>
    <w:rsid w:val="002E3B71"/>
    <w:rsid w:val="002E4E4D"/>
    <w:rsid w:val="002E5553"/>
    <w:rsid w:val="002E585E"/>
    <w:rsid w:val="002E5A6E"/>
    <w:rsid w:val="002E5D2F"/>
    <w:rsid w:val="002E5D33"/>
    <w:rsid w:val="002E5D97"/>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3662"/>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08"/>
    <w:rsid w:val="003466F7"/>
    <w:rsid w:val="00346ADF"/>
    <w:rsid w:val="00347812"/>
    <w:rsid w:val="00347C3F"/>
    <w:rsid w:val="00347DED"/>
    <w:rsid w:val="0035068B"/>
    <w:rsid w:val="003506D7"/>
    <w:rsid w:val="00351996"/>
    <w:rsid w:val="00351B0C"/>
    <w:rsid w:val="00351C28"/>
    <w:rsid w:val="0035206E"/>
    <w:rsid w:val="003521D1"/>
    <w:rsid w:val="00352E5F"/>
    <w:rsid w:val="00353210"/>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803CA"/>
    <w:rsid w:val="00380438"/>
    <w:rsid w:val="0038051D"/>
    <w:rsid w:val="00380BE2"/>
    <w:rsid w:val="00381271"/>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735"/>
    <w:rsid w:val="00393FAA"/>
    <w:rsid w:val="0039415F"/>
    <w:rsid w:val="00394307"/>
    <w:rsid w:val="0039477E"/>
    <w:rsid w:val="00394873"/>
    <w:rsid w:val="003948BD"/>
    <w:rsid w:val="00395144"/>
    <w:rsid w:val="003954A4"/>
    <w:rsid w:val="00396A1B"/>
    <w:rsid w:val="00396C39"/>
    <w:rsid w:val="00396D03"/>
    <w:rsid w:val="003970D2"/>
    <w:rsid w:val="003972D7"/>
    <w:rsid w:val="003972DF"/>
    <w:rsid w:val="003975FB"/>
    <w:rsid w:val="003978F8"/>
    <w:rsid w:val="003A040B"/>
    <w:rsid w:val="003A042A"/>
    <w:rsid w:val="003A1206"/>
    <w:rsid w:val="003A1B04"/>
    <w:rsid w:val="003A2BFF"/>
    <w:rsid w:val="003A2FE3"/>
    <w:rsid w:val="003A3301"/>
    <w:rsid w:val="003A373B"/>
    <w:rsid w:val="003A3ACA"/>
    <w:rsid w:val="003A3D15"/>
    <w:rsid w:val="003A3D8A"/>
    <w:rsid w:val="003A3E19"/>
    <w:rsid w:val="003A3E80"/>
    <w:rsid w:val="003A3F2F"/>
    <w:rsid w:val="003A414F"/>
    <w:rsid w:val="003A4666"/>
    <w:rsid w:val="003A4C25"/>
    <w:rsid w:val="003A4DF9"/>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D1B95"/>
    <w:rsid w:val="003D2554"/>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100F3"/>
    <w:rsid w:val="00410659"/>
    <w:rsid w:val="00411642"/>
    <w:rsid w:val="00411972"/>
    <w:rsid w:val="00412A85"/>
    <w:rsid w:val="00413AAE"/>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2E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3B0"/>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6C"/>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87ED9"/>
    <w:rsid w:val="004902CA"/>
    <w:rsid w:val="00490510"/>
    <w:rsid w:val="00490907"/>
    <w:rsid w:val="00490C15"/>
    <w:rsid w:val="00490C8A"/>
    <w:rsid w:val="004918EE"/>
    <w:rsid w:val="00492DE1"/>
    <w:rsid w:val="00493124"/>
    <w:rsid w:val="004934D3"/>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4FF"/>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9CE"/>
    <w:rsid w:val="004A2AD0"/>
    <w:rsid w:val="004A33A3"/>
    <w:rsid w:val="004A3B23"/>
    <w:rsid w:val="004A474E"/>
    <w:rsid w:val="004A4D43"/>
    <w:rsid w:val="004A54A4"/>
    <w:rsid w:val="004A5BD7"/>
    <w:rsid w:val="004A6286"/>
    <w:rsid w:val="004A641C"/>
    <w:rsid w:val="004A6F63"/>
    <w:rsid w:val="004A731E"/>
    <w:rsid w:val="004A7370"/>
    <w:rsid w:val="004A7C6D"/>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2D31"/>
    <w:rsid w:val="004D2FB4"/>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5200"/>
    <w:rsid w:val="004E581E"/>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70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53F"/>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56"/>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41E"/>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4C7"/>
    <w:rsid w:val="00590AEE"/>
    <w:rsid w:val="00591195"/>
    <w:rsid w:val="005914CB"/>
    <w:rsid w:val="005916FB"/>
    <w:rsid w:val="00591BB6"/>
    <w:rsid w:val="00591BC1"/>
    <w:rsid w:val="00592C65"/>
    <w:rsid w:val="00593334"/>
    <w:rsid w:val="0059378B"/>
    <w:rsid w:val="00593EF8"/>
    <w:rsid w:val="00594944"/>
    <w:rsid w:val="00594B88"/>
    <w:rsid w:val="0059548C"/>
    <w:rsid w:val="005956F6"/>
    <w:rsid w:val="005957B9"/>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80F"/>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0A8"/>
    <w:rsid w:val="005F514F"/>
    <w:rsid w:val="005F5198"/>
    <w:rsid w:val="005F586B"/>
    <w:rsid w:val="005F5B06"/>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4C"/>
    <w:rsid w:val="006167EF"/>
    <w:rsid w:val="00616D97"/>
    <w:rsid w:val="00617898"/>
    <w:rsid w:val="00620776"/>
    <w:rsid w:val="006207FD"/>
    <w:rsid w:val="00620CEE"/>
    <w:rsid w:val="0062121F"/>
    <w:rsid w:val="00622CE8"/>
    <w:rsid w:val="00622D8F"/>
    <w:rsid w:val="00622E29"/>
    <w:rsid w:val="00623492"/>
    <w:rsid w:val="00623786"/>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0B3"/>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01DA"/>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14"/>
    <w:rsid w:val="006D5A90"/>
    <w:rsid w:val="006D682B"/>
    <w:rsid w:val="006D6D16"/>
    <w:rsid w:val="006D6EA3"/>
    <w:rsid w:val="006D788B"/>
    <w:rsid w:val="006D7ABD"/>
    <w:rsid w:val="006D7AEF"/>
    <w:rsid w:val="006D7B69"/>
    <w:rsid w:val="006E00BF"/>
    <w:rsid w:val="006E06D8"/>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E7625"/>
    <w:rsid w:val="006F04BD"/>
    <w:rsid w:val="006F1C0F"/>
    <w:rsid w:val="006F1DED"/>
    <w:rsid w:val="006F2759"/>
    <w:rsid w:val="006F2A91"/>
    <w:rsid w:val="006F2D33"/>
    <w:rsid w:val="006F2D7A"/>
    <w:rsid w:val="006F2FF5"/>
    <w:rsid w:val="006F379C"/>
    <w:rsid w:val="006F4220"/>
    <w:rsid w:val="006F6098"/>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4E3B"/>
    <w:rsid w:val="00735E59"/>
    <w:rsid w:val="00735EAB"/>
    <w:rsid w:val="0073663C"/>
    <w:rsid w:val="0073689E"/>
    <w:rsid w:val="00737F14"/>
    <w:rsid w:val="00740175"/>
    <w:rsid w:val="00740A8B"/>
    <w:rsid w:val="00740ECE"/>
    <w:rsid w:val="0074107F"/>
    <w:rsid w:val="0074158C"/>
    <w:rsid w:val="007425C9"/>
    <w:rsid w:val="00742EC9"/>
    <w:rsid w:val="00743542"/>
    <w:rsid w:val="00743993"/>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279"/>
    <w:rsid w:val="00756302"/>
    <w:rsid w:val="0075649A"/>
    <w:rsid w:val="007565FE"/>
    <w:rsid w:val="00756864"/>
    <w:rsid w:val="00756F61"/>
    <w:rsid w:val="007570AD"/>
    <w:rsid w:val="007577B1"/>
    <w:rsid w:val="00760C03"/>
    <w:rsid w:val="00760D0A"/>
    <w:rsid w:val="00760DB2"/>
    <w:rsid w:val="0076106D"/>
    <w:rsid w:val="0076110A"/>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31F0"/>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4D59"/>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1D2"/>
    <w:rsid w:val="007C3866"/>
    <w:rsid w:val="007C42C1"/>
    <w:rsid w:val="007C4DBF"/>
    <w:rsid w:val="007C5053"/>
    <w:rsid w:val="007C6D10"/>
    <w:rsid w:val="007C71CA"/>
    <w:rsid w:val="007C7D6F"/>
    <w:rsid w:val="007D051A"/>
    <w:rsid w:val="007D0DEF"/>
    <w:rsid w:val="007D109C"/>
    <w:rsid w:val="007D2793"/>
    <w:rsid w:val="007D2A83"/>
    <w:rsid w:val="007D31E1"/>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2F8A"/>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A74"/>
    <w:rsid w:val="007F2A15"/>
    <w:rsid w:val="007F2AD9"/>
    <w:rsid w:val="007F30EA"/>
    <w:rsid w:val="007F3358"/>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164"/>
    <w:rsid w:val="00805326"/>
    <w:rsid w:val="00805992"/>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720"/>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9FE"/>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1C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35C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1F8"/>
    <w:rsid w:val="008C6779"/>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227"/>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4A16"/>
    <w:rsid w:val="00915910"/>
    <w:rsid w:val="009160C5"/>
    <w:rsid w:val="0091646A"/>
    <w:rsid w:val="00917C4F"/>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1C8"/>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36"/>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5B88"/>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6D1A"/>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5CA"/>
    <w:rsid w:val="009C46F8"/>
    <w:rsid w:val="009C4885"/>
    <w:rsid w:val="009C55E0"/>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49F9"/>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1C40"/>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274"/>
    <w:rsid w:val="00A016AF"/>
    <w:rsid w:val="00A029F4"/>
    <w:rsid w:val="00A037E2"/>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2E45"/>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4FA9"/>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1C1"/>
    <w:rsid w:val="00A86607"/>
    <w:rsid w:val="00A8679F"/>
    <w:rsid w:val="00A86F0E"/>
    <w:rsid w:val="00A878F9"/>
    <w:rsid w:val="00A87D1B"/>
    <w:rsid w:val="00A90568"/>
    <w:rsid w:val="00A91763"/>
    <w:rsid w:val="00A9192E"/>
    <w:rsid w:val="00A9194C"/>
    <w:rsid w:val="00A91D05"/>
    <w:rsid w:val="00A91E3F"/>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4845"/>
    <w:rsid w:val="00AA55DE"/>
    <w:rsid w:val="00AA60F4"/>
    <w:rsid w:val="00AA670E"/>
    <w:rsid w:val="00AA676A"/>
    <w:rsid w:val="00AA69E3"/>
    <w:rsid w:val="00AA7BCB"/>
    <w:rsid w:val="00AA7DC2"/>
    <w:rsid w:val="00AB0123"/>
    <w:rsid w:val="00AB08D7"/>
    <w:rsid w:val="00AB1553"/>
    <w:rsid w:val="00AB2548"/>
    <w:rsid w:val="00AB27C9"/>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A4A"/>
    <w:rsid w:val="00AF77F6"/>
    <w:rsid w:val="00AF7AB9"/>
    <w:rsid w:val="00AF7FD7"/>
    <w:rsid w:val="00B004A4"/>
    <w:rsid w:val="00B008AC"/>
    <w:rsid w:val="00B00DA6"/>
    <w:rsid w:val="00B01269"/>
    <w:rsid w:val="00B012C0"/>
    <w:rsid w:val="00B0144E"/>
    <w:rsid w:val="00B015E4"/>
    <w:rsid w:val="00B01604"/>
    <w:rsid w:val="00B01B58"/>
    <w:rsid w:val="00B0257E"/>
    <w:rsid w:val="00B02AEE"/>
    <w:rsid w:val="00B02B1D"/>
    <w:rsid w:val="00B03701"/>
    <w:rsid w:val="00B0441A"/>
    <w:rsid w:val="00B04DFB"/>
    <w:rsid w:val="00B05017"/>
    <w:rsid w:val="00B05733"/>
    <w:rsid w:val="00B05998"/>
    <w:rsid w:val="00B05AB9"/>
    <w:rsid w:val="00B05B00"/>
    <w:rsid w:val="00B06077"/>
    <w:rsid w:val="00B0680D"/>
    <w:rsid w:val="00B072DC"/>
    <w:rsid w:val="00B10A43"/>
    <w:rsid w:val="00B10FB5"/>
    <w:rsid w:val="00B11A35"/>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6A1"/>
    <w:rsid w:val="00B3211B"/>
    <w:rsid w:val="00B34B4D"/>
    <w:rsid w:val="00B34F72"/>
    <w:rsid w:val="00B35B06"/>
    <w:rsid w:val="00B36966"/>
    <w:rsid w:val="00B36C61"/>
    <w:rsid w:val="00B3776C"/>
    <w:rsid w:val="00B37969"/>
    <w:rsid w:val="00B40690"/>
    <w:rsid w:val="00B40FEB"/>
    <w:rsid w:val="00B41D2A"/>
    <w:rsid w:val="00B41DA9"/>
    <w:rsid w:val="00B42034"/>
    <w:rsid w:val="00B42088"/>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6A29"/>
    <w:rsid w:val="00B47309"/>
    <w:rsid w:val="00B47812"/>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3C"/>
    <w:rsid w:val="00B62287"/>
    <w:rsid w:val="00B62A99"/>
    <w:rsid w:val="00B633EF"/>
    <w:rsid w:val="00B6379A"/>
    <w:rsid w:val="00B63EF2"/>
    <w:rsid w:val="00B64019"/>
    <w:rsid w:val="00B649CC"/>
    <w:rsid w:val="00B64AC2"/>
    <w:rsid w:val="00B64E16"/>
    <w:rsid w:val="00B64F42"/>
    <w:rsid w:val="00B652E5"/>
    <w:rsid w:val="00B65AAD"/>
    <w:rsid w:val="00B65B86"/>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285"/>
    <w:rsid w:val="00B803CA"/>
    <w:rsid w:val="00B80833"/>
    <w:rsid w:val="00B80A33"/>
    <w:rsid w:val="00B80DBC"/>
    <w:rsid w:val="00B81329"/>
    <w:rsid w:val="00B81A75"/>
    <w:rsid w:val="00B8219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750"/>
    <w:rsid w:val="00B90BD0"/>
    <w:rsid w:val="00B91320"/>
    <w:rsid w:val="00B91935"/>
    <w:rsid w:val="00B9201D"/>
    <w:rsid w:val="00B92352"/>
    <w:rsid w:val="00B92973"/>
    <w:rsid w:val="00B931B7"/>
    <w:rsid w:val="00B939E8"/>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6E7C"/>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00"/>
    <w:rsid w:val="00BC5D41"/>
    <w:rsid w:val="00BC62FE"/>
    <w:rsid w:val="00BC6622"/>
    <w:rsid w:val="00BC674F"/>
    <w:rsid w:val="00BC69FC"/>
    <w:rsid w:val="00BC6D91"/>
    <w:rsid w:val="00BC79F3"/>
    <w:rsid w:val="00BD054B"/>
    <w:rsid w:val="00BD0A89"/>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A68"/>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27B"/>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B2"/>
    <w:rsid w:val="00C632AB"/>
    <w:rsid w:val="00C63AFE"/>
    <w:rsid w:val="00C63CA0"/>
    <w:rsid w:val="00C648F9"/>
    <w:rsid w:val="00C64A4E"/>
    <w:rsid w:val="00C64DF6"/>
    <w:rsid w:val="00C651B5"/>
    <w:rsid w:val="00C659B5"/>
    <w:rsid w:val="00C65EF5"/>
    <w:rsid w:val="00C65F8D"/>
    <w:rsid w:val="00C66842"/>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0E21"/>
    <w:rsid w:val="00C916E2"/>
    <w:rsid w:val="00C91A42"/>
    <w:rsid w:val="00C924BB"/>
    <w:rsid w:val="00C926CD"/>
    <w:rsid w:val="00C92DA5"/>
    <w:rsid w:val="00C92E17"/>
    <w:rsid w:val="00C93F94"/>
    <w:rsid w:val="00C9400E"/>
    <w:rsid w:val="00C945F4"/>
    <w:rsid w:val="00C94844"/>
    <w:rsid w:val="00C94E85"/>
    <w:rsid w:val="00C95579"/>
    <w:rsid w:val="00C95685"/>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3F20"/>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1A3"/>
    <w:rsid w:val="00D22981"/>
    <w:rsid w:val="00D22E4F"/>
    <w:rsid w:val="00D2321D"/>
    <w:rsid w:val="00D2329D"/>
    <w:rsid w:val="00D23787"/>
    <w:rsid w:val="00D24125"/>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4FC7"/>
    <w:rsid w:val="00D35985"/>
    <w:rsid w:val="00D35BC8"/>
    <w:rsid w:val="00D3669C"/>
    <w:rsid w:val="00D402CC"/>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67C"/>
    <w:rsid w:val="00D778A4"/>
    <w:rsid w:val="00D77EE5"/>
    <w:rsid w:val="00D800CD"/>
    <w:rsid w:val="00D801A0"/>
    <w:rsid w:val="00D80C7B"/>
    <w:rsid w:val="00D8111B"/>
    <w:rsid w:val="00D811CF"/>
    <w:rsid w:val="00D813D4"/>
    <w:rsid w:val="00D81F03"/>
    <w:rsid w:val="00D82F2A"/>
    <w:rsid w:val="00D83545"/>
    <w:rsid w:val="00D83736"/>
    <w:rsid w:val="00D8387E"/>
    <w:rsid w:val="00D83E5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DD1"/>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107B"/>
    <w:rsid w:val="00DD19F5"/>
    <w:rsid w:val="00DD1DBD"/>
    <w:rsid w:val="00DD267A"/>
    <w:rsid w:val="00DD2C2C"/>
    <w:rsid w:val="00DD2C71"/>
    <w:rsid w:val="00DD3B94"/>
    <w:rsid w:val="00DD3FEB"/>
    <w:rsid w:val="00DD4952"/>
    <w:rsid w:val="00DD53FC"/>
    <w:rsid w:val="00DD6100"/>
    <w:rsid w:val="00DD6E56"/>
    <w:rsid w:val="00DD7311"/>
    <w:rsid w:val="00DD74BB"/>
    <w:rsid w:val="00DD791E"/>
    <w:rsid w:val="00DD7D99"/>
    <w:rsid w:val="00DD7FB2"/>
    <w:rsid w:val="00DE02E8"/>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0C5"/>
    <w:rsid w:val="00DE52AC"/>
    <w:rsid w:val="00DE5CE2"/>
    <w:rsid w:val="00DE5EEB"/>
    <w:rsid w:val="00DE657F"/>
    <w:rsid w:val="00DE6A15"/>
    <w:rsid w:val="00DE734F"/>
    <w:rsid w:val="00DE7F5E"/>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815"/>
    <w:rsid w:val="00E4790E"/>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3FC1"/>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1701"/>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52C"/>
    <w:rsid w:val="00EC288D"/>
    <w:rsid w:val="00EC2893"/>
    <w:rsid w:val="00EC2B7F"/>
    <w:rsid w:val="00EC32EA"/>
    <w:rsid w:val="00EC36FE"/>
    <w:rsid w:val="00EC3CF8"/>
    <w:rsid w:val="00EC3D62"/>
    <w:rsid w:val="00EC3E4C"/>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450"/>
    <w:rsid w:val="00EE64AC"/>
    <w:rsid w:val="00EE6632"/>
    <w:rsid w:val="00EE75D4"/>
    <w:rsid w:val="00EE7E53"/>
    <w:rsid w:val="00EF05F4"/>
    <w:rsid w:val="00EF140E"/>
    <w:rsid w:val="00EF1AAB"/>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C18"/>
    <w:rsid w:val="00F00C2C"/>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73E"/>
    <w:rsid w:val="00F22B4C"/>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574"/>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197"/>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607"/>
    <w:rsid w:val="00F57D76"/>
    <w:rsid w:val="00F600CB"/>
    <w:rsid w:val="00F602AC"/>
    <w:rsid w:val="00F60717"/>
    <w:rsid w:val="00F61065"/>
    <w:rsid w:val="00F6107F"/>
    <w:rsid w:val="00F625B2"/>
    <w:rsid w:val="00F628EA"/>
    <w:rsid w:val="00F62CF9"/>
    <w:rsid w:val="00F62F9F"/>
    <w:rsid w:val="00F636BD"/>
    <w:rsid w:val="00F6428F"/>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7DE"/>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7E20"/>
    <w:rsid w:val="00FD0032"/>
    <w:rsid w:val="00FD0722"/>
    <w:rsid w:val="00FD0BCD"/>
    <w:rsid w:val="00FD1288"/>
    <w:rsid w:val="00FD1F76"/>
    <w:rsid w:val="00FD2666"/>
    <w:rsid w:val="00FD2C3F"/>
    <w:rsid w:val="00FD30A3"/>
    <w:rsid w:val="00FD30C6"/>
    <w:rsid w:val="00FD32C6"/>
    <w:rsid w:val="00FD3706"/>
    <w:rsid w:val="00FD38E2"/>
    <w:rsid w:val="00FD4385"/>
    <w:rsid w:val="00FD4CF8"/>
    <w:rsid w:val="00FD507A"/>
    <w:rsid w:val="00FD52A0"/>
    <w:rsid w:val="00FD583D"/>
    <w:rsid w:val="00FD5DF7"/>
    <w:rsid w:val="00FD6A00"/>
    <w:rsid w:val="00FD6AD9"/>
    <w:rsid w:val="00FD6F7E"/>
    <w:rsid w:val="00FD6FF2"/>
    <w:rsid w:val="00FD7017"/>
    <w:rsid w:val="00FD7088"/>
    <w:rsid w:val="00FD7C8D"/>
    <w:rsid w:val="00FE0304"/>
    <w:rsid w:val="00FE1124"/>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9B6"/>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08DB2A4F"/>
    <w:rsid w:val="4B8E374D"/>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C3C9870D-DE91-4586-807A-5B61A78188D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5"/>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5"/>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5"/>
      </w:numPr>
      <w:tabs>
        <w:tab w:val="clear" w:pos="1219"/>
      </w:tabs>
      <w:ind w:left="1020" w:right="142" w:hanging="340"/>
    </w:pPr>
    <w:rPr>
      <w:rFonts w:cs="Arial"/>
      <w:color w:val="363534"/>
    </w:rPr>
  </w:style>
  <w:style w:type="character" w:customStyle="1" w:styleId="normaltextrun1">
    <w:name w:val="normaltextrun1"/>
    <w:basedOn w:val="DefaultParagraphFont"/>
    <w:rsid w:val="00A861C1"/>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513155695">
      <w:bodyDiv w:val="1"/>
      <w:marLeft w:val="0"/>
      <w:marRight w:val="0"/>
      <w:marTop w:val="0"/>
      <w:marBottom w:val="0"/>
      <w:divBdr>
        <w:top w:val="none" w:sz="0" w:space="0" w:color="auto"/>
        <w:left w:val="none" w:sz="0" w:space="0" w:color="auto"/>
        <w:bottom w:val="none" w:sz="0" w:space="0" w:color="auto"/>
        <w:right w:val="none" w:sz="0" w:space="0" w:color="auto"/>
      </w:divBdr>
      <w:divsChild>
        <w:div w:id="95953820">
          <w:marLeft w:val="547"/>
          <w:marRight w:val="0"/>
          <w:marTop w:val="0"/>
          <w:marBottom w:val="0"/>
          <w:divBdr>
            <w:top w:val="none" w:sz="0" w:space="0" w:color="auto"/>
            <w:left w:val="none" w:sz="0" w:space="0" w:color="auto"/>
            <w:bottom w:val="none" w:sz="0" w:space="0" w:color="auto"/>
            <w:right w:val="none" w:sz="0" w:space="0" w:color="auto"/>
          </w:divBdr>
        </w:div>
      </w:divsChild>
    </w:div>
    <w:div w:id="866455777">
      <w:bodyDiv w:val="1"/>
      <w:marLeft w:val="0"/>
      <w:marRight w:val="0"/>
      <w:marTop w:val="0"/>
      <w:marBottom w:val="0"/>
      <w:divBdr>
        <w:top w:val="none" w:sz="0" w:space="0" w:color="auto"/>
        <w:left w:val="none" w:sz="0" w:space="0" w:color="auto"/>
        <w:bottom w:val="none" w:sz="0" w:space="0" w:color="auto"/>
        <w:right w:val="none" w:sz="0" w:space="0" w:color="auto"/>
      </w:divBdr>
      <w:divsChild>
        <w:div w:id="1577131502">
          <w:marLeft w:val="0"/>
          <w:marRight w:val="0"/>
          <w:marTop w:val="0"/>
          <w:marBottom w:val="0"/>
          <w:divBdr>
            <w:top w:val="none" w:sz="0" w:space="0" w:color="auto"/>
            <w:left w:val="none" w:sz="0" w:space="0" w:color="auto"/>
            <w:bottom w:val="none" w:sz="0" w:space="0" w:color="auto"/>
            <w:right w:val="none" w:sz="0" w:space="0" w:color="auto"/>
          </w:divBdr>
        </w:div>
        <w:div w:id="867303855">
          <w:marLeft w:val="0"/>
          <w:marRight w:val="0"/>
          <w:marTop w:val="0"/>
          <w:marBottom w:val="0"/>
          <w:divBdr>
            <w:top w:val="none" w:sz="0" w:space="0" w:color="auto"/>
            <w:left w:val="none" w:sz="0" w:space="0" w:color="auto"/>
            <w:bottom w:val="none" w:sz="0" w:space="0" w:color="auto"/>
            <w:right w:val="none" w:sz="0" w:space="0" w:color="auto"/>
          </w:divBdr>
        </w:div>
        <w:div w:id="448091973">
          <w:marLeft w:val="0"/>
          <w:marRight w:val="0"/>
          <w:marTop w:val="0"/>
          <w:marBottom w:val="0"/>
          <w:divBdr>
            <w:top w:val="none" w:sz="0" w:space="0" w:color="auto"/>
            <w:left w:val="none" w:sz="0" w:space="0" w:color="auto"/>
            <w:bottom w:val="none" w:sz="0" w:space="0" w:color="auto"/>
            <w:right w:val="none" w:sz="0" w:space="0" w:color="auto"/>
          </w:divBdr>
        </w:div>
        <w:div w:id="214853136">
          <w:marLeft w:val="0"/>
          <w:marRight w:val="0"/>
          <w:marTop w:val="0"/>
          <w:marBottom w:val="0"/>
          <w:divBdr>
            <w:top w:val="none" w:sz="0" w:space="0" w:color="auto"/>
            <w:left w:val="none" w:sz="0" w:space="0" w:color="auto"/>
            <w:bottom w:val="none" w:sz="0" w:space="0" w:color="auto"/>
            <w:right w:val="none" w:sz="0" w:space="0" w:color="auto"/>
          </w:divBdr>
        </w:div>
        <w:div w:id="387535539">
          <w:marLeft w:val="0"/>
          <w:marRight w:val="0"/>
          <w:marTop w:val="0"/>
          <w:marBottom w:val="0"/>
          <w:divBdr>
            <w:top w:val="none" w:sz="0" w:space="0" w:color="auto"/>
            <w:left w:val="none" w:sz="0" w:space="0" w:color="auto"/>
            <w:bottom w:val="none" w:sz="0" w:space="0" w:color="auto"/>
            <w:right w:val="none" w:sz="0" w:space="0" w:color="auto"/>
          </w:divBdr>
        </w:div>
      </w:divsChild>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231771395">
      <w:bodyDiv w:val="1"/>
      <w:marLeft w:val="0"/>
      <w:marRight w:val="0"/>
      <w:marTop w:val="0"/>
      <w:marBottom w:val="0"/>
      <w:divBdr>
        <w:top w:val="none" w:sz="0" w:space="0" w:color="auto"/>
        <w:left w:val="none" w:sz="0" w:space="0" w:color="auto"/>
        <w:bottom w:val="none" w:sz="0" w:space="0" w:color="auto"/>
        <w:right w:val="none" w:sz="0" w:space="0" w:color="auto"/>
      </w:divBdr>
    </w:div>
    <w:div w:id="1236282349">
      <w:bodyDiv w:val="1"/>
      <w:marLeft w:val="0"/>
      <w:marRight w:val="0"/>
      <w:marTop w:val="0"/>
      <w:marBottom w:val="0"/>
      <w:divBdr>
        <w:top w:val="none" w:sz="0" w:space="0" w:color="auto"/>
        <w:left w:val="none" w:sz="0" w:space="0" w:color="auto"/>
        <w:bottom w:val="none" w:sz="0" w:space="0" w:color="auto"/>
        <w:right w:val="none" w:sz="0" w:space="0" w:color="auto"/>
      </w:divBdr>
    </w:div>
    <w:div w:id="1504319594">
      <w:bodyDiv w:val="1"/>
      <w:marLeft w:val="0"/>
      <w:marRight w:val="0"/>
      <w:marTop w:val="0"/>
      <w:marBottom w:val="0"/>
      <w:divBdr>
        <w:top w:val="none" w:sz="0" w:space="0" w:color="auto"/>
        <w:left w:val="none" w:sz="0" w:space="0" w:color="auto"/>
        <w:bottom w:val="none" w:sz="0" w:space="0" w:color="auto"/>
        <w:right w:val="none" w:sz="0" w:space="0" w:color="auto"/>
      </w:divBdr>
    </w:div>
    <w:div w:id="1592468291">
      <w:bodyDiv w:val="1"/>
      <w:marLeft w:val="0"/>
      <w:marRight w:val="0"/>
      <w:marTop w:val="0"/>
      <w:marBottom w:val="0"/>
      <w:divBdr>
        <w:top w:val="none" w:sz="0" w:space="0" w:color="auto"/>
        <w:left w:val="none" w:sz="0" w:space="0" w:color="auto"/>
        <w:bottom w:val="none" w:sz="0" w:space="0" w:color="auto"/>
        <w:right w:val="none" w:sz="0" w:space="0" w:color="auto"/>
      </w:divBdr>
      <w:divsChild>
        <w:div w:id="535587639">
          <w:marLeft w:val="0"/>
          <w:marRight w:val="0"/>
          <w:marTop w:val="0"/>
          <w:marBottom w:val="0"/>
          <w:divBdr>
            <w:top w:val="none" w:sz="0" w:space="0" w:color="auto"/>
            <w:left w:val="none" w:sz="0" w:space="0" w:color="auto"/>
            <w:bottom w:val="none" w:sz="0" w:space="0" w:color="auto"/>
            <w:right w:val="none" w:sz="0" w:space="0" w:color="auto"/>
          </w:divBdr>
        </w:div>
        <w:div w:id="1094131176">
          <w:marLeft w:val="0"/>
          <w:marRight w:val="0"/>
          <w:marTop w:val="0"/>
          <w:marBottom w:val="0"/>
          <w:divBdr>
            <w:top w:val="none" w:sz="0" w:space="0" w:color="auto"/>
            <w:left w:val="none" w:sz="0" w:space="0" w:color="auto"/>
            <w:bottom w:val="none" w:sz="0" w:space="0" w:color="auto"/>
            <w:right w:val="none" w:sz="0" w:space="0" w:color="auto"/>
          </w:divBdr>
        </w:div>
        <w:div w:id="1753041512">
          <w:marLeft w:val="0"/>
          <w:marRight w:val="0"/>
          <w:marTop w:val="0"/>
          <w:marBottom w:val="0"/>
          <w:divBdr>
            <w:top w:val="none" w:sz="0" w:space="0" w:color="auto"/>
            <w:left w:val="none" w:sz="0" w:space="0" w:color="auto"/>
            <w:bottom w:val="none" w:sz="0" w:space="0" w:color="auto"/>
            <w:right w:val="none" w:sz="0" w:space="0" w:color="auto"/>
          </w:divBdr>
        </w:div>
        <w:div w:id="136343832">
          <w:marLeft w:val="0"/>
          <w:marRight w:val="0"/>
          <w:marTop w:val="0"/>
          <w:marBottom w:val="0"/>
          <w:divBdr>
            <w:top w:val="none" w:sz="0" w:space="0" w:color="auto"/>
            <w:left w:val="none" w:sz="0" w:space="0" w:color="auto"/>
            <w:bottom w:val="none" w:sz="0" w:space="0" w:color="auto"/>
            <w:right w:val="none" w:sz="0" w:space="0" w:color="auto"/>
          </w:divBdr>
        </w:div>
        <w:div w:id="1017465193">
          <w:marLeft w:val="0"/>
          <w:marRight w:val="0"/>
          <w:marTop w:val="0"/>
          <w:marBottom w:val="0"/>
          <w:divBdr>
            <w:top w:val="none" w:sz="0" w:space="0" w:color="auto"/>
            <w:left w:val="none" w:sz="0" w:space="0" w:color="auto"/>
            <w:bottom w:val="none" w:sz="0" w:space="0" w:color="auto"/>
            <w:right w:val="none" w:sz="0" w:space="0" w:color="auto"/>
          </w:divBdr>
        </w:div>
      </w:divsChild>
    </w:div>
    <w:div w:id="1631479082">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image" Target="media/image4.svg"/><Relationship Id="rId26" Type="http://schemas.openxmlformats.org/officeDocument/2006/relationships/hyperlink" Target="file:///C:/Users/fionadurante/Downloads/deeca.vic.gov.au" TargetMode="External"/><Relationship Id="rId39" Type="http://schemas.openxmlformats.org/officeDocument/2006/relationships/theme" Target="theme/theme1.xml"/><Relationship Id="rId21" Type="http://schemas.openxmlformats.org/officeDocument/2006/relationships/image" Target="media/image7.png"/><Relationship Id="rId34" Type="http://schemas.openxmlformats.org/officeDocument/2006/relationships/hyperlink" Target="mailto:aboriginal.employment@deeca.vic.gov.au" TargetMode="Externa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3.png"/><Relationship Id="rId25" Type="http://schemas.openxmlformats.org/officeDocument/2006/relationships/image" Target="media/image11.png"/><Relationship Id="rId33" Type="http://schemas.openxmlformats.org/officeDocument/2006/relationships/hyperlink" Target="https://careers.vic.gov.au/victorian-public-sector/public-sector-values-integrity" TargetMode="External"/><Relationship Id="rId38"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image" Target="media/image2.svg"/><Relationship Id="rId20" Type="http://schemas.openxmlformats.org/officeDocument/2006/relationships/image" Target="media/image6.png"/><Relationship Id="rId29"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image" Target="media/image10.png"/><Relationship Id="rId32" Type="http://schemas.openxmlformats.org/officeDocument/2006/relationships/hyperlink" Target="http://www.deeca.vic.gov.au" TargetMode="External"/><Relationship Id="rId37"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image" Target="media/image9.png"/><Relationship Id="rId28" Type="http://schemas.openxmlformats.org/officeDocument/2006/relationships/header" Target="header1.xml"/><Relationship Id="rId36" Type="http://schemas.openxmlformats.org/officeDocument/2006/relationships/header" Target="header2.xml"/><Relationship Id="rId10" Type="http://schemas.openxmlformats.org/officeDocument/2006/relationships/styles" Target="styles.xml"/><Relationship Id="rId19" Type="http://schemas.openxmlformats.org/officeDocument/2006/relationships/image" Target="media/image5.png"/><Relationship Id="rId31"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image" Target="media/image8.png"/><Relationship Id="rId27" Type="http://schemas.openxmlformats.org/officeDocument/2006/relationships/hyperlink" Target="file:///C:/Users/fionadurante/Downloads/deeca.vic.gov.au" TargetMode="External"/><Relationship Id="rId30" Type="http://schemas.openxmlformats.org/officeDocument/2006/relationships/footer" Target="footer2.xml"/><Relationship Id="rId35" Type="http://schemas.openxmlformats.org/officeDocument/2006/relationships/hyperlink" Target="mailto:customer.service@deeca.vic.gov.au" TargetMode="External"/><Relationship Id="rId8" Type="http://schemas.openxmlformats.org/officeDocument/2006/relationships/customXml" Target="../customXml/item8.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MS PGothic">
    <w:altName w:val="ＭＳ Ｐゴシック"/>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5491A"/>
    <w:rsid w:val="000A2F9B"/>
    <w:rsid w:val="00145184"/>
    <w:rsid w:val="00196479"/>
    <w:rsid w:val="00203382"/>
    <w:rsid w:val="002E2D92"/>
    <w:rsid w:val="00323662"/>
    <w:rsid w:val="003E2350"/>
    <w:rsid w:val="00466104"/>
    <w:rsid w:val="004974FF"/>
    <w:rsid w:val="004E75EE"/>
    <w:rsid w:val="00584F41"/>
    <w:rsid w:val="005957B9"/>
    <w:rsid w:val="005A3F45"/>
    <w:rsid w:val="00862517"/>
    <w:rsid w:val="00AA4845"/>
    <w:rsid w:val="00AB27C9"/>
    <w:rsid w:val="00B36C61"/>
    <w:rsid w:val="00D24125"/>
    <w:rsid w:val="00D83E5E"/>
    <w:rsid w:val="00E51C76"/>
    <w:rsid w:val="00E51ECD"/>
    <w:rsid w:val="00EC3E4C"/>
    <w:rsid w:val="00EE22A1"/>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customXsn xmlns="http://schemas.microsoft.com/office/2006/metadata/customXsn">
  <xsnLocation/>
  <cached>True</cached>
  <openByDefault>True</openByDefault>
  <xsnScope>/sites/contentTypeHub</xsnScope>
</customXsn>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mso-contentType ?>
<SharedContentType xmlns="Microsoft.SharePoint.Taxonomy.ContentTypeSync" SourceId="797aeec6-0273-40f2-ab3e-beee73212332" ContentTypeId="0x0101" PreviousValue="false"/>
</file>

<file path=customXml/item5.xml><?xml version="1.0" encoding="utf-8"?>
<ct:contentTypeSchema xmlns:ct="http://schemas.microsoft.com/office/2006/metadata/contentType" xmlns:ma="http://schemas.microsoft.com/office/2006/metadata/properties/metaAttributes" ct:_="" ma:_="" ma:contentTypeName="Financial Report" ma:contentTypeID="0x0101002517F445A0F35E449C98AAD631F2B038450700257FBB28C90A3B4D96FA0A8A9787F4AE" ma:contentTypeVersion="12" ma:contentTypeDescription="" ma:contentTypeScope="" ma:versionID="8a156e7341ef9d5f58b587d3fb18bf48">
  <xsd:schema xmlns:xsd="http://www.w3.org/2001/XMLSchema" xmlns:xs="http://www.w3.org/2001/XMLSchema" xmlns:p="http://schemas.microsoft.com/office/2006/metadata/properties" xmlns:ns1="http://schemas.microsoft.com/sharepoint/v3" xmlns:ns2="a5f32de4-e402-4188-b034-e71ca7d22e54" xmlns:ns3="9fd47c19-1c4a-4d7d-b342-c10cef269344" xmlns:ns4="c7368b24-06c4-4f11-a2d3-351ec045ad09" targetNamespace="http://schemas.microsoft.com/office/2006/metadata/properties" ma:root="true" ma:fieldsID="2cfc3481a20a73cab8956199d50a1df1" ns1:_="" ns2:_="" ns3:_="" ns4:_="">
    <xsd:import namespace="http://schemas.microsoft.com/sharepoint/v3"/>
    <xsd:import namespace="a5f32de4-e402-4188-b034-e71ca7d22e54"/>
    <xsd:import namespace="9fd47c19-1c4a-4d7d-b342-c10cef269344"/>
    <xsd:import namespace="c7368b24-06c4-4f11-a2d3-351ec045ad09"/>
    <xsd:element name="properties">
      <xsd:complexType>
        <xsd:sequence>
          <xsd:element name="documentManagement">
            <xsd:complexType>
              <xsd:all>
                <xsd:element ref="ns1:RoutingRuleDescription" minOccurs="0"/>
                <xsd:element ref="ns1:Language"/>
                <xsd:element ref="ns2:_dlc_DocIdUrl" minOccurs="0"/>
                <xsd:element ref="ns2:_dlc_DocId" minOccurs="0"/>
                <xsd:element ref="ns3:k1bd994a94c2413797db3bab8f123f6f" minOccurs="0"/>
                <xsd:element ref="ns3:a25c4e3633654d669cbaa09ae6b70789" minOccurs="0"/>
                <xsd:element ref="ns3:mfe9accc5a0b4653a7b513b67ffd122d" minOccurs="0"/>
                <xsd:element ref="ns2:_dlc_DocIdPersistId" minOccurs="0"/>
                <xsd:element ref="ns3:pd01c257034b4e86b1f58279a3bd54c6" minOccurs="0"/>
                <xsd:element ref="ns3:fb3179c379644f499d7166d0c985669b" minOccurs="0"/>
                <xsd:element ref="ns3:TaxCatchAll" minOccurs="0"/>
                <xsd:element ref="ns3:TaxCatchAllLabel" minOccurs="0"/>
                <xsd:element ref="ns3:ece32f50ba964e1fbf627a9d83fe6c01" minOccurs="0"/>
                <xsd:element ref="ns3:ic50d0a05a8e4d9791dac67f8a1e716c" minOccurs="0"/>
                <xsd:element ref="ns3:n771d69a070c4babbf278c67c8a2b859" minOccurs="0"/>
                <xsd:element ref="ns4:RCTI_x002d_RCI" minOccurs="0"/>
                <xsd:element ref="ns3:h95eb04d7f474749bc4b40b63c6c76e0"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2" nillable="true" ma:displayName="Description" ma:internalName="RoutingRuleDescription" ma:readOnly="false">
      <xsd:simpleType>
        <xsd:restriction base="dms:Text">
          <xsd:maxLength value="255"/>
        </xsd:restriction>
      </xsd:simpleType>
    </xsd:element>
    <xsd:element name="Language" ma:index="11" ma:displayName="Language" ma:default="English" ma:internalName="Language" ma:readOnly="false">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urkey)"/>
          <xsd:enumeration value="Ukrainian (Ukraine)"/>
          <xsd:enumeration value="Urdu (Islamic Republic of Pakistan)"/>
          <xsd:enumeration value="Vietnamese (Vietnam)"/>
        </xsd:restriction>
      </xsd:simple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Url" ma:index="1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3" nillable="true" ma:displayName="Document ID Value" ma:description="The value of the document ID assigned to this item." ma:internalName="_dlc_DocId" ma:readOnly="true">
      <xsd:simpleType>
        <xsd:restriction base="dms:Text"/>
      </xsd:simpleType>
    </xsd:element>
    <xsd:element name="_dlc_DocIdPersistId" ma:index="19"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k1bd994a94c2413797db3bab8f123f6f" ma:index="14" nillable="true" ma:taxonomy="true" ma:internalName="k1bd994a94c2413797db3bab8f123f6f" ma:taxonomyFieldName="Section" ma:displayName="Section" ma:default="7;#All|8270565e-a836-42c0-aa61-1ac7b0ff14aa" ma:fieldId="{41bd994a-94c2-4137-97db-3bab8f123f6f}" ma:sspId="797aeec6-0273-40f2-ab3e-beee73212332" ma:termSetId="7ed103ff-4fe0-4197-8cbd-8afd7af5c093" ma:anchorId="00000000-0000-0000-0000-000000000000" ma:open="false" ma:isKeyword="false">
      <xsd:complexType>
        <xsd:sequence>
          <xsd:element ref="pc:Terms" minOccurs="0" maxOccurs="1"/>
        </xsd:sequence>
      </xsd:complexType>
    </xsd:element>
    <xsd:element name="a25c4e3633654d669cbaa09ae6b70789" ma:index="16" nillable="true" ma:taxonomy="true" ma:internalName="a25c4e3633654d669cbaa09ae6b70789" ma:taxonomyFieldName="Sub_x002d_Section" ma:displayName="Sub-Section" ma:default="" ma:fieldId="{a25c4e36-3365-4d66-9cba-a09ae6b70789}" ma:sspId="797aeec6-0273-40f2-ab3e-beee73212332" ma:termSetId="52866136-d969-4b31-8d96-2f1d875187a1" ma:anchorId="00000000-0000-0000-0000-000000000000" ma:open="false" ma:isKeyword="false">
      <xsd:complexType>
        <xsd:sequence>
          <xsd:element ref="pc:Terms" minOccurs="0" maxOccurs="1"/>
        </xsd:sequence>
      </xsd:complexType>
    </xsd:element>
    <xsd:element name="mfe9accc5a0b4653a7b513b67ffd122d" ma:index="18" ma:taxonomy="true" ma:internalName="mfe9accc5a0b4653a7b513b67ffd122d" ma:taxonomyFieldName="Branch" ma:displayName="Branch" ma:default="8;#Financial Operations|8651ba82-ae44-4ff9-aa3c-54defbd887d8" ma:fieldId="{6fe9accc-5a0b-4653-a7b5-13b67ffd122d}" ma:sspId="797aeec6-0273-40f2-ab3e-beee73212332" ma:termSetId="2966b9b6-b7ea-4bfd-a4f9-f27ab5012f44" ma:anchorId="00000000-0000-0000-0000-000000000000" ma:open="false" ma:isKeyword="false">
      <xsd:complexType>
        <xsd:sequence>
          <xsd:element ref="pc:Terms" minOccurs="0" maxOccurs="1"/>
        </xsd:sequence>
      </xsd:complexType>
    </xsd:element>
    <xsd:element name="pd01c257034b4e86b1f58279a3bd54c6" ma:index="20" ma:taxonomy="true" ma:internalName="pd01c257034b4e86b1f58279a3bd54c6" ma:taxonomyFieldName="Security_x0020_Classification" ma:displayName="Security Classification" ma:default="3;#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fb3179c379644f499d7166d0c985669b" ma:index="21" ma:taxonomy="true" ma:internalName="fb3179c379644f499d7166d0c985669b" ma:taxonomyFieldName="Dissemination_x0020_Limiting_x0020_Marker" ma:displayName="Dissemination Limiting Marker" ma:default="2;#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TaxCatchAll" ma:index="22" nillable="true" ma:displayName="Taxonomy Catch All Column" ma:hidden="true" ma:list="{badbf5ee-a73f-4d5c-960b-b72bdb8b86fc}" ma:internalName="TaxCatchAll" ma:showField="CatchAllData" ma:web="59ec5211-c209-4c48-bfe4-b9f7b1228ed1">
      <xsd:complexType>
        <xsd:complexContent>
          <xsd:extension base="dms:MultiChoiceLookup">
            <xsd:sequence>
              <xsd:element name="Value" type="dms:Lookup" maxOccurs="unbounded" minOccurs="0" nillable="true"/>
            </xsd:sequence>
          </xsd:extension>
        </xsd:complexContent>
      </xsd:complexType>
    </xsd:element>
    <xsd:element name="TaxCatchAllLabel" ma:index="23" nillable="true" ma:displayName="Taxonomy Catch All Column1" ma:hidden="true" ma:list="{badbf5ee-a73f-4d5c-960b-b72bdb8b86fc}" ma:internalName="TaxCatchAllLabel" ma:readOnly="true" ma:showField="CatchAllDataLabel" ma:web="59ec5211-c209-4c48-bfe4-b9f7b1228ed1">
      <xsd:complexType>
        <xsd:complexContent>
          <xsd:extension base="dms:MultiChoiceLookup">
            <xsd:sequence>
              <xsd:element name="Value" type="dms:Lookup" maxOccurs="unbounded" minOccurs="0" nillable="true"/>
            </xsd:sequence>
          </xsd:extension>
        </xsd:complexContent>
      </xsd:complexType>
    </xsd:element>
    <xsd:element name="ece32f50ba964e1fbf627a9d83fe6c01" ma:index="25" ma:taxonomy="true" ma:internalName="ece32f50ba964e1fbf627a9d83fe6c01" ma:taxonomyFieldName="Agency" ma:displayName="Agency" ma:default="1;#Department of Environment, Land, Water and Planning|607a3f87-1228-4cd9-82a5-076aa8776274" ma:fieldId="{ece32f50-ba96-4e1f-bf62-7a9d83fe6c01}" ma:sspId="797aeec6-0273-40f2-ab3e-beee73212332" ma:termSetId="8802f075-2b41-4f09-b612-1b6d41c66981" ma:anchorId="00000000-0000-0000-0000-000000000000" ma:open="false" ma:isKeyword="false">
      <xsd:complexType>
        <xsd:sequence>
          <xsd:element ref="pc:Terms" minOccurs="0" maxOccurs="1"/>
        </xsd:sequence>
      </xsd:complexType>
    </xsd:element>
    <xsd:element name="ic50d0a05a8e4d9791dac67f8a1e716c" ma:index="27" ma:taxonomy="true" ma:internalName="ic50d0a05a8e4d9791dac67f8a1e716c" ma:taxonomyFieldName="Group1" ma:displayName="Group" ma:default="6;#Corporate Services|583021de-5b88-4fc0-9d26-f0e13a42b826" ma:fieldId="{2c50d0a0-5a8e-4d97-91da-c67f8a1e716c}" ma:sspId="797aeec6-0273-40f2-ab3e-beee73212332" ma:termSetId="4ea60e42-aaf2-4d08-ba07-c252f1e94b4c" ma:anchorId="00000000-0000-0000-0000-000000000000" ma:open="false" ma:isKeyword="false">
      <xsd:complexType>
        <xsd:sequence>
          <xsd:element ref="pc:Terms" minOccurs="0" maxOccurs="1"/>
        </xsd:sequence>
      </xsd:complexType>
    </xsd:element>
    <xsd:element name="n771d69a070c4babbf278c67c8a2b859" ma:index="29" ma:taxonomy="true" ma:internalName="n771d69a070c4babbf278c67c8a2b859" ma:taxonomyFieldName="Division" ma:displayName="Division" ma:default="5;#Finance and Planning|9b3c2167-f507-4a0f-b195-53ebb97594cd" ma:fieldId="{7771d69a-070c-4bab-bf27-8c67c8a2b859}" ma:sspId="797aeec6-0273-40f2-ab3e-beee73212332" ma:termSetId="0b563327-3fd1-4e33-bf14-c9e227ef5a35" ma:anchorId="00000000-0000-0000-0000-000000000000" ma:open="false" ma:isKeyword="false">
      <xsd:complexType>
        <xsd:sequence>
          <xsd:element ref="pc:Terms" minOccurs="0" maxOccurs="1"/>
        </xsd:sequence>
      </xsd:complexType>
    </xsd:element>
    <xsd:element name="h95eb04d7f474749bc4b40b63c6c76e0" ma:index="33" nillable="true" ma:taxonomy="true" ma:internalName="h95eb04d7f474749bc4b40b63c6c76e0" ma:taxonomyFieldName="Customer_x0020_Group" ma:displayName="Customer Group" ma:default="" ma:fieldId="{195eb04d-7f47-4749-bc4b-40b63c6c76e0}" ma:sspId="797aeec6-0273-40f2-ab3e-beee73212332" ma:termSetId="3ecb31a9-0471-45e8-941a-e3afffe93c80"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7368b24-06c4-4f11-a2d3-351ec045ad09" elementFormDefault="qualified">
    <xsd:import namespace="http://schemas.microsoft.com/office/2006/documentManagement/types"/>
    <xsd:import namespace="http://schemas.microsoft.com/office/infopath/2007/PartnerControls"/>
    <xsd:element name="RCTI_x002d_RCI" ma:index="32" nillable="true" ma:displayName="Team Leaders" ma:format="Dropdown" ma:internalName="RCTI_x002d_RCI">
      <xsd:simpleType>
        <xsd:restriction base="dms:Choice">
          <xsd:enumeration value="Admin"/>
          <xsd:enumeration value="Validation"/>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6"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p:properties xmlns:p="http://schemas.microsoft.com/office/2006/metadata/properties" xmlns:xsi="http://www.w3.org/2001/XMLSchema-instance" xmlns:pc="http://schemas.microsoft.com/office/infopath/2007/PartnerControls">
  <documentManagement>
    <_dlc_DocId xmlns="a5f32de4-e402-4188-b034-e71ca7d22e54">DOCID516-1612398544-22</_dlc_DocId>
    <_dlc_DocIdUrl xmlns="a5f32de4-e402-4188-b034-e71ca7d22e54">
      <Url>https://delwpvicgovau.sharepoint.com/sites/ecm_516/_layouts/15/DocIdRedir.aspx?ID=DOCID516-1612398544-22</Url>
      <Description>DOCID516-1612398544-22</Description>
    </_dlc_DocIdUrl>
    <a25c4e3633654d669cbaa09ae6b70789 xmlns="9fd47c19-1c4a-4d7d-b342-c10cef269344">
      <Terms xmlns="http://schemas.microsoft.com/office/infopath/2007/PartnerControls"/>
    </a25c4e3633654d669cbaa09ae6b70789>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Public</TermName>
          <TermId xmlns="http://schemas.microsoft.com/office/infopath/2007/PartnerControls">4cf06271-6744-4b13-adab-7df8d80986af</TermId>
        </TermInfo>
      </Terms>
    </pd01c257034b4e86b1f58279a3bd54c6>
    <ece32f50ba964e1fbf627a9d83fe6c01 xmlns="9fd47c19-1c4a-4d7d-b342-c10cef269344">
      <Terms xmlns="http://schemas.microsoft.com/office/infopath/2007/PartnerControls">
        <TermInfo xmlns="http://schemas.microsoft.com/office/infopath/2007/PartnerControls">
          <TermName xmlns="http://schemas.microsoft.com/office/infopath/2007/PartnerControls">Department of Energy, Environment and Climate Action</TermName>
          <TermId xmlns="http://schemas.microsoft.com/office/infopath/2007/PartnerControls">6ec2007c-62f7-4367-85b3-4db3e85c504f</TermId>
        </TermInfo>
      </Terms>
    </ece32f50ba964e1fbf627a9d83fe6c01>
    <h95eb04d7f474749bc4b40b63c6c76e0 xmlns="9fd47c19-1c4a-4d7d-b342-c10cef269344">
      <Terms xmlns="http://schemas.microsoft.com/office/infopath/2007/PartnerControls"/>
    </h95eb04d7f474749bc4b40b63c6c76e0>
    <k1bd994a94c2413797db3bab8f123f6f xmlns="9fd47c19-1c4a-4d7d-b342-c10cef269344">
      <Terms xmlns="http://schemas.microsoft.com/office/infopath/2007/PartnerControls">
        <TermInfo xmlns="http://schemas.microsoft.com/office/infopath/2007/PartnerControls">
          <TermName xmlns="http://schemas.microsoft.com/office/infopath/2007/PartnerControls">Accounts Payable</TermName>
          <TermId xmlns="http://schemas.microsoft.com/office/infopath/2007/PartnerControls">17d6d228-cd35-4562-bac9-2455514de376</TermId>
        </TermInfo>
      </Terms>
    </k1bd994a94c2413797db3bab8f123f6f>
    <RCTI_x002d_RCI xmlns="c7368b24-06c4-4f11-a2d3-351ec045ad09">Admin</RCTI_x002d_RCI>
    <Language xmlns="http://schemas.microsoft.com/sharepoint/v3">English</Language>
    <TaxCatchAll xmlns="9fd47c19-1c4a-4d7d-b342-c10cef269344">
      <Value>48</Value>
      <Value>47</Value>
      <Value>46</Value>
      <Value>8</Value>
      <Value>6</Value>
      <Value>5</Value>
      <Value>51</Value>
    </TaxCatchAll>
    <ic50d0a05a8e4d9791dac67f8a1e716c xmlns="9fd47c19-1c4a-4d7d-b342-c10cef269344">
      <Terms xmlns="http://schemas.microsoft.com/office/infopath/2007/PartnerControls">
        <TermInfo xmlns="http://schemas.microsoft.com/office/infopath/2007/PartnerControls">
          <TermName xmlns="http://schemas.microsoft.com/office/infopath/2007/PartnerControls">Corporate Services</TermName>
          <TermId xmlns="http://schemas.microsoft.com/office/infopath/2007/PartnerControls">583021de-5b88-4fc0-9d26-f0e13a42b826</TermId>
        </TermInfo>
      </Terms>
    </ic50d0a05a8e4d9791dac67f8a1e716c>
    <mfe9accc5a0b4653a7b513b67ffd122d xmlns="9fd47c19-1c4a-4d7d-b342-c10cef269344">
      <Terms xmlns="http://schemas.microsoft.com/office/infopath/2007/PartnerControls">
        <TermInfo xmlns="http://schemas.microsoft.com/office/infopath/2007/PartnerControls">
          <TermName xmlns="http://schemas.microsoft.com/office/infopath/2007/PartnerControls">Financial Operations</TermName>
          <TermId xmlns="http://schemas.microsoft.com/office/infopath/2007/PartnerControls">8651ba82-ae44-4ff9-aa3c-54defbd887d8</TermId>
        </TermInfo>
      </Terms>
    </mfe9accc5a0b4653a7b513b67ffd122d>
    <n771d69a070c4babbf278c67c8a2b859 xmlns="9fd47c19-1c4a-4d7d-b342-c10cef269344">
      <Terms xmlns="http://schemas.microsoft.com/office/infopath/2007/PartnerControls">
        <TermInfo xmlns="http://schemas.microsoft.com/office/infopath/2007/PartnerControls">
          <TermName xmlns="http://schemas.microsoft.com/office/infopath/2007/PartnerControls">Finance Infrastructure and Procurement Services</TermName>
          <TermId xmlns="http://schemas.microsoft.com/office/infopath/2007/PartnerControls">9b3c2167-f507-4a0f-b195-53ebb97594cd</TermId>
        </TermInfo>
      </Terms>
    </n771d69a070c4babbf278c67c8a2b859>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e76a803a-a9cc-4850-af8f-9debb0f1923e</TermId>
        </TermInfo>
      </Terms>
    </fb3179c379644f499d7166d0c985669b>
    <RoutingRuleDescription xmlns="http://schemas.microsoft.com/sharepoint/v3" xsi:nil="true"/>
  </documentManagement>
</p:properties>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6C92289-C017-4EFE-9A44-D3F7DF0F3151}">
  <ds:schemaRefs>
    <ds:schemaRef ds:uri="http://schemas.microsoft.com/office/2006/metadata/customXsn"/>
  </ds:schemaRefs>
</ds:datastoreItem>
</file>

<file path=customXml/itemProps3.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4.xml><?xml version="1.0" encoding="utf-8"?>
<ds:datastoreItem xmlns:ds="http://schemas.openxmlformats.org/officeDocument/2006/customXml" ds:itemID="{4DC1EF26-9FAB-4083-A1A7-7ABAABC16634}">
  <ds:schemaRefs>
    <ds:schemaRef ds:uri="Microsoft.SharePoint.Taxonomy.ContentTypeSync"/>
  </ds:schemaRefs>
</ds:datastoreItem>
</file>

<file path=customXml/itemProps5.xml><?xml version="1.0" encoding="utf-8"?>
<ds:datastoreItem xmlns:ds="http://schemas.openxmlformats.org/officeDocument/2006/customXml" ds:itemID="{C5BDDA00-2606-4889-80D4-D5E73AD8985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5f32de4-e402-4188-b034-e71ca7d22e54"/>
    <ds:schemaRef ds:uri="9fd47c19-1c4a-4d7d-b342-c10cef269344"/>
    <ds:schemaRef ds:uri="c7368b24-06c4-4f11-a2d3-351ec045ad0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a5f32de4-e402-4188-b034-e71ca7d22e54"/>
    <ds:schemaRef ds:uri="9fd47c19-1c4a-4d7d-b342-c10cef269344"/>
    <ds:schemaRef ds:uri="c7368b24-06c4-4f11-a2d3-351ec045ad09"/>
    <ds:schemaRef ds:uri="http://schemas.microsoft.com/sharepoint/v3"/>
  </ds:schemaRefs>
</ds:datastoreItem>
</file>

<file path=customXml/itemProps7.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8.xml><?xml version="1.0" encoding="utf-8"?>
<ds:datastoreItem xmlns:ds="http://schemas.openxmlformats.org/officeDocument/2006/customXml" ds:itemID="{245B54D6-32A7-4188-A076-C0830DC51772}">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Normal.dotm</Template>
  <TotalTime>2571</TotalTime>
  <Pages>4</Pages>
  <Words>1740</Words>
  <Characters>9924</Characters>
  <Application>Microsoft Office Word</Application>
  <DocSecurity>0</DocSecurity>
  <Lines>82</Lines>
  <Paragraphs>23</Paragraphs>
  <ScaleCrop>false</ScaleCrop>
  <Company/>
  <LinksUpToDate>false</LinksUpToDate>
  <CharactersWithSpaces>11641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Energy, Environment and Climate Action</dc:title>
  <dc:subject>Position Description</dc:subject>
  <dc:creator>Fiona</dc:creator>
  <cp:keywords/>
  <dc:description/>
  <cp:lastModifiedBy>Lisa M Knight (DEECA)</cp:lastModifiedBy>
  <cp:revision>40</cp:revision>
  <cp:lastPrinted>2026-10-05T22:47:00Z</cp:lastPrinted>
  <dcterms:created xsi:type="dcterms:W3CDTF">2026-10-06T01:05:00Z</dcterms:created>
  <dcterms:modified xsi:type="dcterms:W3CDTF">2026-10-20T00:52:00Z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0x0101002517F445A0F35E449C98AAD631F2B038450700257FBB28C90A3B4D96FA0A8A9787F4AE</vt:lpwstr>
  </property>
  <property fmtid="{D5CDD505-2E9C-101B-9397-08002B2CF9AE}" pid="5" name="MediaServiceImageTags">
    <vt:lpwstr/>
  </property>
  <property fmtid="{D5CDD505-2E9C-101B-9397-08002B2CF9AE}" pid="6" name="_dlc_DocIdItemGuid">
    <vt:lpwstr>d5031836-c941-498b-80b0-71908bf9942b</vt:lpwstr>
  </property>
  <property fmtid="{D5CDD505-2E9C-101B-9397-08002B2CF9AE}" pid="7" name="Dissemination Limiting Marker">
    <vt:lpwstr>51;#Unclassified|e76a803a-a9cc-4850-af8f-9debb0f1923e</vt:lpwstr>
  </property>
  <property fmtid="{D5CDD505-2E9C-101B-9397-08002B2CF9AE}" pid="8" name="Security Classification">
    <vt:lpwstr>48;#Public|4cf06271-6744-4b13-adab-7df8d80986af</vt:lpwstr>
  </property>
  <property fmtid="{D5CDD505-2E9C-101B-9397-08002B2CF9AE}" pid="9" name="g91c59fb10974fa1a03160ad8386f0f4">
    <vt:lpwstr/>
  </property>
  <property fmtid="{D5CDD505-2E9C-101B-9397-08002B2CF9AE}" pid="10" name="Records Class Team Admin">
    <vt:lpwstr>43;#Process and procedure|9fed78e4-0cf7-4349-93c6-1d5eeb34ebd6</vt:lpwstr>
  </property>
  <property fmtid="{D5CDD505-2E9C-101B-9397-08002B2CF9AE}" pid="11" name="Department Document Type">
    <vt:lpwstr>51;#Template|ad5654aa-69da-4dc8-81ae-e984a44f2180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Section">
    <vt:lpwstr>46;#Accounts Payable|17d6d228-cd35-4562-bac9-2455514de376</vt:lpwstr>
  </property>
  <property fmtid="{D5CDD505-2E9C-101B-9397-08002B2CF9AE}" pid="15" name="AdaRegion">
    <vt:lpwstr/>
  </property>
  <property fmtid="{D5CDD505-2E9C-101B-9397-08002B2CF9AE}" pid="16" name="AdaAskAdaKeyword">
    <vt:lpwstr>91;#Recruiting someone to your team|f7744592-b315-4d8e-a76c-334f2b802bf1;#164;#Grade review|f7ad65ac-03ab-486a-9d79-d2a18ebc3522;#138;#Student interns|64cffe4a-5ed8-4613-901d-4715e00cad1e;#180;#Expression of interest to fill a vacancy|6d398fea-abd8-4137-b21d-f2907c9c9cc9</vt:lpwstr>
  </property>
  <property fmtid="{D5CDD505-2E9C-101B-9397-08002B2CF9AE}" pid="17" name="Sub-Section">
    <vt:lpwstr/>
  </property>
  <property fmtid="{D5CDD505-2E9C-101B-9397-08002B2CF9AE}" pid="18" name="Agency">
    <vt:lpwstr>47;#Department of Energy, Environment and Climate Action|6ec2007c-62f7-4367-85b3-4db3e85c504f</vt:lpwstr>
  </property>
  <property fmtid="{D5CDD505-2E9C-101B-9397-08002B2CF9AE}" pid="19" name="Branch">
    <vt:lpwstr>8;#Financial Operations|8651ba82-ae44-4ff9-aa3c-54defbd887d8</vt:lpwstr>
  </property>
  <property fmtid="{D5CDD505-2E9C-101B-9397-08002B2CF9AE}" pid="20" name="o85941e134754762b9719660a258a6e6">
    <vt:lpwstr/>
  </property>
  <property fmtid="{D5CDD505-2E9C-101B-9397-08002B2CF9AE}" pid="21" name="xTOCTable">
    <vt:lpwstr>H</vt:lpwstr>
  </property>
  <property fmtid="{D5CDD505-2E9C-101B-9397-08002B2CF9AE}" pid="22" name="xHeadingsNumbered">
    <vt:lpwstr>0</vt:lpwstr>
  </property>
  <property fmtid="{D5CDD505-2E9C-101B-9397-08002B2CF9AE}" pid="23" name="Copyright Licence Name">
    <vt:lpwstr/>
  </property>
  <property fmtid="{D5CDD505-2E9C-101B-9397-08002B2CF9AE}" pid="24" name="Resource type">
    <vt:lpwstr/>
  </property>
  <property fmtid="{D5CDD505-2E9C-101B-9397-08002B2CF9AE}" pid="25" name="xSubtitle">
    <vt:lpwstr>Subtitle</vt:lpwstr>
  </property>
  <property fmtid="{D5CDD505-2E9C-101B-9397-08002B2CF9AE}" pid="26" name="xCR">
    <vt:lpwstr>Heading</vt:lpwstr>
  </property>
  <property fmtid="{D5CDD505-2E9C-101B-9397-08002B2CF9AE}" pid="27" name="xDoctype">
    <vt:lpwstr/>
  </property>
  <property fmtid="{D5CDD505-2E9C-101B-9397-08002B2CF9AE}" pid="28" name="df723ab3fe1c4eb7a0b151674e7ac40d">
    <vt:lpwstr/>
  </property>
  <property fmtid="{D5CDD505-2E9C-101B-9397-08002B2CF9AE}" pid="29" name="Division">
    <vt:lpwstr>5;#Finance Infrastructure and Procurement Services|9b3c2167-f507-4a0f-b195-53ebb97594cd</vt:lpwstr>
  </property>
  <property fmtid="{D5CDD505-2E9C-101B-9397-08002B2CF9AE}" pid="30" name="xTOCApp">
    <vt:lpwstr>H</vt:lpwstr>
  </property>
  <property fmtid="{D5CDD505-2E9C-101B-9397-08002B2CF9AE}" pid="31" name="xDate">
    <vt:lpwstr/>
  </property>
  <property fmtid="{D5CDD505-2E9C-101B-9397-08002B2CF9AE}" pid="32" name="xTOCH2">
    <vt:lpwstr>Y</vt:lpwstr>
  </property>
  <property fmtid="{D5CDD505-2E9C-101B-9397-08002B2CF9AE}" pid="33" name="AuthorIds_UIVersion_9216">
    <vt:lpwstr>1110</vt:lpwstr>
  </property>
  <property fmtid="{D5CDD505-2E9C-101B-9397-08002B2CF9AE}" pid="34" name="ld508a88e6264ce89693af80a72862cb">
    <vt:lpwstr/>
  </property>
  <property fmtid="{D5CDD505-2E9C-101B-9397-08002B2CF9AE}" pid="35" name="Category">
    <vt:lpwstr/>
  </property>
  <property fmtid="{D5CDD505-2E9C-101B-9397-08002B2CF9AE}" pid="36" name="AdaOwningGroup">
    <vt:lpwstr>18;#People and Culture|4fe8dd26-179b-41a1-8a74-1f09d81ad67a</vt:lpwstr>
  </property>
  <property fmtid="{D5CDD505-2E9C-101B-9397-08002B2CF9AE}" pid="37" name="xTitle">
    <vt:lpwstr>Title</vt:lpwstr>
  </property>
  <property fmtid="{D5CDD505-2E9C-101B-9397-08002B2CF9AE}" pid="38" name="xTOCFigure">
    <vt:lpwstr>H</vt:lpwstr>
  </property>
  <property fmtid="{D5CDD505-2E9C-101B-9397-08002B2CF9AE}" pid="39" name="xTOCH3">
    <vt:lpwstr>Y</vt:lpwstr>
  </property>
  <property fmtid="{D5CDD505-2E9C-101B-9397-08002B2CF9AE}" pid="40" name="xStatus">
    <vt:lpwstr/>
  </property>
  <property fmtid="{D5CDD505-2E9C-101B-9397-08002B2CF9AE}" pid="41" name="Reference Type">
    <vt:lpwstr/>
  </property>
  <property fmtid="{D5CDD505-2E9C-101B-9397-08002B2CF9AE}" pid="42" name="Copyright License Type">
    <vt:lpwstr/>
  </property>
  <property fmtid="{D5CDD505-2E9C-101B-9397-08002B2CF9AE}" pid="43" name="xAppendixName">
    <vt:lpwstr>Appendix</vt:lpwstr>
  </property>
  <property fmtid="{D5CDD505-2E9C-101B-9397-08002B2CF9AE}" pid="44" name="Capability">
    <vt:lpwstr/>
  </property>
  <property fmtid="{D5CDD505-2E9C-101B-9397-08002B2CF9AE}" pid="45" name="xTOCH4">
    <vt:lpwstr>N</vt:lpwstr>
  </property>
  <property fmtid="{D5CDD505-2E9C-101B-9397-08002B2CF9AE}" pid="46" name="Group1">
    <vt:lpwstr>6;#Corporate Services|583021de-5b88-4fc0-9d26-f0e13a42b826</vt:lpwstr>
  </property>
  <property fmtid="{D5CDD505-2E9C-101B-9397-08002B2CF9AE}" pid="47" name="MSIP_Label_4257e2ab-f512-40e2-9c9a-c64247360765_Enabled">
    <vt:lpwstr>true</vt:lpwstr>
  </property>
  <property fmtid="{D5CDD505-2E9C-101B-9397-08002B2CF9AE}" pid="48" name="MSIP_Label_4257e2ab-f512-40e2-9c9a-c64247360765_SetDate">
    <vt:lpwstr>2023-07-13T01:59:02Z</vt:lpwstr>
  </property>
  <property fmtid="{D5CDD505-2E9C-101B-9397-08002B2CF9AE}" pid="49" name="MSIP_Label_4257e2ab-f512-40e2-9c9a-c64247360765_Method">
    <vt:lpwstr>Privileged</vt:lpwstr>
  </property>
  <property fmtid="{D5CDD505-2E9C-101B-9397-08002B2CF9AE}" pid="50" name="MSIP_Label_4257e2ab-f512-40e2-9c9a-c64247360765_Name">
    <vt:lpwstr>OFFICIAL</vt:lpwstr>
  </property>
  <property fmtid="{D5CDD505-2E9C-101B-9397-08002B2CF9AE}" pid="51" name="MSIP_Label_4257e2ab-f512-40e2-9c9a-c64247360765_SiteId">
    <vt:lpwstr>e8bdd6f7-fc18-4e48-a554-7f547927223b</vt:lpwstr>
  </property>
  <property fmtid="{D5CDD505-2E9C-101B-9397-08002B2CF9AE}" pid="52" name="MSIP_Label_4257e2ab-f512-40e2-9c9a-c64247360765_ActionId">
    <vt:lpwstr>9bb6eda2-ec1c-4227-ab7e-d28e30102516</vt:lpwstr>
  </property>
  <property fmtid="{D5CDD505-2E9C-101B-9397-08002B2CF9AE}" pid="53" name="MSIP_Label_4257e2ab-f512-40e2-9c9a-c64247360765_ContentBits">
    <vt:lpwstr>2</vt:lpwstr>
  </property>
  <property fmtid="{D5CDD505-2E9C-101B-9397-08002B2CF9AE}" pid="54" name="pd01c257034b4e86b1f58279a3bd54c6">
    <vt:lpwstr>Unclassified|7fa379f4-4aba-4692-ab80-7d39d3a23cf4</vt:lpwstr>
  </property>
  <property fmtid="{D5CDD505-2E9C-101B-9397-08002B2CF9AE}" pid="55" name="a25c4e3633654d669cbaa09ae6b70789">
    <vt:lpwstr/>
  </property>
  <property fmtid="{D5CDD505-2E9C-101B-9397-08002B2CF9AE}" pid="56" name="ece32f50ba964e1fbf627a9d83fe6c01">
    <vt:lpwstr>Department of Environment, Land, Water and Planning|607a3f87-1228-4cd9-82a5-076aa8776274</vt:lpwstr>
  </property>
  <property fmtid="{D5CDD505-2E9C-101B-9397-08002B2CF9AE}" pid="57" name="TaxCatchAll">
    <vt:lpwstr>2;#FOUO|955eb6fc-b35a-4808-8aa5-31e514fa3f26;#43;#People and Culture|c4e519e5-2a1a-4634-bbb0-9eb965f1a8c4;#7;#All|8270565e-a836-42c0-aa61-1ac7b0ff14aa;#6;#Corporate Services|583021de-5b88-4fc0-9d26-f0e13a42b826;#3;#Unclassified|7fa379f4-4aba-4692-ab80-7d39d3a23cf4;#36;#All|8270565e-a836-42c0-aa61-1ac7b0ff14aa;#1;#Department of Environment, Land, Water and Planning|607a3f87-1228-4cd9-82a5-076aa8776274</vt:lpwstr>
  </property>
  <property fmtid="{D5CDD505-2E9C-101B-9397-08002B2CF9AE}" pid="58" name="ic50d0a05a8e4d9791dac67f8a1e716c">
    <vt:lpwstr>Corporate Services|583021de-5b88-4fc0-9d26-f0e13a42b826</vt:lpwstr>
  </property>
  <property fmtid="{D5CDD505-2E9C-101B-9397-08002B2CF9AE}" pid="59" name="k1bd994a94c2413797db3bab8f123f6f">
    <vt:lpwstr>All|8270565e-a836-42c0-aa61-1ac7b0ff14aa</vt:lpwstr>
  </property>
  <property fmtid="{D5CDD505-2E9C-101B-9397-08002B2CF9AE}" pid="60" name="n771d69a070c4babbf278c67c8a2b859">
    <vt:lpwstr>People and Culture|c4e519e5-2a1a-4634-bbb0-9eb965f1a8c4</vt:lpwstr>
  </property>
  <property fmtid="{D5CDD505-2E9C-101B-9397-08002B2CF9AE}" pid="61" name="mfe9accc5a0b4653a7b513b67ffd122d">
    <vt:lpwstr>All|8270565e-a836-42c0-aa61-1ac7b0ff14aa</vt:lpwstr>
  </property>
  <property fmtid="{D5CDD505-2E9C-101B-9397-08002B2CF9AE}" pid="62" name="fb3179c379644f499d7166d0c985669b">
    <vt:lpwstr>FOUO|955eb6fc-b35a-4808-8aa5-31e514fa3f26</vt:lpwstr>
  </property>
  <property fmtid="{D5CDD505-2E9C-101B-9397-08002B2CF9AE}" pid="63" name="h95eb04d7f474749bc4b40b63c6c76e0">
    <vt:lpwstr/>
  </property>
  <property fmtid="{D5CDD505-2E9C-101B-9397-08002B2CF9AE}" pid="64" name="Customer_x0020_Group">
    <vt:lpwstr/>
  </property>
  <property fmtid="{D5CDD505-2E9C-101B-9397-08002B2CF9AE}" pid="65" name="RCTI-RCI">
    <vt:lpwstr>Admin</vt:lpwstr>
  </property>
  <property fmtid="{D5CDD505-2E9C-101B-9397-08002B2CF9AE}" pid="66" name="Customer Group">
    <vt:lpwstr/>
  </property>
  <property fmtid="{D5CDD505-2E9C-101B-9397-08002B2CF9AE}" pid="67" name="Sub_x002d_Section">
    <vt:lpwstr/>
  </property>
  <property fmtid="{D5CDD505-2E9C-101B-9397-08002B2CF9AE}" pid="68" name="Security_x0020_Classification">
    <vt:lpwstr>48;#Public|4cf06271-6744-4b13-adab-7df8d80986af</vt:lpwstr>
  </property>
  <property fmtid="{D5CDD505-2E9C-101B-9397-08002B2CF9AE}" pid="69" name="Dissemination_x0020_Limiting_x0020_Marker">
    <vt:lpwstr>51;#Unclassified|e76a803a-a9cc-4850-af8f-9debb0f1923e</vt:lpwstr>
  </property>
</Properties>
</file>