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4C35ABEF" w:rsidR="00254F12" w:rsidRPr="00862057" w:rsidRDefault="004E4D6E"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DF575D">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229BA3C6" w:rsidR="004C1F02" w:rsidRDefault="00DF575D"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EE6293B">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1A8C365">
              <v:shape id="Freeform: Shape 4" style="position:absolute;margin-left:0;margin-top:0;width:538.3pt;height:175.4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0C9377A0">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15BEED5">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74230ED">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D58159E">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50AE09E">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47A1767">
              <v:shape id="Freeform: Shape 7" style="position:absolute;margin-left:413.8pt;margin-top:105.25pt;width:98.95pt;height:70.3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37D943D4">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A455422">
              <v:shape id="Freeform: Shape 8" style="position:absolute;margin-left:380.55pt;margin-top:140.05pt;width:82.5pt;height:35.4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50479B92">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FC2D229">
              <v:shape id="Freeform: Shape 9" style="position:absolute;margin-left:446.25pt;margin-top:105.25pt;width:83.05pt;height:70.3pt;z-index:2516531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11480AFE">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802DD0D">
              <v:shape id="Freeform: Shape 6" style="position:absolute;margin-left:463.65pt;margin-top:0;width:132.1pt;height:140.3pt;z-index:2516500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67CC3E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24C0165C">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51467EB8" w:rsidR="00655FE5" w:rsidRPr="00491D3F" w:rsidRDefault="00610ADF" w:rsidP="00655FE5">
            <w:pPr>
              <w:spacing w:before="0" w:after="0"/>
              <w:ind w:left="57" w:right="-450"/>
              <w:rPr>
                <w:rFonts w:ascii="Arial" w:hAnsi="Arial" w:cs="Arial"/>
                <w:szCs w:val="22"/>
              </w:rPr>
            </w:pPr>
            <w:bookmarkStart w:id="2" w:name="_Hlk175666665"/>
            <w:r w:rsidRPr="00491D3F">
              <w:rPr>
                <w:rFonts w:ascii="Arial" w:hAnsi="Arial"/>
              </w:rPr>
              <w:t>Forest and Fire Operations Officer</w:t>
            </w:r>
            <w:bookmarkEnd w:id="2"/>
          </w:p>
        </w:tc>
      </w:tr>
      <w:tr w:rsidR="00655FE5" w:rsidRPr="00495B3B" w14:paraId="5F8F815C" w14:textId="77777777" w:rsidTr="24C0165C">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03209FA1" w:rsidR="00655FE5" w:rsidRPr="00491D3F" w:rsidRDefault="0005288D" w:rsidP="24C0165C">
            <w:pPr>
              <w:spacing w:before="0" w:after="0"/>
              <w:ind w:left="57" w:right="-450"/>
              <w:rPr>
                <w:rFonts w:ascii="Arial" w:hAnsi="Arial" w:cs="Arial"/>
              </w:rPr>
            </w:pPr>
            <w:r>
              <w:rPr>
                <w:rFonts w:ascii="Arial" w:hAnsi="Arial" w:cs="Arial"/>
              </w:rPr>
              <w:t>50948168</w:t>
            </w:r>
          </w:p>
        </w:tc>
      </w:tr>
      <w:tr w:rsidR="00655FE5" w:rsidRPr="00495B3B" w14:paraId="6052E497" w14:textId="77777777" w:rsidTr="24C0165C">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122BE49C" w:rsidR="00655FE5" w:rsidRPr="00491D3F" w:rsidRDefault="00D44EA7" w:rsidP="00655FE5">
            <w:pPr>
              <w:spacing w:before="0" w:after="0"/>
              <w:ind w:left="57" w:right="-450"/>
              <w:rPr>
                <w:rFonts w:ascii="Arial" w:hAnsi="Arial" w:cs="Arial"/>
                <w:szCs w:val="22"/>
              </w:rPr>
            </w:pPr>
            <w:r w:rsidRPr="00491D3F">
              <w:rPr>
                <w:rFonts w:ascii="Arial" w:hAnsi="Arial"/>
                <w:szCs w:val="22"/>
              </w:rPr>
              <w:t xml:space="preserve">Field Staff </w:t>
            </w:r>
            <w:r w:rsidR="00655FE5" w:rsidRPr="00491D3F">
              <w:rPr>
                <w:rFonts w:ascii="Arial" w:hAnsi="Arial"/>
                <w:szCs w:val="22"/>
              </w:rPr>
              <w:t xml:space="preserve">Band </w:t>
            </w:r>
            <w:r w:rsidR="008A517B" w:rsidRPr="00491D3F">
              <w:rPr>
                <w:rFonts w:ascii="Arial" w:hAnsi="Arial"/>
                <w:szCs w:val="22"/>
              </w:rPr>
              <w:t>2</w:t>
            </w:r>
          </w:p>
        </w:tc>
      </w:tr>
      <w:tr w:rsidR="00655FE5" w:rsidRPr="00495B3B" w14:paraId="513E600D" w14:textId="77777777" w:rsidTr="24C0165C">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B579C2E" w:rsidR="00655FE5" w:rsidRPr="00491D3F" w:rsidRDefault="004C3145" w:rsidP="00655FE5">
            <w:pPr>
              <w:spacing w:before="0" w:after="0"/>
              <w:ind w:left="57" w:right="-450"/>
              <w:rPr>
                <w:rFonts w:ascii="Arial" w:hAnsi="Arial" w:cs="Arial"/>
                <w:szCs w:val="22"/>
              </w:rPr>
            </w:pPr>
            <w:r w:rsidRPr="00491D3F">
              <w:rPr>
                <w:rFonts w:ascii="Arial" w:hAnsi="Arial"/>
                <w:szCs w:val="22"/>
              </w:rPr>
              <w:t>$</w:t>
            </w:r>
            <w:r w:rsidR="00093FA0">
              <w:rPr>
                <w:rFonts w:ascii="Arial" w:hAnsi="Arial"/>
                <w:szCs w:val="22"/>
              </w:rPr>
              <w:t>68,159 - 73,201</w:t>
            </w:r>
            <w:r w:rsidRPr="00491D3F">
              <w:rPr>
                <w:rFonts w:ascii="Arial" w:hAnsi="Arial"/>
                <w:szCs w:val="22"/>
              </w:rPr>
              <w:t xml:space="preserve"> </w:t>
            </w:r>
            <w:r w:rsidR="00DC0677" w:rsidRPr="00491D3F">
              <w:rPr>
                <w:rFonts w:ascii="Arial" w:hAnsi="Arial"/>
                <w:szCs w:val="22"/>
              </w:rPr>
              <w:t>plus</w:t>
            </w:r>
            <w:r w:rsidRPr="00491D3F">
              <w:rPr>
                <w:rFonts w:ascii="Arial" w:hAnsi="Arial"/>
                <w:szCs w:val="22"/>
              </w:rPr>
              <w:t xml:space="preserve"> superannuation</w:t>
            </w:r>
          </w:p>
        </w:tc>
      </w:tr>
      <w:tr w:rsidR="004C355E" w:rsidRPr="00495B3B" w14:paraId="2A722203" w14:textId="77777777" w:rsidTr="24C0165C">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6BCDBB3F" w:rsidR="004C355E" w:rsidRPr="00491D3F" w:rsidRDefault="006A7632" w:rsidP="004C355E">
            <w:pPr>
              <w:tabs>
                <w:tab w:val="left" w:pos="3529"/>
              </w:tabs>
              <w:spacing w:before="0" w:after="0"/>
              <w:ind w:left="57" w:right="-450"/>
              <w:rPr>
                <w:rFonts w:ascii="Arial" w:hAnsi="Arial" w:cs="Arial"/>
                <w:szCs w:val="22"/>
              </w:rPr>
            </w:pPr>
            <w:r w:rsidRPr="00491D3F">
              <w:rPr>
                <w:rFonts w:ascii="Arial" w:hAnsi="Arial"/>
                <w:szCs w:val="22"/>
              </w:rPr>
              <w:t>Ongoing</w:t>
            </w:r>
          </w:p>
        </w:tc>
      </w:tr>
      <w:tr w:rsidR="004C355E" w:rsidRPr="00495B3B" w14:paraId="73E4C712" w14:textId="77777777" w:rsidTr="24C0165C">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772284E0" w:rsidR="004C355E" w:rsidRPr="00491D3F" w:rsidRDefault="008C3327" w:rsidP="004C355E">
            <w:pPr>
              <w:spacing w:before="0" w:after="0"/>
              <w:ind w:left="57" w:right="-450"/>
              <w:rPr>
                <w:rFonts w:ascii="Arial" w:hAnsi="Arial" w:cs="Arial"/>
                <w:szCs w:val="22"/>
              </w:rPr>
            </w:pPr>
            <w:r w:rsidRPr="00491D3F">
              <w:rPr>
                <w:rFonts w:ascii="Arial" w:hAnsi="Arial"/>
                <w:szCs w:val="22"/>
              </w:rPr>
              <w:t>Bushfire and Forest Services</w:t>
            </w:r>
          </w:p>
        </w:tc>
      </w:tr>
      <w:tr w:rsidR="004C355E" w:rsidRPr="00495B3B" w14:paraId="1EBFF7E6" w14:textId="77777777" w:rsidTr="24C0165C">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3BD17C2D" w:rsidR="004C355E" w:rsidRPr="00491D3F" w:rsidRDefault="004C355E" w:rsidP="004C355E">
            <w:pPr>
              <w:spacing w:before="0" w:after="0"/>
              <w:ind w:left="57" w:right="-450"/>
              <w:rPr>
                <w:rFonts w:ascii="Arial" w:hAnsi="Arial" w:cs="Arial"/>
                <w:szCs w:val="22"/>
              </w:rPr>
            </w:pPr>
            <w:r w:rsidRPr="00491D3F">
              <w:rPr>
                <w:rFonts w:ascii="Arial" w:hAnsi="Arial"/>
                <w:szCs w:val="22"/>
              </w:rPr>
              <w:t>Forest and Fire Operations Division</w:t>
            </w:r>
          </w:p>
        </w:tc>
      </w:tr>
      <w:tr w:rsidR="004C355E" w:rsidRPr="00495B3B" w14:paraId="37A0D7CE" w14:textId="77777777" w:rsidTr="24C0165C">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9DD1097" w14:textId="5291B9E1" w:rsidR="00E716D3" w:rsidRPr="00491D3F" w:rsidRDefault="00BF0F3C" w:rsidP="00E716D3">
            <w:pPr>
              <w:spacing w:before="0" w:after="0"/>
              <w:ind w:left="57" w:right="-450"/>
              <w:rPr>
                <w:rFonts w:ascii="Arial" w:hAnsi="Arial"/>
                <w:szCs w:val="22"/>
              </w:rPr>
            </w:pPr>
            <w:r>
              <w:rPr>
                <w:rFonts w:ascii="Arial" w:hAnsi="Arial"/>
                <w:szCs w:val="22"/>
              </w:rPr>
              <w:t>Lorne</w:t>
            </w:r>
            <w:r w:rsidR="00093FA0">
              <w:rPr>
                <w:rFonts w:ascii="Arial" w:hAnsi="Arial"/>
                <w:szCs w:val="22"/>
              </w:rPr>
              <w:t xml:space="preserve"> workcentre</w:t>
            </w:r>
          </w:p>
          <w:p w14:paraId="3B7CA3B3" w14:textId="124996F5" w:rsidR="004C355E" w:rsidRPr="00491D3F" w:rsidRDefault="004C355E" w:rsidP="004C355E">
            <w:pPr>
              <w:spacing w:before="0" w:after="0"/>
              <w:ind w:left="57" w:right="-450"/>
              <w:rPr>
                <w:rFonts w:ascii="Arial" w:hAnsi="Arial" w:cs="Arial"/>
                <w:szCs w:val="22"/>
              </w:rPr>
            </w:pPr>
            <w:r w:rsidRPr="00491D3F">
              <w:rPr>
                <w:rFonts w:ascii="Arial" w:hAnsi="Arial"/>
                <w:szCs w:val="22"/>
              </w:rPr>
              <w:t xml:space="preserve">Hybrid work arrangement available: </w:t>
            </w:r>
            <w:r w:rsidRPr="00491D3F">
              <w:rPr>
                <w:rFonts w:ascii="Arial" w:hAnsi="Arial"/>
                <w:szCs w:val="22"/>
              </w:rPr>
              <w:fldChar w:fldCharType="begin">
                <w:ffData>
                  <w:name w:val=""/>
                  <w:enabled/>
                  <w:calcOnExit w:val="0"/>
                  <w:checkBox>
                    <w:size w:val="26"/>
                    <w:default w:val="0"/>
                    <w:checked w:val="0"/>
                  </w:checkBox>
                </w:ffData>
              </w:fldChar>
            </w:r>
            <w:r w:rsidRPr="00491D3F">
              <w:rPr>
                <w:rFonts w:ascii="Arial" w:hAnsi="Arial"/>
                <w:szCs w:val="22"/>
              </w:rPr>
              <w:instrText xml:space="preserve"> FORMCHECKBOX </w:instrText>
            </w:r>
            <w:r w:rsidRPr="00491D3F">
              <w:rPr>
                <w:rFonts w:ascii="Arial" w:hAnsi="Arial"/>
                <w:szCs w:val="22"/>
              </w:rPr>
            </w:r>
            <w:r w:rsidRPr="00491D3F">
              <w:rPr>
                <w:rFonts w:ascii="Arial" w:hAnsi="Arial"/>
                <w:szCs w:val="22"/>
              </w:rPr>
              <w:fldChar w:fldCharType="separate"/>
            </w:r>
            <w:r w:rsidRPr="00491D3F">
              <w:rPr>
                <w:rFonts w:ascii="Arial" w:hAnsi="Arial"/>
                <w:szCs w:val="22"/>
              </w:rPr>
              <w:fldChar w:fldCharType="end"/>
            </w:r>
            <w:r w:rsidR="004D1489">
              <w:rPr>
                <w:rFonts w:ascii="Arial" w:hAnsi="Arial"/>
                <w:szCs w:val="22"/>
              </w:rPr>
              <w:t xml:space="preserve"> </w:t>
            </w:r>
            <w:r w:rsidRPr="00491D3F">
              <w:rPr>
                <w:rFonts w:ascii="Arial" w:hAnsi="Arial"/>
                <w:szCs w:val="22"/>
              </w:rPr>
              <w:t>Yes</w:t>
            </w:r>
            <w:r w:rsidRPr="00491D3F">
              <w:rPr>
                <w:rFonts w:ascii="Arial" w:hAnsi="Arial"/>
                <w:szCs w:val="22"/>
              </w:rPr>
              <w:tab/>
            </w:r>
            <w:r w:rsidR="00C27174" w:rsidRPr="00491D3F">
              <w:rPr>
                <w:rFonts w:ascii="Arial" w:hAnsi="Arial"/>
                <w:szCs w:val="22"/>
              </w:rPr>
              <w:fldChar w:fldCharType="begin">
                <w:ffData>
                  <w:name w:val=""/>
                  <w:enabled/>
                  <w:calcOnExit w:val="0"/>
                  <w:checkBox>
                    <w:size w:val="26"/>
                    <w:default w:val="1"/>
                  </w:checkBox>
                </w:ffData>
              </w:fldChar>
            </w:r>
            <w:r w:rsidR="00C27174" w:rsidRPr="00491D3F">
              <w:rPr>
                <w:rFonts w:ascii="Arial" w:hAnsi="Arial"/>
                <w:szCs w:val="22"/>
              </w:rPr>
              <w:instrText xml:space="preserve"> FORMCHECKBOX </w:instrText>
            </w:r>
            <w:r w:rsidR="00C27174" w:rsidRPr="00491D3F">
              <w:rPr>
                <w:rFonts w:ascii="Arial" w:hAnsi="Arial"/>
                <w:szCs w:val="22"/>
              </w:rPr>
            </w:r>
            <w:r w:rsidR="00C27174" w:rsidRPr="00491D3F">
              <w:rPr>
                <w:rFonts w:ascii="Arial" w:hAnsi="Arial"/>
                <w:szCs w:val="22"/>
              </w:rPr>
              <w:fldChar w:fldCharType="separate"/>
            </w:r>
            <w:r w:rsidR="00C27174" w:rsidRPr="00491D3F">
              <w:rPr>
                <w:rFonts w:ascii="Arial" w:hAnsi="Arial"/>
                <w:szCs w:val="22"/>
              </w:rPr>
              <w:fldChar w:fldCharType="end"/>
            </w:r>
            <w:r w:rsidRPr="00491D3F">
              <w:rPr>
                <w:rFonts w:ascii="Arial" w:hAnsi="Arial"/>
                <w:szCs w:val="22"/>
              </w:rPr>
              <w:t xml:space="preserve">  No                </w:t>
            </w:r>
          </w:p>
        </w:tc>
      </w:tr>
      <w:tr w:rsidR="004C355E" w:rsidRPr="00495B3B" w14:paraId="4352AE4A" w14:textId="77777777" w:rsidTr="24C0165C">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04E0D3AA" w:rsidR="004C355E" w:rsidRPr="00491D3F" w:rsidRDefault="00491D3F" w:rsidP="004C355E">
            <w:pPr>
              <w:tabs>
                <w:tab w:val="left" w:pos="469"/>
                <w:tab w:val="left" w:pos="1189"/>
              </w:tabs>
              <w:spacing w:before="0" w:after="0"/>
              <w:ind w:left="57" w:right="-450"/>
              <w:rPr>
                <w:rFonts w:ascii="Arial" w:hAnsi="Arial" w:cs="Arial"/>
                <w:szCs w:val="22"/>
              </w:rPr>
            </w:pPr>
            <w:r w:rsidRPr="00491D3F">
              <w:rPr>
                <w:rFonts w:ascii="Arial" w:hAnsi="Arial" w:cs="Arial"/>
                <w:szCs w:val="22"/>
              </w:rPr>
              <w:t>Workcentre Operations Coordinator/Field Operations Supervisor</w:t>
            </w:r>
            <w:r w:rsidRPr="00491D3F">
              <w:rPr>
                <w:rFonts w:ascii="Arial" w:hAnsi="Arial" w:cs="Arial"/>
                <w:szCs w:val="22"/>
              </w:rPr>
              <w:tab/>
            </w:r>
            <w:r w:rsidR="004C355E" w:rsidRPr="00491D3F">
              <w:rPr>
                <w:rFonts w:ascii="Arial" w:hAnsi="Arial" w:cs="Arial"/>
                <w:szCs w:val="22"/>
              </w:rPr>
              <w:tab/>
            </w:r>
          </w:p>
        </w:tc>
      </w:tr>
      <w:tr w:rsidR="004C355E" w:rsidRPr="00495B3B" w14:paraId="35F6D00F" w14:textId="77777777" w:rsidTr="24C0165C">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0CBB2969" w:rsidR="004C355E" w:rsidRPr="00491D3F" w:rsidRDefault="00610ADF" w:rsidP="004C355E">
            <w:pPr>
              <w:tabs>
                <w:tab w:val="left" w:pos="469"/>
                <w:tab w:val="left" w:pos="1189"/>
              </w:tabs>
              <w:spacing w:before="0" w:after="0"/>
              <w:ind w:left="57" w:right="-450"/>
              <w:rPr>
                <w:rFonts w:ascii="Arial" w:hAnsi="Arial" w:cs="Arial"/>
                <w:szCs w:val="22"/>
              </w:rPr>
            </w:pPr>
            <w:r w:rsidRPr="00491D3F">
              <w:rPr>
                <w:rFonts w:ascii="Arial" w:hAnsi="Arial" w:cs="Arial"/>
                <w:szCs w:val="22"/>
              </w:rPr>
              <w:fldChar w:fldCharType="begin">
                <w:ffData>
                  <w:name w:val=""/>
                  <w:enabled/>
                  <w:calcOnExit w:val="0"/>
                  <w:checkBox>
                    <w:size w:val="26"/>
                    <w:default w:val="0"/>
                  </w:checkBox>
                </w:ffData>
              </w:fldChar>
            </w:r>
            <w:r w:rsidRPr="00491D3F">
              <w:rPr>
                <w:rFonts w:ascii="Arial" w:hAnsi="Arial" w:cs="Arial"/>
                <w:szCs w:val="22"/>
              </w:rPr>
              <w:instrText xml:space="preserve"> FORMCHECKBOX </w:instrText>
            </w:r>
            <w:r w:rsidRPr="00491D3F">
              <w:rPr>
                <w:rFonts w:ascii="Arial" w:hAnsi="Arial" w:cs="Arial"/>
                <w:szCs w:val="22"/>
              </w:rPr>
            </w:r>
            <w:r w:rsidRPr="00491D3F">
              <w:rPr>
                <w:rFonts w:ascii="Arial" w:hAnsi="Arial" w:cs="Arial"/>
                <w:szCs w:val="22"/>
              </w:rPr>
              <w:fldChar w:fldCharType="separate"/>
            </w:r>
            <w:r w:rsidRPr="00491D3F">
              <w:rPr>
                <w:rFonts w:ascii="Arial" w:hAnsi="Arial" w:cs="Arial"/>
                <w:szCs w:val="22"/>
              </w:rPr>
              <w:fldChar w:fldCharType="end"/>
            </w:r>
            <w:r w:rsidR="004C355E" w:rsidRPr="00491D3F">
              <w:rPr>
                <w:rFonts w:ascii="Arial" w:hAnsi="Arial" w:cs="Arial"/>
                <w:szCs w:val="22"/>
              </w:rPr>
              <w:tab/>
              <w:t>Yes</w:t>
            </w:r>
            <w:r w:rsidR="004C355E" w:rsidRPr="00491D3F">
              <w:rPr>
                <w:rFonts w:ascii="Arial" w:hAnsi="Arial" w:cs="Arial"/>
                <w:szCs w:val="22"/>
              </w:rPr>
              <w:tab/>
            </w:r>
            <w:r w:rsidR="00C27174" w:rsidRPr="00491D3F">
              <w:rPr>
                <w:rFonts w:ascii="Arial" w:hAnsi="Arial" w:cs="Arial"/>
                <w:szCs w:val="22"/>
              </w:rPr>
              <w:fldChar w:fldCharType="begin">
                <w:ffData>
                  <w:name w:val=""/>
                  <w:enabled/>
                  <w:calcOnExit w:val="0"/>
                  <w:checkBox>
                    <w:size w:val="26"/>
                    <w:default w:val="1"/>
                  </w:checkBox>
                </w:ffData>
              </w:fldChar>
            </w:r>
            <w:r w:rsidR="00C27174" w:rsidRPr="00491D3F">
              <w:rPr>
                <w:rFonts w:ascii="Arial" w:hAnsi="Arial" w:cs="Arial"/>
                <w:szCs w:val="22"/>
              </w:rPr>
              <w:instrText xml:space="preserve"> FORMCHECKBOX </w:instrText>
            </w:r>
            <w:r w:rsidR="00C27174" w:rsidRPr="00491D3F">
              <w:rPr>
                <w:rFonts w:ascii="Arial" w:hAnsi="Arial" w:cs="Arial"/>
                <w:szCs w:val="22"/>
              </w:rPr>
            </w:r>
            <w:r w:rsidR="00C27174" w:rsidRPr="00491D3F">
              <w:rPr>
                <w:rFonts w:ascii="Arial" w:hAnsi="Arial" w:cs="Arial"/>
                <w:szCs w:val="22"/>
              </w:rPr>
              <w:fldChar w:fldCharType="separate"/>
            </w:r>
            <w:r w:rsidR="00C27174" w:rsidRPr="00491D3F">
              <w:rPr>
                <w:rFonts w:ascii="Arial" w:hAnsi="Arial" w:cs="Arial"/>
                <w:szCs w:val="22"/>
              </w:rPr>
              <w:fldChar w:fldCharType="end"/>
            </w:r>
            <w:r w:rsidR="004C355E" w:rsidRPr="00491D3F">
              <w:rPr>
                <w:rFonts w:ascii="Arial" w:hAnsi="Arial" w:cs="Arial"/>
                <w:szCs w:val="22"/>
              </w:rPr>
              <w:t xml:space="preserve">  No                If yes, how many?</w:t>
            </w:r>
          </w:p>
        </w:tc>
      </w:tr>
      <w:tr w:rsidR="004C355E" w:rsidRPr="00495B3B" w14:paraId="70C7CF88" w14:textId="77777777" w:rsidTr="24C0165C">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65226F0B" w:rsidR="004C355E" w:rsidRPr="00491D3F" w:rsidRDefault="00C52422" w:rsidP="004C355E">
            <w:pPr>
              <w:spacing w:before="0" w:after="0"/>
              <w:ind w:left="57" w:right="-450"/>
              <w:rPr>
                <w:rFonts w:ascii="Arial" w:hAnsi="Arial" w:cs="Arial"/>
                <w:szCs w:val="22"/>
              </w:rPr>
            </w:pPr>
            <w:r>
              <w:rPr>
                <w:rFonts w:ascii="Arial" w:hAnsi="Arial" w:cs="Arial"/>
                <w:szCs w:val="22"/>
              </w:rPr>
              <w:t>Peter McGinnis</w:t>
            </w:r>
            <w:r w:rsidR="00DF575D">
              <w:rPr>
                <w:rFonts w:ascii="Arial" w:hAnsi="Arial" w:cs="Arial"/>
                <w:szCs w:val="22"/>
              </w:rPr>
              <w:t xml:space="preserve"> - </w:t>
            </w:r>
            <w:r w:rsidR="00561A9B">
              <w:rPr>
                <w:rFonts w:ascii="Arial" w:hAnsi="Arial" w:cs="Arial"/>
                <w:szCs w:val="22"/>
              </w:rPr>
              <w:t>0457</w:t>
            </w:r>
            <w:r w:rsidR="00DF575D">
              <w:rPr>
                <w:rFonts w:ascii="Arial" w:hAnsi="Arial" w:cs="Arial"/>
                <w:szCs w:val="22"/>
              </w:rPr>
              <w:t xml:space="preserve"> </w:t>
            </w:r>
            <w:r w:rsidR="00561A9B">
              <w:rPr>
                <w:rFonts w:ascii="Arial" w:hAnsi="Arial" w:cs="Arial"/>
                <w:szCs w:val="22"/>
              </w:rPr>
              <w:t>709</w:t>
            </w:r>
            <w:r w:rsidR="00DF575D">
              <w:rPr>
                <w:rFonts w:ascii="Arial" w:hAnsi="Arial" w:cs="Arial"/>
                <w:szCs w:val="22"/>
              </w:rPr>
              <w:t xml:space="preserve"> </w:t>
            </w:r>
            <w:r w:rsidR="00561A9B">
              <w:rPr>
                <w:rFonts w:ascii="Arial" w:hAnsi="Arial" w:cs="Arial"/>
                <w:szCs w:val="22"/>
              </w:rPr>
              <w:t>429</w:t>
            </w:r>
            <w:r w:rsidR="00DF575D">
              <w:rPr>
                <w:rFonts w:ascii="Arial" w:hAnsi="Arial" w:cs="Arial"/>
                <w:szCs w:val="22"/>
              </w:rPr>
              <w:t xml:space="preserve"> / </w:t>
            </w:r>
            <w:r w:rsidR="00561A9B">
              <w:rPr>
                <w:rFonts w:ascii="Arial" w:hAnsi="Arial" w:cs="Arial"/>
                <w:szCs w:val="22"/>
              </w:rPr>
              <w:t>peter.mcginnis@deeca.vic.gov.au</w:t>
            </w: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9F7BB14" w14:textId="77777777" w:rsidR="001D1FC3" w:rsidRPr="002C6E88" w:rsidRDefault="001D1FC3" w:rsidP="001D1FC3">
      <w:pPr>
        <w:pStyle w:val="DTPLIheadinggreen"/>
        <w:spacing w:before="120"/>
        <w:rPr>
          <w:rFonts w:ascii="Arial" w:hAnsi="Arial"/>
          <w:noProof/>
          <w:color w:val="232222" w:themeColor="text1"/>
          <w:sz w:val="20"/>
          <w:szCs w:val="22"/>
          <w:lang w:eastAsia="zh-CN"/>
        </w:rPr>
      </w:pPr>
      <w:r w:rsidRPr="002C6E88">
        <w:rPr>
          <w:rFonts w:ascii="Arial" w:hAnsi="Arial"/>
          <w:noProof/>
          <w:color w:val="232222" w:themeColor="text1"/>
          <w:sz w:val="20"/>
          <w:szCs w:val="22"/>
          <w:lang w:eastAsia="zh-CN"/>
        </w:rPr>
        <w:t xml:space="preserve">The Department of </w:t>
      </w:r>
      <w:r>
        <w:rPr>
          <w:rFonts w:ascii="Arial" w:hAnsi="Arial"/>
          <w:noProof/>
          <w:color w:val="232222" w:themeColor="text1"/>
          <w:sz w:val="20"/>
          <w:szCs w:val="22"/>
          <w:lang w:eastAsia="zh-CN"/>
        </w:rPr>
        <w:t>Energy, Environment and Climate Action (DEECA</w:t>
      </w:r>
      <w:r w:rsidRPr="002C6E88">
        <w:rPr>
          <w:rFonts w:ascii="Arial" w:hAnsi="Arial"/>
          <w:noProof/>
          <w:color w:val="232222" w:themeColor="text1"/>
          <w:sz w:val="20"/>
          <w:szCs w:val="22"/>
          <w:lang w:eastAsia="zh-CN"/>
        </w:rPr>
        <w:t>) employs Forest and Fire Operations Officers (FFOO) to deliver forest management activities in Victoria’s state forests and undertake fire management and firefighting activities in Victoria’s national parks, state forests and protected public land.</w:t>
      </w:r>
    </w:p>
    <w:p w14:paraId="5FD0E001" w14:textId="77777777" w:rsidR="001D1FC3" w:rsidRDefault="001D1FC3" w:rsidP="001D1FC3">
      <w:pPr>
        <w:pStyle w:val="DTPLIheadinggreen"/>
        <w:spacing w:before="120"/>
        <w:rPr>
          <w:rFonts w:ascii="Arial" w:hAnsi="Arial"/>
          <w:noProof/>
          <w:color w:val="232222" w:themeColor="text1"/>
          <w:sz w:val="20"/>
          <w:szCs w:val="22"/>
          <w:lang w:eastAsia="zh-CN"/>
        </w:rPr>
      </w:pPr>
      <w:r w:rsidRPr="002C6E88">
        <w:rPr>
          <w:rFonts w:ascii="Arial" w:hAnsi="Arial"/>
          <w:noProof/>
          <w:color w:val="232222" w:themeColor="text1"/>
          <w:sz w:val="20"/>
          <w:szCs w:val="22"/>
          <w:lang w:eastAsia="zh-CN"/>
        </w:rPr>
        <w:t>Team members operate within workcentres and implement a wide range of operational tasks and fire prevention activities. The Forest and Fire Operations Officer assists more experienced employees in a broad range of activities to learn and understand processes and priorities.</w:t>
      </w:r>
    </w:p>
    <w:p w14:paraId="20879F78" w14:textId="77777777" w:rsidR="00BA526A" w:rsidRDefault="00BA526A" w:rsidP="00BA526A">
      <w:pPr>
        <w:tabs>
          <w:tab w:val="left" w:pos="10178"/>
        </w:tabs>
        <w:ind w:right="114"/>
        <w:rPr>
          <w:rFonts w:ascii="Arial" w:hAnsi="Arial"/>
          <w:color w:val="111111" w:themeColor="text1" w:themeShade="80"/>
          <w:szCs w:val="22"/>
        </w:rPr>
      </w:pPr>
      <w:r w:rsidRPr="00194FFA">
        <w:rPr>
          <w:rFonts w:ascii="Arial" w:hAnsi="Arial"/>
          <w:color w:val="111111" w:themeColor="text1" w:themeShade="80"/>
          <w:szCs w:val="22"/>
        </w:rPr>
        <w:t xml:space="preserve">Most of the work is based outdoors and also includes road and culvert maintenance, tree felling and clearing, brush cutting, raking, slashing, fuel monitoring and evaluation. Operating equipment required for the construction and maintenance of roads, fire trails and firebreaks such as chainsaws, whipper snippers, pumps etc. is also part of the role. Work is often carried out in remote bush locations. </w:t>
      </w:r>
    </w:p>
    <w:p w14:paraId="6DD1CED1" w14:textId="77777777" w:rsidR="00633891" w:rsidRDefault="00633891" w:rsidP="00633891">
      <w:pPr>
        <w:keepNext/>
        <w:spacing w:line="240" w:lineRule="auto"/>
        <w:rPr>
          <w:rFonts w:ascii="Arial" w:hAnsi="Arial"/>
          <w:noProof/>
          <w:szCs w:val="22"/>
          <w:lang w:eastAsia="zh-CN"/>
        </w:rPr>
      </w:pPr>
      <w:r w:rsidRPr="00633891">
        <w:rPr>
          <w:rFonts w:ascii="Arial" w:hAnsi="Arial"/>
          <w:noProof/>
          <w:szCs w:val="22"/>
          <w:lang w:eastAsia="zh-CN"/>
        </w:rPr>
        <w:t>This position has a strong focus on emergency response and may involve being deployed across the state for periods up to 7-days, for both emergency response and planned burning activities. These activities require a high level of fitness, as the work environment is often steep and remote from vehicles.</w:t>
      </w:r>
    </w:p>
    <w:p w14:paraId="1B3F576A" w14:textId="34604F5F" w:rsidR="00495B3B" w:rsidRPr="00495B3B" w:rsidRDefault="00495B3B" w:rsidP="00633891">
      <w:pPr>
        <w:keepNext/>
        <w:spacing w:line="240" w:lineRule="auto"/>
        <w:rPr>
          <w:rFonts w:ascii="Arial" w:hAnsi="Arial" w:cs="Arial"/>
          <w:bCs/>
          <w:i/>
          <w:color w:val="442D97"/>
          <w:sz w:val="30"/>
          <w:szCs w:val="22"/>
        </w:rPr>
      </w:pPr>
      <w:r w:rsidRPr="2585FD9C">
        <w:rPr>
          <w:rFonts w:ascii="Arial" w:hAnsi="Arial" w:cs="Arial"/>
          <w:color w:val="442D97" w:themeColor="accent4" w:themeTint="BF"/>
          <w:sz w:val="28"/>
          <w:szCs w:val="28"/>
          <w:lang w:eastAsia="zh-CN"/>
        </w:rPr>
        <w:t>Context</w:t>
      </w:r>
    </w:p>
    <w:p w14:paraId="4BF7329B" w14:textId="0100ED52" w:rsidR="6ED441A2" w:rsidRDefault="6ED441A2" w:rsidP="2585FD9C">
      <w:pPr>
        <w:spacing w:before="160"/>
      </w:pPr>
      <w:r w:rsidRPr="2585FD9C">
        <w:rPr>
          <w:rFonts w:ascii="Arial" w:eastAsia="Arial" w:hAnsi="Arial" w:cs="Arial"/>
          <w:b/>
          <w:bCs/>
          <w:color w:val="000000"/>
        </w:rPr>
        <w:t>Group</w:t>
      </w:r>
    </w:p>
    <w:p w14:paraId="53E94D22" w14:textId="77777777" w:rsidR="00CF6974" w:rsidRDefault="37C037D7" w:rsidP="00CF6974">
      <w:pPr>
        <w:spacing w:before="0"/>
      </w:pPr>
      <w:r w:rsidRPr="2585FD9C">
        <w:rPr>
          <w:rFonts w:ascii="Arial" w:eastAsia="Arial" w:hAnsi="Arial" w:cs="Arial"/>
          <w:color w:val="111111"/>
        </w:rPr>
        <w:t>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impacts on people, property and the environment.</w:t>
      </w:r>
      <w:r>
        <w:br/>
      </w:r>
      <w:r w:rsidR="00CF6974" w:rsidRPr="1D7699E0">
        <w:rPr>
          <w:rFonts w:ascii="Arial" w:eastAsia="Arial" w:hAnsi="Arial" w:cs="Arial"/>
          <w:color w:val="111111"/>
        </w:rPr>
        <w:lastRenderedPageBreak/>
        <w:t xml:space="preserve">BFS employs over 1,500 people in every corner of Victoria, with an additional seasonal workforce that contributes to Victoria’s bushfire response capability. We create local jobs, employing people from the communities we serve. </w:t>
      </w:r>
      <w:r w:rsidR="00CF6974">
        <w:br/>
      </w:r>
      <w:r w:rsidR="00CF6974" w:rsidRPr="1D7699E0">
        <w:rPr>
          <w:rFonts w:ascii="Arial" w:eastAsia="Arial" w:hAnsi="Arial" w:cs="Arial"/>
          <w:color w:val="111111"/>
        </w:rPr>
        <w:t xml:space="preserve">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p>
    <w:p w14:paraId="384105DE" w14:textId="77777777" w:rsidR="00CF6974" w:rsidRPr="00774B30" w:rsidRDefault="00CF6974" w:rsidP="00CF6974">
      <w:pPr>
        <w:spacing w:before="160"/>
        <w:rPr>
          <w:rFonts w:ascii="Arial" w:hAnsi="Arial"/>
          <w:i/>
          <w:color w:val="000000"/>
          <w:szCs w:val="22"/>
        </w:rPr>
      </w:pPr>
      <w:r w:rsidRPr="1D7699E0">
        <w:rPr>
          <w:rFonts w:ascii="Arial" w:eastAsia="Arial" w:hAnsi="Arial" w:cs="Arial"/>
          <w:i/>
          <w:color w:val="000000"/>
        </w:rPr>
        <w:t>The Division</w:t>
      </w:r>
    </w:p>
    <w:p w14:paraId="318ADA6F" w14:textId="77777777" w:rsidR="00CF6974" w:rsidRDefault="00CF6974" w:rsidP="00CF6974">
      <w:pPr>
        <w:spacing w:before="0"/>
      </w:pPr>
      <w:r w:rsidRPr="00135BE5">
        <w:rPr>
          <w:rFonts w:ascii="Arial" w:hAnsi="Arial"/>
          <w:iCs/>
          <w:color w:val="000000"/>
          <w:szCs w:val="22"/>
        </w:rPr>
        <w:t>The</w:t>
      </w:r>
      <w:r w:rsidRPr="1D7699E0">
        <w:rPr>
          <w:rFonts w:ascii="Arial" w:eastAsia="Arial" w:hAnsi="Arial" w:cs="Arial"/>
        </w:rPr>
        <w:t xml:space="preserve"> Forest and Fire Operations Division delivers integrated forest and fire management activities across state forests. We deliver forest health programs, promote and manage recreation and tourism sites, and maintain the majority of the public land road network. </w:t>
      </w:r>
      <w:r>
        <w:br/>
      </w:r>
      <w:r w:rsidRPr="1D7699E0">
        <w:rPr>
          <w:rFonts w:ascii="Arial" w:eastAsia="Arial" w:hAnsi="Arial" w:cs="Arial"/>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r>
        <w:br/>
      </w:r>
      <w:r w:rsidRPr="1D7699E0">
        <w:rPr>
          <w:rFonts w:ascii="Arial" w:eastAsia="Arial" w:hAnsi="Arial" w:cs="Arial"/>
        </w:rPr>
        <w:t>We are the lead emergency management agency for bushfire and a support agency for a range of Class 2 emergencies.</w:t>
      </w:r>
    </w:p>
    <w:p w14:paraId="36EAA46C" w14:textId="77777777" w:rsidR="00CF6974" w:rsidRPr="00DD484A" w:rsidRDefault="00CF6974" w:rsidP="00CF6974">
      <w:pPr>
        <w:spacing w:before="160"/>
        <w:rPr>
          <w:rFonts w:ascii="Arial" w:hAnsi="Arial"/>
          <w:i/>
          <w:color w:val="000000"/>
          <w:szCs w:val="22"/>
        </w:rPr>
      </w:pPr>
      <w:r>
        <w:rPr>
          <w:rFonts w:ascii="Arial" w:hAnsi="Arial"/>
          <w:i/>
          <w:color w:val="000000"/>
          <w:szCs w:val="22"/>
        </w:rPr>
        <w:t>District Operations</w:t>
      </w:r>
    </w:p>
    <w:p w14:paraId="62B2A3BD" w14:textId="77777777" w:rsidR="00CF6974" w:rsidRPr="001264D8" w:rsidRDefault="00CF6974" w:rsidP="00CF6974">
      <w:pPr>
        <w:rPr>
          <w:lang w:eastAsia="zh-CN"/>
        </w:rPr>
      </w:pPr>
      <w:r>
        <w:rPr>
          <w:lang w:eastAsia="zh-CN"/>
        </w:rPr>
        <w:t>The</w:t>
      </w:r>
      <w:r w:rsidRPr="001264D8">
        <w:rPr>
          <w:lang w:eastAsia="zh-CN"/>
        </w:rPr>
        <w:t xml:space="preserve">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7A408810" w14:textId="77777777" w:rsidR="00CF6974" w:rsidRPr="0013100A" w:rsidRDefault="00CF6974" w:rsidP="00CF6974">
      <w:pPr>
        <w:rPr>
          <w:lang w:eastAsia="zh-CN"/>
        </w:rPr>
      </w:pPr>
      <w:r w:rsidRPr="001264D8">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r>
        <w:rPr>
          <w:lang w:eastAsia="zh-CN"/>
        </w:rPr>
        <w:t>.</w:t>
      </w:r>
    </w:p>
    <w:p w14:paraId="47A5774F" w14:textId="18B0B810" w:rsidR="00495B3B" w:rsidRDefault="00495B3B" w:rsidP="00CF6974">
      <w:pPr>
        <w:spacing w:before="160"/>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842C070" w14:textId="77777777" w:rsidR="00A857ED" w:rsidRPr="00696F5D" w:rsidRDefault="00A857ED" w:rsidP="00A857ED">
      <w:pPr>
        <w:pStyle w:val="BodyText"/>
        <w:numPr>
          <w:ilvl w:val="0"/>
          <w:numId w:val="25"/>
        </w:numPr>
        <w:spacing w:before="60"/>
        <w:rPr>
          <w:rFonts w:eastAsiaTheme="minorEastAsia" w:cstheme="minorBidi"/>
          <w:b/>
          <w:u w:val="single"/>
        </w:rPr>
      </w:pPr>
      <w:bookmarkStart w:id="3" w:name="_Hlk102550785"/>
      <w:r w:rsidRPr="00696F5D">
        <w:rPr>
          <w:rFonts w:cstheme="minorBidi"/>
          <w:b/>
          <w:bCs/>
          <w:u w:val="single"/>
        </w:rPr>
        <w:t>Collaboration and Systems Use</w:t>
      </w:r>
    </w:p>
    <w:p w14:paraId="23DD62D4" w14:textId="77777777" w:rsidR="00A857ED" w:rsidRPr="00696F5D" w:rsidRDefault="00A857ED" w:rsidP="00A857ED">
      <w:pPr>
        <w:pStyle w:val="BodyText"/>
        <w:spacing w:after="0"/>
        <w:rPr>
          <w:rFonts w:cstheme="minorBidi"/>
        </w:rPr>
      </w:pPr>
      <w:r w:rsidRPr="00696F5D">
        <w:rPr>
          <w:rFonts w:cstheme="minorBidi"/>
        </w:rPr>
        <w:t>Provide administrative support to the workcentre, such as:</w:t>
      </w:r>
    </w:p>
    <w:p w14:paraId="7F252632" w14:textId="77777777" w:rsidR="00A857ED" w:rsidRPr="00696F5D" w:rsidRDefault="00A857ED" w:rsidP="00A857ED">
      <w:pPr>
        <w:pStyle w:val="ListParagraph"/>
        <w:numPr>
          <w:ilvl w:val="0"/>
          <w:numId w:val="24"/>
        </w:numPr>
        <w:spacing w:before="0" w:after="0"/>
        <w:ind w:right="114"/>
        <w:rPr>
          <w:rFonts w:eastAsiaTheme="minorEastAsia" w:cstheme="minorBidi"/>
        </w:rPr>
      </w:pPr>
      <w:r w:rsidRPr="00696F5D">
        <w:rPr>
          <w:rFonts w:cstheme="minorBidi"/>
        </w:rPr>
        <w:t xml:space="preserve">Using computer systems and email </w:t>
      </w:r>
    </w:p>
    <w:p w14:paraId="4F373B6F" w14:textId="77777777" w:rsidR="00A857ED" w:rsidRPr="00696F5D" w:rsidRDefault="00A857ED" w:rsidP="00A857ED">
      <w:pPr>
        <w:pStyle w:val="ListParagraph"/>
        <w:numPr>
          <w:ilvl w:val="0"/>
          <w:numId w:val="24"/>
        </w:numPr>
        <w:spacing w:before="0" w:after="0"/>
        <w:ind w:right="114"/>
        <w:rPr>
          <w:rFonts w:eastAsiaTheme="minorEastAsia" w:cstheme="minorBidi"/>
        </w:rPr>
      </w:pPr>
      <w:r w:rsidRPr="00696F5D">
        <w:rPr>
          <w:rFonts w:cstheme="minorBidi"/>
        </w:rPr>
        <w:t>Knowing where to find information about standards, procedures and regulations and follow these instructions with limited guidance</w:t>
      </w:r>
    </w:p>
    <w:p w14:paraId="14EFE120" w14:textId="77777777" w:rsidR="00A857ED" w:rsidRPr="00696F5D" w:rsidRDefault="00A857ED" w:rsidP="00A857ED">
      <w:pPr>
        <w:pStyle w:val="BodyText"/>
        <w:spacing w:after="0"/>
        <w:rPr>
          <w:rFonts w:cstheme="minorBidi"/>
        </w:rPr>
      </w:pPr>
      <w:r w:rsidRPr="00696F5D">
        <w:rPr>
          <w:rFonts w:cstheme="minorBidi"/>
        </w:rPr>
        <w:t xml:space="preserve">Complete administrative tasks associated with field operations work, specifically: </w:t>
      </w:r>
    </w:p>
    <w:p w14:paraId="519C4D42" w14:textId="77777777" w:rsidR="00A857ED" w:rsidRPr="00696F5D" w:rsidRDefault="00A857ED" w:rsidP="00A857ED">
      <w:pPr>
        <w:pStyle w:val="ListParagraph"/>
        <w:numPr>
          <w:ilvl w:val="0"/>
          <w:numId w:val="23"/>
        </w:numPr>
        <w:spacing w:before="0" w:after="0"/>
        <w:ind w:right="114"/>
        <w:rPr>
          <w:rFonts w:eastAsiaTheme="minorEastAsia" w:cstheme="minorBidi"/>
        </w:rPr>
      </w:pPr>
      <w:r w:rsidRPr="00696F5D">
        <w:rPr>
          <w:rFonts w:cstheme="minorBidi"/>
        </w:rPr>
        <w:t>Developing and implementing Risk Assessments/JSPs/Site Safety Surveys</w:t>
      </w:r>
    </w:p>
    <w:p w14:paraId="744CC580" w14:textId="77777777" w:rsidR="00A857ED" w:rsidRPr="00696F5D" w:rsidRDefault="00A857ED" w:rsidP="00A857ED">
      <w:pPr>
        <w:pStyle w:val="ListParagraph"/>
        <w:numPr>
          <w:ilvl w:val="0"/>
          <w:numId w:val="23"/>
        </w:numPr>
        <w:spacing w:before="0" w:after="0"/>
        <w:ind w:right="114"/>
        <w:rPr>
          <w:rFonts w:eastAsiaTheme="minorEastAsia" w:cstheme="minorBidi"/>
        </w:rPr>
      </w:pPr>
      <w:r w:rsidRPr="00696F5D">
        <w:rPr>
          <w:rFonts w:cstheme="minorBidi"/>
        </w:rPr>
        <w:t>Reporting on safety issues, works progress and field issues</w:t>
      </w:r>
    </w:p>
    <w:p w14:paraId="4041A840" w14:textId="77777777" w:rsidR="00A857ED" w:rsidRPr="00696F5D" w:rsidRDefault="00A857ED" w:rsidP="00A857ED">
      <w:pPr>
        <w:pStyle w:val="ListParagraph"/>
        <w:numPr>
          <w:ilvl w:val="0"/>
          <w:numId w:val="23"/>
        </w:numPr>
        <w:spacing w:before="0" w:after="0"/>
        <w:ind w:right="114"/>
        <w:rPr>
          <w:rFonts w:eastAsiaTheme="minorEastAsia" w:cstheme="minorBidi"/>
        </w:rPr>
      </w:pPr>
      <w:r w:rsidRPr="00696F5D">
        <w:rPr>
          <w:rStyle w:val="normaltextrun"/>
          <w:rFonts w:ascii="Arial" w:hAnsi="Arial"/>
          <w:color w:val="363534"/>
          <w:shd w:val="clear" w:color="auto" w:fill="FFFFFF"/>
        </w:rPr>
        <w:t>Field data collection, recording, and analysis</w:t>
      </w:r>
      <w:r w:rsidRPr="00696F5D">
        <w:rPr>
          <w:rStyle w:val="eop"/>
          <w:color w:val="363534"/>
          <w:shd w:val="clear" w:color="auto" w:fill="FFFFFF"/>
        </w:rPr>
        <w:t> </w:t>
      </w:r>
    </w:p>
    <w:p w14:paraId="31E076B1" w14:textId="77777777" w:rsidR="00A857ED" w:rsidRPr="00696F5D" w:rsidRDefault="00A857ED" w:rsidP="00A857ED">
      <w:pPr>
        <w:pStyle w:val="ListParagraph"/>
        <w:numPr>
          <w:ilvl w:val="0"/>
          <w:numId w:val="23"/>
        </w:numPr>
        <w:spacing w:before="0" w:after="0"/>
        <w:ind w:right="114"/>
        <w:rPr>
          <w:rFonts w:eastAsiaTheme="minorEastAsia" w:cstheme="minorBidi"/>
        </w:rPr>
      </w:pPr>
      <w:r w:rsidRPr="00696F5D">
        <w:rPr>
          <w:rFonts w:cstheme="minorBidi"/>
        </w:rPr>
        <w:t>Timesheet recording</w:t>
      </w:r>
    </w:p>
    <w:p w14:paraId="0B363D2B" w14:textId="77777777" w:rsidR="00A857ED" w:rsidRPr="00696F5D" w:rsidRDefault="00A857ED" w:rsidP="00A857ED">
      <w:pPr>
        <w:pStyle w:val="BodyText"/>
        <w:spacing w:after="0"/>
        <w:rPr>
          <w:rFonts w:cstheme="minorBidi"/>
          <w:b/>
          <w:bCs/>
          <w:i/>
          <w:iCs/>
        </w:rPr>
      </w:pPr>
      <w:r w:rsidRPr="00696F5D">
        <w:rPr>
          <w:rFonts w:cstheme="minorBidi"/>
        </w:rPr>
        <w:t>Contribute as part of a team, communicate and undertake tasks with others, specifically:</w:t>
      </w:r>
    </w:p>
    <w:p w14:paraId="3AD55E6F"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eastAsiaTheme="minorEastAsia" w:cstheme="minorBidi"/>
        </w:rPr>
        <w:t>Contribute to making the workplace safe, respectful and inclusive</w:t>
      </w:r>
    </w:p>
    <w:p w14:paraId="26948A90" w14:textId="77777777" w:rsidR="00A857ED" w:rsidRPr="00696F5D" w:rsidRDefault="00A857ED" w:rsidP="00A857ED">
      <w:pPr>
        <w:pStyle w:val="ListParagraph"/>
        <w:numPr>
          <w:ilvl w:val="0"/>
          <w:numId w:val="22"/>
        </w:numPr>
        <w:spacing w:before="0" w:after="0"/>
        <w:ind w:right="114"/>
        <w:rPr>
          <w:rFonts w:ascii="Arial" w:eastAsiaTheme="minorEastAsia" w:hAnsi="Arial"/>
        </w:rPr>
      </w:pPr>
      <w:r w:rsidRPr="00696F5D">
        <w:rPr>
          <w:rFonts w:ascii="Arial" w:hAnsi="Arial"/>
        </w:rPr>
        <w:t>Interacting respectfully and appropriately with team members, supervisors, other agency staff, contractors, and community members</w:t>
      </w:r>
    </w:p>
    <w:p w14:paraId="2B947FAB"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 xml:space="preserve">Maintaining positive relationships with peers, team members and supervisors </w:t>
      </w:r>
    </w:p>
    <w:p w14:paraId="7AF2964A" w14:textId="77777777" w:rsidR="00A857ED" w:rsidRPr="00696F5D" w:rsidRDefault="00A857ED" w:rsidP="00A857ED">
      <w:pPr>
        <w:pStyle w:val="ListParagraph"/>
        <w:numPr>
          <w:ilvl w:val="0"/>
          <w:numId w:val="22"/>
        </w:numPr>
        <w:spacing w:before="0" w:after="0"/>
        <w:ind w:right="114"/>
        <w:rPr>
          <w:rFonts w:ascii="Arial" w:eastAsiaTheme="minorEastAsia" w:hAnsi="Arial"/>
        </w:rPr>
      </w:pPr>
      <w:r w:rsidRPr="00696F5D">
        <w:rPr>
          <w:rFonts w:ascii="Arial" w:hAnsi="Arial"/>
        </w:rPr>
        <w:t>Understanding and using techniques to effectively deal with people exhibiting challenging behaviours</w:t>
      </w:r>
    </w:p>
    <w:p w14:paraId="477C868D"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Appropriately representing the department to external stakeholders</w:t>
      </w:r>
    </w:p>
    <w:p w14:paraId="0F4297D5"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 xml:space="preserve">Providing departmental information to stakeholders including information on regulations and requirements </w:t>
      </w:r>
    </w:p>
    <w:p w14:paraId="08C77A3C"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Leading work teams in delivery of tasking and supervision of less experienced staff</w:t>
      </w:r>
    </w:p>
    <w:p w14:paraId="67A8F795"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Complying with safe working practices</w:t>
      </w:r>
    </w:p>
    <w:p w14:paraId="582EFA46" w14:textId="77777777" w:rsidR="00A857ED" w:rsidRPr="00696F5D" w:rsidRDefault="00A857ED" w:rsidP="00A857ED">
      <w:pPr>
        <w:pStyle w:val="ListParagraph"/>
        <w:numPr>
          <w:ilvl w:val="0"/>
          <w:numId w:val="22"/>
        </w:numPr>
        <w:spacing w:before="0" w:after="0"/>
        <w:ind w:right="114"/>
        <w:rPr>
          <w:rFonts w:eastAsiaTheme="minorEastAsia" w:cstheme="minorBidi"/>
        </w:rPr>
      </w:pPr>
      <w:r w:rsidRPr="00696F5D">
        <w:rPr>
          <w:rFonts w:cstheme="minorBidi"/>
        </w:rPr>
        <w:t>Under guidance, providing on-the-job training, coaching and guidance for staff</w:t>
      </w:r>
    </w:p>
    <w:p w14:paraId="1D4445E5" w14:textId="77777777" w:rsidR="00A857ED" w:rsidRPr="00696F5D" w:rsidRDefault="00A857ED" w:rsidP="00A857ED">
      <w:pPr>
        <w:pStyle w:val="ListParagraph"/>
        <w:numPr>
          <w:ilvl w:val="0"/>
          <w:numId w:val="22"/>
        </w:numPr>
        <w:spacing w:before="0" w:after="0"/>
        <w:ind w:right="114"/>
        <w:rPr>
          <w:rFonts w:ascii="Arial" w:eastAsiaTheme="minorEastAsia" w:hAnsi="Arial"/>
        </w:rPr>
      </w:pPr>
      <w:r w:rsidRPr="00696F5D">
        <w:rPr>
          <w:rFonts w:ascii="Arial" w:hAnsi="Arial"/>
          <w:lang w:eastAsia="en-US"/>
        </w:rPr>
        <w:t>Undertaking</w:t>
      </w:r>
      <w:r w:rsidRPr="00696F5D">
        <w:rPr>
          <w:rFonts w:ascii="Arial" w:hAnsi="Arial"/>
        </w:rPr>
        <w:t xml:space="preserve"> supervision of plant and equipment operation, including contract plant operators </w:t>
      </w:r>
    </w:p>
    <w:p w14:paraId="535DE748" w14:textId="77777777" w:rsidR="00A857ED" w:rsidRPr="00696F5D" w:rsidRDefault="00A857ED" w:rsidP="00A857ED">
      <w:pPr>
        <w:pStyle w:val="BodyText"/>
        <w:numPr>
          <w:ilvl w:val="0"/>
          <w:numId w:val="25"/>
        </w:numPr>
        <w:spacing w:before="60"/>
        <w:rPr>
          <w:rFonts w:ascii="Arial" w:hAnsi="Arial" w:cs="Arial"/>
          <w:b/>
          <w:u w:val="single"/>
        </w:rPr>
      </w:pPr>
      <w:r w:rsidRPr="00696F5D">
        <w:rPr>
          <w:rFonts w:ascii="Arial" w:hAnsi="Arial" w:cs="Arial"/>
          <w:b/>
          <w:u w:val="single"/>
        </w:rPr>
        <w:t>Fire and Emergency Management</w:t>
      </w:r>
    </w:p>
    <w:p w14:paraId="547E9F67" w14:textId="77777777" w:rsidR="00A857ED" w:rsidRPr="00696F5D" w:rsidRDefault="00A857ED" w:rsidP="00A857ED">
      <w:pPr>
        <w:pStyle w:val="BodyText"/>
        <w:spacing w:after="0"/>
        <w:rPr>
          <w:rFonts w:ascii="Arial" w:hAnsi="Arial" w:cs="Arial"/>
        </w:rPr>
      </w:pPr>
      <w:r w:rsidRPr="00696F5D">
        <w:rPr>
          <w:rFonts w:ascii="Arial" w:hAnsi="Arial" w:cs="Arial"/>
        </w:rPr>
        <w:t>FFOOs are involved in activities associated with fire suppression, other emergency response and/or recovery operations. This may include:</w:t>
      </w:r>
    </w:p>
    <w:p w14:paraId="18B621FD"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General firefighting including remote area activities</w:t>
      </w:r>
    </w:p>
    <w:p w14:paraId="1E42AC25"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Chainsaw Operator – basic or intermediate faller</w:t>
      </w:r>
    </w:p>
    <w:p w14:paraId="7ED2DAFC"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lastRenderedPageBreak/>
        <w:t>Retardant Mixer</w:t>
      </w:r>
    </w:p>
    <w:p w14:paraId="7A27E3B0"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 xml:space="preserve">Helicopter Hot Refuelling </w:t>
      </w:r>
    </w:p>
    <w:p w14:paraId="6756D7BD"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Retardant Mixing and aircraft loading</w:t>
      </w:r>
    </w:p>
    <w:p w14:paraId="099F50CB"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Driver – Light/Medium Rigid license (e.g. trucks or fire tankers)</w:t>
      </w:r>
    </w:p>
    <w:p w14:paraId="3FEB3B23"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Aerial Drip torch mixer</w:t>
      </w:r>
    </w:p>
    <w:p w14:paraId="3E487AD1"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 xml:space="preserve">Planned/prescribed burning activities </w:t>
      </w:r>
    </w:p>
    <w:p w14:paraId="7D9C7A3D"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Planned burning and fuel management activities </w:t>
      </w:r>
    </w:p>
    <w:p w14:paraId="770A7FF3"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Responding to other emergencies including storm or flood response </w:t>
      </w:r>
    </w:p>
    <w:p w14:paraId="68DB8EFA" w14:textId="77777777" w:rsidR="00A857ED" w:rsidRPr="00696F5D" w:rsidRDefault="00A857ED" w:rsidP="00A857ED">
      <w:pPr>
        <w:pStyle w:val="ListParagraph"/>
        <w:numPr>
          <w:ilvl w:val="0"/>
          <w:numId w:val="21"/>
        </w:numPr>
        <w:spacing w:before="0" w:after="0"/>
        <w:ind w:right="114"/>
        <w:rPr>
          <w:rFonts w:ascii="Arial" w:eastAsiaTheme="minorEastAsia" w:hAnsi="Arial"/>
        </w:rPr>
      </w:pPr>
      <w:r w:rsidRPr="00696F5D">
        <w:rPr>
          <w:rFonts w:ascii="Arial" w:hAnsi="Arial"/>
        </w:rPr>
        <w:t>Using specialised skills in emergency response activities </w:t>
      </w:r>
    </w:p>
    <w:p w14:paraId="4A08F6D8" w14:textId="77777777" w:rsidR="00A857ED" w:rsidRPr="00696F5D" w:rsidRDefault="00A857ED" w:rsidP="00A857ED">
      <w:pPr>
        <w:pStyle w:val="ListParagraph"/>
        <w:numPr>
          <w:ilvl w:val="0"/>
          <w:numId w:val="21"/>
        </w:numPr>
        <w:spacing w:before="0" w:after="0"/>
        <w:ind w:right="114"/>
        <w:rPr>
          <w:rFonts w:ascii="Arial" w:eastAsiaTheme="minorBidi" w:hAnsi="Arial"/>
        </w:rPr>
      </w:pPr>
      <w:r w:rsidRPr="00696F5D">
        <w:rPr>
          <w:rFonts w:ascii="Arial" w:hAnsi="Arial"/>
        </w:rPr>
        <w:t>Maintain fire and emergency management roles based on accreditation and fitness level</w:t>
      </w:r>
    </w:p>
    <w:p w14:paraId="54F29722" w14:textId="77777777" w:rsidR="00A857ED" w:rsidRPr="00696F5D" w:rsidRDefault="00A857ED" w:rsidP="00A857ED">
      <w:pPr>
        <w:pStyle w:val="ListParagraph"/>
        <w:numPr>
          <w:ilvl w:val="0"/>
          <w:numId w:val="21"/>
        </w:numPr>
        <w:spacing w:before="0" w:after="0"/>
        <w:ind w:right="114"/>
        <w:rPr>
          <w:rFonts w:ascii="Arial" w:eastAsiaTheme="minorBidi" w:hAnsi="Arial"/>
        </w:rPr>
      </w:pPr>
      <w:r w:rsidRPr="00696F5D">
        <w:rPr>
          <w:rFonts w:ascii="Arial" w:hAnsi="Arial"/>
        </w:rPr>
        <w:t>Map reading, navigation and orientation skills.</w:t>
      </w:r>
    </w:p>
    <w:p w14:paraId="0E3C70B4" w14:textId="77777777" w:rsidR="00A857ED" w:rsidRPr="00696F5D" w:rsidRDefault="00A857ED" w:rsidP="00A857ED">
      <w:pPr>
        <w:pStyle w:val="BodyText"/>
        <w:numPr>
          <w:ilvl w:val="0"/>
          <w:numId w:val="25"/>
        </w:numPr>
        <w:spacing w:before="60"/>
        <w:rPr>
          <w:rFonts w:ascii="Arial" w:hAnsi="Arial" w:cs="Arial"/>
          <w:b/>
          <w:u w:val="single"/>
        </w:rPr>
      </w:pPr>
      <w:r w:rsidRPr="00696F5D">
        <w:rPr>
          <w:rFonts w:ascii="Arial" w:hAnsi="Arial" w:cs="Arial"/>
          <w:b/>
          <w:u w:val="single"/>
        </w:rPr>
        <w:t xml:space="preserve">Land and Forest Management Activities </w:t>
      </w:r>
    </w:p>
    <w:p w14:paraId="3FBC5560" w14:textId="77777777" w:rsidR="00A857ED" w:rsidRPr="00696F5D" w:rsidRDefault="00A857ED" w:rsidP="00A857ED">
      <w:pPr>
        <w:pStyle w:val="BodyText"/>
        <w:spacing w:after="0"/>
        <w:rPr>
          <w:rFonts w:ascii="Arial" w:hAnsi="Arial" w:cs="Arial"/>
        </w:rPr>
      </w:pPr>
      <w:r w:rsidRPr="00696F5D">
        <w:rPr>
          <w:rFonts w:ascii="Arial" w:hAnsi="Arial" w:cs="Arial"/>
        </w:rPr>
        <w:t>FFOOs are involved in activities associated with a range of outdoor land and forest management operations which include the following:</w:t>
      </w:r>
    </w:p>
    <w:p w14:paraId="37240F41"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Road and track construction and maintenance</w:t>
      </w:r>
    </w:p>
    <w:p w14:paraId="7D6A001C"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Weed control/ Chemical weed control (holder of ACUP)</w:t>
      </w:r>
    </w:p>
    <w:p w14:paraId="669327A8"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Brush cutting</w:t>
      </w:r>
    </w:p>
    <w:p w14:paraId="3665510B"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Seed collection and tree planting/ Seed Processor - activity</w:t>
      </w:r>
    </w:p>
    <w:p w14:paraId="67E2D3E2"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 xml:space="preserve">Mowing/slashing and other vegetation management </w:t>
      </w:r>
    </w:p>
    <w:p w14:paraId="03E76A7C" w14:textId="77777777" w:rsidR="00A857ED" w:rsidRPr="00696F5D" w:rsidRDefault="00A857ED" w:rsidP="00A857ED">
      <w:pPr>
        <w:pStyle w:val="ListParagraph"/>
        <w:numPr>
          <w:ilvl w:val="0"/>
          <w:numId w:val="20"/>
        </w:numPr>
        <w:spacing w:before="0" w:after="0"/>
        <w:ind w:right="114"/>
        <w:rPr>
          <w:rFonts w:ascii="Arial" w:eastAsiaTheme="minorEastAsia" w:hAnsi="Arial"/>
        </w:rPr>
      </w:pPr>
      <w:r w:rsidRPr="00696F5D">
        <w:rPr>
          <w:rFonts w:ascii="Arial" w:hAnsi="Arial"/>
        </w:rPr>
        <w:t>Pest plant and animal control works</w:t>
      </w:r>
    </w:p>
    <w:p w14:paraId="5FECC14E" w14:textId="77777777" w:rsidR="00A857ED" w:rsidRPr="00696F5D" w:rsidRDefault="00A857ED" w:rsidP="00A857ED">
      <w:pPr>
        <w:pStyle w:val="BodyText"/>
        <w:spacing w:after="0"/>
        <w:rPr>
          <w:rFonts w:ascii="Arial" w:hAnsi="Arial" w:cs="Arial"/>
        </w:rPr>
      </w:pPr>
      <w:r w:rsidRPr="00696F5D">
        <w:rPr>
          <w:rFonts w:ascii="Arial" w:hAnsi="Arial" w:cs="Arial"/>
        </w:rPr>
        <w:t>Operate and maintain facilities, plant and/or equipment using skills requiring accreditation or supervision at a competent level, including the following:</w:t>
      </w:r>
    </w:p>
    <w:p w14:paraId="18C0B843"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 xml:space="preserve">Recreation facility construction and maintenance </w:t>
      </w:r>
    </w:p>
    <w:p w14:paraId="34699D89"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Operating/maintaining plant and equipment in accordance with prescribed standards and regulations.</w:t>
      </w:r>
    </w:p>
    <w:p w14:paraId="52CD5747"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 xml:space="preserve">Fire facility maintenance and checking </w:t>
      </w:r>
    </w:p>
    <w:p w14:paraId="2A9A15B6"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Equipment Maintenance (within scope of user manual) and serviceability inspection.</w:t>
      </w:r>
    </w:p>
    <w:p w14:paraId="743FB590"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Vehicle and Plant maintenance (within scope of user manual or departmental procedure).</w:t>
      </w:r>
    </w:p>
    <w:p w14:paraId="4B255C55"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Plant Operation</w:t>
      </w:r>
    </w:p>
    <w:p w14:paraId="73540F01" w14:textId="77777777" w:rsidR="00A857ED" w:rsidRPr="00696F5D" w:rsidRDefault="00A857ED" w:rsidP="00A857ED">
      <w:pPr>
        <w:pStyle w:val="ListParagraph"/>
        <w:numPr>
          <w:ilvl w:val="0"/>
          <w:numId w:val="19"/>
        </w:numPr>
        <w:spacing w:before="0" w:after="0"/>
        <w:ind w:right="114"/>
        <w:rPr>
          <w:rFonts w:ascii="Arial" w:eastAsiaTheme="minorEastAsia" w:hAnsi="Arial"/>
        </w:rPr>
      </w:pPr>
      <w:r w:rsidRPr="00696F5D">
        <w:rPr>
          <w:rFonts w:ascii="Arial" w:hAnsi="Arial"/>
        </w:rPr>
        <w:t>Basic carpentry and/or fabrication</w:t>
      </w:r>
      <w:r w:rsidRPr="00696F5D">
        <w:rPr>
          <w:rFonts w:ascii="Arial" w:hAnsi="Arial"/>
        </w:rPr>
        <w:br/>
      </w:r>
    </w:p>
    <w:p w14:paraId="7AD0894E" w14:textId="77777777" w:rsidR="00A857ED" w:rsidRPr="00696F5D" w:rsidRDefault="00A857ED" w:rsidP="00A857ED">
      <w:pPr>
        <w:pStyle w:val="BodyText"/>
        <w:numPr>
          <w:ilvl w:val="0"/>
          <w:numId w:val="25"/>
        </w:numPr>
        <w:spacing w:before="60"/>
        <w:rPr>
          <w:rFonts w:ascii="Arial" w:hAnsi="Arial" w:cs="Arial"/>
          <w:b/>
          <w:u w:val="single"/>
        </w:rPr>
      </w:pPr>
      <w:r w:rsidRPr="00696F5D">
        <w:rPr>
          <w:rFonts w:ascii="Arial" w:hAnsi="Arial" w:cs="Arial"/>
          <w:b/>
          <w:u w:val="single"/>
        </w:rPr>
        <w:t>Compliance with Departmental Policy and Procedures</w:t>
      </w:r>
    </w:p>
    <w:p w14:paraId="2D305D90" w14:textId="77777777" w:rsidR="00A857ED" w:rsidRPr="00696F5D" w:rsidRDefault="00A857ED" w:rsidP="00A857ED">
      <w:pPr>
        <w:pStyle w:val="BodyText"/>
        <w:spacing w:after="0"/>
        <w:rPr>
          <w:rFonts w:ascii="Arial" w:hAnsi="Arial" w:cs="Arial"/>
        </w:rPr>
      </w:pPr>
      <w:r w:rsidRPr="00696F5D">
        <w:rPr>
          <w:rFonts w:ascii="Arial" w:hAnsi="Arial" w:cs="Arial"/>
        </w:rPr>
        <w:t>Follow and comply with all DEECA policies including:</w:t>
      </w:r>
    </w:p>
    <w:p w14:paraId="33822A44" w14:textId="77777777" w:rsidR="00A857ED" w:rsidRPr="00696F5D" w:rsidRDefault="00A857ED" w:rsidP="00A857ED">
      <w:pPr>
        <w:pStyle w:val="ListParagraph"/>
        <w:numPr>
          <w:ilvl w:val="0"/>
          <w:numId w:val="18"/>
        </w:numPr>
        <w:spacing w:before="0" w:after="0"/>
        <w:ind w:right="114"/>
        <w:rPr>
          <w:rFonts w:ascii="Arial" w:eastAsiaTheme="minorEastAsia" w:hAnsi="Arial"/>
        </w:rPr>
      </w:pPr>
      <w:r w:rsidRPr="00696F5D">
        <w:rPr>
          <w:rFonts w:ascii="Arial" w:hAnsi="Arial"/>
        </w:rPr>
        <w:t>Occupational Health &amp; Safety standards and participate in workplace OH&amp;S processes</w:t>
      </w:r>
    </w:p>
    <w:p w14:paraId="239C3B16" w14:textId="77777777" w:rsidR="00A857ED" w:rsidRPr="00696F5D" w:rsidRDefault="00A857ED" w:rsidP="00A857ED">
      <w:pPr>
        <w:pStyle w:val="ListParagraph"/>
        <w:numPr>
          <w:ilvl w:val="0"/>
          <w:numId w:val="18"/>
        </w:numPr>
        <w:spacing w:before="0" w:after="0"/>
        <w:ind w:right="114"/>
        <w:rPr>
          <w:rFonts w:ascii="Arial" w:eastAsiaTheme="minorEastAsia" w:hAnsi="Arial"/>
        </w:rPr>
      </w:pPr>
      <w:r w:rsidRPr="00696F5D">
        <w:rPr>
          <w:rFonts w:ascii="Arial" w:hAnsi="Arial"/>
        </w:rPr>
        <w:t xml:space="preserve">Report on Safety issues </w:t>
      </w:r>
    </w:p>
    <w:p w14:paraId="3B93804D" w14:textId="77777777" w:rsidR="00A857ED" w:rsidRPr="00696F5D" w:rsidRDefault="00A857ED" w:rsidP="00A857ED">
      <w:pPr>
        <w:pStyle w:val="ListParagraph"/>
        <w:numPr>
          <w:ilvl w:val="0"/>
          <w:numId w:val="18"/>
        </w:numPr>
        <w:spacing w:before="0" w:after="0"/>
        <w:ind w:right="114"/>
        <w:rPr>
          <w:rFonts w:ascii="Arial" w:eastAsiaTheme="minorEastAsia" w:hAnsi="Arial"/>
        </w:rPr>
      </w:pPr>
      <w:r w:rsidRPr="00696F5D">
        <w:rPr>
          <w:rFonts w:ascii="Arial" w:hAnsi="Arial"/>
        </w:rPr>
        <w:t>Compliance with departmental documentation requirements</w:t>
      </w:r>
    </w:p>
    <w:p w14:paraId="4E8BFD2A" w14:textId="24ADE47D" w:rsidR="003368EB" w:rsidRPr="008F114F" w:rsidRDefault="00A857ED" w:rsidP="00A77732">
      <w:pPr>
        <w:pStyle w:val="ListParagraph"/>
        <w:numPr>
          <w:ilvl w:val="0"/>
          <w:numId w:val="28"/>
        </w:numPr>
        <w:spacing w:before="0" w:after="0" w:line="240" w:lineRule="auto"/>
        <w:ind w:right="114"/>
        <w:rPr>
          <w:rFonts w:cstheme="minorBidi"/>
        </w:rPr>
      </w:pPr>
      <w:r w:rsidRPr="00696F5D">
        <w:rPr>
          <w:rFonts w:ascii="Arial" w:hAnsi="Arial"/>
        </w:rPr>
        <w:t>To practice cultural safety by creating environments, relationships and systems free from racism and discrimination so that people can feel safe, valued and able to participate</w:t>
      </w:r>
      <w:r w:rsidR="003368EB" w:rsidRPr="008F114F">
        <w:rPr>
          <w:rFonts w:cstheme="minorBidi"/>
        </w:rPr>
        <w:t>.</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7C3D31A" w14:textId="1E86622A" w:rsidR="00047C5E" w:rsidRDefault="00047C5E" w:rsidP="007C63A8">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113FCCD2" w14:textId="77777777" w:rsidR="00A17AA0" w:rsidRPr="00A17AA0" w:rsidRDefault="00A17AA0" w:rsidP="00A17AA0">
      <w:pPr>
        <w:numPr>
          <w:ilvl w:val="0"/>
          <w:numId w:val="16"/>
        </w:numPr>
        <w:spacing w:before="0" w:after="0" w:line="276" w:lineRule="auto"/>
        <w:contextualSpacing/>
        <w:rPr>
          <w:rFonts w:ascii="Arial" w:hAnsi="Arial"/>
          <w:color w:val="000000"/>
          <w:lang w:eastAsia="zh-CN"/>
        </w:rPr>
      </w:pPr>
      <w:r w:rsidRPr="00A17AA0">
        <w:rPr>
          <w:rFonts w:ascii="Arial" w:hAnsi="Arial"/>
          <w:color w:val="000000"/>
          <w:lang w:eastAsia="zh-CN"/>
        </w:rPr>
        <w:t>Experience working in bushfire response or forest operations is desirable.</w:t>
      </w:r>
    </w:p>
    <w:p w14:paraId="77B1EB74" w14:textId="57A15A0C" w:rsidR="000178C4" w:rsidRPr="000178C4" w:rsidRDefault="00A17AA0" w:rsidP="00A17AA0">
      <w:pPr>
        <w:numPr>
          <w:ilvl w:val="0"/>
          <w:numId w:val="16"/>
        </w:numPr>
        <w:spacing w:before="0" w:after="0" w:line="276" w:lineRule="auto"/>
        <w:contextualSpacing/>
        <w:rPr>
          <w:rFonts w:ascii="Arial" w:hAnsi="Arial" w:cs="Arial"/>
          <w:color w:val="000000"/>
          <w:lang w:eastAsia="zh-CN"/>
        </w:rPr>
      </w:pPr>
      <w:r w:rsidRPr="00A17AA0">
        <w:rPr>
          <w:rFonts w:ascii="Arial" w:hAnsi="Arial"/>
          <w:color w:val="000000"/>
          <w:lang w:eastAsia="zh-CN"/>
        </w:rPr>
        <w:t>Understanding of application of safe work practices including awareness of regulations and codes of practice and safety documentation systems is desirable</w:t>
      </w:r>
      <w:r w:rsidR="000178C4" w:rsidRPr="000178C4">
        <w:rPr>
          <w:rFonts w:ascii="Arial" w:hAnsi="Arial" w:cs="Arial"/>
          <w:color w:val="000000"/>
          <w:lang w:eastAsia="zh-CN"/>
        </w:rPr>
        <w:t>.</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1953D7FC" w14:textId="77777777" w:rsidR="00E26E48" w:rsidRPr="002A561D" w:rsidRDefault="00E26E48" w:rsidP="00E26E48">
      <w:pPr>
        <w:spacing w:after="0" w:line="276" w:lineRule="atLeast"/>
        <w:rPr>
          <w:rFonts w:ascii="Arial" w:eastAsia="Arial" w:hAnsi="Arial"/>
          <w:lang w:val="en-US"/>
        </w:rPr>
      </w:pPr>
      <w:r>
        <w:rPr>
          <w:rFonts w:ascii="Arial" w:eastAsia="Arial" w:hAnsi="Arial"/>
        </w:rPr>
        <w:t>Teamwork</w:t>
      </w:r>
      <w:r w:rsidRPr="002A561D">
        <w:rPr>
          <w:rFonts w:ascii="Arial" w:eastAsia="Arial" w:hAnsi="Arial"/>
        </w:rPr>
        <w:t>:</w:t>
      </w:r>
    </w:p>
    <w:p w14:paraId="4091A5CE"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Builds trust and rapport with others; </w:t>
      </w:r>
    </w:p>
    <w:p w14:paraId="2E929FB6"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Sets common goals through a high degree of empathy; </w:t>
      </w:r>
    </w:p>
    <w:p w14:paraId="4A05D4B8"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Display willingness to share control and responsibility with peers the service, external partners, and community in the delivery of work and outcomes;</w:t>
      </w:r>
    </w:p>
    <w:p w14:paraId="5CBE7B3F"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Cooperates and works well with others in pursuit of team goals; </w:t>
      </w:r>
    </w:p>
    <w:p w14:paraId="128B0904"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Share information and acknowledge others’ efforts; </w:t>
      </w:r>
    </w:p>
    <w:p w14:paraId="7AE58BDB"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lastRenderedPageBreak/>
        <w:t>Step in to help others where required.</w:t>
      </w:r>
    </w:p>
    <w:p w14:paraId="5333539B" w14:textId="77777777" w:rsidR="00E26E48" w:rsidRPr="002A561D" w:rsidRDefault="00E26E48" w:rsidP="00E26E48">
      <w:pPr>
        <w:spacing w:after="0" w:line="276" w:lineRule="atLeast"/>
        <w:rPr>
          <w:rFonts w:ascii="Arial" w:eastAsia="Arial" w:hAnsi="Arial"/>
        </w:rPr>
      </w:pPr>
      <w:r w:rsidRPr="002A561D">
        <w:rPr>
          <w:rFonts w:ascii="Arial" w:eastAsia="Arial" w:hAnsi="Arial"/>
        </w:rPr>
        <w:t>Outcomes thinking:</w:t>
      </w:r>
    </w:p>
    <w:p w14:paraId="731B55AB"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Think and work in different ways to create better public value for Victorians; </w:t>
      </w:r>
    </w:p>
    <w:p w14:paraId="7AB284B1"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Establish ways to clearly and effectively measure the impact of government activity.</w:t>
      </w:r>
    </w:p>
    <w:p w14:paraId="2D997902"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Articulates how work, policies and services fit into organisation’s objectives; </w:t>
      </w:r>
    </w:p>
    <w:p w14:paraId="73C3FB32"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Accepts responsibility for own actions; shows commitment to completing work activities effectively.</w:t>
      </w:r>
    </w:p>
    <w:p w14:paraId="40889337" w14:textId="77777777" w:rsidR="00E26E48" w:rsidRPr="002A561D" w:rsidRDefault="00E26E48" w:rsidP="00E26E48">
      <w:pPr>
        <w:spacing w:after="0" w:line="276" w:lineRule="atLeast"/>
        <w:rPr>
          <w:rFonts w:ascii="Arial" w:eastAsia="Arial" w:hAnsi="Arial"/>
          <w:lang w:val="en-US"/>
        </w:rPr>
      </w:pPr>
      <w:r w:rsidRPr="002A561D">
        <w:rPr>
          <w:rFonts w:ascii="Arial" w:eastAsia="Arial" w:hAnsi="Arial"/>
        </w:rPr>
        <w:t>Resilience:</w:t>
      </w:r>
    </w:p>
    <w:p w14:paraId="52848E1B"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Maintain a positive attitude and consistently deliver quality work in the face of challenging situations;</w:t>
      </w:r>
    </w:p>
    <w:p w14:paraId="424C7594"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Is open to new ideas &amp; approaches;</w:t>
      </w:r>
    </w:p>
    <w:p w14:paraId="0A478B75"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Offers own opinions, asks questions makes suggestions; </w:t>
      </w:r>
    </w:p>
    <w:p w14:paraId="75BDAF10"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Does not give up easily; </w:t>
      </w:r>
    </w:p>
    <w:p w14:paraId="08F1F56C"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Maintains discipline in keeping to work planned or assigned.</w:t>
      </w:r>
    </w:p>
    <w:p w14:paraId="4560E668" w14:textId="77777777" w:rsidR="00E26E48" w:rsidRPr="002A561D" w:rsidRDefault="00E26E48" w:rsidP="00E26E48">
      <w:pPr>
        <w:spacing w:after="0" w:line="276" w:lineRule="atLeast"/>
        <w:rPr>
          <w:rFonts w:ascii="Arial" w:eastAsia="Arial" w:hAnsi="Arial"/>
          <w:lang w:val="en-US"/>
        </w:rPr>
      </w:pPr>
      <w:r w:rsidRPr="002A561D">
        <w:rPr>
          <w:rFonts w:ascii="Arial" w:eastAsia="Arial" w:hAnsi="Arial"/>
        </w:rPr>
        <w:t>Critical thinking:</w:t>
      </w:r>
    </w:p>
    <w:p w14:paraId="31740A22"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Objectively analyse and evaluate available data, points of view, needs of stakeholders and potential solutions before recommending relevant actions or decisions.</w:t>
      </w:r>
    </w:p>
    <w:p w14:paraId="4BB598D6"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 xml:space="preserve">Seeks resolution of problems through policy or process guidelines; </w:t>
      </w:r>
    </w:p>
    <w:p w14:paraId="10B52575" w14:textId="77777777" w:rsidR="00E26E48" w:rsidRPr="00694849" w:rsidRDefault="00E26E48" w:rsidP="00A77732">
      <w:pPr>
        <w:pStyle w:val="ListParagraph"/>
        <w:numPr>
          <w:ilvl w:val="0"/>
          <w:numId w:val="27"/>
        </w:numPr>
        <w:spacing w:after="0" w:line="276" w:lineRule="atLeast"/>
        <w:rPr>
          <w:rFonts w:ascii="Arial" w:eastAsia="Arial" w:hAnsi="Arial"/>
        </w:rPr>
      </w:pPr>
      <w:r w:rsidRPr="002A561D">
        <w:rPr>
          <w:rFonts w:ascii="Arial" w:eastAsia="Arial" w:hAnsi="Arial"/>
        </w:rPr>
        <w:t>Otherwise seeks guidance by providing information and ideas relevant towards resolution of problem.</w:t>
      </w:r>
    </w:p>
    <w:p w14:paraId="7E6E33B2" w14:textId="106AB992" w:rsidR="007C63A8" w:rsidRPr="004073FD" w:rsidRDefault="00E26E48" w:rsidP="00A77732">
      <w:pPr>
        <w:numPr>
          <w:ilvl w:val="0"/>
          <w:numId w:val="27"/>
        </w:numPr>
        <w:spacing w:before="0" w:after="0" w:line="276" w:lineRule="atLeast"/>
        <w:contextualSpacing/>
        <w:rPr>
          <w:rFonts w:ascii="Arial" w:eastAsia="PMingLiU" w:hAnsi="Arial"/>
          <w:color w:val="363534"/>
        </w:rPr>
      </w:pPr>
      <w:r w:rsidRPr="002A561D">
        <w:rPr>
          <w:rFonts w:ascii="Arial" w:eastAsia="Arial" w:hAnsi="Arial"/>
        </w:rPr>
        <w:t>Understands concepts enabling improvements in critical thinking and problem solving</w:t>
      </w:r>
    </w:p>
    <w:p w14:paraId="3B4BADB4" w14:textId="77777777" w:rsidR="004073FD" w:rsidRPr="007C63A8" w:rsidRDefault="004073FD" w:rsidP="004073FD">
      <w:pPr>
        <w:spacing w:before="0" w:after="0" w:line="276" w:lineRule="atLeast"/>
        <w:ind w:left="720"/>
        <w:contextualSpacing/>
        <w:rPr>
          <w:rFonts w:ascii="Arial" w:eastAsia="PMingLiU" w:hAnsi="Arial"/>
          <w:color w:val="363534"/>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rsidTr="00B8775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601710C1" w:rsidR="00802C40" w:rsidRPr="00076C66" w:rsidRDefault="00802C40" w:rsidP="00B8775C">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063CA3">
              <w:rPr>
                <w:rFonts w:cstheme="minorHAnsi"/>
                <w:color w:val="111111" w:themeColor="text1" w:themeShade="80"/>
              </w:rPr>
              <w:t>0</w:t>
            </w:r>
            <w:r>
              <w:rPr>
                <w:rFonts w:cstheme="minorHAnsi"/>
                <w:color w:val="111111" w:themeColor="text1" w:themeShade="80"/>
              </w:rPr>
              <w:t>.</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rsidP="00B8775C">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rsidP="00B8775C">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rsidP="00B8775C">
            <w:pPr>
              <w:rPr>
                <w:rFonts w:cstheme="minorHAnsi"/>
                <w:color w:val="111111" w:themeColor="text1" w:themeShade="80"/>
              </w:rPr>
            </w:pPr>
          </w:p>
          <w:p w14:paraId="00BCED3B" w14:textId="77777777" w:rsidR="00802C40" w:rsidRPr="003178CB" w:rsidRDefault="00802C40" w:rsidP="00B8775C">
            <w:pPr>
              <w:tabs>
                <w:tab w:val="left" w:pos="2500"/>
              </w:tabs>
              <w:rPr>
                <w:rFonts w:cstheme="minorHAnsi"/>
              </w:rPr>
            </w:pPr>
            <w:r>
              <w:rPr>
                <w:rFonts w:cstheme="minorHAnsi"/>
              </w:rPr>
              <w:tab/>
            </w:r>
          </w:p>
        </w:tc>
        <w:tc>
          <w:tcPr>
            <w:tcW w:w="6803" w:type="dxa"/>
          </w:tcPr>
          <w:p w14:paraId="6AE5991E" w14:textId="77777777" w:rsidR="00802C40" w:rsidRPr="00076C66"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lastRenderedPageBreak/>
              <w:t>This position has a requirement to work shift work or out of hours work will be required that will involve evening or weekend work including occasional overnight travel.</w:t>
            </w:r>
          </w:p>
        </w:tc>
      </w:tr>
      <w:tr w:rsidR="00802C40" w:rsidRPr="00694849" w14:paraId="66D927A0"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rsidP="00B8775C">
            <w:pPr>
              <w:spacing w:before="120" w:after="120"/>
              <w:rPr>
                <w:rFonts w:cstheme="minorHAnsi"/>
                <w:color w:val="111111" w:themeColor="text1" w:themeShade="80"/>
              </w:rPr>
            </w:pPr>
            <w:r w:rsidRPr="00A30AC0">
              <w:rPr>
                <w:rFonts w:ascii="Arial" w:hAnsi="Arial"/>
                <w:color w:val="111111" w:themeColor="text1" w:themeShade="80"/>
              </w:rPr>
              <w:lastRenderedPageBreak/>
              <w:t>Mandatory Requirements</w:t>
            </w:r>
          </w:p>
        </w:tc>
        <w:tc>
          <w:tcPr>
            <w:tcW w:w="6803" w:type="dxa"/>
          </w:tcPr>
          <w:p w14:paraId="468FDE16" w14:textId="77777777" w:rsidR="00802C40" w:rsidRPr="001D00EE"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rsidP="00B8775C">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46971A14" w:rsidR="00D03627"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09781327" w:rsidR="006B37AD" w:rsidRPr="007F1CFE" w:rsidRDefault="00DC2E35" w:rsidP="00B8775C">
            <w:pPr>
              <w:spacing w:before="120" w:after="120"/>
              <w:rPr>
                <w:rFonts w:ascii="Arial" w:hAnsi="Arial"/>
                <w:color w:val="111111" w:themeColor="text1" w:themeShade="80"/>
              </w:rPr>
            </w:pPr>
            <w:r>
              <w:rPr>
                <w:rFonts w:ascii="Arial" w:hAnsi="Arial"/>
                <w:color w:val="111111" w:themeColor="text1" w:themeShade="80"/>
              </w:rPr>
              <w:t>Role</w:t>
            </w:r>
            <w:r w:rsidR="006B37AD" w:rsidRPr="000B70E1">
              <w:rPr>
                <w:rFonts w:ascii="Arial" w:hAnsi="Arial"/>
                <w:color w:val="111111" w:themeColor="text1" w:themeShade="80"/>
              </w:rPr>
              <w:t xml:space="preserve"> requirements (achieve accreditations and maintain competencies)</w:t>
            </w:r>
          </w:p>
        </w:tc>
        <w:tc>
          <w:tcPr>
            <w:tcW w:w="6803" w:type="dxa"/>
          </w:tcPr>
          <w:p w14:paraId="69975F9C" w14:textId="77777777" w:rsidR="00154D96" w:rsidRPr="00142838" w:rsidRDefault="00154D96" w:rsidP="00154D96">
            <w:pPr>
              <w:cnfStyle w:val="000000000000" w:firstRow="0" w:lastRow="0" w:firstColumn="0" w:lastColumn="0" w:oddVBand="0" w:evenVBand="0" w:oddHBand="0" w:evenHBand="0" w:firstRowFirstColumn="0" w:firstRowLastColumn="0" w:lastRowFirstColumn="0" w:lastRowLastColumn="0"/>
              <w:rPr>
                <w:rFonts w:ascii="Arial" w:hAnsi="Arial" w:cs="Arial"/>
              </w:rPr>
            </w:pPr>
            <w:r w:rsidRPr="00142838">
              <w:rPr>
                <w:rFonts w:ascii="Arial" w:hAnsi="Arial" w:cs="Arial"/>
              </w:rPr>
              <w:t xml:space="preserve">Training for the below will be provided during employment depending on workcentre requirements. </w:t>
            </w:r>
          </w:p>
          <w:p w14:paraId="6F3BD449"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Safe and effective driving of manual 4WD vehicles.</w:t>
            </w:r>
          </w:p>
          <w:p w14:paraId="654BF4F2"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Safe and effective use of tools and equipment including non-powered and small hand tools, chainsaws, brush-cutters and pole saws, basic carpentry, small pumps (slip on/tanker and filler), field radios and other communication equipment.</w:t>
            </w:r>
          </w:p>
          <w:p w14:paraId="2E00CEA4"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 xml:space="preserve">Application of Safe Work Practices including awareness of Regulations and Codes of Practice (Manual Handling, Noise, Dangerous Goods, Prevention of Falls, Plant), use of Standard Operating Procedures, use of Job Safety Planning (SWPs/SOIs)/Risk Assessments/Site Safety Surveys. </w:t>
            </w:r>
          </w:p>
          <w:p w14:paraId="7004448A" w14:textId="77777777" w:rsidR="00154D96" w:rsidRPr="00142838" w:rsidRDefault="00154D96" w:rsidP="00A77732">
            <w:pPr>
              <w:pStyle w:val="ListParagraph"/>
              <w:numPr>
                <w:ilvl w:val="0"/>
                <w:numId w:val="26"/>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Understanding of Department policies and procedures.</w:t>
            </w:r>
          </w:p>
          <w:p w14:paraId="6EC64F9A"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Chainsaw operation</w:t>
            </w:r>
          </w:p>
          <w:p w14:paraId="48E8AF52"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Plant operation</w:t>
            </w:r>
          </w:p>
          <w:p w14:paraId="219AB7AE" w14:textId="77777777" w:rsidR="00154D96" w:rsidRPr="00142838"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eastAsiaTheme="minorEastAsia" w:cstheme="minorBidi"/>
              </w:rPr>
            </w:pPr>
            <w:r w:rsidRPr="00142838">
              <w:rPr>
                <w:rFonts w:ascii="Arial" w:hAnsi="Arial" w:cs="Arial"/>
              </w:rPr>
              <w:t>Tanker driving/Unimog operation</w:t>
            </w:r>
          </w:p>
          <w:p w14:paraId="79BCBAD7" w14:textId="47854E59" w:rsidR="006B37AD" w:rsidRPr="000B70E1" w:rsidRDefault="00154D96" w:rsidP="00A77732">
            <w:pPr>
              <w:pStyle w:val="ListParagraph"/>
              <w:numPr>
                <w:ilvl w:val="0"/>
                <w:numId w:val="26"/>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42838">
              <w:rPr>
                <w:rFonts w:ascii="Arial" w:hAnsi="Arial" w:cs="Arial"/>
              </w:rPr>
              <w:t>Level 2 First Aid</w:t>
            </w:r>
          </w:p>
        </w:tc>
      </w:tr>
      <w:tr w:rsidR="00802C40" w:rsidRPr="007F1CFE" w14:paraId="7970F6B2"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rsidP="00B8775C">
            <w:pPr>
              <w:spacing w:before="120" w:after="120"/>
              <w:rPr>
                <w:rFonts w:ascii="Arial" w:hAnsi="Arial"/>
                <w:color w:val="111111" w:themeColor="text1" w:themeShade="80"/>
              </w:rPr>
            </w:pPr>
          </w:p>
        </w:tc>
        <w:tc>
          <w:tcPr>
            <w:tcW w:w="6803" w:type="dxa"/>
          </w:tcPr>
          <w:p w14:paraId="392EEE73"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Field Staff and Wild Dog Controllers Agreement 2021</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bookmarkEnd w:id="3"/>
    </w:tbl>
    <w:p w14:paraId="68476EEC" w14:textId="77777777" w:rsidR="00D659C0" w:rsidRPr="00495B3B" w:rsidRDefault="00D659C0" w:rsidP="00D659C0">
      <w:pPr>
        <w:spacing w:line="240" w:lineRule="auto"/>
        <w:contextualSpacing/>
        <w:outlineLvl w:val="1"/>
        <w:rPr>
          <w:rFonts w:ascii="Arial" w:hAnsi="Arial" w:cs="Arial"/>
          <w:color w:val="363534"/>
        </w:rPr>
      </w:pPr>
    </w:p>
    <w:p w14:paraId="562A7641" w14:textId="77777777" w:rsidR="000B63ED" w:rsidRPr="00495B3B" w:rsidRDefault="000B63ED" w:rsidP="000B63ED">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6077454" w14:textId="77777777" w:rsidR="000B63ED" w:rsidRPr="00454423" w:rsidRDefault="000B63ED" w:rsidP="000B63ED">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70696C0" w14:textId="77777777" w:rsidR="000B63ED" w:rsidRPr="005763CD" w:rsidRDefault="000B63ED" w:rsidP="000B63ED">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2D23498" w14:textId="77777777" w:rsidR="000B63ED" w:rsidRPr="005763CD" w:rsidRDefault="000B63ED" w:rsidP="000B63ED">
      <w:pPr>
        <w:spacing w:before="0" w:after="0"/>
        <w:rPr>
          <w:rFonts w:ascii="Arial" w:hAnsi="Arial" w:cs="Arial"/>
        </w:rPr>
      </w:pPr>
    </w:p>
    <w:p w14:paraId="453873D3" w14:textId="77777777" w:rsidR="000B63ED" w:rsidRPr="005763CD" w:rsidRDefault="000B63ED" w:rsidP="000B63ED">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1C03FDE" w14:textId="77777777" w:rsidR="000B63ED" w:rsidRPr="00495B3B" w:rsidRDefault="000B63ED" w:rsidP="000B63ED">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75EF5CC" w14:textId="77777777" w:rsidR="000B63ED" w:rsidRPr="002775A7" w:rsidRDefault="000B63ED" w:rsidP="000B63ED">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DE07A12" w14:textId="4158143D" w:rsidR="000B63ED" w:rsidRPr="000B63ED" w:rsidRDefault="000B63ED" w:rsidP="000B63ED">
      <w:pPr>
        <w:rPr>
          <w:rFonts w:ascii="Arial" w:hAnsi="Arial" w:cs="Arial"/>
          <w:color w:val="000000"/>
          <w:szCs w:val="22"/>
        </w:rPr>
      </w:pPr>
      <w:r w:rsidRPr="00AC1638">
        <w:rPr>
          <w:rFonts w:ascii="Arial" w:eastAsia="Microsoft JhengHei" w:hAnsi="Arial"/>
          <w:color w:val="442D97"/>
          <w:sz w:val="28"/>
          <w:szCs w:val="28"/>
        </w:rPr>
        <w:t>Our Community Charter</w:t>
      </w:r>
    </w:p>
    <w:p w14:paraId="27B80B69" w14:textId="77777777" w:rsidR="000B63ED" w:rsidRPr="00AC1638" w:rsidRDefault="000B63ED" w:rsidP="000B63ED">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A9A932F" w14:textId="77777777" w:rsidR="000B63ED" w:rsidRPr="00495B3B" w:rsidRDefault="000B63ED" w:rsidP="000B63ED">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70D5C52" w14:textId="77777777" w:rsidR="000B63ED" w:rsidRDefault="000B63ED" w:rsidP="000B63ED">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69BA55B" w14:textId="77777777" w:rsidR="000B63ED" w:rsidRPr="00495B3B" w:rsidRDefault="000B63ED" w:rsidP="000B63ED">
      <w:pPr>
        <w:spacing w:line="240" w:lineRule="auto"/>
        <w:contextualSpacing/>
        <w:outlineLvl w:val="1"/>
        <w:rPr>
          <w:rFonts w:ascii="Arial" w:hAnsi="Arial" w:cs="Arial"/>
          <w:color w:val="363534"/>
        </w:rPr>
      </w:pPr>
    </w:p>
    <w:p w14:paraId="2C237FBB" w14:textId="77777777" w:rsidR="000B63ED" w:rsidRPr="00495B3B" w:rsidRDefault="000B63ED" w:rsidP="000B63ED">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8E80372" w14:textId="77777777" w:rsidR="000B63ED" w:rsidRPr="00495B3B" w:rsidRDefault="000B63ED" w:rsidP="000B63ED">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7D91670" w14:textId="77777777" w:rsidR="000B63ED" w:rsidRPr="00495B3B" w:rsidRDefault="000B63ED" w:rsidP="000B63ED">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E3EA15A" w14:textId="77777777" w:rsidR="000B63ED" w:rsidRPr="00495B3B" w:rsidRDefault="000B63ED" w:rsidP="000B63ED">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3C0CB4B" w14:textId="77777777" w:rsidR="000B63ED" w:rsidRPr="00495B3B" w:rsidRDefault="000B63ED" w:rsidP="000B63ED">
      <w:pPr>
        <w:rPr>
          <w:rFonts w:ascii="Arial" w:hAnsi="Arial" w:cs="Arial"/>
          <w:b/>
          <w:bCs/>
          <w:color w:val="363534"/>
        </w:rPr>
      </w:pPr>
      <w:r w:rsidRPr="00495B3B">
        <w:rPr>
          <w:rFonts w:ascii="Arial" w:hAnsi="Arial" w:cs="Arial"/>
          <w:b/>
          <w:bCs/>
          <w:color w:val="363534"/>
        </w:rPr>
        <w:t>Aboriginal Cultural Safety</w:t>
      </w:r>
    </w:p>
    <w:p w14:paraId="2643CEAB" w14:textId="77777777" w:rsidR="000B63ED" w:rsidRPr="00495B3B" w:rsidRDefault="000B63ED" w:rsidP="000B63ED">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220147">
          <w:rPr>
            <w:rStyle w:val="Hyperlink"/>
            <w:rFonts w:ascii="Arial" w:hAnsi="Arial" w:cs="Arial"/>
          </w:rPr>
          <w:t>self.determination@deeca.vic.gov.au</w:t>
        </w:r>
      </w:hyperlink>
      <w:r w:rsidRPr="00495B3B">
        <w:rPr>
          <w:rFonts w:ascii="Arial" w:hAnsi="Arial" w:cs="Arial"/>
          <w:color w:val="363534"/>
        </w:rPr>
        <w:t>.</w:t>
      </w:r>
    </w:p>
    <w:p w14:paraId="125C4878" w14:textId="77777777" w:rsidR="000B63ED" w:rsidRPr="00495B3B" w:rsidRDefault="000B63ED" w:rsidP="000B63ED">
      <w:pPr>
        <w:rPr>
          <w:rFonts w:ascii="Arial" w:hAnsi="Arial" w:cs="Arial"/>
          <w:b/>
          <w:color w:val="363534"/>
          <w:szCs w:val="22"/>
        </w:rPr>
      </w:pPr>
      <w:r w:rsidRPr="00495B3B">
        <w:rPr>
          <w:rFonts w:ascii="Arial" w:hAnsi="Arial" w:cs="Arial"/>
          <w:b/>
          <w:color w:val="363534"/>
          <w:szCs w:val="22"/>
        </w:rPr>
        <w:t>Balancing your Life / Hybrid Working</w:t>
      </w:r>
    </w:p>
    <w:p w14:paraId="7954EEF8" w14:textId="77777777" w:rsidR="000B63ED" w:rsidRPr="00495B3B" w:rsidRDefault="000B63ED" w:rsidP="000B63ED">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A6095F5" w14:textId="77777777" w:rsidR="000B63ED" w:rsidRPr="00495B3B" w:rsidRDefault="000B63ED" w:rsidP="000B63ED">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4DAB957D" w:rsidR="00A14A3F" w:rsidRDefault="00A14A3F" w:rsidP="004073FD">
      <w:pPr>
        <w:spacing w:line="240" w:lineRule="auto"/>
      </w:pPr>
    </w:p>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FD82D2" w14:textId="77777777" w:rsidR="004E4D6E" w:rsidRDefault="004E4D6E" w:rsidP="00CD157B">
      <w:pPr>
        <w:pStyle w:val="NoSpacing"/>
      </w:pPr>
    </w:p>
    <w:p w14:paraId="5490B44A" w14:textId="77777777" w:rsidR="004E4D6E" w:rsidRDefault="004E4D6E"/>
  </w:endnote>
  <w:endnote w:type="continuationSeparator" w:id="0">
    <w:p w14:paraId="07D6850E" w14:textId="77777777" w:rsidR="004E4D6E" w:rsidRDefault="004E4D6E" w:rsidP="00CD157B">
      <w:pPr>
        <w:pStyle w:val="NoSpacing"/>
      </w:pPr>
    </w:p>
    <w:p w14:paraId="4BBB16D1" w14:textId="77777777" w:rsidR="004E4D6E" w:rsidRDefault="004E4D6E"/>
  </w:endnote>
  <w:endnote w:type="continuationNotice" w:id="1">
    <w:p w14:paraId="0A40D8C8" w14:textId="77777777" w:rsidR="004E4D6E" w:rsidRDefault="004E4D6E" w:rsidP="00CD157B">
      <w:pPr>
        <w:pStyle w:val="NoSpacing"/>
      </w:pPr>
    </w:p>
    <w:p w14:paraId="74C91D29" w14:textId="77777777" w:rsidR="004E4D6E" w:rsidRDefault="004E4D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63FE2746" w:rsidR="00A60698" w:rsidRPr="00810C40" w:rsidRDefault="00806453" w:rsidP="00495B3B">
          <w:pPr>
            <w:pStyle w:val="FooterEven"/>
            <w:jc w:val="right"/>
          </w:pPr>
          <w:r>
            <w:t>October</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rsidTr="00410900">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4F940E9D" w:rsidR="00E62EE1" w:rsidRPr="00361A26" w:rsidRDefault="00E8627B" w:rsidP="00E62EE1">
          <w:pPr>
            <w:pStyle w:val="FooterOddPageNumber"/>
            <w:ind w:left="-9070" w:firstLine="9070"/>
            <w:rPr>
              <w:b w:val="0"/>
              <w:bCs/>
            </w:rPr>
          </w:pPr>
          <w:r>
            <w:rPr>
              <w:b w:val="0"/>
              <w:bCs/>
            </w:rPr>
            <w:t>March</w:t>
          </w:r>
          <w:r w:rsidR="00E62EE1" w:rsidRPr="00361A26">
            <w:rPr>
              <w:b w:val="0"/>
              <w:bCs/>
            </w:rPr>
            <w:t xml:space="preserve"> 202</w:t>
          </w:r>
          <w:r>
            <w:rPr>
              <w:b w:val="0"/>
              <w:bCs/>
            </w:rPr>
            <w:t>5</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1C47C813" w:rsidR="00364C9A" w:rsidRDefault="00806453"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0EC087" w14:textId="77777777" w:rsidR="004E4D6E" w:rsidRPr="0056073C" w:rsidRDefault="004E4D6E" w:rsidP="005D764F">
      <w:pPr>
        <w:pStyle w:val="FootnoteSeparator"/>
      </w:pPr>
    </w:p>
    <w:p w14:paraId="3FFCD28F" w14:textId="77777777" w:rsidR="004E4D6E" w:rsidRDefault="004E4D6E"/>
  </w:footnote>
  <w:footnote w:type="continuationSeparator" w:id="0">
    <w:p w14:paraId="2099B9B6" w14:textId="77777777" w:rsidR="004E4D6E" w:rsidRPr="00CA30B7" w:rsidRDefault="004E4D6E" w:rsidP="006D5A90">
      <w:pPr>
        <w:rPr>
          <w:lang w:val="en-US"/>
        </w:rPr>
      </w:pPr>
      <w:r w:rsidRPr="00CA30B7">
        <w:rPr>
          <w:lang w:val="en-US"/>
        </w:rPr>
        <w:t>_______</w:t>
      </w:r>
    </w:p>
    <w:p w14:paraId="44763DBA" w14:textId="77777777" w:rsidR="004E4D6E" w:rsidRDefault="004E4D6E"/>
  </w:footnote>
  <w:footnote w:type="continuationNotice" w:id="1">
    <w:p w14:paraId="15FCE822" w14:textId="77777777" w:rsidR="004E4D6E" w:rsidRDefault="004E4D6E" w:rsidP="006D5A90"/>
    <w:p w14:paraId="22622D88" w14:textId="77777777" w:rsidR="004E4D6E" w:rsidRDefault="004E4D6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0BAB43A">
            <v:shape id="Freeform: Shape 32" style="position:absolute;margin-left:512.5pt;margin-top:0;width:83.05pt;height:35.15pt;z-index:2516490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7A02370D">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A625D25">
            <v:shape id="Freeform: Shape 33" style="position:absolute;margin-left:0;margin-top:0;width:595.3pt;height:35.15pt;z-index:25164800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69756990">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C74B24D">
            <v:shape id="Freeform: Shape 34" style="position:absolute;margin-left:363.9pt;margin-top:0;width:115.65pt;height:35.15pt;z-index:2516500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558541E4">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81B2A65">
            <v:shape id="Freeform: Shape 37" style="position:absolute;margin-left:463.3pt;margin-top:0;width:66.05pt;height:35.1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6D0B10CB">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3E18ED6">
            <v:shape id="Freeform: Shape 38" style="position:absolute;margin-left:297.65pt;margin-top:0;width:82.75pt;height:35.1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F02DEB8">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95C9011">
            <v:shape id="Freeform: Shape 39" style="position:absolute;margin-left:363.8pt;margin-top:0;width:33.15pt;height:35.1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B0B7955">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C58F3AE">
            <v:shape id="Freeform: Shape 2" style="position:absolute;margin-left:512.5pt;margin-top:0;width:83.05pt;height:35.1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740955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3394B41">
            <v:shape id="Freeform: Shape 25" style="position:absolute;margin-left:0;margin-top:0;width:595.3pt;height:35.15pt;z-index:25165312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5CEA75C">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FC35F0C">
            <v:shape id="Freeform: Shape 5" style="position:absolute;margin-left:363.9pt;margin-top:0;width:115.65pt;height:35.1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13C93E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9F4CCAC">
            <v:shape id="Freeform: Shape 26" style="position:absolute;margin-left:463.3pt;margin-top:0;width:66.05pt;height:35.1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27CA0B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B20C630">
            <v:shape id="Freeform: Shape 28" style="position:absolute;margin-left:297.65pt;margin-top:0;width:82.7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417E85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8F86AE4">
            <v:shape id="Freeform: Shape 29" style="position:absolute;margin-left:363.8pt;margin-top:0;width:33.1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DDB6908">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1FCD240B"/>
    <w:multiLevelType w:val="hybridMultilevel"/>
    <w:tmpl w:val="F96656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2"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13"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9"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1"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2"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3"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4"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9"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2"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5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4"/>
  </w:num>
  <w:num w:numId="2" w16cid:durableId="170411264">
    <w:abstractNumId w:val="43"/>
  </w:num>
  <w:num w:numId="3" w16cid:durableId="985085104">
    <w:abstractNumId w:val="9"/>
  </w:num>
  <w:num w:numId="4" w16cid:durableId="1872112631">
    <w:abstractNumId w:val="15"/>
  </w:num>
  <w:num w:numId="5" w16cid:durableId="336812815">
    <w:abstractNumId w:val="30"/>
  </w:num>
  <w:num w:numId="6" w16cid:durableId="155153463">
    <w:abstractNumId w:val="0"/>
  </w:num>
  <w:num w:numId="7" w16cid:durableId="1428236886">
    <w:abstractNumId w:val="33"/>
  </w:num>
  <w:num w:numId="8" w16cid:durableId="103154041">
    <w:abstractNumId w:val="35"/>
  </w:num>
  <w:num w:numId="9" w16cid:durableId="1308436166">
    <w:abstractNumId w:val="32"/>
  </w:num>
  <w:num w:numId="10" w16cid:durableId="1335643199">
    <w:abstractNumId w:val="41"/>
  </w:num>
  <w:num w:numId="11" w16cid:durableId="1160577431">
    <w:abstractNumId w:val="34"/>
  </w:num>
  <w:num w:numId="12" w16cid:durableId="1673139647">
    <w:abstractNumId w:val="21"/>
  </w:num>
  <w:num w:numId="13" w16cid:durableId="1742215375">
    <w:abstractNumId w:val="53"/>
  </w:num>
  <w:num w:numId="14" w16cid:durableId="664823544">
    <w:abstractNumId w:val="48"/>
  </w:num>
  <w:num w:numId="15" w16cid:durableId="979774751">
    <w:abstractNumId w:val="17"/>
  </w:num>
  <w:num w:numId="16" w16cid:durableId="729228463">
    <w:abstractNumId w:val="5"/>
  </w:num>
  <w:num w:numId="17" w16cid:durableId="322781625">
    <w:abstractNumId w:val="31"/>
  </w:num>
  <w:num w:numId="18" w16cid:durableId="797261722">
    <w:abstractNumId w:val="52"/>
  </w:num>
  <w:num w:numId="19" w16cid:durableId="756365321">
    <w:abstractNumId w:val="23"/>
  </w:num>
  <w:num w:numId="20" w16cid:durableId="2049794968">
    <w:abstractNumId w:val="13"/>
  </w:num>
  <w:num w:numId="21" w16cid:durableId="235435274">
    <w:abstractNumId w:val="12"/>
  </w:num>
  <w:num w:numId="22" w16cid:durableId="1317488102">
    <w:abstractNumId w:val="2"/>
  </w:num>
  <w:num w:numId="23" w16cid:durableId="1335499247">
    <w:abstractNumId w:val="11"/>
  </w:num>
  <w:num w:numId="24" w16cid:durableId="391736560">
    <w:abstractNumId w:val="49"/>
  </w:num>
  <w:num w:numId="25" w16cid:durableId="209000264">
    <w:abstractNumId w:val="16"/>
  </w:num>
  <w:num w:numId="26" w16cid:durableId="1523394600">
    <w:abstractNumId w:val="44"/>
  </w:num>
  <w:num w:numId="27" w16cid:durableId="767626708">
    <w:abstractNumId w:val="28"/>
  </w:num>
  <w:num w:numId="28" w16cid:durableId="2099713287">
    <w:abstractNumId w:val="18"/>
  </w:num>
  <w:num w:numId="29" w16cid:durableId="1923948132">
    <w:abstractNumId w:val="10"/>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8C4"/>
    <w:rsid w:val="00017A37"/>
    <w:rsid w:val="00017E78"/>
    <w:rsid w:val="000200A9"/>
    <w:rsid w:val="00020166"/>
    <w:rsid w:val="00020425"/>
    <w:rsid w:val="0002048A"/>
    <w:rsid w:val="00020A83"/>
    <w:rsid w:val="00020D21"/>
    <w:rsid w:val="00022AFF"/>
    <w:rsid w:val="00022E73"/>
    <w:rsid w:val="00022FC9"/>
    <w:rsid w:val="0002313E"/>
    <w:rsid w:val="00023619"/>
    <w:rsid w:val="00024860"/>
    <w:rsid w:val="00024DE5"/>
    <w:rsid w:val="00024F9A"/>
    <w:rsid w:val="0002586C"/>
    <w:rsid w:val="000265EA"/>
    <w:rsid w:val="00026DA1"/>
    <w:rsid w:val="00026DC2"/>
    <w:rsid w:val="00026F6C"/>
    <w:rsid w:val="000273C5"/>
    <w:rsid w:val="00030105"/>
    <w:rsid w:val="00030A38"/>
    <w:rsid w:val="0003160B"/>
    <w:rsid w:val="0003174E"/>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856"/>
    <w:rsid w:val="00047C5E"/>
    <w:rsid w:val="00047C73"/>
    <w:rsid w:val="00050713"/>
    <w:rsid w:val="00050F0B"/>
    <w:rsid w:val="000515CD"/>
    <w:rsid w:val="00051BFC"/>
    <w:rsid w:val="00051D5C"/>
    <w:rsid w:val="00052454"/>
    <w:rsid w:val="0005252A"/>
    <w:rsid w:val="0005288D"/>
    <w:rsid w:val="000528CB"/>
    <w:rsid w:val="000531C8"/>
    <w:rsid w:val="00053C58"/>
    <w:rsid w:val="00053CC3"/>
    <w:rsid w:val="00054A64"/>
    <w:rsid w:val="0005566D"/>
    <w:rsid w:val="0005578D"/>
    <w:rsid w:val="00055A62"/>
    <w:rsid w:val="00056024"/>
    <w:rsid w:val="000566C0"/>
    <w:rsid w:val="000574CC"/>
    <w:rsid w:val="000574DD"/>
    <w:rsid w:val="00057EB4"/>
    <w:rsid w:val="00060B9F"/>
    <w:rsid w:val="000610DD"/>
    <w:rsid w:val="0006113F"/>
    <w:rsid w:val="0006141F"/>
    <w:rsid w:val="000634B5"/>
    <w:rsid w:val="000636FD"/>
    <w:rsid w:val="00063A7B"/>
    <w:rsid w:val="00063CA3"/>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3FA0"/>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3ED"/>
    <w:rsid w:val="000B65EE"/>
    <w:rsid w:val="000B6910"/>
    <w:rsid w:val="000B6A5F"/>
    <w:rsid w:val="000B6E1A"/>
    <w:rsid w:val="000B6F7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1BD"/>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17"/>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5B0"/>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5C9"/>
    <w:rsid w:val="001156B1"/>
    <w:rsid w:val="0011585A"/>
    <w:rsid w:val="00116264"/>
    <w:rsid w:val="00116413"/>
    <w:rsid w:val="001167C6"/>
    <w:rsid w:val="001169AD"/>
    <w:rsid w:val="001176AC"/>
    <w:rsid w:val="00117809"/>
    <w:rsid w:val="00120092"/>
    <w:rsid w:val="0012041B"/>
    <w:rsid w:val="00120B8A"/>
    <w:rsid w:val="00120D59"/>
    <w:rsid w:val="001218C4"/>
    <w:rsid w:val="0012246B"/>
    <w:rsid w:val="001228AC"/>
    <w:rsid w:val="001228B1"/>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0FD0"/>
    <w:rsid w:val="00151331"/>
    <w:rsid w:val="00151BF0"/>
    <w:rsid w:val="00152DC6"/>
    <w:rsid w:val="00152E41"/>
    <w:rsid w:val="001536B2"/>
    <w:rsid w:val="001538EE"/>
    <w:rsid w:val="0015405B"/>
    <w:rsid w:val="00154D96"/>
    <w:rsid w:val="00155192"/>
    <w:rsid w:val="00155B41"/>
    <w:rsid w:val="00155B79"/>
    <w:rsid w:val="00156344"/>
    <w:rsid w:val="00156406"/>
    <w:rsid w:val="001565D2"/>
    <w:rsid w:val="0015669A"/>
    <w:rsid w:val="00156BC1"/>
    <w:rsid w:val="00156CA5"/>
    <w:rsid w:val="001571C1"/>
    <w:rsid w:val="001573C7"/>
    <w:rsid w:val="001574B6"/>
    <w:rsid w:val="001577DA"/>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31"/>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1A"/>
    <w:rsid w:val="00180E8D"/>
    <w:rsid w:val="00180FF8"/>
    <w:rsid w:val="001813B0"/>
    <w:rsid w:val="001818D8"/>
    <w:rsid w:val="00181F60"/>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1E7A"/>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1FC3"/>
    <w:rsid w:val="001D20D4"/>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1D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03"/>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541"/>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786"/>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433"/>
    <w:rsid w:val="002D48D3"/>
    <w:rsid w:val="002D4A0F"/>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C3"/>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1E28"/>
    <w:rsid w:val="00332F2C"/>
    <w:rsid w:val="00333033"/>
    <w:rsid w:val="0033314C"/>
    <w:rsid w:val="00333179"/>
    <w:rsid w:val="003337C6"/>
    <w:rsid w:val="00333D25"/>
    <w:rsid w:val="003340B8"/>
    <w:rsid w:val="0033440F"/>
    <w:rsid w:val="003347F7"/>
    <w:rsid w:val="00334875"/>
    <w:rsid w:val="0033628F"/>
    <w:rsid w:val="0033686F"/>
    <w:rsid w:val="0033688B"/>
    <w:rsid w:val="003368E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0EF5"/>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56EB2"/>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3A3C"/>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013"/>
    <w:rsid w:val="003B20D7"/>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5CC6"/>
    <w:rsid w:val="003B68B1"/>
    <w:rsid w:val="003B6C97"/>
    <w:rsid w:val="003B71A1"/>
    <w:rsid w:val="003B7362"/>
    <w:rsid w:val="003B74BE"/>
    <w:rsid w:val="003B75ED"/>
    <w:rsid w:val="003B7771"/>
    <w:rsid w:val="003B781C"/>
    <w:rsid w:val="003C0011"/>
    <w:rsid w:val="003C074C"/>
    <w:rsid w:val="003C0A6C"/>
    <w:rsid w:val="003C113C"/>
    <w:rsid w:val="003C1F69"/>
    <w:rsid w:val="003C25F9"/>
    <w:rsid w:val="003C2BDA"/>
    <w:rsid w:val="003C2C0D"/>
    <w:rsid w:val="003C2C66"/>
    <w:rsid w:val="003C300B"/>
    <w:rsid w:val="003C30EC"/>
    <w:rsid w:val="003C390B"/>
    <w:rsid w:val="003C3B57"/>
    <w:rsid w:val="003C5140"/>
    <w:rsid w:val="003C671B"/>
    <w:rsid w:val="003C6914"/>
    <w:rsid w:val="003C6ECF"/>
    <w:rsid w:val="003C75D1"/>
    <w:rsid w:val="003C7903"/>
    <w:rsid w:val="003C7A8F"/>
    <w:rsid w:val="003C7D07"/>
    <w:rsid w:val="003D1B95"/>
    <w:rsid w:val="003D2052"/>
    <w:rsid w:val="003D2463"/>
    <w:rsid w:val="003D2616"/>
    <w:rsid w:val="003D2A34"/>
    <w:rsid w:val="003D2FC3"/>
    <w:rsid w:val="003D3028"/>
    <w:rsid w:val="003D308C"/>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3FD"/>
    <w:rsid w:val="0040743E"/>
    <w:rsid w:val="004075D4"/>
    <w:rsid w:val="0040777B"/>
    <w:rsid w:val="00407885"/>
    <w:rsid w:val="00407E92"/>
    <w:rsid w:val="004100F3"/>
    <w:rsid w:val="00410659"/>
    <w:rsid w:val="00411642"/>
    <w:rsid w:val="00411972"/>
    <w:rsid w:val="00412A85"/>
    <w:rsid w:val="00413AAE"/>
    <w:rsid w:val="00414C7D"/>
    <w:rsid w:val="00414F4F"/>
    <w:rsid w:val="0041517B"/>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2663"/>
    <w:rsid w:val="00422689"/>
    <w:rsid w:val="0042392C"/>
    <w:rsid w:val="00423BC4"/>
    <w:rsid w:val="00423F1F"/>
    <w:rsid w:val="0042404A"/>
    <w:rsid w:val="00424085"/>
    <w:rsid w:val="004244A5"/>
    <w:rsid w:val="004247A7"/>
    <w:rsid w:val="00424BB9"/>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49A"/>
    <w:rsid w:val="00435F95"/>
    <w:rsid w:val="00436175"/>
    <w:rsid w:val="00436841"/>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8CC"/>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422"/>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1D3F"/>
    <w:rsid w:val="0049262F"/>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25"/>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145"/>
    <w:rsid w:val="004C355E"/>
    <w:rsid w:val="004C4381"/>
    <w:rsid w:val="004C47E5"/>
    <w:rsid w:val="004C5059"/>
    <w:rsid w:val="004C5672"/>
    <w:rsid w:val="004C57AD"/>
    <w:rsid w:val="004C630B"/>
    <w:rsid w:val="004C6494"/>
    <w:rsid w:val="004C66B4"/>
    <w:rsid w:val="004C66CE"/>
    <w:rsid w:val="004C66EB"/>
    <w:rsid w:val="004C6BD5"/>
    <w:rsid w:val="004C6E0D"/>
    <w:rsid w:val="004C72DA"/>
    <w:rsid w:val="004C734B"/>
    <w:rsid w:val="004C77C7"/>
    <w:rsid w:val="004C79C1"/>
    <w:rsid w:val="004D085E"/>
    <w:rsid w:val="004D09C4"/>
    <w:rsid w:val="004D0D2A"/>
    <w:rsid w:val="004D0E09"/>
    <w:rsid w:val="004D148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4D6E"/>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7A4"/>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392F"/>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9B"/>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46A"/>
    <w:rsid w:val="005B4923"/>
    <w:rsid w:val="005B587B"/>
    <w:rsid w:val="005B5A07"/>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190"/>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891"/>
    <w:rsid w:val="00633FDC"/>
    <w:rsid w:val="00634701"/>
    <w:rsid w:val="00634A06"/>
    <w:rsid w:val="00634A69"/>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86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525"/>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562"/>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1F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0814"/>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0C92"/>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19A3C"/>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054"/>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A759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48F"/>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3"/>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2222"/>
    <w:rsid w:val="00842513"/>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911"/>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2602"/>
    <w:rsid w:val="00893404"/>
    <w:rsid w:val="00894097"/>
    <w:rsid w:val="00894DB9"/>
    <w:rsid w:val="008951E1"/>
    <w:rsid w:val="0089563C"/>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17B"/>
    <w:rsid w:val="008A56DB"/>
    <w:rsid w:val="008A6607"/>
    <w:rsid w:val="008A67A7"/>
    <w:rsid w:val="008A6B48"/>
    <w:rsid w:val="008A6B90"/>
    <w:rsid w:val="008A6D4D"/>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72C"/>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05"/>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21E"/>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940"/>
    <w:rsid w:val="00957E54"/>
    <w:rsid w:val="00957E5D"/>
    <w:rsid w:val="00960351"/>
    <w:rsid w:val="00960535"/>
    <w:rsid w:val="00961EB2"/>
    <w:rsid w:val="009620C5"/>
    <w:rsid w:val="00962A5A"/>
    <w:rsid w:val="00962DA5"/>
    <w:rsid w:val="0096446E"/>
    <w:rsid w:val="00964840"/>
    <w:rsid w:val="00964BBF"/>
    <w:rsid w:val="009650F3"/>
    <w:rsid w:val="00965119"/>
    <w:rsid w:val="00965136"/>
    <w:rsid w:val="0096530D"/>
    <w:rsid w:val="00965DE7"/>
    <w:rsid w:val="00965F68"/>
    <w:rsid w:val="009664E6"/>
    <w:rsid w:val="00966AE0"/>
    <w:rsid w:val="00966AF3"/>
    <w:rsid w:val="0096705F"/>
    <w:rsid w:val="00967263"/>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1DFF"/>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6FA"/>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044"/>
    <w:rsid w:val="009B0882"/>
    <w:rsid w:val="009B0FBD"/>
    <w:rsid w:val="009B1066"/>
    <w:rsid w:val="009B1397"/>
    <w:rsid w:val="009B1430"/>
    <w:rsid w:val="009B1B24"/>
    <w:rsid w:val="009B1C6B"/>
    <w:rsid w:val="009B1D71"/>
    <w:rsid w:val="009B1EE8"/>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3940"/>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16B1"/>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17AA0"/>
    <w:rsid w:val="00A20824"/>
    <w:rsid w:val="00A20A17"/>
    <w:rsid w:val="00A20B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70"/>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32D"/>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B32"/>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732"/>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7ED"/>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623"/>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68E"/>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60D"/>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374"/>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3DC"/>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8E9"/>
    <w:rsid w:val="00BA4ED5"/>
    <w:rsid w:val="00BA526A"/>
    <w:rsid w:val="00BA5B65"/>
    <w:rsid w:val="00BA5B6C"/>
    <w:rsid w:val="00BA64BE"/>
    <w:rsid w:val="00BA6E77"/>
    <w:rsid w:val="00BA7064"/>
    <w:rsid w:val="00BA77B4"/>
    <w:rsid w:val="00BA7B37"/>
    <w:rsid w:val="00BB1623"/>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4E13"/>
    <w:rsid w:val="00BE584B"/>
    <w:rsid w:val="00BE5933"/>
    <w:rsid w:val="00BE5E33"/>
    <w:rsid w:val="00BE6026"/>
    <w:rsid w:val="00BE68A7"/>
    <w:rsid w:val="00BE7D49"/>
    <w:rsid w:val="00BF0509"/>
    <w:rsid w:val="00BF0652"/>
    <w:rsid w:val="00BF081E"/>
    <w:rsid w:val="00BF09EA"/>
    <w:rsid w:val="00BF0B78"/>
    <w:rsid w:val="00BF0BFA"/>
    <w:rsid w:val="00BF0F3C"/>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0C0"/>
    <w:rsid w:val="00C1276D"/>
    <w:rsid w:val="00C12DF5"/>
    <w:rsid w:val="00C1326F"/>
    <w:rsid w:val="00C134A4"/>
    <w:rsid w:val="00C14CC8"/>
    <w:rsid w:val="00C15406"/>
    <w:rsid w:val="00C15C6A"/>
    <w:rsid w:val="00C15ECF"/>
    <w:rsid w:val="00C162DB"/>
    <w:rsid w:val="00C16487"/>
    <w:rsid w:val="00C16AAC"/>
    <w:rsid w:val="00C17013"/>
    <w:rsid w:val="00C17835"/>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DEC"/>
    <w:rsid w:val="00C23E3A"/>
    <w:rsid w:val="00C24B0B"/>
    <w:rsid w:val="00C24F9C"/>
    <w:rsid w:val="00C25EC4"/>
    <w:rsid w:val="00C261D3"/>
    <w:rsid w:val="00C2623D"/>
    <w:rsid w:val="00C263F1"/>
    <w:rsid w:val="00C26F31"/>
    <w:rsid w:val="00C27174"/>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37FAA"/>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422"/>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3F8E"/>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1B75"/>
    <w:rsid w:val="00CC2156"/>
    <w:rsid w:val="00CC2333"/>
    <w:rsid w:val="00CC2DB1"/>
    <w:rsid w:val="00CC31DE"/>
    <w:rsid w:val="00CC40E5"/>
    <w:rsid w:val="00CC41A2"/>
    <w:rsid w:val="00CC4726"/>
    <w:rsid w:val="00CC4B9E"/>
    <w:rsid w:val="00CC4FFB"/>
    <w:rsid w:val="00CC545D"/>
    <w:rsid w:val="00CC5633"/>
    <w:rsid w:val="00CC57C6"/>
    <w:rsid w:val="00CC5FA4"/>
    <w:rsid w:val="00CC6734"/>
    <w:rsid w:val="00CC68EE"/>
    <w:rsid w:val="00CC6A6C"/>
    <w:rsid w:val="00CC70A2"/>
    <w:rsid w:val="00CC75B9"/>
    <w:rsid w:val="00CC7B51"/>
    <w:rsid w:val="00CC7CC6"/>
    <w:rsid w:val="00CC7D01"/>
    <w:rsid w:val="00CD0784"/>
    <w:rsid w:val="00CD0808"/>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2F49"/>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894"/>
    <w:rsid w:val="00CE6DFB"/>
    <w:rsid w:val="00CE700D"/>
    <w:rsid w:val="00CE73D9"/>
    <w:rsid w:val="00CE7CF8"/>
    <w:rsid w:val="00CF0706"/>
    <w:rsid w:val="00CF0BD9"/>
    <w:rsid w:val="00CF1778"/>
    <w:rsid w:val="00CF228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974"/>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627"/>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AE2"/>
    <w:rsid w:val="00D251FD"/>
    <w:rsid w:val="00D25287"/>
    <w:rsid w:val="00D2618B"/>
    <w:rsid w:val="00D2641C"/>
    <w:rsid w:val="00D26E53"/>
    <w:rsid w:val="00D271E5"/>
    <w:rsid w:val="00D272B2"/>
    <w:rsid w:val="00D27319"/>
    <w:rsid w:val="00D30018"/>
    <w:rsid w:val="00D30268"/>
    <w:rsid w:val="00D30F2D"/>
    <w:rsid w:val="00D32450"/>
    <w:rsid w:val="00D328C9"/>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9C0"/>
    <w:rsid w:val="00D65A37"/>
    <w:rsid w:val="00D65B15"/>
    <w:rsid w:val="00D65BEB"/>
    <w:rsid w:val="00D6600F"/>
    <w:rsid w:val="00D66682"/>
    <w:rsid w:val="00D6680B"/>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9F2"/>
    <w:rsid w:val="00DB3C19"/>
    <w:rsid w:val="00DB3D1C"/>
    <w:rsid w:val="00DB3D80"/>
    <w:rsid w:val="00DB41F2"/>
    <w:rsid w:val="00DB4619"/>
    <w:rsid w:val="00DB5046"/>
    <w:rsid w:val="00DB506A"/>
    <w:rsid w:val="00DB5112"/>
    <w:rsid w:val="00DB534F"/>
    <w:rsid w:val="00DB63E7"/>
    <w:rsid w:val="00DB66B6"/>
    <w:rsid w:val="00DB675D"/>
    <w:rsid w:val="00DB7D08"/>
    <w:rsid w:val="00DC0677"/>
    <w:rsid w:val="00DC08E1"/>
    <w:rsid w:val="00DC13B6"/>
    <w:rsid w:val="00DC1556"/>
    <w:rsid w:val="00DC1FAB"/>
    <w:rsid w:val="00DC2841"/>
    <w:rsid w:val="00DC2ADA"/>
    <w:rsid w:val="00DC2DAE"/>
    <w:rsid w:val="00DC2DF5"/>
    <w:rsid w:val="00DC2E35"/>
    <w:rsid w:val="00DC3793"/>
    <w:rsid w:val="00DC37C4"/>
    <w:rsid w:val="00DC4403"/>
    <w:rsid w:val="00DC44FB"/>
    <w:rsid w:val="00DC4FB6"/>
    <w:rsid w:val="00DC5072"/>
    <w:rsid w:val="00DC52CC"/>
    <w:rsid w:val="00DC540E"/>
    <w:rsid w:val="00DC569B"/>
    <w:rsid w:val="00DC5BC2"/>
    <w:rsid w:val="00DC5E23"/>
    <w:rsid w:val="00DC5EDF"/>
    <w:rsid w:val="00DC65E4"/>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75D"/>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863"/>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3B6"/>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6E48"/>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8F"/>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857"/>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6D3"/>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B"/>
    <w:rsid w:val="00E8627F"/>
    <w:rsid w:val="00E86502"/>
    <w:rsid w:val="00E86B31"/>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B7F38"/>
    <w:rsid w:val="00EC033D"/>
    <w:rsid w:val="00EC0763"/>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D7C30"/>
    <w:rsid w:val="00EE082F"/>
    <w:rsid w:val="00EE0CD8"/>
    <w:rsid w:val="00EE0DDF"/>
    <w:rsid w:val="00EE0F73"/>
    <w:rsid w:val="00EE11D2"/>
    <w:rsid w:val="00EE13EC"/>
    <w:rsid w:val="00EE1449"/>
    <w:rsid w:val="00EE1697"/>
    <w:rsid w:val="00EE1BF3"/>
    <w:rsid w:val="00EE2CDB"/>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190"/>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3661"/>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3E3B"/>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06B"/>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0FF8BBB"/>
    <w:rsid w:val="0CC4372F"/>
    <w:rsid w:val="0F06A63A"/>
    <w:rsid w:val="147861E4"/>
    <w:rsid w:val="24C0165C"/>
    <w:rsid w:val="2585FD9C"/>
    <w:rsid w:val="292E7C89"/>
    <w:rsid w:val="37C037D7"/>
    <w:rsid w:val="3B37DCF7"/>
    <w:rsid w:val="4471DC96"/>
    <w:rsid w:val="55A754F5"/>
    <w:rsid w:val="6ED441A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 w:type="paragraph" w:customStyle="1" w:styleId="paragraph">
    <w:name w:val="paragraph"/>
    <w:basedOn w:val="Normal"/>
    <w:rsid w:val="0089563C"/>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self.determination@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D0D74"/>
    <w:rsid w:val="00181F60"/>
    <w:rsid w:val="001C1E7A"/>
    <w:rsid w:val="001D20D4"/>
    <w:rsid w:val="002C3F8F"/>
    <w:rsid w:val="00373A3C"/>
    <w:rsid w:val="003E58B9"/>
    <w:rsid w:val="00422689"/>
    <w:rsid w:val="00431F5A"/>
    <w:rsid w:val="004B2791"/>
    <w:rsid w:val="004C6CA3"/>
    <w:rsid w:val="005D553D"/>
    <w:rsid w:val="007919CD"/>
    <w:rsid w:val="007D2B8A"/>
    <w:rsid w:val="00872787"/>
    <w:rsid w:val="00881911"/>
    <w:rsid w:val="00922B54"/>
    <w:rsid w:val="00962DA5"/>
    <w:rsid w:val="009E3940"/>
    <w:rsid w:val="00A5632D"/>
    <w:rsid w:val="00AA268E"/>
    <w:rsid w:val="00B24477"/>
    <w:rsid w:val="00BB4A0F"/>
    <w:rsid w:val="00C17835"/>
    <w:rsid w:val="00C23DEC"/>
    <w:rsid w:val="00CE40B7"/>
    <w:rsid w:val="00CE6894"/>
    <w:rsid w:val="00D26901"/>
    <w:rsid w:val="00D53D64"/>
    <w:rsid w:val="00D72F3C"/>
    <w:rsid w:val="00D76588"/>
    <w:rsid w:val="00D83E5E"/>
    <w:rsid w:val="00D8534F"/>
    <w:rsid w:val="00E5148F"/>
    <w:rsid w:val="00EA54B3"/>
    <w:rsid w:val="00EF2190"/>
    <w:rsid w:val="00F008A1"/>
    <w:rsid w:val="00F7721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65F9A0A883D7AE4CB3AB8077FDE52B18" ma:contentTypeVersion="213"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9c76cf1b66ffc8fb7c5500444cebc26a">
  <xsd:schema xmlns:xsd="http://www.w3.org/2001/XMLSchema" xmlns:xs="http://www.w3.org/2001/XMLSchema" xmlns:p="http://schemas.microsoft.com/office/2006/metadata/properties" xmlns:ns1="http://schemas.microsoft.com/sharepoint/v3" xmlns:ns2="9fd47c19-1c4a-4d7d-b342-c10cef269344" xmlns:ns3="http://schemas.microsoft.com/sharepoint/v3/fields" xmlns:ns4="a5f32de4-e402-4188-b034-e71ca7d22e54" xmlns:ns5="1e9e3136-3dd0-4fb9-bea8-be70a8201a1a" xmlns:ns6="da252561-9ec3-49e1-89bd-aab7074502b7" targetNamespace="http://schemas.microsoft.com/office/2006/metadata/properties" ma:root="true" ma:fieldsID="7c3b2ccaaccd159389fe660284b610e2" ns1:_="" ns2:_="" ns3:_="" ns4:_="" ns5:_="" ns6:_="">
    <xsd:import namespace="http://schemas.microsoft.com/sharepoint/v3"/>
    <xsd:import namespace="9fd47c19-1c4a-4d7d-b342-c10cef269344"/>
    <xsd:import namespace="http://schemas.microsoft.com/sharepoint/v3/fields"/>
    <xsd:import namespace="a5f32de4-e402-4188-b034-e71ca7d22e54"/>
    <xsd:import namespace="1e9e3136-3dd0-4fb9-bea8-be70a8201a1a"/>
    <xsd:import namespace="da252561-9ec3-49e1-89bd-aab7074502b7"/>
    <xsd:element name="properties">
      <xsd:complexType>
        <xsd:sequence>
          <xsd:element name="documentManagement">
            <xsd:complexType>
              <xsd:all>
                <xsd:element ref="ns3:_Status" minOccurs="0"/>
                <xsd:element ref="ns4:_dlc_DocId" minOccurs="0"/>
                <xsd:element ref="ns4:_dlc_DocIdUrl" minOccurs="0"/>
                <xsd:element ref="ns4: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2:g91c59fb10974fa1a03160ad8386f0f4" minOccurs="0"/>
                <xsd:element ref="ns5:DLCPolicyLabelClientValue" minOccurs="0"/>
                <xsd:element ref="ns5:DLCPolicyLabelLock" minOccurs="0"/>
                <xsd:element ref="ns1:_dlc_Exempt" minOccurs="0"/>
                <xsd:element ref="ns5:DLCPolicyLabelValue" minOccurs="0"/>
                <xsd:element ref="ns6:MediaServiceMetadata" minOccurs="0"/>
                <xsd:element ref="ns6:MediaServiceFastMetadata" minOccurs="0"/>
                <xsd:element ref="ns6:MediaServiceSearchProperties" minOccurs="0"/>
                <xsd:element ref="ns6:MediaServiceDateTaken" minOccurs="0"/>
                <xsd:element ref="ns6:lcf76f155ced4ddcb4097134ff3c332f" minOccurs="0"/>
                <xsd:element ref="ns6:MediaServiceOCR" minOccurs="0"/>
                <xsd:element ref="ns6:MediaServiceGenerationTime" minOccurs="0"/>
                <xsd:element ref="ns6: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20"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e9e3136-3dd0-4fb9-bea8-be70a8201a1a"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a252561-9ec3-49e1-89bd-aab7074502b7"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MediaServiceDateTaken" ma:index="31" nillable="true" ma:displayName="MediaServiceDateTaken" ma:hidden="true" ma:indexed="true" ma:internalName="MediaServiceDateTaken" ma:readOnly="true">
      <xsd:simpleType>
        <xsd:restriction base="dms:Text"/>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ECM V2 Team Administration</p:Name>
  <p:Description>Enable Version label</p:Description>
  <p:Statement/>
  <p:PolicyItems>
    <p:PolicyItem featureId="Microsoft.Office.RecordsManagement.PolicyFeatures.PolicyLabel" staticId="0x0101009298E819CE1EBB4F8D2096B3E0F0C2911F001C37ED5F1EA5BA458CF6BD8D3E1F868E|-1306371497" UniqueId="8a143950-fff3-4aad-b5bc-39cb7296bf04">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232</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DOCID126-197067286-284</_dlc_DocId>
    <_dlc_DocIdUrl xmlns="a5f32de4-e402-4188-b034-e71ca7d22e54">
      <Url>https://delwpvicgovau.sharepoint.com/sites/ecm_126/_layouts/15/DocIdRedir.aspx?ID=DOCID126-197067286-284</Url>
      <Description>DOCID126-197067286-284</Description>
    </_dlc_DocIdUrl>
    <_dlc_Exempt xmlns="http://schemas.microsoft.com/sharepoint/v3">false</_dlc_Exempt>
    <DLCPolicyLabelLock xmlns="1e9e3136-3dd0-4fb9-bea8-be70a8201a1a" xsi:nil="true"/>
    <DLCPolicyLabelClientValue xmlns="1e9e3136-3dd0-4fb9-bea8-be70a8201a1a">Version {_UIVersionString}</DLCPolicyLabelClientValue>
    <DLCPolicyLabelValue xmlns="1e9e3136-3dd0-4fb9-bea8-be70a8201a1a">Version 0.2</DLCPolicyLabelValue>
    <lcf76f155ced4ddcb4097134ff3c332f xmlns="da252561-9ec3-49e1-89bd-aab7074502b7">
      <Terms xmlns="http://schemas.microsoft.com/office/infopath/2007/PartnerControls"/>
    </lcf76f155ced4ddcb4097134ff3c332f>
    <_Status xmlns="http://schemas.microsoft.com/sharepoint/v3/fields">Not Started</_Status>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documentManagement>
</p:properties>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3FBA36-51C1-4BA8-989C-BDE12218B3B0}">
  <ds:schemaRefs>
    <ds:schemaRef ds:uri="http://schemas.microsoft.com/sharepoint/events"/>
  </ds:schemaRefs>
</ds:datastoreItem>
</file>

<file path=customXml/itemProps3.xml><?xml version="1.0" encoding="utf-8"?>
<ds:datastoreItem xmlns:ds="http://schemas.openxmlformats.org/officeDocument/2006/customXml" ds:itemID="{0F6CA12A-9E84-4F8B-B598-D977879D21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http://schemas.microsoft.com/sharepoint/v3/fields"/>
    <ds:schemaRef ds:uri="a5f32de4-e402-4188-b034-e71ca7d22e54"/>
    <ds:schemaRef ds:uri="1e9e3136-3dd0-4fb9-bea8-be70a8201a1a"/>
    <ds:schemaRef ds:uri="da252561-9ec3-49e1-89bd-aab7074502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5E81BC7-AF39-42CF-9FC2-06406397BAD8}">
  <ds:schemaRefs>
    <ds:schemaRef ds:uri="office.server.policy"/>
  </ds:schemaRefs>
</ds:datastoreItem>
</file>

<file path=customXml/itemProps5.xml><?xml version="1.0" encoding="utf-8"?>
<ds:datastoreItem xmlns:ds="http://schemas.openxmlformats.org/officeDocument/2006/customXml" ds:itemID="{A60F1F87-E4EA-4589-92C8-F8EFDD43DED9}">
  <ds:schemaRefs>
    <ds:schemaRef ds:uri="Microsoft.SharePoint.Taxonomy.ContentTypeSync"/>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
    <ds:schemaRef ds:uri="1e9e3136-3dd0-4fb9-bea8-be70a8201a1a"/>
    <ds:schemaRef ds:uri="da252561-9ec3-49e1-89bd-aab7074502b7"/>
    <ds:schemaRef ds:uri="http://schemas.microsoft.com/sharepoint/v3/fields"/>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6</Pages>
  <Words>2825</Words>
  <Characters>16109</Characters>
  <Application>Microsoft Office Word</Application>
  <DocSecurity>0</DocSecurity>
  <Lines>134</Lines>
  <Paragraphs>37</Paragraphs>
  <ScaleCrop>false</ScaleCrop>
  <Company/>
  <LinksUpToDate>false</LinksUpToDate>
  <CharactersWithSpaces>18897</CharactersWithSpaces>
  <SharedDoc>false</SharedDoc>
  <HLinks>
    <vt:vector size="36" baseType="variant">
      <vt:variant>
        <vt:i4>3997788</vt:i4>
      </vt:variant>
      <vt:variant>
        <vt:i4>24</vt:i4>
      </vt:variant>
      <vt:variant>
        <vt:i4>0</vt:i4>
      </vt:variant>
      <vt:variant>
        <vt:i4>5</vt:i4>
      </vt:variant>
      <vt:variant>
        <vt:lpwstr>mailto:customer.service@deeca.vic.gov.au</vt:lpwstr>
      </vt:variant>
      <vt:variant>
        <vt:lpwstr/>
      </vt: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Kelly (DEECA)</cp:lastModifiedBy>
  <cp:revision>7</cp:revision>
  <cp:lastPrinted>2022-06-17T19:14:00Z</cp:lastPrinted>
  <dcterms:created xsi:type="dcterms:W3CDTF">2026-10-14T03:49:00Z</dcterms:created>
  <dcterms:modified xsi:type="dcterms:W3CDTF">2026-10-23T00:32:00Z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0x0101009298E819CE1EBB4F8D2096B3E0F0C2911F0065F9A0A883D7AE4CB3AB8077FDE52B18</vt:lpwstr>
  </property>
  <property fmtid="{D5CDD505-2E9C-101B-9397-08002B2CF9AE}" pid="5" name="MediaServiceImageTags">
    <vt:lpwstr/>
  </property>
  <property fmtid="{D5CDD505-2E9C-101B-9397-08002B2CF9AE}" pid="6" name="Dissemination Limiting Marker">
    <vt:lpwstr>2;#FOUO|955eb6fc-b35a-4808-8aa5-31e514fa3f26</vt:lpwstr>
  </property>
  <property fmtid="{D5CDD505-2E9C-101B-9397-08002B2CF9AE}" pid="7" name="Security Classification">
    <vt:lpwstr>3;#Unclassified|7fa379f4-4aba-4692-ab80-7d39d3a23cf4</vt:lpwstr>
  </property>
  <property fmtid="{D5CDD505-2E9C-101B-9397-08002B2CF9AE}" pid="8" name="g91c59fb10974fa1a03160ad8386f0f4">
    <vt:lpwstr/>
  </property>
  <property fmtid="{D5CDD505-2E9C-101B-9397-08002B2CF9AE}" pid="9" name="Records Class Team Admin">
    <vt:lpwstr>232;#HR|2a009282-884e-4acc-8df1-5ab901443665</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78962392-3a15-45e9-969a-9c2a4c104083</vt:lpwstr>
  </property>
  <property fmtid="{D5CDD505-2E9C-101B-9397-08002B2CF9AE}" pid="55" name="Records Class Polices Procedure">
    <vt:lpwstr>15;#Administration|51c21ac7-bf93-4151-9336-cb224cdf56e7</vt:lpwstr>
  </property>
  <property fmtid="{D5CDD505-2E9C-101B-9397-08002B2CF9AE}" pid="56" name="Order">
    <vt:r8>107800</vt:r8>
  </property>
  <property fmtid="{D5CDD505-2E9C-101B-9397-08002B2CF9AE}" pid="57" name="DocumentSetDescription">
    <vt:lpwstr/>
  </property>
  <property fmtid="{D5CDD505-2E9C-101B-9397-08002B2CF9AE}" pid="58" name="xd_ProgID">
    <vt:lpwstr/>
  </property>
  <property fmtid="{D5CDD505-2E9C-101B-9397-08002B2CF9AE}" pid="59" name="ComplianceAssetId">
    <vt:lpwstr/>
  </property>
  <property fmtid="{D5CDD505-2E9C-101B-9397-08002B2CF9AE}" pid="60" name="TemplateUrl">
    <vt:lpwstr/>
  </property>
  <property fmtid="{D5CDD505-2E9C-101B-9397-08002B2CF9AE}" pid="61" name="h81f2c99e50046799065ebcadc818b4b">
    <vt:lpwstr>Administration|51c21ac7-bf93-4151-9336-cb224cdf56e7</vt:lpwstr>
  </property>
  <property fmtid="{D5CDD505-2E9C-101B-9397-08002B2CF9AE}" pid="62" name="_ExtendedDescription">
    <vt:lpwstr/>
  </property>
  <property fmtid="{D5CDD505-2E9C-101B-9397-08002B2CF9AE}" pid="63" name="TriggerFlowInfo">
    <vt:lpwstr/>
  </property>
  <property fmtid="{D5CDD505-2E9C-101B-9397-08002B2CF9AE}" pid="64" name="xd_Signature">
    <vt:bool>false</vt:bool>
  </property>
  <property fmtid="{D5CDD505-2E9C-101B-9397-08002B2CF9AE}" pid="65" name="SharedWithUsers">
    <vt:lpwstr>1470;#Doug Leng (DELWP);#587;#Kylie J Hyland (DEECA);#1624;#Nicole M Armstrong (DEECA);#6231;#Bianca M Sirianni (DEECA);#13669;#Mitch C Sumpton (DEECA);#704;#Andy Beckett (DEECA);#481;#Jo L Safstrom (DEECA)</vt:lpwstr>
  </property>
  <property fmtid="{D5CDD505-2E9C-101B-9397-08002B2CF9AE}" pid="66" name="Records Class HR Admin">
    <vt:lpwstr>14;#Position Description|9b605b16-5ff4-4142-9815-57489365a519</vt:lpwstr>
  </property>
  <property fmtid="{D5CDD505-2E9C-101B-9397-08002B2CF9AE}" pid="67" name="Records_x0020_Class_x0020_HR_x0020_Admin">
    <vt:lpwstr>14;#Position Description|9b605b16-5ff4-4142-9815-57489365a519</vt:lpwstr>
  </property>
  <property fmtid="{D5CDD505-2E9C-101B-9397-08002B2CF9AE}" pid="68" name="Security_x0020_Classification">
    <vt:lpwstr>3;#Unclassified|7fa379f4-4aba-4692-ab80-7d39d3a23cf4</vt:lpwstr>
  </property>
  <property fmtid="{D5CDD505-2E9C-101B-9397-08002B2CF9AE}" pid="69" name="Department_x0020_Document_x0020_Type">
    <vt:lpwstr/>
  </property>
  <property fmtid="{D5CDD505-2E9C-101B-9397-08002B2CF9AE}" pid="70" name="Dissemination_x0020_Limiting_x0020_Marker">
    <vt:lpwstr>2;#FOUO|955eb6fc-b35a-4808-8aa5-31e514fa3f26</vt:lpwstr>
  </property>
  <property fmtid="{D5CDD505-2E9C-101B-9397-08002B2CF9AE}" pid="71" name="Records_x0020_Class_x0020_Team_x0020_Admin">
    <vt:lpwstr>232;#HR|2a009282-884e-4acc-8df1-5ab901443665</vt:lpwstr>
  </property>
</Properties>
</file>