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6E885BBB" w:rsidR="00254F12" w:rsidRPr="00862057" w:rsidRDefault="0039310D"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FD699A">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20352"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87936" behindDoc="0" locked="1" layoutInCell="1" allowOverlap="1" wp14:anchorId="537CDFA3" wp14:editId="15B5EDD7">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26496"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88661C0" id="Navy" o:spid="_x0000_s1026" alt="&quot;&quot;"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75648" behindDoc="0" locked="1" layoutInCell="1" allowOverlap="1" wp14:anchorId="14560734" wp14:editId="7DFE0941">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1792" behindDoc="0" locked="1" layoutInCell="1" allowOverlap="1" wp14:anchorId="3252D1AA" wp14:editId="47C8D0C6">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94080" behindDoc="0" locked="1" layoutInCell="1" allowOverlap="1" wp14:anchorId="3B6DA505" wp14:editId="219E0F97">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700224"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69504" behindDoc="0" locked="1" layoutInCell="1" allowOverlap="1" wp14:anchorId="047BCDF9" wp14:editId="72938D3B">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63360"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44928"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05205E8" id="RibbonElement2" o:spid="_x0000_s1026" alt="&quot;&quot;"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1072"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E4F5417" id="RibbonElement3" o:spid="_x0000_s1026" alt="&quot;&quot;"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721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26274AE" id="RibbonElement4Grp" o:spid="_x0000_s1026" alt="&quot;&quot;"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38784"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C4F7D98" id="RibbonElement1" o:spid="_x0000_s1026" alt="&quot;&quot;"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32640"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32640;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headerReference w:type="default" r:id="rId29"/>
          <w:footerReference w:type="even" r:id="rId30"/>
          <w:footerReference w:type="default" r:id="rId31"/>
          <w:headerReference w:type="first" r:id="rId32"/>
          <w:footerReference w:type="first" r:id="rId33"/>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79916380" w:rsidR="00495B3B" w:rsidRPr="00495B3B" w:rsidRDefault="00A45127" w:rsidP="00495B3B">
            <w:pPr>
              <w:spacing w:before="0" w:after="0"/>
              <w:ind w:left="57" w:right="-450"/>
              <w:rPr>
                <w:rFonts w:ascii="Arial" w:hAnsi="Arial" w:cs="Arial"/>
                <w:color w:val="363534"/>
                <w:szCs w:val="22"/>
              </w:rPr>
            </w:pPr>
            <w:r>
              <w:rPr>
                <w:rFonts w:ascii="Arial" w:hAnsi="Arial" w:cs="Arial"/>
                <w:color w:val="363534"/>
                <w:szCs w:val="22"/>
              </w:rPr>
              <w:t>Policy Officer</w:t>
            </w:r>
            <w:r w:rsidR="00F90697">
              <w:rPr>
                <w:rFonts w:ascii="Arial" w:hAnsi="Arial" w:cs="Arial"/>
                <w:color w:val="363534"/>
                <w:szCs w:val="22"/>
              </w:rPr>
              <w:t xml:space="preserve"> - Governance</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136E4F9E" w:rsidR="00495B3B" w:rsidRPr="00495B3B" w:rsidRDefault="00FD699A" w:rsidP="00495B3B">
            <w:pPr>
              <w:spacing w:before="0" w:after="0"/>
              <w:ind w:left="57" w:right="-450"/>
              <w:rPr>
                <w:rFonts w:ascii="Arial" w:hAnsi="Arial" w:cs="Arial"/>
                <w:color w:val="363534"/>
                <w:szCs w:val="22"/>
              </w:rPr>
            </w:pPr>
            <w:r w:rsidRPr="00FD699A">
              <w:rPr>
                <w:rFonts w:ascii="Arial" w:hAnsi="Arial" w:cs="Arial"/>
                <w:color w:val="363534"/>
                <w:szCs w:val="22"/>
              </w:rPr>
              <w:t>50968454</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4FD686F0" w:rsidR="00495B3B" w:rsidRPr="00495B3B" w:rsidRDefault="00A45127" w:rsidP="00495B3B">
            <w:pPr>
              <w:spacing w:before="0" w:after="0"/>
              <w:ind w:left="57" w:right="-450"/>
              <w:rPr>
                <w:rFonts w:ascii="Arial" w:hAnsi="Arial" w:cs="Arial"/>
                <w:color w:val="363534"/>
                <w:szCs w:val="22"/>
              </w:rPr>
            </w:pPr>
            <w:r>
              <w:rPr>
                <w:rFonts w:ascii="Arial" w:hAnsi="Arial" w:cs="Arial"/>
                <w:color w:val="363534"/>
                <w:szCs w:val="22"/>
              </w:rPr>
              <w:t>VPS 4</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1027F7C0" w:rsidR="00495B3B" w:rsidRPr="00495B3B" w:rsidRDefault="00A45127" w:rsidP="00495B3B">
            <w:pPr>
              <w:spacing w:before="0" w:after="0"/>
              <w:ind w:left="57" w:right="-450"/>
              <w:rPr>
                <w:rFonts w:ascii="Arial" w:hAnsi="Arial" w:cs="Arial"/>
                <w:color w:val="363534"/>
                <w:szCs w:val="22"/>
              </w:rPr>
            </w:pPr>
            <w:r>
              <w:rPr>
                <w:rFonts w:ascii="Arial" w:hAnsi="Arial" w:cs="Arial"/>
                <w:color w:val="363534"/>
                <w:szCs w:val="22"/>
              </w:rPr>
              <w:t>$</w:t>
            </w:r>
            <w:r w:rsidR="00FD699A" w:rsidRPr="00FD699A">
              <w:rPr>
                <w:rFonts w:ascii="Arial" w:hAnsi="Arial" w:cs="Arial"/>
                <w:color w:val="363534"/>
                <w:szCs w:val="22"/>
              </w:rPr>
              <w:t xml:space="preserve">100,894 </w:t>
            </w:r>
            <w:r w:rsidR="0062311E">
              <w:rPr>
                <w:rFonts w:ascii="Arial" w:hAnsi="Arial" w:cs="Arial"/>
                <w:color w:val="363534"/>
                <w:szCs w:val="22"/>
              </w:rPr>
              <w:t>- $</w:t>
            </w:r>
            <w:r w:rsidR="00FD699A" w:rsidRPr="00FD699A">
              <w:rPr>
                <w:rFonts w:ascii="Arial" w:hAnsi="Arial" w:cs="Arial"/>
                <w:color w:val="363534"/>
                <w:szCs w:val="22"/>
              </w:rPr>
              <w:t xml:space="preserve">114,476 </w:t>
            </w:r>
            <w:r w:rsidR="00FD699A">
              <w:rPr>
                <w:rFonts w:ascii="Arial" w:hAnsi="Arial" w:cs="Arial"/>
                <w:color w:val="363534"/>
                <w:szCs w:val="22"/>
              </w:rPr>
              <w:t xml:space="preserve">plus superannuation </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1C9FF35E" w:rsidR="00495B3B" w:rsidRPr="00495B3B" w:rsidRDefault="00BE5862" w:rsidP="00BE5862">
            <w:pPr>
              <w:tabs>
                <w:tab w:val="left" w:pos="3529"/>
              </w:tabs>
              <w:spacing w:before="0" w:after="0"/>
              <w:ind w:right="-450"/>
              <w:rPr>
                <w:rFonts w:ascii="Arial" w:hAnsi="Arial" w:cs="Arial"/>
                <w:color w:val="363534"/>
                <w:szCs w:val="22"/>
              </w:rPr>
            </w:pPr>
            <w:r>
              <w:rPr>
                <w:rFonts w:ascii="Arial" w:hAnsi="Arial" w:cs="Arial"/>
                <w:color w:val="363534"/>
                <w:szCs w:val="22"/>
              </w:rPr>
              <w:t xml:space="preserve">Fixed term </w:t>
            </w:r>
            <w:r w:rsidR="00FD699A">
              <w:rPr>
                <w:rFonts w:ascii="Arial" w:hAnsi="Arial" w:cs="Arial"/>
                <w:color w:val="363534"/>
                <w:szCs w:val="22"/>
              </w:rPr>
              <w:t>u</w:t>
            </w:r>
            <w:r>
              <w:rPr>
                <w:rFonts w:ascii="Arial" w:hAnsi="Arial" w:cs="Arial"/>
                <w:color w:val="363534"/>
                <w:szCs w:val="22"/>
              </w:rPr>
              <w:t>ntil 29/10/2027</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2F17EA2D" w:rsidR="00495B3B" w:rsidRPr="00495B3B" w:rsidRDefault="00B50CDF" w:rsidP="00495B3B">
            <w:pPr>
              <w:spacing w:before="0" w:after="0"/>
              <w:ind w:left="57" w:right="-450"/>
              <w:rPr>
                <w:rFonts w:ascii="Arial" w:hAnsi="Arial" w:cs="Arial"/>
                <w:color w:val="363534"/>
                <w:szCs w:val="22"/>
              </w:rPr>
            </w:pPr>
            <w:r>
              <w:rPr>
                <w:rFonts w:ascii="Arial" w:hAnsi="Arial" w:cs="Arial"/>
                <w:color w:val="363534"/>
                <w:szCs w:val="22"/>
              </w:rPr>
              <w:t>Land and Biodiversity</w:t>
            </w:r>
            <w:r w:rsidR="00AA6ADE">
              <w:rPr>
                <w:rFonts w:ascii="Arial" w:hAnsi="Arial" w:cs="Arial"/>
                <w:color w:val="363534"/>
                <w:szCs w:val="22"/>
              </w:rPr>
              <w:t xml:space="preserve"> Policy</w:t>
            </w:r>
            <w:r w:rsidR="00FD699A">
              <w:rPr>
                <w:rFonts w:ascii="Arial" w:hAnsi="Arial" w:cs="Arial"/>
                <w:color w:val="363534"/>
                <w:szCs w:val="22"/>
              </w:rPr>
              <w:t xml:space="preserve">; </w:t>
            </w:r>
            <w:r w:rsidR="00B00407">
              <w:rPr>
                <w:rFonts w:ascii="Arial" w:hAnsi="Arial" w:cs="Arial"/>
                <w:color w:val="363534"/>
                <w:szCs w:val="22"/>
              </w:rPr>
              <w:t>Marine, Coasts and Land Policy</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361D10BE"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5C86A682"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4D5B17">
              <w:rPr>
                <w:rFonts w:ascii="Arial" w:hAnsi="Arial" w:cs="Arial"/>
                <w:color w:val="363534"/>
                <w:szCs w:val="22"/>
              </w:rPr>
              <w:fldChar w:fldCharType="begin">
                <w:ffData>
                  <w:name w:val=""/>
                  <w:enabled/>
                  <w:calcOnExit w:val="0"/>
                  <w:checkBox>
                    <w:size w:val="26"/>
                    <w:default w:val="1"/>
                  </w:checkBox>
                </w:ffData>
              </w:fldChar>
            </w:r>
            <w:r w:rsidR="004D5B17">
              <w:rPr>
                <w:rFonts w:ascii="Arial" w:hAnsi="Arial" w:cs="Arial"/>
                <w:color w:val="363534"/>
                <w:szCs w:val="22"/>
              </w:rPr>
              <w:instrText xml:space="preserve"> FORMCHECKBOX </w:instrText>
            </w:r>
            <w:r w:rsidR="004D5B17">
              <w:rPr>
                <w:rFonts w:ascii="Arial" w:hAnsi="Arial" w:cs="Arial"/>
                <w:color w:val="363534"/>
                <w:szCs w:val="22"/>
              </w:rPr>
            </w:r>
            <w:r w:rsidR="004D5B17">
              <w:rPr>
                <w:rFonts w:ascii="Arial" w:hAnsi="Arial" w:cs="Arial"/>
                <w:color w:val="363534"/>
                <w:szCs w:val="22"/>
              </w:rPr>
              <w:fldChar w:fldCharType="separate"/>
            </w:r>
            <w:r w:rsidR="004D5B17">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0BE1C77E" w:rsidR="00495B3B" w:rsidRPr="00495B3B" w:rsidRDefault="00CE30F0"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Senior Policy Officer</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02A23C4A"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CE30F0">
              <w:rPr>
                <w:rFonts w:ascii="Arial" w:hAnsi="Arial" w:cs="Arial"/>
                <w:color w:val="363534"/>
                <w:szCs w:val="22"/>
              </w:rPr>
              <w:fldChar w:fldCharType="begin">
                <w:ffData>
                  <w:name w:val=""/>
                  <w:enabled/>
                  <w:calcOnExit w:val="0"/>
                  <w:checkBox>
                    <w:size w:val="26"/>
                    <w:default w:val="1"/>
                  </w:checkBox>
                </w:ffData>
              </w:fldChar>
            </w:r>
            <w:r w:rsidR="00CE30F0">
              <w:rPr>
                <w:rFonts w:ascii="Arial" w:hAnsi="Arial" w:cs="Arial"/>
                <w:color w:val="363534"/>
                <w:szCs w:val="22"/>
              </w:rPr>
              <w:instrText xml:space="preserve"> FORMCHECKBOX </w:instrText>
            </w:r>
            <w:r w:rsidR="00CE30F0">
              <w:rPr>
                <w:rFonts w:ascii="Arial" w:hAnsi="Arial" w:cs="Arial"/>
                <w:color w:val="363534"/>
                <w:szCs w:val="22"/>
              </w:rPr>
            </w:r>
            <w:r w:rsidR="00CE30F0">
              <w:rPr>
                <w:rFonts w:ascii="Arial" w:hAnsi="Arial" w:cs="Arial"/>
                <w:color w:val="363534"/>
                <w:szCs w:val="22"/>
              </w:rPr>
              <w:fldChar w:fldCharType="separate"/>
            </w:r>
            <w:r w:rsidR="00CE30F0">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041D4959" w:rsidR="00495B3B" w:rsidRPr="00495B3B" w:rsidRDefault="00FD699A" w:rsidP="00495B3B">
            <w:pPr>
              <w:spacing w:before="0" w:after="0"/>
              <w:ind w:left="57" w:right="-450"/>
              <w:rPr>
                <w:rFonts w:ascii="Arial" w:hAnsi="Arial" w:cs="Arial"/>
                <w:color w:val="363534"/>
                <w:szCs w:val="22"/>
              </w:rPr>
            </w:pPr>
            <w:r w:rsidRPr="00FD699A">
              <w:rPr>
                <w:rFonts w:ascii="Arial" w:hAnsi="Arial" w:cs="Arial"/>
                <w:color w:val="363534"/>
                <w:szCs w:val="22"/>
              </w:rPr>
              <w:t>Lakshmi Haleyur</w:t>
            </w:r>
            <w:r>
              <w:rPr>
                <w:rFonts w:ascii="Arial" w:hAnsi="Arial" w:cs="Arial"/>
                <w:color w:val="363534"/>
                <w:szCs w:val="22"/>
              </w:rPr>
              <w:t xml:space="preserve"> - </w:t>
            </w:r>
            <w:hyperlink r:id="rId34" w:history="1">
              <w:r w:rsidRPr="000C3C56">
                <w:rPr>
                  <w:rStyle w:val="Hyperlink"/>
                  <w:rFonts w:ascii="Arial" w:hAnsi="Arial" w:cs="Arial"/>
                  <w:szCs w:val="22"/>
                </w:rPr>
                <w:t>Lakshmi.Haleyur@deeca.vic.gov.au</w:t>
              </w:r>
            </w:hyperlink>
            <w:r>
              <w:rPr>
                <w:rFonts w:ascii="Arial" w:hAnsi="Arial" w:cs="Arial"/>
                <w:color w:val="363534"/>
                <w:szCs w:val="22"/>
              </w:rPr>
              <w:t xml:space="preserve"> / </w:t>
            </w:r>
            <w:r w:rsidRPr="00FD699A">
              <w:rPr>
                <w:rFonts w:ascii="Arial" w:hAnsi="Arial" w:cs="Arial"/>
                <w:color w:val="363534"/>
                <w:szCs w:val="22"/>
              </w:rPr>
              <w:t>0490</w:t>
            </w:r>
            <w:r>
              <w:rPr>
                <w:rFonts w:ascii="Arial" w:hAnsi="Arial" w:cs="Arial"/>
                <w:color w:val="363534"/>
                <w:szCs w:val="22"/>
              </w:rPr>
              <w:t xml:space="preserve"> </w:t>
            </w:r>
            <w:r w:rsidRPr="00FD699A">
              <w:rPr>
                <w:rFonts w:ascii="Arial" w:hAnsi="Arial" w:cs="Arial"/>
                <w:color w:val="363534"/>
                <w:szCs w:val="22"/>
              </w:rPr>
              <w:t>482</w:t>
            </w:r>
            <w:r>
              <w:rPr>
                <w:rFonts w:ascii="Arial" w:hAnsi="Arial" w:cs="Arial"/>
                <w:color w:val="363534"/>
                <w:szCs w:val="22"/>
              </w:rPr>
              <w:t xml:space="preserve"> </w:t>
            </w:r>
            <w:r w:rsidRPr="00FD699A">
              <w:rPr>
                <w:rFonts w:ascii="Arial" w:hAnsi="Arial" w:cs="Arial"/>
                <w:color w:val="363534"/>
                <w:szCs w:val="22"/>
              </w:rPr>
              <w:t>678</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5CA5C5B4" w14:textId="7AAD55E6" w:rsidR="00177BCB" w:rsidRDefault="00177BCB" w:rsidP="00495B3B">
      <w:pPr>
        <w:keepNext/>
        <w:spacing w:line="240" w:lineRule="auto"/>
        <w:rPr>
          <w:rFonts w:ascii="Arial" w:hAnsi="Arial" w:cs="Arial"/>
          <w:noProof/>
          <w:color w:val="363534"/>
          <w:szCs w:val="22"/>
          <w:lang w:eastAsia="zh-CN"/>
        </w:rPr>
      </w:pPr>
      <w:r w:rsidRPr="00177BCB">
        <w:rPr>
          <w:rFonts w:ascii="Arial" w:hAnsi="Arial" w:cs="Arial"/>
          <w:noProof/>
          <w:color w:val="363534"/>
          <w:szCs w:val="22"/>
          <w:lang w:eastAsia="zh-CN"/>
        </w:rPr>
        <w:t xml:space="preserve">The Policy Officer will support the development of high quality, proactive policy advice to </w:t>
      </w:r>
      <w:r w:rsidR="007050E9" w:rsidRPr="007050E9">
        <w:rPr>
          <w:rFonts w:ascii="Arial" w:hAnsi="Arial" w:cs="Arial"/>
          <w:noProof/>
          <w:color w:val="363534"/>
          <w:szCs w:val="22"/>
          <w:lang w:eastAsia="zh-CN"/>
        </w:rPr>
        <w:t>support the sustainable management and use of public land, including marine and coastal environment</w:t>
      </w:r>
      <w:r w:rsidRPr="00177BCB">
        <w:rPr>
          <w:rFonts w:ascii="Arial" w:hAnsi="Arial" w:cs="Arial"/>
          <w:noProof/>
          <w:color w:val="363534"/>
          <w:szCs w:val="22"/>
          <w:lang w:eastAsia="zh-CN"/>
        </w:rPr>
        <w:t xml:space="preserve">. The Policy Officer will work within a team to develop and implement policy reviews </w:t>
      </w:r>
      <w:r w:rsidR="007A6FFB">
        <w:rPr>
          <w:rFonts w:ascii="Arial" w:hAnsi="Arial" w:cs="Arial"/>
          <w:noProof/>
          <w:color w:val="363534"/>
          <w:szCs w:val="22"/>
          <w:lang w:eastAsia="zh-CN"/>
        </w:rPr>
        <w:t xml:space="preserve">and projects </w:t>
      </w:r>
      <w:r w:rsidRPr="00177BCB">
        <w:rPr>
          <w:rFonts w:ascii="Arial" w:hAnsi="Arial" w:cs="Arial"/>
          <w:noProof/>
          <w:color w:val="363534"/>
          <w:szCs w:val="22"/>
          <w:lang w:eastAsia="zh-CN"/>
        </w:rPr>
        <w:t xml:space="preserve">that will contribute to the future design and continuous improvement of </w:t>
      </w:r>
      <w:r w:rsidR="00226058">
        <w:rPr>
          <w:rFonts w:ascii="Arial" w:hAnsi="Arial" w:cs="Arial"/>
          <w:noProof/>
          <w:color w:val="363534"/>
          <w:szCs w:val="22"/>
          <w:lang w:eastAsia="zh-CN"/>
        </w:rPr>
        <w:t>public land management</w:t>
      </w:r>
      <w:r w:rsidRPr="00177BCB">
        <w:rPr>
          <w:rFonts w:ascii="Arial" w:hAnsi="Arial" w:cs="Arial"/>
          <w:noProof/>
          <w:color w:val="363534"/>
          <w:szCs w:val="22"/>
          <w:lang w:eastAsia="zh-CN"/>
        </w:rPr>
        <w:t>.</w:t>
      </w:r>
      <w:r w:rsidR="003C7117">
        <w:rPr>
          <w:rFonts w:ascii="Arial" w:hAnsi="Arial" w:cs="Arial"/>
          <w:noProof/>
          <w:color w:val="363534"/>
          <w:szCs w:val="22"/>
          <w:lang w:eastAsia="zh-CN"/>
        </w:rPr>
        <w:t>The role will</w:t>
      </w:r>
      <w:r w:rsidRPr="00177BCB">
        <w:rPr>
          <w:rFonts w:ascii="Arial" w:hAnsi="Arial" w:cs="Arial"/>
          <w:noProof/>
          <w:color w:val="363534"/>
          <w:szCs w:val="22"/>
          <w:lang w:eastAsia="zh-CN"/>
        </w:rPr>
        <w:t>​</w:t>
      </w:r>
      <w:r w:rsidR="00C15284" w:rsidRPr="00C15284">
        <w:t xml:space="preserve"> </w:t>
      </w:r>
      <w:r w:rsidR="00F67F82">
        <w:rPr>
          <w:rFonts w:ascii="Arial" w:hAnsi="Arial" w:cs="Arial"/>
          <w:noProof/>
          <w:color w:val="363534"/>
          <w:szCs w:val="22"/>
          <w:lang w:eastAsia="zh-CN"/>
        </w:rPr>
        <w:t>p</w:t>
      </w:r>
      <w:r w:rsidR="00C15284" w:rsidRPr="00C15284">
        <w:rPr>
          <w:rFonts w:ascii="Arial" w:hAnsi="Arial" w:cs="Arial"/>
          <w:noProof/>
          <w:color w:val="363534"/>
          <w:szCs w:val="22"/>
          <w:lang w:eastAsia="zh-CN"/>
        </w:rPr>
        <w:t>rovide timely advice to the Minister and contemporary governance services to public land managers and advisory bodies</w:t>
      </w:r>
      <w:r w:rsidR="00F67F82">
        <w:rPr>
          <w:rFonts w:ascii="Arial" w:hAnsi="Arial" w:cs="Arial"/>
          <w:noProof/>
          <w:color w:val="363534"/>
          <w:szCs w:val="22"/>
          <w:lang w:eastAsia="zh-CN"/>
        </w:rPr>
        <w:t>.</w:t>
      </w:r>
    </w:p>
    <w:p w14:paraId="1B3F576A" w14:textId="6A51BBFD"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75F0B5C6" w:rsidR="00F00D50" w:rsidRDefault="00F00D50" w:rsidP="00F00D50">
      <w:r>
        <w:t xml:space="preserve">Through its network of </w:t>
      </w:r>
      <w:r w:rsidR="00200AA2">
        <w:t>regions</w:t>
      </w:r>
      <w:r>
        <w:t xml:space="preserve">,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5E9E80B3" w:rsidR="00F00D50" w:rsidRDefault="00F00D50" w:rsidP="00F00D50">
      <w:pPr>
        <w:rPr>
          <w:b/>
          <w:bCs/>
          <w:color w:val="FF0000"/>
        </w:rPr>
      </w:pPr>
      <w:r w:rsidRPr="00F00D50">
        <w:rPr>
          <w:b/>
          <w:bCs/>
        </w:rPr>
        <w:t>The Division</w:t>
      </w:r>
      <w:r w:rsidR="0021553F">
        <w:rPr>
          <w:b/>
          <w:bCs/>
        </w:rPr>
        <w:t xml:space="preserve"> </w:t>
      </w:r>
    </w:p>
    <w:p w14:paraId="386474A2" w14:textId="77777777" w:rsidR="003519DA" w:rsidRPr="00221EC7" w:rsidRDefault="003519DA" w:rsidP="003519DA">
      <w:pPr>
        <w:rPr>
          <w:rFonts w:ascii="Arial" w:hAnsi="Arial" w:cs="Arial"/>
          <w:color w:val="000000"/>
          <w:sz w:val="24"/>
          <w:szCs w:val="24"/>
        </w:rPr>
      </w:pPr>
      <w:r w:rsidRPr="003C7E24">
        <w:rPr>
          <w:rFonts w:ascii="Arial" w:hAnsi="Arial"/>
          <w:i/>
          <w:iCs/>
          <w:color w:val="000000"/>
          <w:szCs w:val="22"/>
        </w:rPr>
        <w:t xml:space="preserve">Land and </w:t>
      </w:r>
      <w:r w:rsidRPr="004151E4">
        <w:rPr>
          <w:i/>
          <w:iCs/>
          <w:color w:val="000000"/>
        </w:rPr>
        <w:t>Biodiversity</w:t>
      </w:r>
      <w:r w:rsidRPr="003C7E24">
        <w:rPr>
          <w:rFonts w:ascii="Arial" w:hAnsi="Arial"/>
          <w:i/>
          <w:iCs/>
          <w:color w:val="000000"/>
          <w:szCs w:val="22"/>
        </w:rPr>
        <w:t xml:space="preserve"> Policy</w:t>
      </w:r>
    </w:p>
    <w:p w14:paraId="00DB3C01" w14:textId="4B938949" w:rsidR="003519DA" w:rsidRPr="005F5F99" w:rsidRDefault="003519DA" w:rsidP="003519DA">
      <w:pPr>
        <w:spacing w:before="160"/>
        <w:rPr>
          <w:rFonts w:ascii="Arial" w:hAnsi="Arial" w:cs="Arial"/>
          <w:color w:val="000000"/>
        </w:rPr>
      </w:pPr>
      <w:r w:rsidRPr="00B11647">
        <w:rPr>
          <w:rFonts w:ascii="Arial" w:hAnsi="Arial" w:cs="Arial"/>
          <w:color w:val="000000"/>
        </w:rPr>
        <w:t xml:space="preserve">The </w:t>
      </w:r>
      <w:r>
        <w:t>Land and Biodiversity Policy</w:t>
      </w:r>
      <w:r w:rsidRPr="00B11647">
        <w:rPr>
          <w:rFonts w:ascii="Arial" w:hAnsi="Arial" w:cs="Arial"/>
          <w:color w:val="000000"/>
        </w:rPr>
        <w:t xml:space="preserve"> Division develops efficient and practical </w:t>
      </w:r>
      <w:r w:rsidR="00EA1D92">
        <w:rPr>
          <w:rFonts w:ascii="Arial" w:hAnsi="Arial" w:cs="Arial"/>
          <w:color w:val="000000"/>
        </w:rPr>
        <w:t xml:space="preserve">policies, </w:t>
      </w:r>
      <w:r w:rsidRPr="00B11647">
        <w:rPr>
          <w:rFonts w:ascii="Arial" w:hAnsi="Arial" w:cs="Arial"/>
          <w:color w:val="000000"/>
        </w:rPr>
        <w:t xml:space="preserve">regulations and quality science information and decision-making support tools. These services </w:t>
      </w:r>
      <w:r>
        <w:t>provide high quality policy advice to government on principles and strategies to protect the environment, recognising that a healthy environment is critical to growing Victoria’s economy and improving liveability for all Victorians.</w:t>
      </w:r>
      <w:r w:rsidRPr="00B11647">
        <w:rPr>
          <w:rFonts w:ascii="Arial" w:hAnsi="Arial" w:cs="Arial"/>
          <w:color w:val="000000"/>
        </w:rPr>
        <w:t xml:space="preserve"> Our team leads the development and implementation of strategic regulation and ecological policy and leads the development of information systems and evidence-based decision-making tools that support the systematic identification and reporting of environmental benefits.</w:t>
      </w:r>
      <w:r>
        <w:t> The division provides a critical linkage between government policy and the variety of land managers (e.g., DEECA regions, Parks Victoria, committees of management, local government, and statutory boards) and works actively and collaboratively with stakeholders to set appropriate policies, frameworks, systems, processes, and tools to maximize the community benefit that can be achieved from the public land estate.</w:t>
      </w:r>
    </w:p>
    <w:p w14:paraId="55689993" w14:textId="77777777" w:rsidR="00EA1D92" w:rsidRPr="00E1069F" w:rsidRDefault="00EA1D92" w:rsidP="00EA1D92">
      <w:pPr>
        <w:spacing w:before="160"/>
        <w:rPr>
          <w:b/>
          <w:bCs/>
        </w:rPr>
      </w:pPr>
      <w:r w:rsidRPr="00E1069F">
        <w:rPr>
          <w:b/>
          <w:bCs/>
        </w:rPr>
        <w:t>The Branch</w:t>
      </w:r>
    </w:p>
    <w:p w14:paraId="28D87173" w14:textId="77777777" w:rsidR="00EA1D92" w:rsidRPr="00E1069F" w:rsidRDefault="00EA1D92" w:rsidP="00EA1D92">
      <w:pPr>
        <w:spacing w:before="160"/>
        <w:rPr>
          <w:i/>
          <w:iCs/>
        </w:rPr>
      </w:pPr>
      <w:r w:rsidRPr="00E1069F">
        <w:rPr>
          <w:i/>
          <w:iCs/>
        </w:rPr>
        <w:t>Marine, Coasts and Land Policy</w:t>
      </w:r>
    </w:p>
    <w:p w14:paraId="1285027A" w14:textId="26BF8CFD" w:rsidR="00EA1D92" w:rsidRDefault="00EA1D92" w:rsidP="00EA1D92">
      <w:pPr>
        <w:spacing w:before="160"/>
      </w:pPr>
      <w:r w:rsidRPr="00AD0A59">
        <w:t xml:space="preserve">The Marine, Coasts and Land Policy Branch deliver policies, advice and contemporary governance services to support the sustainable management and use of Victoria’s public land, including marine and coastal environments.  In close consultation with Traditional Owners, the branch is delivering significant reform to Victoria’s public land legislation, as well as overseeing the delivery of major policies and strategies, such as the Marine and Coastal Strategy 2022 and the Port Phillip Bay Environmental Management Plan.  It also provides expert advice on Victoria’s marine environment, including advice on impact assessments and the development of decision-support tools to guide future investment.  </w:t>
      </w:r>
    </w:p>
    <w:p w14:paraId="2550D0BE" w14:textId="4B42F24A" w:rsidR="000A17B4" w:rsidRPr="000A17B4" w:rsidRDefault="000A17B4" w:rsidP="000A17B4">
      <w:pPr>
        <w:rPr>
          <w:rFonts w:ascii="Arial" w:hAnsi="Arial" w:cs="Arial"/>
          <w:b/>
          <w:bCs/>
          <w:lang w:val="en-US"/>
        </w:rPr>
      </w:pPr>
      <w:r>
        <w:rPr>
          <w:rFonts w:ascii="Arial" w:hAnsi="Arial" w:cs="Arial"/>
          <w:b/>
          <w:bCs/>
          <w:lang w:val="en-US"/>
        </w:rPr>
        <w:t>The Unit</w:t>
      </w:r>
    </w:p>
    <w:p w14:paraId="2864D1B5" w14:textId="77777777" w:rsidR="000A17B4" w:rsidRPr="000A17B4" w:rsidRDefault="000A17B4" w:rsidP="000A17B4">
      <w:pPr>
        <w:rPr>
          <w:rFonts w:ascii="Arial" w:hAnsi="Arial" w:cs="Arial"/>
          <w:lang w:val="en-US"/>
        </w:rPr>
      </w:pPr>
      <w:r w:rsidRPr="000A17B4">
        <w:rPr>
          <w:rFonts w:ascii="Arial" w:hAnsi="Arial" w:cs="Arial"/>
          <w:lang w:val="en-US"/>
        </w:rPr>
        <w:t>The Governance Team provides contemporary governance services and support to RECAFP’s portfolio entities. It supports board appointments and induction, coordinates relationship managers, provides support to entities in the review and tabling of annual reports and submission of budget bids, and advises on integrity matters as they arise.</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6810D4E8" w14:textId="77777777" w:rsidR="0027181D" w:rsidRPr="0027181D" w:rsidRDefault="0027181D" w:rsidP="0027181D">
      <w:pPr>
        <w:numPr>
          <w:ilvl w:val="0"/>
          <w:numId w:val="45"/>
        </w:numPr>
        <w:spacing w:before="0" w:after="0" w:line="240" w:lineRule="auto"/>
        <w:rPr>
          <w:rFonts w:ascii="Arial" w:hAnsi="Arial" w:cs="Arial"/>
          <w:color w:val="000000"/>
          <w:szCs w:val="22"/>
          <w:lang w:val="en-US" w:eastAsia="zh-CN"/>
        </w:rPr>
      </w:pPr>
      <w:r w:rsidRPr="0027181D">
        <w:rPr>
          <w:rFonts w:ascii="Arial" w:hAnsi="Arial" w:cs="Arial"/>
          <w:color w:val="000000"/>
          <w:szCs w:val="22"/>
          <w:lang w:eastAsia="zh-CN"/>
        </w:rPr>
        <w:t>Prepare collateral for stakeholders to support delivery on operational or policy matters, to inform strategic policy development for the program </w:t>
      </w:r>
      <w:r w:rsidRPr="0027181D">
        <w:rPr>
          <w:rFonts w:ascii="Arial" w:hAnsi="Arial" w:cs="Arial"/>
          <w:color w:val="000000"/>
          <w:szCs w:val="22"/>
          <w:lang w:val="en-US" w:eastAsia="zh-CN"/>
        </w:rPr>
        <w:t>​</w:t>
      </w:r>
    </w:p>
    <w:p w14:paraId="68C4B12E" w14:textId="77777777" w:rsidR="0027181D" w:rsidRPr="0027181D" w:rsidRDefault="0027181D" w:rsidP="0027181D">
      <w:pPr>
        <w:numPr>
          <w:ilvl w:val="0"/>
          <w:numId w:val="45"/>
        </w:numPr>
        <w:spacing w:before="0" w:after="0" w:line="240" w:lineRule="auto"/>
        <w:rPr>
          <w:rFonts w:ascii="Arial" w:hAnsi="Arial" w:cs="Arial"/>
          <w:color w:val="000000"/>
          <w:szCs w:val="22"/>
          <w:lang w:val="en-US" w:eastAsia="zh-CN"/>
        </w:rPr>
      </w:pPr>
      <w:r w:rsidRPr="0027181D">
        <w:rPr>
          <w:rFonts w:ascii="Arial" w:hAnsi="Arial" w:cs="Arial"/>
          <w:color w:val="000000"/>
          <w:szCs w:val="22"/>
          <w:lang w:eastAsia="zh-CN"/>
        </w:rPr>
        <w:t>Contribute to the effective and timely delivery of key research and required analysis and synthesis of data to support the formulation of future recommendations and a future business case.  </w:t>
      </w:r>
      <w:r w:rsidRPr="0027181D">
        <w:rPr>
          <w:rFonts w:ascii="Arial" w:hAnsi="Arial" w:cs="Arial"/>
          <w:color w:val="000000"/>
          <w:szCs w:val="22"/>
          <w:lang w:val="en-US" w:eastAsia="zh-CN"/>
        </w:rPr>
        <w:t>​</w:t>
      </w:r>
    </w:p>
    <w:p w14:paraId="5CCE16F0" w14:textId="77777777" w:rsidR="0027181D" w:rsidRPr="0027181D" w:rsidRDefault="0027181D" w:rsidP="0027181D">
      <w:pPr>
        <w:numPr>
          <w:ilvl w:val="0"/>
          <w:numId w:val="45"/>
        </w:numPr>
        <w:spacing w:before="0" w:after="0" w:line="240" w:lineRule="auto"/>
        <w:rPr>
          <w:rFonts w:ascii="Arial" w:hAnsi="Arial" w:cs="Arial"/>
          <w:color w:val="000000"/>
          <w:szCs w:val="22"/>
          <w:lang w:val="en-US" w:eastAsia="zh-CN"/>
        </w:rPr>
      </w:pPr>
      <w:r w:rsidRPr="0027181D">
        <w:rPr>
          <w:rFonts w:ascii="Arial" w:hAnsi="Arial" w:cs="Arial"/>
          <w:color w:val="000000"/>
          <w:szCs w:val="22"/>
          <w:lang w:eastAsia="zh-CN"/>
        </w:rPr>
        <w:t>Support the provision of advice to internal and external stakeholders, including ministerial offices, colleagues across government and external organisations.  </w:t>
      </w:r>
      <w:r w:rsidRPr="0027181D">
        <w:rPr>
          <w:rFonts w:ascii="Arial" w:hAnsi="Arial" w:cs="Arial"/>
          <w:color w:val="000000"/>
          <w:szCs w:val="22"/>
          <w:lang w:val="en-US" w:eastAsia="zh-CN"/>
        </w:rPr>
        <w:t>​</w:t>
      </w:r>
    </w:p>
    <w:p w14:paraId="6952DE3C" w14:textId="77777777" w:rsidR="0027181D" w:rsidRPr="0027181D" w:rsidRDefault="0027181D" w:rsidP="0027181D">
      <w:pPr>
        <w:numPr>
          <w:ilvl w:val="0"/>
          <w:numId w:val="45"/>
        </w:numPr>
        <w:spacing w:before="0" w:after="0" w:line="240" w:lineRule="auto"/>
        <w:rPr>
          <w:rFonts w:ascii="Arial" w:hAnsi="Arial" w:cs="Arial"/>
          <w:color w:val="000000"/>
          <w:szCs w:val="22"/>
          <w:lang w:val="en-US" w:eastAsia="zh-CN"/>
        </w:rPr>
      </w:pPr>
      <w:r w:rsidRPr="0027181D">
        <w:rPr>
          <w:rFonts w:ascii="Arial" w:hAnsi="Arial" w:cs="Arial"/>
          <w:color w:val="000000"/>
          <w:szCs w:val="22"/>
          <w:lang w:eastAsia="zh-CN"/>
        </w:rPr>
        <w:t>Undertake administrative and planning tasks on behalf of the team including the organisation of briefings and meetings with internal and external stakeholders. </w:t>
      </w:r>
      <w:r w:rsidRPr="0027181D">
        <w:rPr>
          <w:rFonts w:ascii="Arial" w:hAnsi="Arial" w:cs="Arial"/>
          <w:color w:val="000000"/>
          <w:szCs w:val="22"/>
          <w:lang w:val="en-US" w:eastAsia="zh-CN"/>
        </w:rPr>
        <w:t>​</w:t>
      </w:r>
    </w:p>
    <w:p w14:paraId="2B2496F7" w14:textId="77777777" w:rsidR="0027181D" w:rsidRPr="0027181D" w:rsidRDefault="0027181D" w:rsidP="0027181D">
      <w:pPr>
        <w:numPr>
          <w:ilvl w:val="0"/>
          <w:numId w:val="45"/>
        </w:numPr>
        <w:spacing w:before="0" w:after="0" w:line="240" w:lineRule="auto"/>
        <w:rPr>
          <w:rFonts w:ascii="Arial" w:hAnsi="Arial" w:cs="Arial"/>
          <w:color w:val="000000"/>
          <w:szCs w:val="22"/>
          <w:lang w:val="en-US" w:eastAsia="zh-CN"/>
        </w:rPr>
      </w:pPr>
      <w:r w:rsidRPr="0027181D">
        <w:rPr>
          <w:rFonts w:ascii="Arial" w:hAnsi="Arial" w:cs="Arial"/>
          <w:color w:val="000000"/>
          <w:szCs w:val="22"/>
          <w:lang w:eastAsia="zh-CN"/>
        </w:rPr>
        <w:t>Support the preparation of high-quality briefings, reports and provide verbal advice to your Director, Senior Leadership Team, Minister and colleagues across government.  </w:t>
      </w:r>
      <w:r w:rsidRPr="0027181D">
        <w:rPr>
          <w:rFonts w:ascii="Arial" w:hAnsi="Arial" w:cs="Arial"/>
          <w:color w:val="000000"/>
          <w:szCs w:val="22"/>
          <w:lang w:val="en-US" w:eastAsia="zh-CN"/>
        </w:rPr>
        <w:t>​</w:t>
      </w:r>
    </w:p>
    <w:p w14:paraId="35C03C2D" w14:textId="77777777" w:rsidR="0027181D" w:rsidRPr="0027181D" w:rsidRDefault="0027181D" w:rsidP="0027181D">
      <w:pPr>
        <w:numPr>
          <w:ilvl w:val="0"/>
          <w:numId w:val="45"/>
        </w:numPr>
        <w:spacing w:before="0" w:after="0" w:line="240" w:lineRule="auto"/>
        <w:rPr>
          <w:rFonts w:ascii="Arial" w:hAnsi="Arial" w:cs="Arial"/>
          <w:color w:val="000000"/>
          <w:szCs w:val="22"/>
          <w:lang w:val="en-US" w:eastAsia="zh-CN"/>
        </w:rPr>
      </w:pPr>
      <w:r w:rsidRPr="0027181D">
        <w:rPr>
          <w:rFonts w:ascii="Arial" w:hAnsi="Arial" w:cs="Arial"/>
          <w:color w:val="000000"/>
          <w:szCs w:val="22"/>
          <w:lang w:eastAsia="zh-CN"/>
        </w:rPr>
        <w:t>Prepare and contribute to communications regarding changes and updates to the program with internal and external stakeholders, and correspondence with members of the community. </w:t>
      </w:r>
      <w:r w:rsidRPr="0027181D">
        <w:rPr>
          <w:rFonts w:ascii="Arial" w:hAnsi="Arial" w:cs="Arial"/>
          <w:color w:val="000000"/>
          <w:szCs w:val="22"/>
          <w:lang w:val="en-US" w:eastAsia="zh-CN"/>
        </w:rPr>
        <w:t>​</w:t>
      </w:r>
    </w:p>
    <w:p w14:paraId="755884BE" w14:textId="77777777" w:rsidR="0068434E" w:rsidRPr="0068434E" w:rsidRDefault="0027181D" w:rsidP="0027181D">
      <w:pPr>
        <w:numPr>
          <w:ilvl w:val="0"/>
          <w:numId w:val="45"/>
        </w:numPr>
        <w:spacing w:before="0" w:after="0" w:line="240" w:lineRule="auto"/>
        <w:rPr>
          <w:rFonts w:ascii="Arial" w:hAnsi="Arial" w:cs="Arial"/>
          <w:color w:val="000000"/>
          <w:szCs w:val="22"/>
          <w:lang w:val="en-US" w:eastAsia="zh-CN"/>
        </w:rPr>
      </w:pPr>
      <w:r w:rsidRPr="0027181D">
        <w:rPr>
          <w:rFonts w:ascii="Arial" w:hAnsi="Arial" w:cs="Arial"/>
          <w:color w:val="000000"/>
          <w:szCs w:val="22"/>
          <w:lang w:eastAsia="zh-CN"/>
        </w:rPr>
        <w:t>Contribute to consultation with key stakeholders within agreed timelines and support the incorporation of feedback into program design where appropriate. </w:t>
      </w:r>
    </w:p>
    <w:p w14:paraId="2AD157E6" w14:textId="7DC0BEC9" w:rsidR="0027181D" w:rsidRPr="0027181D" w:rsidRDefault="008D6F07" w:rsidP="0027181D">
      <w:pPr>
        <w:numPr>
          <w:ilvl w:val="0"/>
          <w:numId w:val="45"/>
        </w:numPr>
        <w:spacing w:before="0" w:after="0" w:line="240" w:lineRule="auto"/>
        <w:rPr>
          <w:rFonts w:ascii="Arial" w:hAnsi="Arial" w:cs="Arial"/>
          <w:color w:val="000000"/>
          <w:szCs w:val="22"/>
          <w:lang w:val="en-US" w:eastAsia="zh-CN"/>
        </w:rPr>
      </w:pPr>
      <w:r w:rsidRPr="008D6F07">
        <w:rPr>
          <w:rFonts w:ascii="Arial" w:hAnsi="Arial" w:cs="Arial"/>
          <w:color w:val="000000"/>
          <w:szCs w:val="22"/>
          <w:lang w:eastAsia="zh-CN"/>
        </w:rPr>
        <w:t>Provide timely advice on governance of public land management and advisory bodies, including on board appointments, board inductions and entity performance.</w:t>
      </w:r>
      <w:r w:rsidR="0027181D" w:rsidRPr="0027181D">
        <w:rPr>
          <w:rFonts w:ascii="Arial" w:hAnsi="Arial" w:cs="Arial"/>
          <w:color w:val="000000"/>
          <w:szCs w:val="22"/>
          <w:lang w:eastAsia="zh-CN"/>
        </w:rPr>
        <w:t> </w:t>
      </w:r>
      <w:r w:rsidR="0027181D" w:rsidRPr="0027181D">
        <w:rPr>
          <w:rFonts w:ascii="Arial" w:hAnsi="Arial" w:cs="Arial"/>
          <w:color w:val="000000"/>
          <w:szCs w:val="22"/>
          <w:lang w:val="en-US" w:eastAsia="zh-CN"/>
        </w:rPr>
        <w:t>​</w:t>
      </w:r>
    </w:p>
    <w:p w14:paraId="3C25EC52" w14:textId="77777777" w:rsidR="0027181D" w:rsidRPr="0027181D" w:rsidRDefault="0027181D" w:rsidP="0027181D">
      <w:pPr>
        <w:numPr>
          <w:ilvl w:val="0"/>
          <w:numId w:val="45"/>
        </w:numPr>
        <w:spacing w:before="0" w:after="0" w:line="240" w:lineRule="auto"/>
        <w:rPr>
          <w:rFonts w:ascii="Arial" w:hAnsi="Arial" w:cs="Arial"/>
          <w:color w:val="000000"/>
          <w:szCs w:val="22"/>
          <w:lang w:val="en-US" w:eastAsia="zh-CN"/>
        </w:rPr>
      </w:pPr>
      <w:r w:rsidRPr="0027181D">
        <w:rPr>
          <w:rFonts w:ascii="Arial" w:hAnsi="Arial" w:cs="Arial"/>
          <w:color w:val="000000"/>
          <w:szCs w:val="22"/>
          <w:lang w:eastAsia="zh-CN"/>
        </w:rPr>
        <w:t>Practice cultural safety by creating environments, relationships and systems free from racism and discrimination so that people can feel safe, valued and able to participate </w:t>
      </w:r>
      <w:r w:rsidRPr="0027181D">
        <w:rPr>
          <w:rFonts w:ascii="Arial" w:hAnsi="Arial" w:cs="Arial"/>
          <w:color w:val="000000"/>
          <w:szCs w:val="22"/>
          <w:lang w:val="en-US" w:eastAsia="zh-CN"/>
        </w:rPr>
        <w:t>​</w:t>
      </w:r>
    </w:p>
    <w:p w14:paraId="1AEE2617" w14:textId="77777777" w:rsidR="00495B3B" w:rsidRPr="00495B3B" w:rsidRDefault="00495B3B" w:rsidP="00495B3B">
      <w:pPr>
        <w:spacing w:before="0" w:after="0" w:line="240" w:lineRule="auto"/>
        <w:ind w:left="360"/>
        <w:rPr>
          <w:rFonts w:ascii="Arial" w:hAnsi="Arial" w:cs="Arial"/>
          <w:lang w:eastAsia="zh-CN"/>
        </w:rPr>
      </w:pPr>
    </w:p>
    <w:p w14:paraId="12644081" w14:textId="77777777" w:rsidR="000A17B4" w:rsidRDefault="000A17B4" w:rsidP="00495B3B">
      <w:pPr>
        <w:keepNext/>
        <w:spacing w:before="0" w:line="240" w:lineRule="auto"/>
        <w:rPr>
          <w:rFonts w:ascii="Arial" w:hAnsi="Arial" w:cs="Arial"/>
          <w:bCs/>
          <w:color w:val="442D97"/>
          <w:sz w:val="28"/>
          <w:szCs w:val="28"/>
          <w:lang w:eastAsia="zh-CN"/>
        </w:rPr>
      </w:pPr>
    </w:p>
    <w:p w14:paraId="3D3807B0" w14:textId="6255D89F"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AB1E17">
      <w:pPr>
        <w:spacing w:before="160" w:after="60"/>
        <w:rPr>
          <w:rFonts w:ascii="Arial" w:hAnsi="Arial" w:cs="Arial"/>
          <w:b/>
          <w:color w:val="363534"/>
          <w:szCs w:val="22"/>
        </w:rPr>
      </w:pPr>
      <w:r w:rsidRPr="00495B3B">
        <w:rPr>
          <w:rFonts w:ascii="Arial" w:hAnsi="Arial" w:cs="Arial"/>
          <w:b/>
          <w:color w:val="363534"/>
          <w:szCs w:val="22"/>
        </w:rPr>
        <w:t>Specialist/Technical Expertise/Qualifications</w:t>
      </w:r>
    </w:p>
    <w:p w14:paraId="01648841" w14:textId="77777777" w:rsidR="0027181D" w:rsidRPr="0027181D" w:rsidRDefault="0027181D" w:rsidP="009C1320">
      <w:pPr>
        <w:pStyle w:val="paragraph"/>
        <w:numPr>
          <w:ilvl w:val="0"/>
          <w:numId w:val="43"/>
        </w:numPr>
        <w:spacing w:before="0" w:beforeAutospacing="0" w:after="0" w:afterAutospacing="0"/>
        <w:ind w:left="720"/>
        <w:textAlignment w:val="baseline"/>
        <w:rPr>
          <w:rFonts w:ascii="Arial" w:hAnsi="Arial" w:cs="Arial"/>
          <w:color w:val="363534"/>
          <w:sz w:val="20"/>
          <w:szCs w:val="20"/>
        </w:rPr>
      </w:pPr>
      <w:r w:rsidRPr="0027181D">
        <w:rPr>
          <w:rStyle w:val="normaltextrun"/>
          <w:rFonts w:ascii="Arial" w:hAnsi="Arial" w:cs="Arial"/>
          <w:color w:val="000000"/>
          <w:sz w:val="20"/>
          <w:szCs w:val="20"/>
          <w:lang w:val="en-AU"/>
        </w:rPr>
        <w:lastRenderedPageBreak/>
        <w:t>Experience in undertaking policy analysis and providing policy advice is desirable</w:t>
      </w:r>
      <w:r w:rsidRPr="0027181D">
        <w:rPr>
          <w:rStyle w:val="eop"/>
          <w:rFonts w:ascii="Arial" w:hAnsi="Arial" w:cs="Arial"/>
          <w:color w:val="363534"/>
          <w:sz w:val="20"/>
          <w:szCs w:val="20"/>
        </w:rPr>
        <w:t>​</w:t>
      </w:r>
    </w:p>
    <w:p w14:paraId="08CBCD07" w14:textId="77777777" w:rsidR="0027181D" w:rsidRPr="0027181D" w:rsidRDefault="0027181D" w:rsidP="009C1320">
      <w:pPr>
        <w:pStyle w:val="paragraph"/>
        <w:numPr>
          <w:ilvl w:val="0"/>
          <w:numId w:val="43"/>
        </w:numPr>
        <w:spacing w:before="0" w:beforeAutospacing="0" w:after="0" w:afterAutospacing="0"/>
        <w:ind w:left="720"/>
        <w:textAlignment w:val="baseline"/>
        <w:rPr>
          <w:rFonts w:ascii="Arial" w:hAnsi="Arial" w:cs="Arial"/>
          <w:color w:val="363534"/>
          <w:sz w:val="20"/>
          <w:szCs w:val="20"/>
        </w:rPr>
      </w:pPr>
      <w:r w:rsidRPr="0027181D">
        <w:rPr>
          <w:rStyle w:val="normaltextrun"/>
          <w:rFonts w:ascii="Arial" w:hAnsi="Arial" w:cs="Arial"/>
          <w:color w:val="000000"/>
          <w:sz w:val="20"/>
          <w:szCs w:val="20"/>
          <w:lang w:val="en-AU"/>
        </w:rPr>
        <w:t>Knowledge, skills and experience with policy development and analysis in a relevant subject area is desirable</w:t>
      </w:r>
      <w:r w:rsidRPr="0027181D">
        <w:rPr>
          <w:rStyle w:val="eop"/>
          <w:rFonts w:ascii="Arial" w:hAnsi="Arial" w:cs="Arial"/>
          <w:color w:val="363534"/>
          <w:sz w:val="20"/>
          <w:szCs w:val="20"/>
        </w:rPr>
        <w:t>​</w:t>
      </w:r>
    </w:p>
    <w:p w14:paraId="0D854DDA" w14:textId="77777777" w:rsidR="0027181D" w:rsidRPr="0027181D" w:rsidRDefault="0027181D" w:rsidP="009C1320">
      <w:pPr>
        <w:pStyle w:val="paragraph"/>
        <w:numPr>
          <w:ilvl w:val="0"/>
          <w:numId w:val="43"/>
        </w:numPr>
        <w:spacing w:before="0" w:beforeAutospacing="0" w:after="0" w:afterAutospacing="0"/>
        <w:ind w:left="720"/>
        <w:textAlignment w:val="baseline"/>
        <w:rPr>
          <w:rFonts w:ascii="Arial" w:hAnsi="Arial" w:cs="Arial"/>
          <w:color w:val="363534"/>
          <w:sz w:val="20"/>
          <w:szCs w:val="20"/>
          <w:lang w:val="en-AU"/>
        </w:rPr>
      </w:pPr>
      <w:r w:rsidRPr="0027181D">
        <w:rPr>
          <w:rStyle w:val="normaltextrun"/>
          <w:rFonts w:ascii="Arial" w:hAnsi="Arial" w:cs="Arial"/>
          <w:color w:val="000000"/>
          <w:sz w:val="20"/>
          <w:szCs w:val="20"/>
          <w:lang w:val="en-AU"/>
        </w:rPr>
        <w:t>Experience undertaking engagement with stakeholders on policy issues is desirable</w:t>
      </w:r>
      <w:r w:rsidRPr="0027181D">
        <w:rPr>
          <w:rStyle w:val="eop"/>
          <w:rFonts w:ascii="Arial" w:hAnsi="Arial" w:cs="Arial"/>
          <w:color w:val="363534"/>
          <w:sz w:val="20"/>
          <w:szCs w:val="20"/>
          <w:lang w:val="en-AU"/>
        </w:rPr>
        <w:t>​</w:t>
      </w:r>
    </w:p>
    <w:p w14:paraId="4E086E09" w14:textId="77777777" w:rsidR="0027181D" w:rsidRPr="0027181D" w:rsidRDefault="0027181D" w:rsidP="009C1320">
      <w:pPr>
        <w:pStyle w:val="paragraph"/>
        <w:numPr>
          <w:ilvl w:val="0"/>
          <w:numId w:val="43"/>
        </w:numPr>
        <w:spacing w:before="0" w:beforeAutospacing="0" w:after="0" w:afterAutospacing="0"/>
        <w:ind w:left="720"/>
        <w:textAlignment w:val="baseline"/>
        <w:rPr>
          <w:rFonts w:ascii="Arial" w:hAnsi="Arial" w:cs="Arial"/>
          <w:color w:val="363534"/>
          <w:sz w:val="20"/>
          <w:szCs w:val="20"/>
        </w:rPr>
      </w:pPr>
      <w:r w:rsidRPr="0027181D">
        <w:rPr>
          <w:rStyle w:val="normaltextrun"/>
          <w:rFonts w:ascii="Arial" w:hAnsi="Arial" w:cs="Arial"/>
          <w:color w:val="000000"/>
          <w:sz w:val="20"/>
          <w:szCs w:val="20"/>
          <w:lang w:val="en-AU"/>
        </w:rPr>
        <w:t>Knowledge </w:t>
      </w:r>
      <w:r w:rsidRPr="0027181D">
        <w:rPr>
          <w:rStyle w:val="normaltextrun"/>
          <w:rFonts w:ascii="Arial" w:hAnsi="Arial" w:cs="Arial"/>
          <w:color w:val="363534"/>
          <w:sz w:val="20"/>
          <w:szCs w:val="20"/>
          <w:lang w:val="en-AU"/>
        </w:rPr>
        <w:t>of </w:t>
      </w:r>
      <w:r w:rsidRPr="0027181D">
        <w:rPr>
          <w:rStyle w:val="normaltextrun"/>
          <w:rFonts w:ascii="Arial" w:hAnsi="Arial" w:cs="Arial"/>
          <w:color w:val="333333"/>
          <w:sz w:val="20"/>
          <w:szCs w:val="20"/>
          <w:lang w:val="en-AU"/>
        </w:rPr>
        <w:t>public land management is desirable</w:t>
      </w:r>
      <w:r w:rsidRPr="0027181D">
        <w:rPr>
          <w:rStyle w:val="eop"/>
          <w:rFonts w:ascii="Arial" w:hAnsi="Arial" w:cs="Arial"/>
          <w:color w:val="363534"/>
          <w:sz w:val="20"/>
          <w:szCs w:val="20"/>
        </w:rPr>
        <w:t>​</w:t>
      </w:r>
    </w:p>
    <w:p w14:paraId="34723C8E" w14:textId="77777777" w:rsidR="0027181D" w:rsidRPr="0027181D" w:rsidRDefault="0027181D" w:rsidP="009C1320">
      <w:pPr>
        <w:pStyle w:val="paragraph"/>
        <w:numPr>
          <w:ilvl w:val="0"/>
          <w:numId w:val="43"/>
        </w:numPr>
        <w:spacing w:before="0" w:beforeAutospacing="0" w:after="0" w:afterAutospacing="0"/>
        <w:ind w:left="720"/>
        <w:textAlignment w:val="baseline"/>
        <w:rPr>
          <w:rFonts w:ascii="Arial" w:hAnsi="Arial" w:cs="Arial"/>
          <w:color w:val="363534"/>
          <w:sz w:val="20"/>
          <w:szCs w:val="20"/>
        </w:rPr>
      </w:pPr>
      <w:r w:rsidRPr="0027181D">
        <w:rPr>
          <w:rStyle w:val="normaltextrun"/>
          <w:rFonts w:ascii="Arial" w:hAnsi="Arial" w:cs="Arial"/>
          <w:color w:val="000000"/>
          <w:sz w:val="20"/>
          <w:szCs w:val="20"/>
          <w:lang w:val="en-AU"/>
        </w:rPr>
        <w:t>An understanding of Victorian Government policy processes</w:t>
      </w:r>
      <w:r w:rsidRPr="0027181D">
        <w:rPr>
          <w:rStyle w:val="normaltextrun"/>
          <w:rFonts w:ascii="Arial" w:hAnsi="Arial" w:cs="Arial"/>
          <w:color w:val="333333"/>
          <w:sz w:val="20"/>
          <w:szCs w:val="20"/>
          <w:lang w:val="en-AU"/>
        </w:rPr>
        <w:t> is desirable</w:t>
      </w:r>
      <w:r w:rsidRPr="0027181D">
        <w:rPr>
          <w:rStyle w:val="normaltextrun"/>
          <w:rFonts w:ascii="Arial" w:hAnsi="Arial" w:cs="Arial"/>
          <w:color w:val="000000"/>
          <w:sz w:val="20"/>
          <w:szCs w:val="20"/>
          <w:lang w:val="en-AU"/>
        </w:rPr>
        <w:t>.</w:t>
      </w:r>
      <w:r w:rsidRPr="0027181D">
        <w:rPr>
          <w:rStyle w:val="eop"/>
          <w:rFonts w:ascii="Arial" w:hAnsi="Arial" w:cs="Arial"/>
          <w:color w:val="363534"/>
          <w:sz w:val="20"/>
          <w:szCs w:val="20"/>
        </w:rPr>
        <w:t>​</w:t>
      </w:r>
    </w:p>
    <w:p w14:paraId="1D89D753" w14:textId="77777777" w:rsidR="0027181D" w:rsidRPr="0027181D" w:rsidRDefault="0027181D" w:rsidP="009C1320">
      <w:pPr>
        <w:pStyle w:val="paragraph"/>
        <w:numPr>
          <w:ilvl w:val="0"/>
          <w:numId w:val="43"/>
        </w:numPr>
        <w:spacing w:before="0" w:beforeAutospacing="0" w:after="0" w:afterAutospacing="0"/>
        <w:ind w:left="720"/>
        <w:textAlignment w:val="baseline"/>
        <w:rPr>
          <w:rFonts w:ascii="Arial" w:hAnsi="Arial" w:cs="Arial"/>
          <w:color w:val="363534"/>
          <w:sz w:val="20"/>
          <w:szCs w:val="20"/>
          <w:lang w:val="en-AU"/>
        </w:rPr>
      </w:pPr>
      <w:r w:rsidRPr="0027181D">
        <w:rPr>
          <w:rStyle w:val="normaltextrun"/>
          <w:rFonts w:ascii="Arial" w:hAnsi="Arial" w:cs="Arial"/>
          <w:color w:val="000000"/>
          <w:sz w:val="20"/>
          <w:szCs w:val="20"/>
          <w:lang w:val="en-AU"/>
        </w:rPr>
        <w:t>Tertiary qualification(s) in social sciences, public policy, natural resources and environmental management, law or similar</w:t>
      </w:r>
      <w:r w:rsidRPr="0027181D">
        <w:rPr>
          <w:rStyle w:val="normaltextrun"/>
          <w:rFonts w:ascii="Arial" w:hAnsi="Arial" w:cs="Arial"/>
          <w:color w:val="333333"/>
          <w:sz w:val="20"/>
          <w:szCs w:val="20"/>
          <w:lang w:val="en-AU"/>
        </w:rPr>
        <w:t> are desirable</w:t>
      </w:r>
      <w:r w:rsidRPr="0027181D">
        <w:rPr>
          <w:rStyle w:val="normaltextrun"/>
          <w:rFonts w:ascii="Arial" w:hAnsi="Arial" w:cs="Arial"/>
          <w:color w:val="000000"/>
          <w:sz w:val="20"/>
          <w:szCs w:val="20"/>
          <w:lang w:val="en-AU"/>
        </w:rPr>
        <w:t>.</w:t>
      </w:r>
      <w:r w:rsidRPr="0027181D">
        <w:rPr>
          <w:rStyle w:val="eop"/>
          <w:rFonts w:ascii="Arial" w:hAnsi="Arial" w:cs="Arial"/>
          <w:color w:val="363534"/>
          <w:sz w:val="20"/>
          <w:szCs w:val="20"/>
          <w:lang w:val="en-AU"/>
        </w:rPr>
        <w:t>​</w:t>
      </w:r>
    </w:p>
    <w:p w14:paraId="57BC0373" w14:textId="054020F9" w:rsidR="00495B3B" w:rsidRPr="00495B3B" w:rsidRDefault="00495B3B" w:rsidP="0027181D">
      <w:pPr>
        <w:spacing w:before="0" w:after="0" w:line="276" w:lineRule="auto"/>
        <w:ind w:left="360"/>
        <w:contextualSpacing/>
        <w:rPr>
          <w:rFonts w:ascii="Arial" w:hAnsi="Arial" w:cs="Arial"/>
          <w:b/>
          <w:color w:val="363534"/>
        </w:rPr>
      </w:pPr>
    </w:p>
    <w:p w14:paraId="62DD3F46" w14:textId="77777777" w:rsidR="00495B3B" w:rsidRPr="00495B3B" w:rsidRDefault="00495B3B" w:rsidP="008A1B08">
      <w:pPr>
        <w:spacing w:before="160" w:after="60"/>
        <w:rPr>
          <w:rFonts w:ascii="Arial" w:hAnsi="Arial" w:cs="Arial"/>
          <w:b/>
          <w:color w:val="363534"/>
        </w:rPr>
      </w:pPr>
      <w:r w:rsidRPr="00495B3B">
        <w:rPr>
          <w:rFonts w:ascii="Arial" w:hAnsi="Arial" w:cs="Arial"/>
          <w:b/>
          <w:color w:val="363534"/>
        </w:rPr>
        <w:t>Capabilities</w:t>
      </w:r>
    </w:p>
    <w:p w14:paraId="422ABB82" w14:textId="1E38FF62" w:rsidR="008A1B08" w:rsidRPr="008A1B08" w:rsidRDefault="008A1B08" w:rsidP="008A1B08">
      <w:pPr>
        <w:keepNext/>
        <w:numPr>
          <w:ilvl w:val="0"/>
          <w:numId w:val="47"/>
        </w:numPr>
        <w:spacing w:before="0" w:after="0" w:line="240" w:lineRule="auto"/>
        <w:rPr>
          <w:rFonts w:ascii="Arial" w:hAnsi="Arial" w:cs="Arial"/>
          <w:color w:val="000000"/>
          <w:lang w:val="en-US" w:eastAsia="zh-CN"/>
        </w:rPr>
      </w:pPr>
      <w:bookmarkStart w:id="2" w:name="_Hlk102550785"/>
      <w:r w:rsidRPr="000A17B4">
        <w:rPr>
          <w:rFonts w:ascii="Arial" w:hAnsi="Arial" w:cs="Arial"/>
          <w:b/>
          <w:bCs/>
          <w:color w:val="000000"/>
          <w:lang w:eastAsia="zh-CN"/>
        </w:rPr>
        <w:t>Policy Design and Development</w:t>
      </w:r>
      <w:r w:rsidRPr="008A1B08">
        <w:rPr>
          <w:rFonts w:ascii="Arial" w:hAnsi="Arial" w:cs="Arial"/>
          <w:color w:val="000000"/>
          <w:lang w:eastAsia="zh-CN"/>
        </w:rPr>
        <w:t>: Interprets &amp; applies policies relevant to own work; Drafts policies and business cases using research skills and in consultation with relevant stakeholders; Determines relevant data and evidence gathering approach; Conducts critical analysis on data and evidence collected. </w:t>
      </w:r>
      <w:r w:rsidRPr="008A1B08">
        <w:rPr>
          <w:rFonts w:ascii="Arial" w:hAnsi="Arial" w:cs="Arial"/>
          <w:color w:val="000000"/>
          <w:lang w:val="en-US" w:eastAsia="zh-CN"/>
        </w:rPr>
        <w:t>​</w:t>
      </w:r>
    </w:p>
    <w:p w14:paraId="7C68415D" w14:textId="77777777" w:rsidR="008A1B08" w:rsidRPr="008A1B08" w:rsidRDefault="008A1B08" w:rsidP="008A1B08">
      <w:pPr>
        <w:keepNext/>
        <w:numPr>
          <w:ilvl w:val="0"/>
          <w:numId w:val="47"/>
        </w:numPr>
        <w:spacing w:before="0" w:after="0" w:line="240" w:lineRule="auto"/>
        <w:rPr>
          <w:rFonts w:ascii="Arial" w:hAnsi="Arial" w:cs="Arial"/>
          <w:color w:val="000000"/>
          <w:lang w:val="en-US" w:eastAsia="zh-CN"/>
        </w:rPr>
      </w:pPr>
      <w:r w:rsidRPr="000A17B4">
        <w:rPr>
          <w:rFonts w:ascii="Arial" w:hAnsi="Arial" w:cs="Arial"/>
          <w:b/>
          <w:bCs/>
          <w:color w:val="000000"/>
          <w:lang w:eastAsia="zh-CN"/>
        </w:rPr>
        <w:t>Critical Thinking and Problem Solving</w:t>
      </w:r>
      <w:r w:rsidRPr="008A1B08">
        <w:rPr>
          <w:rFonts w:ascii="Arial" w:hAnsi="Arial" w:cs="Arial"/>
          <w:color w:val="000000"/>
          <w:lang w:eastAsia="zh-CN"/>
        </w:rPr>
        <w:t>: Resolves issues through deep understanding or interpretation of existing guidelines. Where guidelines are not available, analyses ideas available and takes action through self, or in consultation with others to resolve problems. If required, determine additional information needed to make informed decisions. Applies critical thinking and problem-solving concepts in the right context. </w:t>
      </w:r>
      <w:r w:rsidRPr="008A1B08">
        <w:rPr>
          <w:rFonts w:ascii="Arial" w:hAnsi="Arial" w:cs="Arial"/>
          <w:color w:val="000000"/>
          <w:lang w:val="en-US" w:eastAsia="zh-CN"/>
        </w:rPr>
        <w:t>​</w:t>
      </w:r>
    </w:p>
    <w:p w14:paraId="46A09681" w14:textId="77777777" w:rsidR="008A1B08" w:rsidRPr="008A1B08" w:rsidRDefault="008A1B08" w:rsidP="008A1B08">
      <w:pPr>
        <w:keepNext/>
        <w:numPr>
          <w:ilvl w:val="0"/>
          <w:numId w:val="47"/>
        </w:numPr>
        <w:spacing w:before="0" w:after="0" w:line="240" w:lineRule="auto"/>
        <w:rPr>
          <w:rFonts w:ascii="Arial" w:hAnsi="Arial" w:cs="Arial"/>
          <w:color w:val="000000"/>
          <w:lang w:val="en-US" w:eastAsia="zh-CN"/>
        </w:rPr>
      </w:pPr>
      <w:r w:rsidRPr="000A17B4">
        <w:rPr>
          <w:rFonts w:ascii="Arial" w:hAnsi="Arial" w:cs="Arial"/>
          <w:b/>
          <w:bCs/>
          <w:color w:val="000000"/>
          <w:lang w:eastAsia="zh-CN"/>
        </w:rPr>
        <w:t>Communicate with Impact:</w:t>
      </w:r>
      <w:r w:rsidRPr="008A1B08">
        <w:rPr>
          <w:rFonts w:ascii="Arial" w:hAnsi="Arial" w:cs="Arial"/>
          <w:color w:val="000000"/>
          <w:lang w:eastAsia="zh-CN"/>
        </w:rPr>
        <w:t xml:space="preserve"> Prepares and delivers logical sequential and succinct presentations; Uses clear &amp; concise language; Uses media appropriate to the audience and presents information to develop the understanding of the topic. </w:t>
      </w:r>
      <w:r w:rsidRPr="008A1B08">
        <w:rPr>
          <w:rFonts w:ascii="Arial" w:hAnsi="Arial" w:cs="Arial"/>
          <w:color w:val="000000"/>
          <w:lang w:val="en-US" w:eastAsia="zh-CN"/>
        </w:rPr>
        <w:t>​</w:t>
      </w:r>
    </w:p>
    <w:p w14:paraId="19BAA74F" w14:textId="77777777" w:rsidR="008A1B08" w:rsidRPr="008A1B08" w:rsidRDefault="008A1B08" w:rsidP="008A1B08">
      <w:pPr>
        <w:keepNext/>
        <w:numPr>
          <w:ilvl w:val="0"/>
          <w:numId w:val="47"/>
        </w:numPr>
        <w:spacing w:before="0" w:after="0" w:line="240" w:lineRule="auto"/>
        <w:rPr>
          <w:rFonts w:ascii="Arial" w:hAnsi="Arial" w:cs="Arial"/>
          <w:color w:val="000000"/>
          <w:lang w:val="en-US" w:eastAsia="zh-CN"/>
        </w:rPr>
      </w:pPr>
      <w:r w:rsidRPr="000A17B4">
        <w:rPr>
          <w:rFonts w:ascii="Arial" w:hAnsi="Arial" w:cs="Arial"/>
          <w:b/>
          <w:bCs/>
          <w:color w:val="000000"/>
          <w:lang w:eastAsia="zh-CN"/>
        </w:rPr>
        <w:t>Innovation and Continuous Improvement:</w:t>
      </w:r>
      <w:r w:rsidRPr="008A1B08">
        <w:rPr>
          <w:rFonts w:ascii="Arial" w:hAnsi="Arial" w:cs="Arial"/>
          <w:color w:val="000000"/>
          <w:lang w:eastAsia="zh-CN"/>
        </w:rPr>
        <w:t xml:space="preserve"> Seeks opportunities for continuous improvement and ways to innovate; Offers suggestions and ideas, encourages others to do the same; Leverage on existing continuous improvement systems and procedures to improve outcomes, quality &amp; efficiency of work; Creates space for learning and innovation by seeking for input and feedback from others.  </w:t>
      </w:r>
      <w:r w:rsidRPr="008A1B08">
        <w:rPr>
          <w:rFonts w:ascii="Arial" w:hAnsi="Arial" w:cs="Arial"/>
          <w:color w:val="000000"/>
          <w:lang w:val="en-US" w:eastAsia="zh-CN"/>
        </w:rPr>
        <w:t>​</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5A30FA13">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66C554A2"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107970">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5A30FA13">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8A1B08" w:rsidRDefault="00495B3B" w:rsidP="00495B3B">
            <w:pPr>
              <w:spacing w:line="240" w:lineRule="auto"/>
              <w:contextualSpacing/>
              <w:outlineLvl w:val="1"/>
              <w:rPr>
                <w:rFonts w:ascii="Arial" w:hAnsi="Arial" w:cs="Arial"/>
                <w:color w:val="auto"/>
                <w:sz w:val="20"/>
              </w:rPr>
            </w:pPr>
            <w:r w:rsidRPr="008A1B08">
              <w:rPr>
                <w:rFonts w:ascii="Arial" w:hAnsi="Arial" w:cs="Arial"/>
                <w:color w:val="auto"/>
                <w:sz w:val="20"/>
              </w:rPr>
              <w:t>The occupational health and safety    requirements of this position may include, but are not limited to:</w:t>
            </w:r>
          </w:p>
          <w:p w14:paraId="7E591157" w14:textId="77777777" w:rsidR="00495B3B" w:rsidRPr="008A1B08" w:rsidRDefault="00495B3B" w:rsidP="00495B3B">
            <w:pPr>
              <w:rPr>
                <w:rFonts w:ascii="Arial" w:hAnsi="Arial" w:cs="Arial"/>
                <w:color w:val="auto"/>
                <w:sz w:val="20"/>
              </w:rPr>
            </w:pPr>
          </w:p>
        </w:tc>
        <w:tc>
          <w:tcPr>
            <w:tcW w:w="6803" w:type="dxa"/>
            <w:shd w:val="clear" w:color="auto" w:fill="auto"/>
          </w:tcPr>
          <w:p w14:paraId="7216FB89" w14:textId="77777777" w:rsidR="00495B3B" w:rsidRPr="008A1B08"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8A1B08">
              <w:rPr>
                <w:rFonts w:ascii="Arial" w:hAnsi="Arial" w:cs="Arial"/>
                <w:color w:val="auto"/>
                <w:sz w:val="20"/>
              </w:rPr>
              <w:t>Sedentary desk work</w:t>
            </w:r>
          </w:p>
          <w:p w14:paraId="23FF4545" w14:textId="7A438CFD" w:rsidR="00495B3B" w:rsidRPr="008A1B08" w:rsidRDefault="00495B3B" w:rsidP="008A1B08">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5A30FA1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289AA24D"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w:t>
            </w:r>
          </w:p>
        </w:tc>
      </w:tr>
      <w:bookmarkEnd w:id="2"/>
      <w:tr w:rsidR="00495B3B" w:rsidRPr="00495B3B" w14:paraId="555B356F" w14:textId="77777777" w:rsidTr="5A30FA13">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509E2FED" w:rsidR="00495B3B" w:rsidRPr="00495B3B" w:rsidRDefault="00495B3B" w:rsidP="5A30FA13">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5A30FA13">
              <w:rPr>
                <w:rFonts w:ascii="Arial" w:hAnsi="Arial" w:cs="Arial"/>
                <w:color w:val="1A1A1A"/>
                <w:sz w:val="20"/>
              </w:rPr>
              <w:t xml:space="preserve">Are governed by the </w:t>
            </w:r>
            <w:r w:rsidRPr="5A30FA13">
              <w:rPr>
                <w:rFonts w:ascii="Arial" w:hAnsi="Arial" w:cs="Arial"/>
                <w:i/>
                <w:iCs/>
                <w:color w:val="1A1A1A"/>
                <w:sz w:val="20"/>
              </w:rPr>
              <w:t>Victorian Public Service Enterprise Agreement 202</w:t>
            </w:r>
            <w:r w:rsidR="1F112A43" w:rsidRPr="5A30FA13">
              <w:rPr>
                <w:rFonts w:ascii="Arial" w:hAnsi="Arial" w:cs="Arial"/>
                <w:i/>
                <w:iCs/>
                <w:color w:val="1A1A1A"/>
                <w:sz w:val="20"/>
              </w:rPr>
              <w:t>4</w:t>
            </w:r>
            <w:r w:rsidRPr="5A30FA13">
              <w:rPr>
                <w:rFonts w:ascii="Arial" w:hAnsi="Arial" w:cs="Arial"/>
                <w:color w:val="1A1A1A"/>
                <w:sz w:val="20"/>
              </w:rPr>
              <w:t xml:space="preserve"> and the </w:t>
            </w:r>
            <w:r w:rsidRPr="5A30FA13">
              <w:rPr>
                <w:rFonts w:ascii="Arial" w:hAnsi="Arial" w:cs="Arial"/>
                <w:i/>
                <w:iCs/>
                <w:color w:val="1A1A1A"/>
                <w:sz w:val="20"/>
              </w:rPr>
              <w:t>Public Administration Act</w:t>
            </w:r>
            <w:r w:rsidRPr="5A30FA13">
              <w:rPr>
                <w:rFonts w:ascii="Arial" w:hAnsi="Arial" w:cs="Arial"/>
                <w:color w:val="1A1A1A"/>
                <w:sz w:val="20"/>
              </w:rPr>
              <w:t xml:space="preserve"> </w:t>
            </w:r>
            <w:r w:rsidRPr="5A30FA13">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5A30FA13">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16F1393" w14:textId="77777777" w:rsidR="00D31318" w:rsidRPr="00495B3B" w:rsidRDefault="00D31318" w:rsidP="00D31318">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0D4EB523" w14:textId="77777777" w:rsidR="00D31318" w:rsidRPr="00454423" w:rsidRDefault="00D31318" w:rsidP="00D31318">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F87C52D" w14:textId="77777777" w:rsidR="00D31318" w:rsidRPr="005763CD" w:rsidRDefault="00D31318" w:rsidP="00D31318">
      <w:pPr>
        <w:spacing w:before="0" w:after="0"/>
        <w:rPr>
          <w:rFonts w:ascii="Arial" w:hAnsi="Arial" w:cs="Arial"/>
        </w:rPr>
      </w:pPr>
      <w:r w:rsidRPr="005763CD">
        <w:rPr>
          <w:rFonts w:ascii="Arial" w:hAnsi="Arial" w:cs="Arial"/>
        </w:rPr>
        <w:t xml:space="preserve">Our challenge is to maintain Victoria’s liveability, with a population expected to almost double by 2050, while responding to climate change and protecting our natural environment, infrastructure and heritage for future </w:t>
      </w:r>
      <w:r w:rsidRPr="005763CD">
        <w:rPr>
          <w:rFonts w:ascii="Arial" w:hAnsi="Arial" w:cs="Arial"/>
        </w:rPr>
        <w:lastRenderedPageBreak/>
        <w:t>generations. We take a community-centred approach and involve communities and key stakeholders in decisions and policies that affect them and we collaborate across our portfolios to design and deliver services and programs.</w:t>
      </w:r>
    </w:p>
    <w:p w14:paraId="36A4116F" w14:textId="77777777" w:rsidR="00D31318" w:rsidRPr="005763CD" w:rsidRDefault="00D31318" w:rsidP="00D31318">
      <w:pPr>
        <w:spacing w:before="0" w:after="0"/>
        <w:rPr>
          <w:rFonts w:ascii="Arial" w:hAnsi="Arial" w:cs="Arial"/>
        </w:rPr>
      </w:pPr>
    </w:p>
    <w:p w14:paraId="4F3DB11B" w14:textId="77777777" w:rsidR="00D31318" w:rsidRPr="005763CD" w:rsidRDefault="00D31318" w:rsidP="00D31318">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5" w:history="1">
        <w:r w:rsidRPr="00220147">
          <w:rPr>
            <w:rStyle w:val="Hyperlink"/>
            <w:rFonts w:ascii="Arial" w:hAnsi="Arial" w:cs="Arial"/>
            <w:lang w:eastAsia="en-US"/>
          </w:rPr>
          <w:t>www.deeca.vic.gov.au</w:t>
        </w:r>
      </w:hyperlink>
    </w:p>
    <w:p w14:paraId="0CC03439" w14:textId="77777777" w:rsidR="00D31318" w:rsidRPr="00495B3B" w:rsidRDefault="00D31318" w:rsidP="00D31318">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4A03943" w14:textId="77777777" w:rsidR="00D31318" w:rsidRPr="002775A7" w:rsidRDefault="00D31318" w:rsidP="00D31318">
      <w:pPr>
        <w:spacing w:before="0" w:after="0" w:line="240" w:lineRule="auto"/>
        <w:jc w:val="both"/>
        <w:rPr>
          <w:rFonts w:ascii="Arial" w:hAnsi="Arial" w:cs="Arial"/>
        </w:rPr>
      </w:pPr>
      <w:r w:rsidRPr="00AC1638">
        <w:rPr>
          <w:rFonts w:ascii="Arial" w:hAnsi="Arial" w:cs="Arial"/>
        </w:rPr>
        <w:t xml:space="preserve">Our values align with the core </w:t>
      </w:r>
      <w:hyperlink r:id="rId36"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09947D1B" w14:textId="3605B422" w:rsidR="00D31318" w:rsidRPr="00AC1638" w:rsidRDefault="00D31318" w:rsidP="00D31318">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20901CF9" w14:textId="77777777" w:rsidR="00D31318" w:rsidRPr="00AC1638" w:rsidRDefault="00D31318" w:rsidP="00D31318">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3B43DB8" w14:textId="77777777" w:rsidR="00D31318" w:rsidRPr="00495B3B" w:rsidRDefault="00D31318" w:rsidP="00D3131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44B09DB3" w14:textId="77777777" w:rsidR="00D31318" w:rsidRDefault="00D31318" w:rsidP="00D31318">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469EBE68" w14:textId="77777777" w:rsidR="00D31318" w:rsidRPr="00495B3B" w:rsidRDefault="00D31318" w:rsidP="00D31318">
      <w:pPr>
        <w:spacing w:line="240" w:lineRule="auto"/>
        <w:contextualSpacing/>
        <w:outlineLvl w:val="1"/>
        <w:rPr>
          <w:rFonts w:ascii="Arial" w:hAnsi="Arial" w:cs="Arial"/>
          <w:color w:val="363534"/>
        </w:rPr>
      </w:pPr>
    </w:p>
    <w:p w14:paraId="52FB8894" w14:textId="77777777" w:rsidR="00D31318" w:rsidRPr="00495B3B" w:rsidRDefault="00D31318" w:rsidP="00D3131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16B365B8" w14:textId="77777777" w:rsidR="00D31318" w:rsidRPr="00495B3B" w:rsidRDefault="00D31318" w:rsidP="00D31318">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B51F00C" w14:textId="77777777" w:rsidR="00D31318" w:rsidRPr="00495B3B" w:rsidRDefault="00D31318" w:rsidP="00D31318">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11730302" w14:textId="77777777" w:rsidR="00D31318" w:rsidRPr="00495B3B" w:rsidRDefault="00D31318" w:rsidP="00D31318">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044726F1" w14:textId="77777777" w:rsidR="00D31318" w:rsidRPr="00495B3B" w:rsidRDefault="00D31318" w:rsidP="00D31318">
      <w:pPr>
        <w:rPr>
          <w:rFonts w:ascii="Arial" w:hAnsi="Arial" w:cs="Arial"/>
          <w:b/>
          <w:bCs/>
          <w:color w:val="363534"/>
        </w:rPr>
      </w:pPr>
      <w:r w:rsidRPr="00495B3B">
        <w:rPr>
          <w:rFonts w:ascii="Arial" w:hAnsi="Arial" w:cs="Arial"/>
          <w:b/>
          <w:bCs/>
          <w:color w:val="363534"/>
        </w:rPr>
        <w:t>Aboriginal Cultural Safety</w:t>
      </w:r>
    </w:p>
    <w:p w14:paraId="38AD9C68" w14:textId="77777777" w:rsidR="00D31318" w:rsidRPr="00495B3B" w:rsidRDefault="00D31318" w:rsidP="00D31318">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7" w:history="1">
        <w:r w:rsidRPr="726134F3">
          <w:rPr>
            <w:rStyle w:val="Hyperlink"/>
            <w:rFonts w:ascii="Arial" w:hAnsi="Arial" w:cs="Arial"/>
          </w:rPr>
          <w:t>aboriginal.employment@deeca.vic.gov.au</w:t>
        </w:r>
      </w:hyperlink>
      <w:r>
        <w:t>.</w:t>
      </w:r>
    </w:p>
    <w:p w14:paraId="775605BD" w14:textId="77777777" w:rsidR="00D31318" w:rsidRPr="00495B3B" w:rsidRDefault="00D31318" w:rsidP="00D31318">
      <w:pPr>
        <w:rPr>
          <w:rFonts w:ascii="Arial" w:hAnsi="Arial" w:cs="Arial"/>
          <w:b/>
          <w:color w:val="363534"/>
          <w:szCs w:val="22"/>
        </w:rPr>
      </w:pPr>
      <w:r w:rsidRPr="00495B3B">
        <w:rPr>
          <w:rFonts w:ascii="Arial" w:hAnsi="Arial" w:cs="Arial"/>
          <w:b/>
          <w:color w:val="363534"/>
          <w:szCs w:val="22"/>
        </w:rPr>
        <w:t>Balancing your Life / Hybrid Working</w:t>
      </w:r>
    </w:p>
    <w:p w14:paraId="3A271A33" w14:textId="77777777" w:rsidR="00D31318" w:rsidRPr="00495B3B" w:rsidRDefault="00D31318" w:rsidP="00D31318">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924D7CB" w14:textId="77777777" w:rsidR="00D31318" w:rsidRPr="00495B3B" w:rsidRDefault="00D31318" w:rsidP="00D31318">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8" w:history="1">
        <w:r w:rsidRPr="00220147">
          <w:rPr>
            <w:rStyle w:val="Hyperlink"/>
            <w:rFonts w:ascii="Arial" w:eastAsia="Microsoft JhengHei" w:hAnsi="Arial" w:cs="Arial"/>
            <w:sz w:val="22"/>
            <w:szCs w:val="24"/>
            <w:lang w:eastAsia="en-US"/>
          </w:rPr>
          <w:t>customer.service@deeca.vic.gov.au</w:t>
        </w:r>
      </w:hyperlink>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9"/>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E50678A" w14:textId="77777777" w:rsidR="0039310D" w:rsidRDefault="0039310D" w:rsidP="00CD157B">
      <w:pPr>
        <w:pStyle w:val="NoSpacing"/>
      </w:pPr>
    </w:p>
    <w:p w14:paraId="2DA0E9FB" w14:textId="77777777" w:rsidR="0039310D" w:rsidRDefault="0039310D"/>
  </w:endnote>
  <w:endnote w:type="continuationSeparator" w:id="0">
    <w:p w14:paraId="705A847F" w14:textId="77777777" w:rsidR="0039310D" w:rsidRDefault="0039310D" w:rsidP="00CD157B">
      <w:pPr>
        <w:pStyle w:val="NoSpacing"/>
      </w:pPr>
    </w:p>
    <w:p w14:paraId="5B99EA21" w14:textId="77777777" w:rsidR="0039310D" w:rsidRDefault="0039310D"/>
  </w:endnote>
  <w:endnote w:type="continuationNotice" w:id="1">
    <w:p w14:paraId="3C1A64C0" w14:textId="77777777" w:rsidR="0039310D" w:rsidRDefault="0039310D" w:rsidP="00CD157B">
      <w:pPr>
        <w:pStyle w:val="NoSpacing"/>
      </w:pPr>
    </w:p>
    <w:p w14:paraId="5B980007" w14:textId="77777777" w:rsidR="0039310D" w:rsidRDefault="0039310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63872"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6387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71B23608" w:rsidR="00A60698" w:rsidRPr="00810C40" w:rsidRDefault="00495B3B" w:rsidP="00495B3B">
          <w:pPr>
            <w:pStyle w:val="FooterEven"/>
            <w:jc w:val="right"/>
          </w:pPr>
          <w:r>
            <w:t>May 2023</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5A30FA13">
      <w:trPr>
        <w:trHeight w:val="397"/>
      </w:trPr>
      <w:tc>
        <w:tcPr>
          <w:tcW w:w="8931" w:type="dxa"/>
        </w:tcPr>
        <w:p w14:paraId="162046A4" w14:textId="315F8460" w:rsidR="00495B3B" w:rsidRPr="00CB1FB7" w:rsidRDefault="5A30FA13" w:rsidP="5A30FA13">
          <w:pPr>
            <w:pStyle w:val="FooterOdd"/>
            <w:jc w:val="left"/>
            <w:rPr>
              <w:b/>
              <w:bCs/>
            </w:rPr>
          </w:pPr>
          <w:r w:rsidRPr="5A30FA13">
            <w:rPr>
              <w:b/>
              <w:bCs/>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046D42FD"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62848"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0" type="#_x0000_t202" alt="{&quot;HashCode&quot;:1862493762,&quot;Height&quot;:841.0,&quot;Width&quot;:595.0,&quot;Placement&quot;:&quot;Footer&quot;,&quot;Index&quot;:&quot;FirstPage&quot;,&quot;Section&quot;:1,&quot;Top&quot;:0.0,&quot;Left&quot;:0.0}" style="position:absolute;margin-left:0;margin-top:805.45pt;width:595.35pt;height:21.5pt;z-index:2516628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98F0DA9" w14:textId="77777777" w:rsidR="0039310D" w:rsidRPr="0056073C" w:rsidRDefault="0039310D" w:rsidP="005D764F">
      <w:pPr>
        <w:pStyle w:val="FootnoteSeparator"/>
      </w:pPr>
    </w:p>
    <w:p w14:paraId="000C13A5" w14:textId="77777777" w:rsidR="0039310D" w:rsidRDefault="0039310D"/>
  </w:footnote>
  <w:footnote w:type="continuationSeparator" w:id="0">
    <w:p w14:paraId="259C2799" w14:textId="77777777" w:rsidR="0039310D" w:rsidRPr="00CA30B7" w:rsidRDefault="0039310D" w:rsidP="006D5A90">
      <w:pPr>
        <w:rPr>
          <w:lang w:val="en-US"/>
        </w:rPr>
      </w:pPr>
      <w:r w:rsidRPr="00CA30B7">
        <w:rPr>
          <w:lang w:val="en-US"/>
        </w:rPr>
        <w:t>_______</w:t>
      </w:r>
    </w:p>
    <w:p w14:paraId="72A7ED2C" w14:textId="77777777" w:rsidR="0039310D" w:rsidRDefault="0039310D"/>
  </w:footnote>
  <w:footnote w:type="continuationNotice" w:id="1">
    <w:p w14:paraId="2CFEAB53" w14:textId="77777777" w:rsidR="0039310D" w:rsidRDefault="0039310D" w:rsidP="006D5A90"/>
    <w:p w14:paraId="40FF6984" w14:textId="77777777" w:rsidR="0039310D" w:rsidRDefault="0039310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1584"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8AC1F07" id="Hdr_Element6" o:spid="_x0000_s1026" alt="&quot;&quot;" style="position:absolute;margin-left:512.5pt;margin-top:0;width:83.05pt;height:35.15pt;z-index:2516515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056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9B4B136" id="Hdr_Element1" o:spid="_x0000_s1026" alt="&quot;&quot;" style="position:absolute;margin-left:0;margin-top:0;width:595.3pt;height:35.15pt;z-index:25165056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260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F054DD" id="Hdr_Element4" o:spid="_x0000_s1026" alt="&quot;&quot;" style="position:absolute;margin-left:363.9pt;margin-top:0;width:115.65pt;height:35.15pt;z-index:2516526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3632"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F47CE12" id="Hdr_Element5" o:spid="_x0000_s1026" alt="&quot;&quot;" style="position:absolute;margin-left:463.3pt;margin-top:0;width:66.05pt;height:35.15pt;z-index:2516536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568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A789FFE" id="Hdr_Element2" o:spid="_x0000_s1026" alt="&quot;&quot;" style="position:absolute;margin-left:297.65pt;margin-top:0;width:82.75pt;height:35.15pt;z-index:2516556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752"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C56868" id="Hdr_Element3" o:spid="_x0000_s1026" alt="&quot;&quot;" style="position:absolute;margin-left:363.8pt;margin-top:0;width:33.15pt;height:35.15pt;z-index:2516587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2AD0E" w14:textId="77777777" w:rsidR="007F351D" w:rsidRDefault="007F351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5A2A80" w14:textId="77777777" w:rsidR="007F351D" w:rsidRDefault="007F351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6704"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EEDE6B4" id="Hdr_Element6" o:spid="_x0000_s1026" alt="&quot;&quot;" style="position:absolute;margin-left:512.5pt;margin-top:0;width:83.05pt;height:35.15pt;z-index:25165670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465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FFC095A" id="Hdr_Element1" o:spid="_x0000_s1026" alt="&quot;&quot;" style="position:absolute;margin-left:0;margin-top:0;width:595.3pt;height:35.15pt;z-index:25165465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772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C6BA033" id="Hdr_Element4" o:spid="_x0000_s1026" alt="&quot;&quot;" style="position:absolute;margin-left:363.9pt;margin-top:0;width:115.65pt;height:35.15pt;z-index:2516577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9776"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C705C16" id="Hdr_Element5" o:spid="_x0000_s1026" alt="&quot;&quot;" style="position:absolute;margin-left:463.3pt;margin-top:0;width:66.05pt;height:35.15pt;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080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D026128" id="Hdr_Element2" o:spid="_x0000_s1026" alt="&quot;&quot;" style="position:absolute;margin-left:297.65pt;margin-top:0;width:82.75pt;height:35.15pt;z-index:2516608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1824"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83CA0B3" id="Hdr_Element3" o:spid="_x0000_s1026" alt="&quot;&quot;" style="position:absolute;margin-left:363.8pt;margin-top:0;width:33.15pt;height:35.15pt;z-index:2516618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56554EC"/>
    <w:multiLevelType w:val="multilevel"/>
    <w:tmpl w:val="5C2685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7"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5"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3CAF5491"/>
    <w:multiLevelType w:val="multilevel"/>
    <w:tmpl w:val="1C4CF1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40DF64DF"/>
    <w:multiLevelType w:val="multilevel"/>
    <w:tmpl w:val="17545D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2"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5"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6"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7"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1"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2"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3"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3"/>
  </w:num>
  <w:num w:numId="2" w16cid:durableId="1128745877">
    <w:abstractNumId w:val="14"/>
  </w:num>
  <w:num w:numId="3" w16cid:durableId="170411264">
    <w:abstractNumId w:val="47"/>
  </w:num>
  <w:num w:numId="4" w16cid:durableId="985085104">
    <w:abstractNumId w:val="11"/>
  </w:num>
  <w:num w:numId="5" w16cid:durableId="1872112631">
    <w:abstractNumId w:val="15"/>
  </w:num>
  <w:num w:numId="6" w16cid:durableId="336812815">
    <w:abstractNumId w:val="31"/>
  </w:num>
  <w:num w:numId="7" w16cid:durableId="155153463">
    <w:abstractNumId w:val="3"/>
  </w:num>
  <w:num w:numId="8" w16cid:durableId="1428236886">
    <w:abstractNumId w:val="35"/>
  </w:num>
  <w:num w:numId="9" w16cid:durableId="1644658156">
    <w:abstractNumId w:val="24"/>
  </w:num>
  <w:num w:numId="10" w16cid:durableId="103154041">
    <w:abstractNumId w:val="37"/>
  </w:num>
  <w:num w:numId="11" w16cid:durableId="2129203638">
    <w:abstractNumId w:val="41"/>
  </w:num>
  <w:num w:numId="12" w16cid:durableId="377365663">
    <w:abstractNumId w:val="32"/>
  </w:num>
  <w:num w:numId="13" w16cid:durableId="1308436166">
    <w:abstractNumId w:val="34"/>
  </w:num>
  <w:num w:numId="14" w16cid:durableId="1335643199">
    <w:abstractNumId w:val="45"/>
  </w:num>
  <w:num w:numId="15" w16cid:durableId="384449836">
    <w:abstractNumId w:val="9"/>
  </w:num>
  <w:num w:numId="16" w16cid:durableId="1160577431">
    <w:abstractNumId w:val="36"/>
  </w:num>
  <w:num w:numId="17" w16cid:durableId="27071314">
    <w:abstractNumId w:val="8"/>
  </w:num>
  <w:num w:numId="18" w16cid:durableId="338120444">
    <w:abstractNumId w:val="5"/>
  </w:num>
  <w:num w:numId="19" w16cid:durableId="1673139647">
    <w:abstractNumId w:val="20"/>
  </w:num>
  <w:num w:numId="20" w16cid:durableId="19754805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7"/>
  </w:num>
  <w:num w:numId="26" w16cid:durableId="893349253">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7"/>
  </w:num>
  <w:num w:numId="30" w16cid:durableId="1579175524">
    <w:abstractNumId w:val="0"/>
  </w:num>
  <w:num w:numId="31" w16cid:durableId="1199856773">
    <w:abstractNumId w:val="2"/>
  </w:num>
  <w:num w:numId="32" w16cid:durableId="2138447666">
    <w:abstractNumId w:val="1"/>
  </w:num>
  <w:num w:numId="33" w16cid:durableId="334118162">
    <w:abstractNumId w:val="43"/>
  </w:num>
  <w:num w:numId="34" w16cid:durableId="196283207">
    <w:abstractNumId w:val="46"/>
  </w:num>
  <w:num w:numId="35" w16cid:durableId="1742215375">
    <w:abstractNumId w:val="55"/>
  </w:num>
  <w:num w:numId="36" w16cid:durableId="664823544">
    <w:abstractNumId w:val="51"/>
  </w:num>
  <w:num w:numId="37" w16cid:durableId="59225035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3"/>
  </w:num>
  <w:num w:numId="40" w16cid:durableId="16010494">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6"/>
  </w:num>
  <w:num w:numId="42" w16cid:durableId="1149785811">
    <w:abstractNumId w:val="40"/>
  </w:num>
  <w:num w:numId="43" w16cid:durableId="729228463">
    <w:abstractNumId w:val="7"/>
  </w:num>
  <w:num w:numId="44" w16cid:durableId="322781625">
    <w:abstractNumId w:val="33"/>
  </w:num>
  <w:num w:numId="45" w16cid:durableId="1858428168">
    <w:abstractNumId w:val="12"/>
  </w:num>
  <w:num w:numId="46" w16cid:durableId="1242837632">
    <w:abstractNumId w:val="28"/>
  </w:num>
  <w:num w:numId="47" w16cid:durableId="948195444">
    <w:abstractNumId w:val="29"/>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21E"/>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7B4"/>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48"/>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EC5"/>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97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4E9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47EF"/>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BCB"/>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C94"/>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0AA2"/>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5F52"/>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058"/>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191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6D2A"/>
    <w:rsid w:val="002671CE"/>
    <w:rsid w:val="0026756C"/>
    <w:rsid w:val="002676DE"/>
    <w:rsid w:val="00267DD0"/>
    <w:rsid w:val="0027011C"/>
    <w:rsid w:val="00270243"/>
    <w:rsid w:val="00270817"/>
    <w:rsid w:val="00270869"/>
    <w:rsid w:val="0027086E"/>
    <w:rsid w:val="002715E9"/>
    <w:rsid w:val="0027181D"/>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6C31"/>
    <w:rsid w:val="0027709F"/>
    <w:rsid w:val="002770A7"/>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B4A"/>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10D"/>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91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117"/>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58C0"/>
    <w:rsid w:val="004D5B17"/>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A07"/>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30E"/>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00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11E"/>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34E"/>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0E9"/>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6FFB"/>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D37"/>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1B08"/>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D6F07"/>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1E48"/>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7BB"/>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320"/>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E7D9E"/>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27"/>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6B"/>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6ADE"/>
    <w:rsid w:val="00AA7BCB"/>
    <w:rsid w:val="00AA7DC2"/>
    <w:rsid w:val="00AB0123"/>
    <w:rsid w:val="00AB08D7"/>
    <w:rsid w:val="00AB1553"/>
    <w:rsid w:val="00AB1E17"/>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0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7B8"/>
    <w:rsid w:val="00B46913"/>
    <w:rsid w:val="00B46943"/>
    <w:rsid w:val="00B47309"/>
    <w:rsid w:val="00B47812"/>
    <w:rsid w:val="00B50B42"/>
    <w:rsid w:val="00B50CDF"/>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90A"/>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862"/>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284"/>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94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0F0"/>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1318"/>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484"/>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80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916"/>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C58"/>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362"/>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4E90"/>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D92"/>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00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23"/>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35F"/>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82"/>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697"/>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1C6E"/>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99A"/>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1F112A43"/>
    <w:rsid w:val="4DBDC706"/>
    <w:rsid w:val="5A30FA1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 w:type="paragraph" w:customStyle="1" w:styleId="paragraph">
    <w:name w:val="paragraph"/>
    <w:basedOn w:val="Normal"/>
    <w:rsid w:val="0027181D"/>
    <w:pPr>
      <w:spacing w:before="100" w:beforeAutospacing="1" w:after="100" w:afterAutospacing="1" w:line="240" w:lineRule="auto"/>
    </w:pPr>
    <w:rPr>
      <w:rFonts w:ascii="Times New Roman" w:hAnsi="Times New Roman"/>
      <w:sz w:val="24"/>
      <w:szCs w:val="24"/>
      <w:lang w:val="en-US" w:eastAsia="en-US"/>
    </w:rPr>
  </w:style>
  <w:style w:type="character" w:customStyle="1" w:styleId="normaltextrun">
    <w:name w:val="normaltextrun"/>
    <w:basedOn w:val="DefaultParagraphFont"/>
    <w:rsid w:val="0027181D"/>
  </w:style>
  <w:style w:type="character" w:customStyle="1" w:styleId="eop">
    <w:name w:val="eop"/>
    <w:basedOn w:val="DefaultParagraphFont"/>
    <w:rsid w:val="0027181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79149715">
      <w:bodyDiv w:val="1"/>
      <w:marLeft w:val="0"/>
      <w:marRight w:val="0"/>
      <w:marTop w:val="0"/>
      <w:marBottom w:val="0"/>
      <w:divBdr>
        <w:top w:val="none" w:sz="0" w:space="0" w:color="auto"/>
        <w:left w:val="none" w:sz="0" w:space="0" w:color="auto"/>
        <w:bottom w:val="none" w:sz="0" w:space="0" w:color="auto"/>
        <w:right w:val="none" w:sz="0" w:space="0" w:color="auto"/>
      </w:divBdr>
    </w:div>
    <w:div w:id="305277698">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637998203">
      <w:bodyDiv w:val="1"/>
      <w:marLeft w:val="0"/>
      <w:marRight w:val="0"/>
      <w:marTop w:val="0"/>
      <w:marBottom w:val="0"/>
      <w:divBdr>
        <w:top w:val="none" w:sz="0" w:space="0" w:color="auto"/>
        <w:left w:val="none" w:sz="0" w:space="0" w:color="auto"/>
        <w:bottom w:val="none" w:sz="0" w:space="0" w:color="auto"/>
        <w:right w:val="none" w:sz="0" w:space="0" w:color="auto"/>
      </w:divBdr>
    </w:div>
    <w:div w:id="1149517999">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379739423">
      <w:bodyDiv w:val="1"/>
      <w:marLeft w:val="0"/>
      <w:marRight w:val="0"/>
      <w:marTop w:val="0"/>
      <w:marBottom w:val="0"/>
      <w:divBdr>
        <w:top w:val="none" w:sz="0" w:space="0" w:color="auto"/>
        <w:left w:val="none" w:sz="0" w:space="0" w:color="auto"/>
        <w:bottom w:val="none" w:sz="0" w:space="0" w:color="auto"/>
        <w:right w:val="none" w:sz="0" w:space="0" w:color="auto"/>
      </w:divBdr>
    </w:div>
    <w:div w:id="1411852332">
      <w:bodyDiv w:val="1"/>
      <w:marLeft w:val="0"/>
      <w:marRight w:val="0"/>
      <w:marTop w:val="0"/>
      <w:marBottom w:val="0"/>
      <w:divBdr>
        <w:top w:val="none" w:sz="0" w:space="0" w:color="auto"/>
        <w:left w:val="none" w:sz="0" w:space="0" w:color="auto"/>
        <w:bottom w:val="none" w:sz="0" w:space="0" w:color="auto"/>
        <w:right w:val="none" w:sz="0" w:space="0" w:color="auto"/>
      </w:divBdr>
    </w:div>
    <w:div w:id="1631667062">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942640915">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 w:id="21170935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39" Type="http://schemas.openxmlformats.org/officeDocument/2006/relationships/header" Target="header4.xml"/><Relationship Id="rId21" Type="http://schemas.openxmlformats.org/officeDocument/2006/relationships/image" Target="media/image8.png"/><Relationship Id="rId34" Type="http://schemas.openxmlformats.org/officeDocument/2006/relationships/hyperlink" Target="mailto:Lakshmi.Haleyur@deeca.vic.gov.au" TargetMode="Externa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header" Target="header2.xm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eader" Target="header3.xml"/><Relationship Id="rId37" Type="http://schemas.openxmlformats.org/officeDocument/2006/relationships/hyperlink" Target="mailto:aboriginal.employment@deeca.vic.gov.au" TargetMode="Externa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1.xml"/><Relationship Id="rId36" Type="http://schemas.openxmlformats.org/officeDocument/2006/relationships/hyperlink" Target="https://careers.vic.gov.au/victorian-public-sector/public-sector-values-integrity"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yperlink" Target="file:///C:/Users/fionadurante/Downloads/deeca.vic.gov.au" TargetMode="External"/><Relationship Id="rId30" Type="http://schemas.openxmlformats.org/officeDocument/2006/relationships/footer" Target="footer1.xml"/><Relationship Id="rId35" Type="http://schemas.openxmlformats.org/officeDocument/2006/relationships/hyperlink" Target="http://www.deeca.vic.gov.au" TargetMode="Externa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footer" Target="footer3.xml"/><Relationship Id="rId38" Type="http://schemas.openxmlformats.org/officeDocument/2006/relationships/hyperlink" Target="mailto:customer.service@deeca.vic.gov.au"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D6648"/>
    <w:rsid w:val="001447EF"/>
    <w:rsid w:val="0019787B"/>
    <w:rsid w:val="001A113D"/>
    <w:rsid w:val="001E7C94"/>
    <w:rsid w:val="00276C31"/>
    <w:rsid w:val="002770A7"/>
    <w:rsid w:val="002D2971"/>
    <w:rsid w:val="003639DF"/>
    <w:rsid w:val="003A4916"/>
    <w:rsid w:val="00445C89"/>
    <w:rsid w:val="00533A07"/>
    <w:rsid w:val="0066431B"/>
    <w:rsid w:val="006D2C91"/>
    <w:rsid w:val="00752FF0"/>
    <w:rsid w:val="00754F0D"/>
    <w:rsid w:val="00941E48"/>
    <w:rsid w:val="009D1EFC"/>
    <w:rsid w:val="00A05E5D"/>
    <w:rsid w:val="00A6372E"/>
    <w:rsid w:val="00BB490A"/>
    <w:rsid w:val="00BC7BEF"/>
    <w:rsid w:val="00D63C52"/>
    <w:rsid w:val="00D83E5E"/>
    <w:rsid w:val="00E6256A"/>
    <w:rsid w:val="00ED6C23"/>
    <w:rsid w:val="00F1235F"/>
    <w:rsid w:val="00F931D0"/>
    <w:rsid w:val="00FA1C6E"/>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28</Value>
      <Value>1</Value>
      <Value>14</Value>
    </TaxCatchAll>
    <_dlc_DocId xmlns="a5f32de4-e402-4188-b034-e71ca7d22e54">DOCID1119-54365373-583</_dlc_DocId>
    <_dlc_DocIdUrl xmlns="a5f32de4-e402-4188-b034-e71ca7d22e54">
      <Url>https://delwpvicgovau.sharepoint.com/sites/ecm_1119/_layouts/15/DocIdRedir.aspx?ID=DOCID1119-54365373-583</Url>
      <Description>DOCID1119-54365373-583</Description>
    </_dlc_DocIdUrl>
    <b9b43b809ea4445880dbf70bb9849525 xmlns="da5ea22f-fe03-46f3-a4f3-1b15377ab7cc">Template|ad5654aa-69da-4dc8-81ae-e984a44f2180</b9b43b809ea4445880dbf70bb9849525>
    <pd01c257034b4e86b1f58279a3bd54c6 xmlns="da5ea22f-fe03-46f3-a4f3-1b15377ab7cc">FOUO|a68bb466-13a2-4b11-9c31-8c4948da88a9</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Marine, Coast and Land Policy</Value>
    </Branch>
    <EOIID xmlns="da5ea22f-fe03-46f3-a4f3-1b15377ab7cc" xsi:nil="true"/>
    <ManagersName xmlns="http://schemas.microsoft.com/sharepoint/v3" xsi:nil="true"/>
    <Region xmlns="da5ea22f-fe03-46f3-a4f3-1b15377ab7cc">
      <Value>Flexible</Value>
    </Region>
    <Unit xmlns="da5ea22f-fe03-46f3-a4f3-1b15377ab7cc">
      <Value>Governance (LBP)</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LBP-28</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4</Grade>
    <Division xmlns="da5ea22f-fe03-46f3-a4f3-1b15377ab7cc">Land and Biodiversity Policy</Division>
  </documentManagement>
</p:properties>
</file>

<file path=customXml/item6.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EAB64E2-BF38-4A27-A52E-CDF917AF3AA7}">
  <ds:schemaRefs>
    <ds:schemaRef ds:uri="http://schemas.microsoft.com/sharepoint/events"/>
    <ds:schemaRef ds:uri=""/>
  </ds:schemaRefs>
</ds:datastoreItem>
</file>

<file path=customXml/itemProps3.xml><?xml version="1.0" encoding="utf-8"?>
<ds:datastoreItem xmlns:ds="http://schemas.openxmlformats.org/officeDocument/2006/customXml" ds:itemID="{72926D6A-3DFC-413B-B0CC-B28DB16156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6.xml><?xml version="1.0" encoding="utf-8"?>
<ds:datastoreItem xmlns:ds="http://schemas.openxmlformats.org/officeDocument/2006/customXml" ds:itemID="{4D79C85F-52D7-46C5-B15E-1D542FA4B60F}">
  <ds:schemaRefs>
    <ds:schemaRef ds:uri="Microsoft.SharePoint.Taxonomy.ContentTypeSync"/>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15</TotalTime>
  <Pages>4</Pages>
  <Words>2057</Words>
  <Characters>11729</Characters>
  <Application>Microsoft Office Word</Application>
  <DocSecurity>0</DocSecurity>
  <Lines>97</Lines>
  <Paragraphs>27</Paragraphs>
  <ScaleCrop>false</ScaleCrop>
  <HeadingPairs>
    <vt:vector size="2" baseType="variant">
      <vt:variant>
        <vt:lpstr>Title</vt:lpstr>
      </vt:variant>
      <vt:variant>
        <vt:i4>1</vt:i4>
      </vt:variant>
    </vt:vector>
  </HeadingPairs>
  <TitlesOfParts>
    <vt:vector size="1" baseType="lpstr">
      <vt:lpstr>Policy Officer</vt:lpstr>
    </vt:vector>
  </TitlesOfParts>
  <Company/>
  <LinksUpToDate>false</LinksUpToDate>
  <CharactersWithSpaces>13759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Kelly (DEECA)</cp:lastModifiedBy>
  <cp:revision>8</cp:revision>
  <cp:lastPrinted>2022-06-17T02:14:00Z</cp:lastPrinted>
  <dcterms:created xsi:type="dcterms:W3CDTF">2025-10-08T01:55:00Z</dcterms:created>
  <dcterms:modified xsi:type="dcterms:W3CDTF">2026-10-05T23:29:00Z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6f8a8ed1-f07f-439b-999f-6769cec68490</vt:lpwstr>
  </property>
  <property fmtid="{D5CDD505-2E9C-101B-9397-08002B2CF9AE}" pid="7" name="Dissemination Limiting Marker">
    <vt:lpwstr>1;#FOUO|955eb6fc-b35a-4808-8aa5-31e514fa3f26</vt:lpwstr>
  </property>
  <property fmtid="{D5CDD505-2E9C-101B-9397-08002B2CF9AE}" pid="8" name="Security Classification">
    <vt:lpwstr>28;#FOUO|a68bb466-13a2-4b11-9c31-8c4948da88a9</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28;#FOUO|a68bb466-13a2-4b11-9c31-8c4948da88a9</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True</vt:lpwstr>
  </property>
  <property fmtid="{D5CDD505-2E9C-101B-9397-08002B2CF9AE}" pid="30" name="Order">
    <vt:r8>665300</vt:r8>
  </property>
  <property fmtid="{D5CDD505-2E9C-101B-9397-08002B2CF9AE}" pid="31" name="xd_ProgID">
    <vt:lpwstr/>
  </property>
  <property fmtid="{D5CDD505-2E9C-101B-9397-08002B2CF9AE}" pid="32" name="DocumentSetDescription">
    <vt:lpwstr/>
  </property>
  <property fmtid="{D5CDD505-2E9C-101B-9397-08002B2CF9AE}" pid="33" name="_SourceUrl">
    <vt:lpwstr/>
  </property>
  <property fmtid="{D5CDD505-2E9C-101B-9397-08002B2CF9AE}" pid="34" name="_SharedFileIndex">
    <vt:lpwstr/>
  </property>
  <property fmtid="{D5CDD505-2E9C-101B-9397-08002B2CF9AE}" pid="35" name="ComplianceAssetId">
    <vt:lpwstr/>
  </property>
  <property fmtid="{D5CDD505-2E9C-101B-9397-08002B2CF9AE}" pid="36" name="TemplateUrl">
    <vt:lpwstr/>
  </property>
  <property fmtid="{D5CDD505-2E9C-101B-9397-08002B2CF9AE}" pid="37" name="_ApprovalStatus">
    <vt:i4>0</vt:i4>
  </property>
  <property fmtid="{D5CDD505-2E9C-101B-9397-08002B2CF9AE}" pid="38" name="$Resources:core,Signoff_Status">
    <vt:lpwstr>Not Started</vt:lpwstr>
  </property>
  <property fmtid="{D5CDD505-2E9C-101B-9397-08002B2CF9AE}" pid="39" name="DLCPolicyLabelValue">
    <vt:lpwstr>Version 0.1</vt:lpwstr>
  </property>
  <property fmtid="{D5CDD505-2E9C-101B-9397-08002B2CF9AE}" pid="40" name="_ExtendedDescription">
    <vt:lpwstr/>
  </property>
  <property fmtid="{D5CDD505-2E9C-101B-9397-08002B2CF9AE}" pid="41" name="DLCPolicyLabelClientValue">
    <vt:lpwstr>Version {_UIVersionString}</vt:lpwstr>
  </property>
  <property fmtid="{D5CDD505-2E9C-101B-9397-08002B2CF9AE}" pid="42" name="TriggerFlowInfo">
    <vt:lpwstr/>
  </property>
  <property fmtid="{D5CDD505-2E9C-101B-9397-08002B2CF9AE}" pid="43" name="je2f59c6279d441e8dbf3cc557b3306f">
    <vt:lpwstr>Restructuring|4ed8c4ad-f9c6-4e29-b5f5-b51df56c3de6</vt:lpwstr>
  </property>
  <property fmtid="{D5CDD505-2E9C-101B-9397-08002B2CF9AE}" pid="44" name="xd_Signature">
    <vt:bool>false</vt:bool>
  </property>
  <property fmtid="{D5CDD505-2E9C-101B-9397-08002B2CF9AE}" pid="45" name="fb3179c379644f499d7166d0c985669b0">
    <vt:lpwstr>FOUO|955eb6fc-b35a-4808-8aa5-31e514fa3f26</vt:lpwstr>
  </property>
  <property fmtid="{D5CDD505-2E9C-101B-9397-08002B2CF9AE}" pid="46" name="pd01c257034b4e86b1f58279a3bd54c60">
    <vt:lpwstr>FOUO|a68bb466-13a2-4b11-9c31-8c4948da88a9</vt:lpwstr>
  </property>
  <property fmtid="{D5CDD505-2E9C-101B-9397-08002B2CF9AE}" pid="47" name="g91c59fb10974fa1a03160ad8386f0f40">
    <vt:lpwstr/>
  </property>
  <property fmtid="{D5CDD505-2E9C-101B-9397-08002B2CF9AE}" pid="48" name="b9b43b809ea4445880dbf70bb98495250">
    <vt:lpwstr>Template|ad5654aa-69da-4dc8-81ae-e984a44f2180</vt:lpwstr>
  </property>
  <property fmtid="{D5CDD505-2E9C-101B-9397-08002B2CF9AE}" pid="49" name="pb0badcc4c144703855597c78047301a0">
    <vt:lpwstr>Position Description|9b605b16-5ff4-4142-9815-57489365a519</vt:lpwstr>
  </property>
  <property fmtid="{D5CDD505-2E9C-101B-9397-08002B2CF9AE}" pid="50" name="Records Class HR Admin">
    <vt:lpwstr>14;#Position Description|9b605b16-5ff4-4142-9815-57489365a519</vt:lpwstr>
  </property>
  <property fmtid="{D5CDD505-2E9C-101B-9397-08002B2CF9AE}" pid="51" name="Records_x0020_Class_x0020_HR_x0020_Admin">
    <vt:lpwstr>14;#Position Description|9b605b16-5ff4-4142-9815-57489365a519</vt:lpwstr>
  </property>
  <property fmtid="{D5CDD505-2E9C-101B-9397-08002B2CF9AE}" pid="52" name="docLang">
    <vt:lpwstr>en</vt:lpwstr>
  </property>
</Properties>
</file>