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46515519" w:rsidR="00254F12" w:rsidRPr="00862057" w:rsidRDefault="00BC3EA9"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A6753C">
            <w:t>Program Support Officer Public Land Services</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BBBADF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95B7B4"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09CD59E">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9731FEE">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16C0471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3D7D9B6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6C8516C"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97642AA"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783BC87"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4792F5"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C16B9C3" w:rsidR="00495B3B" w:rsidRPr="00495B3B" w:rsidRDefault="000816FD" w:rsidP="00495B3B">
            <w:pPr>
              <w:spacing w:before="0" w:after="0"/>
              <w:ind w:left="57" w:right="-450"/>
              <w:rPr>
                <w:rFonts w:ascii="Arial" w:hAnsi="Arial" w:cs="Arial"/>
                <w:color w:val="363534"/>
                <w:szCs w:val="22"/>
              </w:rPr>
            </w:pPr>
            <w:r>
              <w:rPr>
                <w:rFonts w:ascii="Arial" w:hAnsi="Arial" w:cs="Arial"/>
                <w:color w:val="363534"/>
                <w:szCs w:val="22"/>
              </w:rPr>
              <w:t xml:space="preserve">Program </w:t>
            </w:r>
            <w:r w:rsidR="002A1914">
              <w:rPr>
                <w:rFonts w:ascii="Arial" w:hAnsi="Arial" w:cs="Arial"/>
                <w:color w:val="363534"/>
                <w:szCs w:val="22"/>
              </w:rPr>
              <w:t>Support Officer, Public Land Services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CE39F79" w:rsidR="00495B3B" w:rsidRPr="00495B3B" w:rsidRDefault="00AF05EB" w:rsidP="00495B3B">
            <w:pPr>
              <w:spacing w:before="0" w:after="0"/>
              <w:ind w:left="57" w:right="-450"/>
              <w:rPr>
                <w:rFonts w:ascii="Arial" w:hAnsi="Arial" w:cs="Arial"/>
                <w:color w:val="363534"/>
                <w:szCs w:val="22"/>
              </w:rPr>
            </w:pPr>
            <w:r>
              <w:rPr>
                <w:rFonts w:ascii="Arial" w:hAnsi="Arial" w:cs="Arial"/>
                <w:color w:val="363534"/>
                <w:szCs w:val="22"/>
              </w:rPr>
              <w:t>509682</w:t>
            </w:r>
            <w:r w:rsidR="00933AC5">
              <w:rPr>
                <w:rFonts w:ascii="Arial" w:hAnsi="Arial" w:cs="Arial"/>
                <w:color w:val="363534"/>
                <w:szCs w:val="22"/>
              </w:rPr>
              <w:t>81</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3A2A9D3" w:rsidR="00495B3B" w:rsidRPr="00495B3B" w:rsidRDefault="002A1914" w:rsidP="00495B3B">
            <w:pPr>
              <w:spacing w:before="0" w:after="0"/>
              <w:ind w:left="57" w:right="-450"/>
              <w:rPr>
                <w:rFonts w:ascii="Arial" w:hAnsi="Arial" w:cs="Arial"/>
                <w:color w:val="363534"/>
                <w:szCs w:val="22"/>
              </w:rPr>
            </w:pPr>
            <w:r>
              <w:rPr>
                <w:rFonts w:ascii="Arial" w:hAnsi="Arial" w:cs="Arial"/>
                <w:color w:val="363534"/>
                <w:szCs w:val="22"/>
              </w:rPr>
              <w:t>VPS 3</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765A58D2" w:rsidR="00495B3B" w:rsidRPr="00495B3B" w:rsidRDefault="002A1914" w:rsidP="00495B3B">
            <w:pPr>
              <w:spacing w:before="0" w:after="0"/>
              <w:ind w:left="57" w:right="-450"/>
              <w:rPr>
                <w:rFonts w:ascii="Arial" w:hAnsi="Arial" w:cs="Arial"/>
                <w:color w:val="363534"/>
                <w:szCs w:val="22"/>
              </w:rPr>
            </w:pPr>
            <w:r>
              <w:rPr>
                <w:rFonts w:ascii="Arial" w:hAnsi="Arial" w:cs="Arial"/>
                <w:color w:val="363534"/>
                <w:szCs w:val="22"/>
              </w:rPr>
              <w:t>$</w:t>
            </w:r>
            <w:r w:rsidR="000579AC">
              <w:rPr>
                <w:rFonts w:ascii="Arial" w:hAnsi="Arial" w:cs="Arial"/>
                <w:color w:val="363534"/>
                <w:szCs w:val="22"/>
              </w:rPr>
              <w:t>81,496</w:t>
            </w:r>
            <w:r>
              <w:rPr>
                <w:rFonts w:ascii="Arial" w:hAnsi="Arial" w:cs="Arial"/>
                <w:color w:val="363534"/>
                <w:szCs w:val="22"/>
              </w:rPr>
              <w:t xml:space="preserve"> - $9</w:t>
            </w:r>
            <w:r w:rsidR="00153E7A">
              <w:rPr>
                <w:rFonts w:ascii="Arial" w:hAnsi="Arial" w:cs="Arial"/>
                <w:color w:val="363534"/>
                <w:szCs w:val="22"/>
              </w:rPr>
              <w:t>8,955</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0F6153E"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1595C192" w:rsidR="00495B3B" w:rsidRPr="00495B3B" w:rsidRDefault="002A1914" w:rsidP="00495B3B">
            <w:pPr>
              <w:spacing w:before="0" w:after="0"/>
              <w:ind w:left="57" w:right="-450"/>
              <w:rPr>
                <w:rFonts w:ascii="Arial" w:hAnsi="Arial" w:cs="Arial"/>
                <w:color w:val="363534"/>
                <w:szCs w:val="22"/>
              </w:rPr>
            </w:pPr>
            <w:r>
              <w:rPr>
                <w:rFonts w:ascii="Arial" w:hAnsi="Arial" w:cs="Arial"/>
                <w:color w:val="363534"/>
                <w:szCs w:val="22"/>
              </w:rPr>
              <w:t>DEECA Regions-Loddon Mallee/</w:t>
            </w:r>
            <w:r w:rsidR="008E6EBA">
              <w:rPr>
                <w:rFonts w:ascii="Arial" w:hAnsi="Arial" w:cs="Arial"/>
                <w:color w:val="363534"/>
                <w:szCs w:val="22"/>
              </w:rPr>
              <w:t>Public Land Services</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079BAE1D" w:rsidR="00495B3B" w:rsidRPr="00495B3B" w:rsidRDefault="00933AC5" w:rsidP="00495B3B">
            <w:pPr>
              <w:spacing w:before="0" w:after="0"/>
              <w:ind w:left="57" w:right="-450"/>
              <w:rPr>
                <w:rFonts w:ascii="Arial" w:hAnsi="Arial" w:cs="Arial"/>
                <w:color w:val="363534"/>
                <w:szCs w:val="22"/>
              </w:rPr>
            </w:pPr>
            <w:r>
              <w:rPr>
                <w:rFonts w:ascii="Arial" w:hAnsi="Arial" w:cs="Arial"/>
                <w:color w:val="363534"/>
                <w:szCs w:val="22"/>
              </w:rPr>
              <w:t>Mildura</w:t>
            </w:r>
          </w:p>
          <w:p w14:paraId="3B7CA3B3" w14:textId="3F3BA535"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8E6EBA">
              <w:rPr>
                <w:rFonts w:ascii="Arial" w:hAnsi="Arial" w:cs="Arial"/>
                <w:color w:val="363534"/>
                <w:szCs w:val="22"/>
              </w:rPr>
              <w:fldChar w:fldCharType="begin">
                <w:ffData>
                  <w:name w:val=""/>
                  <w:enabled/>
                  <w:calcOnExit w:val="0"/>
                  <w:checkBox>
                    <w:size w:val="26"/>
                    <w:default w:val="1"/>
                  </w:checkBox>
                </w:ffData>
              </w:fldChar>
            </w:r>
            <w:r w:rsidR="008E6EBA">
              <w:rPr>
                <w:rFonts w:ascii="Arial" w:hAnsi="Arial" w:cs="Arial"/>
                <w:color w:val="363534"/>
                <w:szCs w:val="22"/>
              </w:rPr>
              <w:instrText xml:space="preserve"> FORMCHECKBOX </w:instrText>
            </w:r>
            <w:r w:rsidR="008E6EBA">
              <w:rPr>
                <w:rFonts w:ascii="Arial" w:hAnsi="Arial" w:cs="Arial"/>
                <w:color w:val="363534"/>
                <w:szCs w:val="22"/>
              </w:rPr>
            </w:r>
            <w:r w:rsidR="008E6EBA">
              <w:rPr>
                <w:rFonts w:ascii="Arial" w:hAnsi="Arial" w:cs="Arial"/>
                <w:color w:val="363534"/>
                <w:szCs w:val="22"/>
              </w:rPr>
              <w:fldChar w:fldCharType="separate"/>
            </w:r>
            <w:r w:rsidR="008E6EBA">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5B431841" w:rsidR="00495B3B" w:rsidRPr="00495B3B" w:rsidRDefault="00933AC5"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Aaron Walder</w:t>
            </w:r>
            <w:r w:rsidR="00AF05EB">
              <w:rPr>
                <w:rFonts w:ascii="Arial" w:hAnsi="Arial" w:cs="Arial"/>
                <w:color w:val="363534"/>
                <w:szCs w:val="22"/>
              </w:rPr>
              <w:t xml:space="preserve">, </w:t>
            </w:r>
            <w:r w:rsidR="000816FD">
              <w:rPr>
                <w:rFonts w:ascii="Arial" w:hAnsi="Arial" w:cs="Arial"/>
                <w:color w:val="363534"/>
                <w:szCs w:val="22"/>
              </w:rPr>
              <w:t xml:space="preserve">Program </w:t>
            </w:r>
            <w:r w:rsidR="008E6EBA">
              <w:rPr>
                <w:rFonts w:ascii="Arial" w:hAnsi="Arial" w:cs="Arial"/>
                <w:color w:val="363534"/>
                <w:szCs w:val="22"/>
              </w:rPr>
              <w:t>Officer Public Land Services</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0F6AC936"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8E6EBA">
              <w:rPr>
                <w:rFonts w:ascii="Arial" w:hAnsi="Arial" w:cs="Arial"/>
                <w:color w:val="363534"/>
                <w:szCs w:val="22"/>
              </w:rPr>
              <w:fldChar w:fldCharType="begin">
                <w:ffData>
                  <w:name w:val=""/>
                  <w:enabled/>
                  <w:calcOnExit w:val="0"/>
                  <w:checkBox>
                    <w:size w:val="26"/>
                    <w:default w:val="1"/>
                  </w:checkBox>
                </w:ffData>
              </w:fldChar>
            </w:r>
            <w:r w:rsidR="008E6EBA">
              <w:rPr>
                <w:rFonts w:ascii="Arial" w:hAnsi="Arial" w:cs="Arial"/>
                <w:color w:val="363534"/>
                <w:szCs w:val="22"/>
              </w:rPr>
              <w:instrText xml:space="preserve"> FORMCHECKBOX </w:instrText>
            </w:r>
            <w:r w:rsidR="008E6EBA">
              <w:rPr>
                <w:rFonts w:ascii="Arial" w:hAnsi="Arial" w:cs="Arial"/>
                <w:color w:val="363534"/>
                <w:szCs w:val="22"/>
              </w:rPr>
            </w:r>
            <w:r w:rsidR="008E6EBA">
              <w:rPr>
                <w:rFonts w:ascii="Arial" w:hAnsi="Arial" w:cs="Arial"/>
                <w:color w:val="363534"/>
                <w:szCs w:val="22"/>
              </w:rPr>
              <w:fldChar w:fldCharType="separate"/>
            </w:r>
            <w:r w:rsidR="008E6EBA">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15D34FA7" w:rsidR="00495B3B" w:rsidRPr="00495B3B" w:rsidRDefault="00933AC5" w:rsidP="00495B3B">
            <w:pPr>
              <w:spacing w:before="0" w:after="0"/>
              <w:ind w:left="57" w:right="-450"/>
              <w:rPr>
                <w:rFonts w:ascii="Arial" w:hAnsi="Arial" w:cs="Arial"/>
                <w:color w:val="363534"/>
                <w:szCs w:val="22"/>
              </w:rPr>
            </w:pPr>
            <w:r>
              <w:rPr>
                <w:rFonts w:ascii="Arial" w:hAnsi="Arial" w:cs="Arial"/>
                <w:color w:val="363534"/>
                <w:szCs w:val="22"/>
              </w:rPr>
              <w:t>Aaron Walder</w:t>
            </w:r>
            <w:r w:rsidR="00F916AA">
              <w:rPr>
                <w:rFonts w:ascii="Arial" w:hAnsi="Arial" w:cs="Arial"/>
                <w:color w:val="363534"/>
                <w:szCs w:val="22"/>
              </w:rPr>
              <w:t xml:space="preserve">, </w:t>
            </w:r>
            <w:r w:rsidR="00336793">
              <w:rPr>
                <w:rFonts w:ascii="Arial" w:hAnsi="Arial" w:cs="Arial"/>
                <w:color w:val="363534"/>
                <w:szCs w:val="22"/>
              </w:rPr>
              <w:t xml:space="preserve">0418 </w:t>
            </w:r>
            <w:r w:rsidR="00B97C86">
              <w:rPr>
                <w:rFonts w:ascii="Arial" w:hAnsi="Arial" w:cs="Arial"/>
                <w:color w:val="363534"/>
                <w:szCs w:val="22"/>
              </w:rPr>
              <w:t>504 573</w:t>
            </w:r>
          </w:p>
        </w:tc>
      </w:tr>
    </w:tbl>
    <w:p w14:paraId="3C7180FA" w14:textId="77777777" w:rsidR="00495B3B" w:rsidRPr="00F40EB8" w:rsidRDefault="00495B3B" w:rsidP="00495B3B">
      <w:pPr>
        <w:keepNext/>
        <w:spacing w:before="0" w:after="0" w:line="240" w:lineRule="auto"/>
        <w:rPr>
          <w:rFonts w:ascii="Arial" w:hAnsi="Arial" w:cs="Arial"/>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34D979D" w14:textId="77777777" w:rsidR="00F47C68" w:rsidRDefault="00751165" w:rsidP="00495B3B">
      <w:pPr>
        <w:keepNext/>
        <w:spacing w:line="240" w:lineRule="auto"/>
        <w:rPr>
          <w:rFonts w:ascii="Arial" w:hAnsi="Arial" w:cs="Arial"/>
          <w:noProof/>
          <w:color w:val="363534"/>
          <w:szCs w:val="22"/>
          <w:lang w:eastAsia="zh-CN"/>
        </w:rPr>
      </w:pPr>
      <w:r w:rsidRPr="00826646">
        <w:rPr>
          <w:rFonts w:ascii="Arial" w:hAnsi="Arial" w:cs="Arial"/>
          <w:noProof/>
          <w:color w:val="363534"/>
          <w:szCs w:val="22"/>
          <w:lang w:eastAsia="zh-CN"/>
        </w:rPr>
        <w:t xml:space="preserve">The </w:t>
      </w:r>
      <w:r>
        <w:rPr>
          <w:rFonts w:ascii="Arial" w:hAnsi="Arial" w:cs="Arial"/>
          <w:noProof/>
          <w:color w:val="363534"/>
          <w:szCs w:val="22"/>
          <w:lang w:eastAsia="zh-CN"/>
        </w:rPr>
        <w:t>Program</w:t>
      </w:r>
      <w:r w:rsidRPr="00826646">
        <w:rPr>
          <w:rFonts w:ascii="Arial" w:hAnsi="Arial" w:cs="Arial"/>
          <w:noProof/>
          <w:color w:val="363534"/>
          <w:szCs w:val="22"/>
          <w:lang w:eastAsia="zh-CN"/>
        </w:rPr>
        <w:t xml:space="preserve"> Support Officer Public Land Services contributes to the place-based delivery of high-quality</w:t>
      </w:r>
      <w:r>
        <w:rPr>
          <w:rFonts w:ascii="Arial" w:hAnsi="Arial" w:cs="Arial"/>
          <w:noProof/>
          <w:color w:val="363534"/>
          <w:szCs w:val="22"/>
          <w:lang w:eastAsia="zh-CN"/>
        </w:rPr>
        <w:t>, timely</w:t>
      </w:r>
      <w:r w:rsidRPr="00826646">
        <w:rPr>
          <w:rFonts w:ascii="Arial" w:hAnsi="Arial" w:cs="Arial"/>
          <w:noProof/>
          <w:color w:val="363534"/>
          <w:szCs w:val="22"/>
          <w:lang w:eastAsia="zh-CN"/>
        </w:rPr>
        <w:t xml:space="preserve"> regional </w:t>
      </w:r>
      <w:r>
        <w:rPr>
          <w:rFonts w:ascii="Arial" w:hAnsi="Arial" w:cs="Arial"/>
          <w:noProof/>
          <w:color w:val="363534"/>
          <w:szCs w:val="22"/>
          <w:lang w:eastAsia="zh-CN"/>
        </w:rPr>
        <w:t xml:space="preserve">land management </w:t>
      </w:r>
      <w:r w:rsidRPr="00826646">
        <w:rPr>
          <w:rFonts w:ascii="Arial" w:hAnsi="Arial" w:cs="Arial"/>
          <w:noProof/>
          <w:color w:val="363534"/>
          <w:szCs w:val="22"/>
          <w:lang w:eastAsia="zh-CN"/>
        </w:rPr>
        <w:t>projects and services</w:t>
      </w:r>
      <w:r>
        <w:rPr>
          <w:rFonts w:ascii="Arial" w:hAnsi="Arial" w:cs="Arial"/>
          <w:noProof/>
          <w:color w:val="363534"/>
          <w:szCs w:val="22"/>
          <w:lang w:eastAsia="zh-CN"/>
        </w:rPr>
        <w:t xml:space="preserve">, in partnership with land managers, </w:t>
      </w:r>
      <w:r w:rsidRPr="00826646">
        <w:rPr>
          <w:rFonts w:ascii="Arial" w:hAnsi="Arial" w:cs="Arial"/>
          <w:noProof/>
          <w:color w:val="363534"/>
          <w:szCs w:val="22"/>
          <w:lang w:eastAsia="zh-CN"/>
        </w:rPr>
        <w:t>including public land asset</w:t>
      </w:r>
      <w:r>
        <w:rPr>
          <w:rFonts w:ascii="Arial" w:hAnsi="Arial" w:cs="Arial"/>
          <w:noProof/>
          <w:color w:val="363534"/>
          <w:szCs w:val="22"/>
          <w:lang w:eastAsia="zh-CN"/>
        </w:rPr>
        <w:t xml:space="preserve">, safety and risk management, and regulation for use and access to public land.  </w:t>
      </w:r>
      <w:r w:rsidRPr="00826646">
        <w:rPr>
          <w:rFonts w:ascii="Arial" w:hAnsi="Arial" w:cs="Arial"/>
          <w:noProof/>
          <w:color w:val="363534"/>
          <w:szCs w:val="22"/>
          <w:lang w:eastAsia="zh-CN"/>
        </w:rPr>
        <w:t xml:space="preserve">The role supports the delivery of public land management priorities in the region, including high-quality, customer focussed public land use information, governance and administration services in collaboration with DEECA Regions statewide portfolios. </w:t>
      </w:r>
    </w:p>
    <w:p w14:paraId="1B3F576A" w14:textId="0D3AC96A"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1685897E"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47F8DD4F" w:rsidR="00F00D50" w:rsidRPr="0086747E" w:rsidRDefault="00F00D50" w:rsidP="00F00D50">
      <w:pPr>
        <w:rPr>
          <w:b/>
          <w:bCs/>
        </w:rPr>
      </w:pPr>
      <w:r w:rsidRPr="0086747E">
        <w:rPr>
          <w:b/>
          <w:bCs/>
        </w:rPr>
        <w:lastRenderedPageBreak/>
        <w:t>The Division</w:t>
      </w:r>
    </w:p>
    <w:p w14:paraId="04B3E051" w14:textId="77777777" w:rsidR="00F36FB5" w:rsidRPr="009A5F21" w:rsidRDefault="00F36FB5" w:rsidP="00F36FB5">
      <w:pPr>
        <w:rPr>
          <w:rFonts w:ascii="Arial" w:hAnsi="Arial"/>
        </w:rPr>
      </w:pPr>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03B14691" w14:textId="77777777" w:rsidR="00F36FB5" w:rsidRPr="009A5F21" w:rsidRDefault="00F36FB5" w:rsidP="00F36FB5">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42ECD290" w14:textId="77777777" w:rsidR="00F36FB5" w:rsidRPr="009A5F21" w:rsidRDefault="00F36FB5" w:rsidP="00F36FB5">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1256A666" w14:textId="77777777" w:rsidR="00F36FB5" w:rsidRPr="009A5F21" w:rsidRDefault="00F36FB5" w:rsidP="00F36FB5">
      <w:pPr>
        <w:numPr>
          <w:ilvl w:val="0"/>
          <w:numId w:val="48"/>
        </w:numPr>
        <w:rPr>
          <w:rFonts w:ascii="Arial" w:hAnsi="Arial"/>
        </w:rPr>
      </w:pPr>
      <w:r w:rsidRPr="009A5F21">
        <w:rPr>
          <w:rFonts w:ascii="Arial" w:hAnsi="Arial"/>
        </w:rPr>
        <w:t xml:space="preserve">Wildlife and Landscape Protection (led by Gippsland Region) </w:t>
      </w:r>
    </w:p>
    <w:p w14:paraId="213A407E" w14:textId="77777777" w:rsidR="00F36FB5" w:rsidRPr="009A5F21" w:rsidRDefault="00F36FB5" w:rsidP="00F36FB5">
      <w:pPr>
        <w:numPr>
          <w:ilvl w:val="0"/>
          <w:numId w:val="48"/>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52C8E668" w14:textId="77777777" w:rsidR="00F36FB5" w:rsidRPr="009A5F21" w:rsidRDefault="00F36FB5" w:rsidP="00F36FB5">
      <w:pPr>
        <w:numPr>
          <w:ilvl w:val="0"/>
          <w:numId w:val="48"/>
        </w:numPr>
        <w:rPr>
          <w:rFonts w:ascii="Arial" w:hAnsi="Arial"/>
        </w:rPr>
      </w:pPr>
      <w:r w:rsidRPr="009A5F21">
        <w:rPr>
          <w:rFonts w:ascii="Arial" w:hAnsi="Arial"/>
        </w:rPr>
        <w:t xml:space="preserve">Land Management (led by Hume Region) </w:t>
      </w:r>
    </w:p>
    <w:p w14:paraId="003C0C4F" w14:textId="77777777" w:rsidR="00F36FB5" w:rsidRPr="009A5F21" w:rsidRDefault="00F36FB5" w:rsidP="00F36FB5">
      <w:pPr>
        <w:numPr>
          <w:ilvl w:val="0"/>
          <w:numId w:val="48"/>
        </w:numPr>
        <w:rPr>
          <w:rFonts w:ascii="Arial" w:hAnsi="Arial"/>
        </w:rPr>
      </w:pPr>
      <w:r w:rsidRPr="009A5F21">
        <w:rPr>
          <w:rFonts w:ascii="Arial" w:hAnsi="Arial"/>
        </w:rPr>
        <w:t xml:space="preserve">Planning and Environmental Assessment (led by Port Phillip Region) </w:t>
      </w:r>
    </w:p>
    <w:p w14:paraId="1AB0F517" w14:textId="77777777" w:rsidR="00F36FB5" w:rsidRPr="009A5F21" w:rsidRDefault="00F36FB5" w:rsidP="00F36FB5">
      <w:pPr>
        <w:numPr>
          <w:ilvl w:val="0"/>
          <w:numId w:val="48"/>
        </w:numPr>
        <w:rPr>
          <w:rFonts w:ascii="Arial" w:hAnsi="Arial"/>
        </w:rPr>
      </w:pPr>
      <w:r w:rsidRPr="009A5F21">
        <w:rPr>
          <w:rFonts w:ascii="Arial" w:hAnsi="Arial"/>
        </w:rPr>
        <w:t xml:space="preserve">Environmental Investments and Programs (led by Grampians Region) </w:t>
      </w:r>
    </w:p>
    <w:p w14:paraId="11B7244A" w14:textId="77777777" w:rsidR="00F36FB5" w:rsidRPr="009A5F21" w:rsidRDefault="00F36FB5" w:rsidP="00F36FB5">
      <w:pPr>
        <w:numPr>
          <w:ilvl w:val="0"/>
          <w:numId w:val="48"/>
        </w:numPr>
        <w:rPr>
          <w:rFonts w:ascii="Arial" w:hAnsi="Arial"/>
        </w:rPr>
      </w:pPr>
      <w:r w:rsidRPr="009A5F21">
        <w:rPr>
          <w:rFonts w:ascii="Arial" w:hAnsi="Arial"/>
        </w:rPr>
        <w:t xml:space="preserve">DEECA Recovery Coordination and Coastal Operations (led by Barwon </w:t>
      </w:r>
      <w:proofErr w:type="gramStart"/>
      <w:r w:rsidRPr="009A5F21">
        <w:rPr>
          <w:rFonts w:ascii="Arial" w:hAnsi="Arial"/>
        </w:rPr>
        <w:t>South West</w:t>
      </w:r>
      <w:proofErr w:type="gramEnd"/>
      <w:r w:rsidRPr="009A5F21">
        <w:rPr>
          <w:rFonts w:ascii="Arial" w:hAnsi="Arial"/>
        </w:rPr>
        <w:t xml:space="preserve"> Region) </w:t>
      </w:r>
    </w:p>
    <w:p w14:paraId="39F7DDD6" w14:textId="77777777" w:rsidR="00CD02C8" w:rsidRPr="009A5F21" w:rsidDel="00F36FB5" w:rsidRDefault="00F36FB5" w:rsidP="00621A4C">
      <w:pPr>
        <w:numPr>
          <w:ilvl w:val="0"/>
          <w:numId w:val="48"/>
        </w:numPr>
        <w:rPr>
          <w:rFonts w:ascii="Arial" w:hAnsi="Arial"/>
        </w:rPr>
      </w:pPr>
      <w:r w:rsidRPr="009A5F21">
        <w:rPr>
          <w:rFonts w:ascii="Arial" w:hAnsi="Arial"/>
          <w:lang w:val="en-US"/>
        </w:rPr>
        <w:t>Strategy and Service Delivery</w:t>
      </w:r>
      <w:r w:rsidRPr="009A5F21">
        <w:rPr>
          <w:rFonts w:ascii="Arial" w:hAnsi="Arial"/>
        </w:rPr>
        <w:t xml:space="preserve"> (led by the Office of the Executive Director DEECA Regions)  </w:t>
      </w:r>
    </w:p>
    <w:p w14:paraId="646EE0C1" w14:textId="5401CD28" w:rsidR="00B11647" w:rsidRDefault="00F36FB5" w:rsidP="00B11647">
      <w:pPr>
        <w:spacing w:before="160"/>
        <w:rPr>
          <w:rFonts w:ascii="Arial" w:hAnsi="Arial"/>
          <w:b/>
          <w:bCs/>
          <w:iCs/>
          <w:color w:val="000000"/>
          <w:szCs w:val="22"/>
        </w:rPr>
      </w:pPr>
      <w:r w:rsidRPr="00F47C68">
        <w:rPr>
          <w:rFonts w:ascii="Arial" w:hAnsi="Arial"/>
          <w:b/>
          <w:color w:val="000000"/>
          <w:szCs w:val="22"/>
        </w:rPr>
        <w:t>The Branch</w:t>
      </w:r>
    </w:p>
    <w:p w14:paraId="6B1278CA" w14:textId="59D5531F" w:rsidR="00145DFC" w:rsidRPr="006C7BD3" w:rsidRDefault="00145DFC" w:rsidP="00145DFC">
      <w:pPr>
        <w:rPr>
          <w:rFonts w:ascii="Arial" w:hAnsi="Arial"/>
        </w:rPr>
      </w:pPr>
      <w:r w:rsidRPr="006C7BD3">
        <w:rPr>
          <w:rFonts w:ascii="Arial" w:hAnsi="Arial"/>
        </w:rPr>
        <w:t xml:space="preserve">Public Land Services </w:t>
      </w:r>
      <w:r>
        <w:rPr>
          <w:rFonts w:ascii="Arial" w:hAnsi="Arial"/>
        </w:rPr>
        <w:t xml:space="preserve">place-based teams </w:t>
      </w:r>
      <w:r w:rsidRPr="006C7BD3">
        <w:rPr>
          <w:rFonts w:ascii="Arial" w:hAnsi="Arial"/>
        </w:rPr>
        <w:t>operationalise public land management policy, regulating use of and access to public land on behalf of DEECA.  The</w:t>
      </w:r>
      <w:r>
        <w:rPr>
          <w:rFonts w:ascii="Arial" w:hAnsi="Arial"/>
        </w:rPr>
        <w:t xml:space="preserve"> teams</w:t>
      </w:r>
      <w:r w:rsidRPr="006C7BD3">
        <w:rPr>
          <w:rFonts w:ascii="Arial" w:hAnsi="Arial"/>
        </w:rPr>
        <w:t xml:space="preserve"> work in partnership with land managers to enable government priorities including lease and licensing administration, asset and land use management, public land risk management and Native Title assessment.</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1002336" w14:textId="3AFEBE3F" w:rsidR="00F47C68" w:rsidRPr="00826646" w:rsidRDefault="00F47C68" w:rsidP="00F47C68">
      <w:pPr>
        <w:numPr>
          <w:ilvl w:val="0"/>
          <w:numId w:val="45"/>
        </w:numPr>
        <w:spacing w:line="240" w:lineRule="auto"/>
        <w:rPr>
          <w:rFonts w:ascii="Arial" w:hAnsi="Arial" w:cs="Arial"/>
          <w:color w:val="000000"/>
          <w:szCs w:val="22"/>
          <w:lang w:val="en-US" w:eastAsia="zh-CN"/>
        </w:rPr>
      </w:pPr>
      <w:r w:rsidRPr="00826646">
        <w:rPr>
          <w:rFonts w:ascii="Arial" w:hAnsi="Arial" w:cs="Arial"/>
          <w:color w:val="000000"/>
          <w:szCs w:val="22"/>
          <w:lang w:eastAsia="zh-CN"/>
        </w:rPr>
        <w:t>Provide support to place-based public land service delivery in accordance with relevant legislation, policies, guidelines and budgets including</w:t>
      </w:r>
      <w:r>
        <w:rPr>
          <w:rFonts w:ascii="Arial" w:hAnsi="Arial" w:cs="Arial"/>
          <w:color w:val="000000"/>
          <w:szCs w:val="22"/>
          <w:lang w:eastAsia="zh-CN"/>
        </w:rPr>
        <w:t xml:space="preserve"> actions</w:t>
      </w:r>
      <w:r w:rsidRPr="00826646">
        <w:rPr>
          <w:rFonts w:ascii="Arial" w:hAnsi="Arial" w:cs="Arial"/>
          <w:color w:val="000000"/>
          <w:szCs w:val="22"/>
          <w:lang w:eastAsia="zh-CN"/>
        </w:rPr>
        <w:t xml:space="preserve"> to meet obligations under the Traditional Owner Settlement Act 2010, Native Title Act 1993 and Pupangarli Marnmarnepu.</w:t>
      </w:r>
    </w:p>
    <w:p w14:paraId="3D53B784" w14:textId="63D33F45" w:rsidR="00F47C68" w:rsidRPr="002E622D" w:rsidRDefault="00F47C68" w:rsidP="00F47C68">
      <w:pPr>
        <w:numPr>
          <w:ilvl w:val="0"/>
          <w:numId w:val="45"/>
        </w:numPr>
        <w:spacing w:line="240" w:lineRule="auto"/>
        <w:rPr>
          <w:rFonts w:ascii="Arial" w:hAnsi="Arial" w:cs="Arial"/>
          <w:color w:val="000000"/>
          <w:szCs w:val="22"/>
          <w:lang w:eastAsia="zh-CN"/>
        </w:rPr>
      </w:pPr>
      <w:r>
        <w:rPr>
          <w:rFonts w:ascii="Arial" w:hAnsi="Arial" w:cs="Arial"/>
          <w:color w:val="000000"/>
          <w:szCs w:val="22"/>
          <w:lang w:eastAsia="zh-CN"/>
        </w:rPr>
        <w:t>Assists in preparing high quality reports, briefings and correspondence on matters for internal and external audiences</w:t>
      </w:r>
      <w:r w:rsidR="001F5DBD">
        <w:rPr>
          <w:rFonts w:ascii="Arial" w:hAnsi="Arial" w:cs="Arial"/>
          <w:color w:val="000000"/>
          <w:szCs w:val="22"/>
          <w:lang w:eastAsia="zh-CN"/>
        </w:rPr>
        <w:t>.</w:t>
      </w:r>
    </w:p>
    <w:p w14:paraId="4FB4282E" w14:textId="7ABDB959" w:rsidR="00F47C68" w:rsidRPr="003800EA" w:rsidRDefault="00F47C68" w:rsidP="00F47C68">
      <w:pPr>
        <w:numPr>
          <w:ilvl w:val="0"/>
          <w:numId w:val="45"/>
        </w:numPr>
        <w:spacing w:line="240" w:lineRule="auto"/>
        <w:rPr>
          <w:rFonts w:asciiTheme="majorHAnsi" w:hAnsiTheme="majorHAnsi" w:cstheme="majorHAnsi"/>
          <w:color w:val="000000"/>
          <w:lang w:val="en-US" w:eastAsia="zh-CN"/>
        </w:rPr>
      </w:pPr>
      <w:r w:rsidRPr="04A162F7">
        <w:rPr>
          <w:rFonts w:ascii="Arial" w:hAnsi="Arial" w:cs="Arial"/>
          <w:color w:val="000000"/>
          <w:lang w:eastAsia="zh-CN"/>
        </w:rPr>
        <w:t>Public land management and administration services, working with the Public Land Administration Hub (Hume)</w:t>
      </w:r>
      <w:r w:rsidR="001F5DBD">
        <w:rPr>
          <w:rFonts w:ascii="Arial" w:hAnsi="Arial" w:cs="Arial"/>
          <w:color w:val="000000"/>
          <w:lang w:eastAsia="zh-CN"/>
        </w:rPr>
        <w:t>.</w:t>
      </w:r>
    </w:p>
    <w:p w14:paraId="4D7655C3" w14:textId="77777777" w:rsidR="00F47C68" w:rsidRPr="00BD3F8C" w:rsidRDefault="00F47C68" w:rsidP="00F47C68">
      <w:pPr>
        <w:numPr>
          <w:ilvl w:val="0"/>
          <w:numId w:val="45"/>
        </w:numPr>
        <w:spacing w:line="240" w:lineRule="auto"/>
        <w:rPr>
          <w:rFonts w:asciiTheme="majorHAnsi" w:hAnsiTheme="majorHAnsi" w:cstheme="majorHAnsi"/>
          <w:color w:val="000000"/>
          <w:lang w:val="en-US" w:eastAsia="zh-CN"/>
        </w:rPr>
      </w:pPr>
      <w:r w:rsidRPr="00BD3F8C">
        <w:rPr>
          <w:rFonts w:asciiTheme="majorHAnsi" w:eastAsia="Calibri" w:hAnsiTheme="majorHAnsi" w:cstheme="majorHAnsi"/>
          <w:lang w:val="en-US"/>
        </w:rPr>
        <w:t>Undertake place-based assessments, including site visits, for high-priority or high-risk activities required on public land.</w:t>
      </w:r>
    </w:p>
    <w:p w14:paraId="4FC4E6A4" w14:textId="149592A9" w:rsidR="00F47C68" w:rsidRPr="00826646" w:rsidRDefault="00F47C68" w:rsidP="00F47C68">
      <w:pPr>
        <w:numPr>
          <w:ilvl w:val="0"/>
          <w:numId w:val="45"/>
        </w:numPr>
        <w:spacing w:line="240" w:lineRule="auto"/>
        <w:rPr>
          <w:rFonts w:ascii="Arial" w:hAnsi="Arial" w:cs="Arial"/>
          <w:color w:val="000000"/>
          <w:lang w:val="en-US" w:eastAsia="zh-CN"/>
        </w:rPr>
      </w:pPr>
      <w:r w:rsidRPr="66E6C11B">
        <w:rPr>
          <w:rFonts w:ascii="Arial" w:hAnsi="Arial" w:cs="Arial"/>
          <w:color w:val="000000"/>
          <w:lang w:eastAsia="zh-CN"/>
        </w:rPr>
        <w:t>Governance and support to delegated managers of public land reserves to ensure effective use and management of public land for the benefit of the broader community</w:t>
      </w:r>
    </w:p>
    <w:p w14:paraId="4FD10263" w14:textId="319EC4B3" w:rsidR="00F47C68" w:rsidRPr="00826646" w:rsidRDefault="00F47C68" w:rsidP="00F47C68">
      <w:pPr>
        <w:numPr>
          <w:ilvl w:val="0"/>
          <w:numId w:val="45"/>
        </w:numPr>
        <w:spacing w:line="240" w:lineRule="auto"/>
        <w:rPr>
          <w:rFonts w:ascii="Arial" w:hAnsi="Arial" w:cs="Arial"/>
          <w:color w:val="000000"/>
          <w:szCs w:val="22"/>
          <w:lang w:val="en-US" w:eastAsia="zh-CN"/>
        </w:rPr>
      </w:pPr>
      <w:r>
        <w:rPr>
          <w:rFonts w:ascii="Arial" w:hAnsi="Arial" w:cs="Arial"/>
          <w:color w:val="000000"/>
          <w:szCs w:val="22"/>
          <w:lang w:eastAsia="zh-CN"/>
        </w:rPr>
        <w:t>Supports delivery of f</w:t>
      </w:r>
      <w:r w:rsidRPr="00826646">
        <w:rPr>
          <w:rFonts w:ascii="Arial" w:hAnsi="Arial" w:cs="Arial"/>
          <w:color w:val="000000"/>
          <w:szCs w:val="22"/>
          <w:lang w:eastAsia="zh-CN"/>
        </w:rPr>
        <w:t>unded public land projects to improve the condition of public land for the safety and enjoyment of public land users.</w:t>
      </w:r>
    </w:p>
    <w:p w14:paraId="20555D85" w14:textId="466F966C" w:rsidR="00F47C68" w:rsidRPr="00826646" w:rsidRDefault="00F47C68" w:rsidP="00F47C68">
      <w:pPr>
        <w:numPr>
          <w:ilvl w:val="0"/>
          <w:numId w:val="45"/>
        </w:numPr>
        <w:spacing w:line="240" w:lineRule="auto"/>
        <w:rPr>
          <w:rFonts w:ascii="Arial" w:hAnsi="Arial" w:cs="Arial"/>
          <w:color w:val="000000"/>
          <w:lang w:val="en-US" w:eastAsia="zh-CN"/>
        </w:rPr>
      </w:pPr>
      <w:r w:rsidRPr="2572DB34">
        <w:rPr>
          <w:rFonts w:ascii="Arial" w:hAnsi="Arial" w:cs="Arial"/>
          <w:color w:val="000000"/>
          <w:lang w:eastAsia="zh-CN"/>
        </w:rPr>
        <w:t xml:space="preserve">Work with other teams and statewide portfolios to ensure the consistent, integrated and efficient delivery of public land services, including with Land Management (Hume), Planning and Environmental Assessment (Port Phillip), DEECA Recovery Coordination and Coastal Operations (Barwon </w:t>
      </w:r>
      <w:proofErr w:type="gramStart"/>
      <w:r w:rsidRPr="2572DB34">
        <w:rPr>
          <w:rFonts w:ascii="Arial" w:hAnsi="Arial" w:cs="Arial"/>
          <w:color w:val="000000"/>
          <w:lang w:eastAsia="zh-CN"/>
        </w:rPr>
        <w:t>South West</w:t>
      </w:r>
      <w:proofErr w:type="gramEnd"/>
      <w:r w:rsidRPr="2572DB34">
        <w:rPr>
          <w:rFonts w:ascii="Arial" w:hAnsi="Arial" w:cs="Arial"/>
          <w:color w:val="000000"/>
          <w:lang w:eastAsia="zh-CN"/>
        </w:rPr>
        <w:t>) and the regional Strategy and Stakeholder Partnerships teams.</w:t>
      </w:r>
    </w:p>
    <w:p w14:paraId="05F16AB9" w14:textId="7D010055" w:rsidR="00BD7387" w:rsidRPr="00BD7387" w:rsidRDefault="00BD7387" w:rsidP="00F47C68">
      <w:pPr>
        <w:numPr>
          <w:ilvl w:val="0"/>
          <w:numId w:val="45"/>
        </w:numPr>
        <w:spacing w:line="240" w:lineRule="auto"/>
        <w:rPr>
          <w:rFonts w:ascii="Arial" w:hAnsi="Arial" w:cs="Arial"/>
          <w:color w:val="000000"/>
          <w:szCs w:val="22"/>
          <w:lang w:val="en-US" w:eastAsia="zh-CN"/>
        </w:rPr>
      </w:pPr>
      <w:r w:rsidRPr="00BD7387">
        <w:rPr>
          <w:rFonts w:ascii="Arial" w:hAnsi="Arial" w:cs="Arial"/>
          <w:color w:val="000000"/>
          <w:szCs w:val="22"/>
          <w:lang w:eastAsia="zh-CN"/>
        </w:rPr>
        <w:t xml:space="preserve">As an active member of the Public Land Services team, build an inclusive and high performing workforce that is customer focussed, collaborative, professional and engaged. </w:t>
      </w:r>
    </w:p>
    <w:p w14:paraId="1997DF8D" w14:textId="67D251AE" w:rsidR="00F47C68" w:rsidRPr="00826646" w:rsidRDefault="00BD7387" w:rsidP="00F47C68">
      <w:pPr>
        <w:numPr>
          <w:ilvl w:val="0"/>
          <w:numId w:val="45"/>
        </w:numPr>
        <w:spacing w:line="240" w:lineRule="auto"/>
        <w:rPr>
          <w:rFonts w:ascii="Arial" w:hAnsi="Arial" w:cs="Arial"/>
          <w:color w:val="000000"/>
          <w:szCs w:val="22"/>
          <w:lang w:val="en-US" w:eastAsia="zh-CN"/>
        </w:rPr>
      </w:pPr>
      <w:r w:rsidRPr="00BD7387">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p>
    <w:p w14:paraId="50FA8210" w14:textId="6BE7AB7B" w:rsidR="00FB259F" w:rsidRDefault="00FB259F">
      <w:pPr>
        <w:rPr>
          <w:rFonts w:ascii="Arial" w:hAnsi="Arial" w:cs="Arial"/>
          <w:color w:val="000000"/>
          <w:szCs w:val="22"/>
          <w:lang w:eastAsia="zh-CN"/>
        </w:rPr>
      </w:pPr>
      <w:r>
        <w:rPr>
          <w:rFonts w:ascii="Arial" w:hAnsi="Arial" w:cs="Arial"/>
          <w:color w:val="000000"/>
          <w:szCs w:val="22"/>
          <w:lang w:eastAsia="zh-CN"/>
        </w:rPr>
        <w:br w:type="page"/>
      </w: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2CDBDCEC" w14:textId="38098935" w:rsidR="00BA70C7" w:rsidRPr="003906DE" w:rsidRDefault="00BA70C7" w:rsidP="00BA70C7">
      <w:pPr>
        <w:spacing w:before="160" w:after="0"/>
        <w:rPr>
          <w:rFonts w:ascii="Arial" w:hAnsi="Arial" w:cs="Arial"/>
          <w:b/>
          <w:color w:val="000000"/>
          <w:lang w:val="en-US" w:eastAsia="zh-CN"/>
        </w:rPr>
      </w:pPr>
      <w:r w:rsidRPr="003906DE">
        <w:rPr>
          <w:rFonts w:ascii="Arial" w:hAnsi="Arial" w:cs="Arial"/>
          <w:b/>
          <w:color w:val="000000"/>
          <w:lang w:eastAsia="zh-CN"/>
        </w:rPr>
        <w:t>Desirable</w:t>
      </w:r>
    </w:p>
    <w:p w14:paraId="09B72620" w14:textId="4653B20F" w:rsidR="00BA70C7" w:rsidRPr="00BA70C7" w:rsidRDefault="00BA70C7" w:rsidP="00BA70C7">
      <w:pPr>
        <w:numPr>
          <w:ilvl w:val="0"/>
          <w:numId w:val="46"/>
        </w:numPr>
        <w:spacing w:before="0" w:after="0"/>
        <w:rPr>
          <w:rFonts w:ascii="Arial" w:hAnsi="Arial" w:cs="Arial"/>
          <w:color w:val="000000"/>
          <w:lang w:val="en-US" w:eastAsia="zh-CN"/>
        </w:rPr>
      </w:pPr>
      <w:r w:rsidRPr="00BA70C7">
        <w:rPr>
          <w:rFonts w:ascii="Arial" w:hAnsi="Arial" w:cs="Arial"/>
          <w:color w:val="000000"/>
          <w:lang w:eastAsia="zh-CN"/>
        </w:rPr>
        <w:t>Experience related to land, environmental or natural resource management, ideally in the region.</w:t>
      </w:r>
    </w:p>
    <w:p w14:paraId="523E4BAD" w14:textId="0B7AA5C5" w:rsidR="00BA70C7" w:rsidRPr="00BA70C7" w:rsidRDefault="00BA70C7" w:rsidP="00BA70C7">
      <w:pPr>
        <w:numPr>
          <w:ilvl w:val="0"/>
          <w:numId w:val="46"/>
        </w:numPr>
        <w:spacing w:before="0" w:after="0"/>
        <w:rPr>
          <w:rFonts w:ascii="Arial" w:hAnsi="Arial" w:cs="Arial"/>
          <w:color w:val="000000"/>
          <w:lang w:val="en-US" w:eastAsia="zh-CN"/>
        </w:rPr>
      </w:pPr>
      <w:r w:rsidRPr="00BA70C7">
        <w:rPr>
          <w:rFonts w:ascii="Arial" w:hAnsi="Arial" w:cs="Arial"/>
          <w:color w:val="000000"/>
          <w:lang w:eastAsia="zh-CN"/>
        </w:rPr>
        <w:t>Experience building and maintaining effective relationships with key stakeholders.</w:t>
      </w:r>
    </w:p>
    <w:p w14:paraId="3AEA1293" w14:textId="7B362757" w:rsidR="00BA70C7" w:rsidRPr="00BA70C7" w:rsidRDefault="00BA70C7" w:rsidP="00BA70C7">
      <w:pPr>
        <w:numPr>
          <w:ilvl w:val="0"/>
          <w:numId w:val="46"/>
        </w:numPr>
        <w:spacing w:before="0" w:after="0"/>
        <w:rPr>
          <w:rFonts w:ascii="Arial" w:hAnsi="Arial" w:cs="Arial"/>
          <w:color w:val="000000"/>
          <w:lang w:val="en-US" w:eastAsia="zh-CN"/>
        </w:rPr>
      </w:pPr>
      <w:r w:rsidRPr="00BA70C7">
        <w:rPr>
          <w:rFonts w:ascii="Arial" w:hAnsi="Arial" w:cs="Arial"/>
          <w:color w:val="000000"/>
          <w:lang w:eastAsia="zh-CN"/>
        </w:rPr>
        <w:t>Experience using computer programs such as Microsoft Word, Excel, Outlook, Teams, SharePoint (electronic filing) and spatial mapping or databases or similar.</w:t>
      </w:r>
    </w:p>
    <w:p w14:paraId="62DD3F46" w14:textId="0878AE48" w:rsidR="00495B3B" w:rsidRPr="00495B3B" w:rsidRDefault="00495B3B" w:rsidP="00BA70C7">
      <w:pPr>
        <w:spacing w:before="160" w:after="60"/>
        <w:rPr>
          <w:rFonts w:ascii="Arial" w:hAnsi="Arial" w:cs="Arial"/>
          <w:b/>
          <w:color w:val="363534"/>
        </w:rPr>
      </w:pPr>
      <w:r w:rsidRPr="00495B3B">
        <w:rPr>
          <w:rFonts w:ascii="Arial" w:hAnsi="Arial" w:cs="Arial"/>
          <w:b/>
          <w:color w:val="363534"/>
        </w:rPr>
        <w:t>Capabilities</w:t>
      </w:r>
    </w:p>
    <w:p w14:paraId="097F682A" w14:textId="637C8905" w:rsidR="00BA70C7" w:rsidRPr="00BA70C7" w:rsidRDefault="00BA70C7" w:rsidP="00BA70C7">
      <w:pPr>
        <w:keepNext/>
        <w:numPr>
          <w:ilvl w:val="0"/>
          <w:numId w:val="47"/>
        </w:numPr>
        <w:spacing w:before="0" w:after="0" w:line="240" w:lineRule="auto"/>
        <w:rPr>
          <w:rFonts w:ascii="Arial" w:hAnsi="Arial" w:cs="Arial"/>
          <w:color w:val="000000"/>
          <w:lang w:val="en-US" w:eastAsia="zh-CN"/>
        </w:rPr>
      </w:pPr>
      <w:bookmarkStart w:id="2" w:name="_Hlk102550785"/>
      <w:r w:rsidRPr="00BA70C7">
        <w:rPr>
          <w:rFonts w:ascii="Arial" w:hAnsi="Arial" w:cs="Arial"/>
          <w:b/>
          <w:bCs/>
          <w:color w:val="000000"/>
          <w:lang w:eastAsia="zh-CN"/>
        </w:rPr>
        <w:t>Project Delivery:</w:t>
      </w:r>
      <w:r w:rsidRPr="00BA70C7">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p>
    <w:p w14:paraId="5E1E3CC8" w14:textId="72B558CF" w:rsidR="00BA70C7" w:rsidRPr="00BA70C7" w:rsidRDefault="00BA70C7" w:rsidP="00CE5FC8">
      <w:pPr>
        <w:keepNext/>
        <w:numPr>
          <w:ilvl w:val="0"/>
          <w:numId w:val="47"/>
        </w:numPr>
        <w:spacing w:before="0" w:after="0" w:line="240" w:lineRule="auto"/>
        <w:rPr>
          <w:rFonts w:ascii="Arial" w:hAnsi="Arial" w:cs="Arial"/>
          <w:color w:val="000000"/>
          <w:lang w:eastAsia="zh-CN"/>
        </w:rPr>
      </w:pPr>
      <w:r w:rsidRPr="00BA70C7">
        <w:rPr>
          <w:rFonts w:ascii="Arial" w:hAnsi="Arial" w:cs="Arial"/>
          <w:b/>
          <w:bCs/>
          <w:color w:val="000000"/>
          <w:lang w:eastAsia="zh-CN"/>
        </w:rPr>
        <w:t>Customer Focus:</w:t>
      </w:r>
      <w:r w:rsidRPr="00BA70C7">
        <w:rPr>
          <w:rFonts w:ascii="Arial" w:hAnsi="Arial" w:cs="Arial"/>
          <w:color w:val="000000"/>
          <w:lang w:eastAsia="zh-CN"/>
        </w:rPr>
        <w:t xml:space="preserve"> Understand customer requirements and how work addresses customer needs; Identify opportunities to improve services; Committed to delivering high quality outcomes for clients.</w:t>
      </w:r>
    </w:p>
    <w:p w14:paraId="509E42E9" w14:textId="14159236" w:rsidR="00BA70C7" w:rsidRPr="00BA70C7" w:rsidRDefault="00BA70C7" w:rsidP="002B54DA">
      <w:pPr>
        <w:keepNext/>
        <w:numPr>
          <w:ilvl w:val="0"/>
          <w:numId w:val="47"/>
        </w:numPr>
        <w:spacing w:before="0" w:after="0" w:line="240" w:lineRule="auto"/>
        <w:rPr>
          <w:rFonts w:ascii="Arial" w:hAnsi="Arial" w:cs="Arial"/>
          <w:color w:val="000000"/>
          <w:lang w:val="en-US" w:eastAsia="zh-CN"/>
        </w:rPr>
      </w:pPr>
      <w:r w:rsidRPr="00BA70C7">
        <w:rPr>
          <w:rFonts w:ascii="Arial" w:hAnsi="Arial" w:cs="Arial"/>
          <w:b/>
          <w:bCs/>
          <w:color w:val="000000"/>
          <w:lang w:eastAsia="zh-CN"/>
        </w:rPr>
        <w:t>Critical thinking and problem solving:</w:t>
      </w:r>
      <w:r w:rsidRPr="00BA70C7">
        <w:rPr>
          <w:rFonts w:ascii="Arial" w:hAnsi="Arial" w:cs="Arial"/>
          <w:color w:val="000000"/>
          <w:lang w:eastAsia="zh-CN"/>
        </w:rPr>
        <w:t xml:space="preserve"> Seeks resolution of problems through policy or process guidelines; Otherwise seeks guidance by providing information and ideas relevant towards resolution of problem. Understands concepts enabling improvements in critical thinking and problem solving.</w:t>
      </w:r>
    </w:p>
    <w:p w14:paraId="76CF0736" w14:textId="29963314" w:rsidR="00BA70C7" w:rsidRPr="00BA70C7" w:rsidRDefault="00BA70C7" w:rsidP="00013776">
      <w:pPr>
        <w:keepNext/>
        <w:numPr>
          <w:ilvl w:val="0"/>
          <w:numId w:val="47"/>
        </w:numPr>
        <w:spacing w:before="0" w:after="0" w:line="240" w:lineRule="auto"/>
        <w:rPr>
          <w:rFonts w:ascii="Arial" w:hAnsi="Arial" w:cs="Arial"/>
          <w:color w:val="000000"/>
          <w:lang w:val="en-US" w:eastAsia="zh-CN"/>
        </w:rPr>
      </w:pPr>
      <w:r w:rsidRPr="00BA70C7">
        <w:rPr>
          <w:rFonts w:ascii="Arial" w:hAnsi="Arial" w:cs="Arial"/>
          <w:b/>
          <w:bCs/>
          <w:color w:val="000000"/>
          <w:lang w:eastAsia="zh-CN"/>
        </w:rPr>
        <w:t>Stakeholder management:</w:t>
      </w:r>
      <w:r w:rsidRPr="00BA70C7">
        <w:rPr>
          <w:rFonts w:ascii="Arial" w:hAnsi="Arial" w:cs="Arial"/>
          <w:color w:val="000000"/>
          <w:lang w:eastAsia="zh-CN"/>
        </w:rPr>
        <w:t xml:space="preserve"> Responds to clients’ needs; Keeps the client or stakeholder up to date with issues and developments; Promptly follows through on inquiries, requests and complaints; Takes responsibility for correcting problems promptly.</w:t>
      </w:r>
    </w:p>
    <w:p w14:paraId="72CE8D2C" w14:textId="77777777" w:rsidR="00495B3B" w:rsidRPr="00495B3B" w:rsidRDefault="00495B3B" w:rsidP="00F916A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02F5AF94" w14:textId="77777777" w:rsidR="00495B3B" w:rsidRDefault="008927AC"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N/A</w:t>
            </w:r>
          </w:p>
          <w:p w14:paraId="2DBD5EFC" w14:textId="42FEF79E" w:rsidR="008927AC" w:rsidRPr="00495B3B" w:rsidRDefault="008927AC"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6BA65465" w:rsidR="00495B3B" w:rsidRPr="00F47C68" w:rsidRDefault="00495B3B" w:rsidP="00495B3B">
            <w:pPr>
              <w:spacing w:line="240" w:lineRule="auto"/>
              <w:contextualSpacing/>
              <w:outlineLvl w:val="1"/>
              <w:rPr>
                <w:rFonts w:ascii="Arial" w:hAnsi="Arial" w:cs="Arial"/>
                <w:color w:val="auto"/>
                <w:sz w:val="20"/>
              </w:rPr>
            </w:pPr>
            <w:r w:rsidRPr="00F47C68">
              <w:rPr>
                <w:rFonts w:ascii="Arial" w:hAnsi="Arial" w:cs="Arial"/>
                <w:color w:val="auto"/>
                <w:sz w:val="20"/>
              </w:rPr>
              <w:t>The occupational health and safety requirements of this position may include, but are not limited to:</w:t>
            </w:r>
          </w:p>
          <w:p w14:paraId="7E591157" w14:textId="77777777" w:rsidR="00495B3B" w:rsidRPr="00F47C68" w:rsidRDefault="00495B3B" w:rsidP="00495B3B">
            <w:pPr>
              <w:rPr>
                <w:rFonts w:ascii="Arial" w:hAnsi="Arial" w:cs="Arial"/>
                <w:color w:val="auto"/>
                <w:sz w:val="20"/>
              </w:rPr>
            </w:pPr>
          </w:p>
        </w:tc>
        <w:tc>
          <w:tcPr>
            <w:tcW w:w="6803" w:type="dxa"/>
            <w:shd w:val="clear" w:color="auto" w:fill="auto"/>
          </w:tcPr>
          <w:p w14:paraId="7216FB89" w14:textId="77777777" w:rsidR="00495B3B" w:rsidRPr="00F47C68"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F47C68">
              <w:rPr>
                <w:rFonts w:ascii="Arial" w:hAnsi="Arial" w:cs="Arial"/>
                <w:color w:val="auto"/>
                <w:sz w:val="20"/>
              </w:rPr>
              <w:t>Sedentary desk work</w:t>
            </w:r>
          </w:p>
          <w:p w14:paraId="23FF4545" w14:textId="525318AA" w:rsidR="00495B3B" w:rsidRPr="00F47C68" w:rsidRDefault="006E7DEA" w:rsidP="002E53A1">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F47C68">
              <w:rPr>
                <w:rFonts w:ascii="Arial" w:hAnsi="Arial" w:cs="Arial"/>
                <w:color w:val="auto"/>
                <w:sz w:val="20"/>
              </w:rPr>
              <w:t>Field work</w:t>
            </w: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16E8913A" w14:textId="175091AA" w:rsidR="00495B3B" w:rsidRPr="00495B3B" w:rsidRDefault="00495B3B" w:rsidP="00495B3B">
            <w:pPr>
              <w:tabs>
                <w:tab w:val="left" w:pos="2500"/>
              </w:tabs>
              <w:rPr>
                <w:rFonts w:ascii="Arial" w:hAnsi="Arial" w:cs="Arial"/>
                <w:sz w:val="20"/>
              </w:rPr>
            </w:pP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03483548"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EDE0207"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6704DAA2"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F916AA">
      <w:pPr>
        <w:keepNext/>
        <w:spacing w:before="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4978C0E" w14:textId="2723A76D" w:rsidR="00495B3B" w:rsidRPr="00495B3B" w:rsidRDefault="00495B3B" w:rsidP="00495B3B">
      <w:pPr>
        <w:spacing w:before="0" w:after="0"/>
        <w:rPr>
          <w:rFonts w:ascii="Arial" w:hAnsi="Arial" w:cs="Arial"/>
          <w:color w:val="333333"/>
        </w:rPr>
      </w:pPr>
      <w:r w:rsidRPr="00495B3B">
        <w:rPr>
          <w:rFonts w:ascii="Arial" w:hAnsi="Arial" w:cs="Arial"/>
          <w:color w:val="333333"/>
        </w:rPr>
        <w:t xml:space="preserve">We employ more than </w:t>
      </w:r>
      <w:r>
        <w:rPr>
          <w:rFonts w:ascii="Arial" w:hAnsi="Arial" w:cs="Arial"/>
          <w:color w:val="333333"/>
        </w:rPr>
        <w:t>6</w:t>
      </w:r>
      <w:r w:rsidRPr="00495B3B">
        <w:rPr>
          <w:rFonts w:ascii="Arial" w:hAnsi="Arial" w:cs="Arial"/>
          <w:color w:val="333333"/>
        </w:rPr>
        <w:t xml:space="preserve">,000 staff, who work from more than 82 locations throughout Victoria, across the portfolios of energy, environment, climate action, water, agriculture and resources. 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w:t>
      </w:r>
      <w:r w:rsidR="00FB7EB4" w:rsidRPr="00495B3B">
        <w:rPr>
          <w:rFonts w:ascii="Arial" w:hAnsi="Arial" w:cs="Arial"/>
          <w:color w:val="333333"/>
        </w:rPr>
        <w:t>them,</w:t>
      </w:r>
      <w:r w:rsidRPr="00495B3B">
        <w:rPr>
          <w:rFonts w:ascii="Arial" w:hAnsi="Arial" w:cs="Arial"/>
          <w:color w:val="333333"/>
        </w:rPr>
        <w:t xml:space="preserve"> and we collaborate across our portfolios to design and deliver services and programs.</w:t>
      </w:r>
    </w:p>
    <w:p w14:paraId="64E4B838" w14:textId="77777777" w:rsidR="00495B3B" w:rsidRPr="00495B3B" w:rsidRDefault="00495B3B" w:rsidP="00495B3B">
      <w:pPr>
        <w:spacing w:before="0" w:after="0"/>
        <w:rPr>
          <w:rFonts w:ascii="Arial" w:hAnsi="Arial" w:cs="Arial"/>
          <w:color w:val="333333"/>
        </w:rPr>
      </w:pPr>
    </w:p>
    <w:p w14:paraId="357C32F5" w14:textId="397222A8" w:rsidR="00495B3B" w:rsidRPr="00495B3B" w:rsidRDefault="00495B3B" w:rsidP="00495B3B">
      <w:pPr>
        <w:spacing w:before="0" w:after="0" w:line="480" w:lineRule="auto"/>
        <w:rPr>
          <w:rFonts w:ascii="Arial" w:hAnsi="Arial" w:cs="Arial"/>
          <w:color w:val="000000"/>
          <w:lang w:eastAsia="en-US"/>
        </w:rPr>
      </w:pPr>
      <w:r w:rsidRPr="00495B3B">
        <w:rPr>
          <w:rFonts w:ascii="Arial" w:hAnsi="Arial" w:cs="Arial"/>
          <w:color w:val="363534"/>
          <w:lang w:eastAsia="en-US"/>
        </w:rPr>
        <w:t xml:space="preserve">For further information about the department, please visit our website </w:t>
      </w:r>
      <w:hyperlink r:id="rId31" w:history="1">
        <w:r w:rsidR="000E32FF" w:rsidRPr="00561C8A">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525280CA" w14:textId="3EB3DC8E" w:rsidR="00495B3B" w:rsidRDefault="00495B3B" w:rsidP="00495B3B">
      <w:pPr>
        <w:spacing w:before="0" w:after="0" w:line="240" w:lineRule="auto"/>
        <w:jc w:val="both"/>
        <w:rPr>
          <w:rFonts w:ascii="Arial" w:hAnsi="Arial" w:cs="Arial"/>
          <w:color w:val="000000"/>
          <w:szCs w:val="22"/>
        </w:rPr>
      </w:pPr>
      <w:r w:rsidRPr="00495B3B">
        <w:rPr>
          <w:rFonts w:ascii="Arial" w:hAnsi="Arial" w:cs="Arial"/>
          <w:color w:val="1A1A1A"/>
          <w:szCs w:val="22"/>
        </w:rPr>
        <w:t xml:space="preserve">Our values are the foundation of our culture and guide how we work together, with our ministers, stakeholders, partners and the community. The departments values are </w:t>
      </w:r>
      <w:r w:rsidRPr="00495B3B">
        <w:rPr>
          <w:rFonts w:ascii="Arial" w:hAnsi="Arial" w:cs="Arial"/>
          <w:b/>
          <w:color w:val="000000"/>
          <w:szCs w:val="22"/>
        </w:rPr>
        <w:t>Teamwork</w:t>
      </w:r>
      <w:r w:rsidRPr="00495B3B">
        <w:rPr>
          <w:rFonts w:ascii="Arial" w:hAnsi="Arial" w:cs="Arial"/>
          <w:color w:val="000000"/>
          <w:szCs w:val="22"/>
        </w:rPr>
        <w:t xml:space="preserve">, </w:t>
      </w:r>
      <w:r w:rsidRPr="00495B3B">
        <w:rPr>
          <w:rFonts w:ascii="Arial" w:hAnsi="Arial" w:cs="Arial"/>
          <w:b/>
          <w:color w:val="000000"/>
          <w:szCs w:val="22"/>
        </w:rPr>
        <w:t>Service Excellence</w:t>
      </w:r>
      <w:r w:rsidRPr="00495B3B">
        <w:rPr>
          <w:rFonts w:ascii="Arial" w:hAnsi="Arial" w:cs="Arial"/>
          <w:color w:val="000000"/>
          <w:szCs w:val="22"/>
        </w:rPr>
        <w:t xml:space="preserve">, </w:t>
      </w:r>
      <w:r w:rsidRPr="00495B3B">
        <w:rPr>
          <w:rFonts w:ascii="Arial" w:hAnsi="Arial" w:cs="Arial"/>
          <w:b/>
          <w:color w:val="000000"/>
          <w:szCs w:val="22"/>
        </w:rPr>
        <w:t>Ownership</w:t>
      </w:r>
      <w:r w:rsidRPr="00495B3B">
        <w:rPr>
          <w:rFonts w:ascii="Arial" w:hAnsi="Arial" w:cs="Arial"/>
          <w:color w:val="000000"/>
          <w:szCs w:val="22"/>
        </w:rPr>
        <w:t xml:space="preserve"> and </w:t>
      </w:r>
      <w:r w:rsidRPr="00495B3B">
        <w:rPr>
          <w:rFonts w:ascii="Arial" w:hAnsi="Arial" w:cs="Arial"/>
          <w:b/>
          <w:color w:val="000000"/>
          <w:szCs w:val="22"/>
        </w:rPr>
        <w:t>Wellbeing &amp; Safety</w:t>
      </w:r>
      <w:r w:rsidRPr="00495B3B">
        <w:rPr>
          <w:rFonts w:ascii="Arial" w:hAnsi="Arial" w:cs="Arial"/>
          <w:color w:val="000000"/>
          <w:szCs w:val="22"/>
        </w:rPr>
        <w:t xml:space="preserve">. </w:t>
      </w:r>
    </w:p>
    <w:p w14:paraId="1521184B" w14:textId="6CB00AF3" w:rsidR="00495B3B" w:rsidRDefault="00495B3B">
      <w:pPr>
        <w:rPr>
          <w:rFonts w:ascii="Arial" w:hAnsi="Arial" w:cs="Arial"/>
          <w:color w:val="000000"/>
          <w:szCs w:val="22"/>
        </w:rPr>
      </w:pPr>
    </w:p>
    <w:p w14:paraId="4223B075"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Pr="00495B3B" w:rsidRDefault="00495B3B" w:rsidP="00495B3B">
      <w:pPr>
        <w:spacing w:before="0" w:after="240"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12A57C3F" w14:textId="77777777" w:rsidR="003906DE" w:rsidRDefault="003906DE" w:rsidP="00495B3B">
      <w:pPr>
        <w:keepNext/>
        <w:spacing w:before="0" w:line="240" w:lineRule="auto"/>
        <w:rPr>
          <w:rFonts w:ascii="Arial" w:hAnsi="Arial" w:cs="Arial"/>
          <w:bCs/>
          <w:color w:val="442D97"/>
          <w:sz w:val="28"/>
          <w:szCs w:val="28"/>
          <w:lang w:eastAsia="zh-CN"/>
        </w:rPr>
      </w:pPr>
    </w:p>
    <w:p w14:paraId="0C23C87C" w14:textId="38A0FA0C"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11A8C703"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r w:rsidR="00FB7EB4" w:rsidRPr="00495B3B">
        <w:rPr>
          <w:rFonts w:ascii="Arial" w:hAnsi="Arial" w:cs="Arial"/>
          <w:color w:val="363534"/>
          <w:szCs w:val="22"/>
        </w:rPr>
        <w:t>backgrounds,</w:t>
      </w:r>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793507C3" w14:textId="64EA3511" w:rsidR="00495B3B" w:rsidRPr="00495B3B" w:rsidRDefault="00495B3B" w:rsidP="00495B3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2" w:history="1">
        <w:r w:rsidR="000E32FF" w:rsidRPr="00561C8A">
          <w:rPr>
            <w:rStyle w:val="Hyperlink"/>
            <w:rFonts w:ascii="Arial" w:hAnsi="Arial" w:cs="Arial"/>
          </w:rPr>
          <w:t>self.determination@deeca.vic.gov.au</w:t>
        </w:r>
      </w:hyperlink>
      <w:r w:rsidRPr="00495B3B">
        <w:rPr>
          <w:rFonts w:ascii="Arial" w:hAnsi="Arial" w:cs="Arial"/>
          <w:color w:val="363534"/>
        </w:rPr>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14F83478"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w:t>
      </w:r>
      <w:r w:rsidR="00FB7EB4" w:rsidRPr="00495B3B">
        <w:rPr>
          <w:rFonts w:ascii="Arial" w:eastAsia="Calibri" w:hAnsi="Arial" w:cs="Arial"/>
          <w:color w:val="363534"/>
          <w:szCs w:val="22"/>
        </w:rPr>
        <w:t>employees,</w:t>
      </w:r>
      <w:r w:rsidRPr="00495B3B">
        <w:rPr>
          <w:rFonts w:ascii="Arial" w:eastAsia="Calibri" w:hAnsi="Arial" w:cs="Arial"/>
          <w:color w:val="363534"/>
          <w:szCs w:val="22"/>
        </w:rPr>
        <w:t xml:space="preserve">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5F2B399C" w:rsidR="00495B3B" w:rsidRPr="00495B3B" w:rsidRDefault="00495B3B" w:rsidP="00495B3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3" w:history="1">
        <w:r w:rsidR="000E32FF" w:rsidRPr="00561C8A">
          <w:rPr>
            <w:rStyle w:val="Hyperlink"/>
            <w:rFonts w:ascii="Arial" w:eastAsia="Microsoft JhengHei" w:hAnsi="Arial" w:cs="Arial"/>
            <w:sz w:val="22"/>
            <w:szCs w:val="24"/>
            <w:lang w:eastAsia="en-US"/>
          </w:rPr>
          <w:t>customer.service@deeca.vic.gov.au</w:t>
        </w:r>
      </w:hyperlink>
    </w:p>
    <w:p w14:paraId="69B28C1E" w14:textId="4EFA023F" w:rsidR="00A14A3F" w:rsidRPr="005077A8" w:rsidRDefault="00A14A3F" w:rsidP="005077A8">
      <w:pPr>
        <w:spacing w:line="240" w:lineRule="auto"/>
        <w:rPr>
          <w:rFonts w:ascii="Arial" w:hAnsi="Arial" w:cs="Arial"/>
          <w:color w:val="442D97"/>
        </w:rPr>
      </w:pPr>
    </w:p>
    <w:sectPr w:rsidR="00A14A3F" w:rsidRPr="005077A8" w:rsidSect="007425C9">
      <w:headerReference w:type="default" r:id="rId34"/>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01A83F" w14:textId="77777777" w:rsidR="00BC3EA9" w:rsidRDefault="00BC3EA9" w:rsidP="00CD157B">
      <w:pPr>
        <w:pStyle w:val="NoSpacing"/>
      </w:pPr>
    </w:p>
    <w:p w14:paraId="06A02E50" w14:textId="77777777" w:rsidR="00BC3EA9" w:rsidRDefault="00BC3EA9"/>
  </w:endnote>
  <w:endnote w:type="continuationSeparator" w:id="0">
    <w:p w14:paraId="67E1CC0C" w14:textId="77777777" w:rsidR="00BC3EA9" w:rsidRDefault="00BC3EA9" w:rsidP="00CD157B">
      <w:pPr>
        <w:pStyle w:val="NoSpacing"/>
      </w:pPr>
    </w:p>
    <w:p w14:paraId="5C5DE6B0" w14:textId="77777777" w:rsidR="00BC3EA9" w:rsidRDefault="00BC3EA9"/>
  </w:endnote>
  <w:endnote w:type="continuationNotice" w:id="1">
    <w:p w14:paraId="3ED21EAC" w14:textId="77777777" w:rsidR="00BC3EA9" w:rsidRDefault="00BC3EA9" w:rsidP="00CD157B">
      <w:pPr>
        <w:pStyle w:val="NoSpacing"/>
      </w:pPr>
    </w:p>
    <w:p w14:paraId="1DEF7159" w14:textId="77777777" w:rsidR="00BC3EA9" w:rsidRDefault="00BC3EA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A9FF2F" w14:textId="77777777" w:rsidR="00BC3EA9" w:rsidRPr="0056073C" w:rsidRDefault="00BC3EA9" w:rsidP="005D764F">
      <w:pPr>
        <w:pStyle w:val="FootnoteSeparator"/>
      </w:pPr>
    </w:p>
    <w:p w14:paraId="11AF7F26" w14:textId="77777777" w:rsidR="00BC3EA9" w:rsidRDefault="00BC3EA9"/>
  </w:footnote>
  <w:footnote w:type="continuationSeparator" w:id="0">
    <w:p w14:paraId="6365A064" w14:textId="77777777" w:rsidR="00BC3EA9" w:rsidRPr="00CA30B7" w:rsidRDefault="00BC3EA9" w:rsidP="006D5A90">
      <w:pPr>
        <w:rPr>
          <w:lang w:val="en-US"/>
        </w:rPr>
      </w:pPr>
      <w:r w:rsidRPr="00CA30B7">
        <w:rPr>
          <w:lang w:val="en-US"/>
        </w:rPr>
        <w:t>_______</w:t>
      </w:r>
    </w:p>
    <w:p w14:paraId="4CC70B72" w14:textId="77777777" w:rsidR="00BC3EA9" w:rsidRDefault="00BC3EA9"/>
  </w:footnote>
  <w:footnote w:type="continuationNotice" w:id="1">
    <w:p w14:paraId="58FC0C95" w14:textId="77777777" w:rsidR="00BC3EA9" w:rsidRDefault="00BC3EA9" w:rsidP="006D5A90"/>
    <w:p w14:paraId="587B9C06" w14:textId="77777777" w:rsidR="00BC3EA9" w:rsidRDefault="00BC3EA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FF9FD6"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B1A2D3"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BB76C7"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959237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2CEC3E0"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216744"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068C17"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1860CA"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E9DA89"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1F272B"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6A8080"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D774AC"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8219A2"/>
    <w:multiLevelType w:val="multilevel"/>
    <w:tmpl w:val="441661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3AF803FD"/>
    <w:multiLevelType w:val="multilevel"/>
    <w:tmpl w:val="82EAC4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3B2411CB"/>
    <w:multiLevelType w:val="multilevel"/>
    <w:tmpl w:val="75E659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4FDA1A37"/>
    <w:multiLevelType w:val="multilevel"/>
    <w:tmpl w:val="EF44B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2"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3"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4"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6"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7"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9"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5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8"/>
  </w:num>
  <w:num w:numId="4" w16cid:durableId="985085104">
    <w:abstractNumId w:val="12"/>
  </w:num>
  <w:num w:numId="5" w16cid:durableId="1872112631">
    <w:abstractNumId w:val="15"/>
  </w:num>
  <w:num w:numId="6" w16cid:durableId="336812815">
    <w:abstractNumId w:val="31"/>
  </w:num>
  <w:num w:numId="7" w16cid:durableId="155153463">
    <w:abstractNumId w:val="3"/>
  </w:num>
  <w:num w:numId="8" w16cid:durableId="1428236886">
    <w:abstractNumId w:val="35"/>
  </w:num>
  <w:num w:numId="9" w16cid:durableId="1644658156">
    <w:abstractNumId w:val="24"/>
  </w:num>
  <w:num w:numId="10" w16cid:durableId="103154041">
    <w:abstractNumId w:val="37"/>
  </w:num>
  <w:num w:numId="11" w16cid:durableId="2129203638">
    <w:abstractNumId w:val="42"/>
  </w:num>
  <w:num w:numId="12" w16cid:durableId="377365663">
    <w:abstractNumId w:val="32"/>
  </w:num>
  <w:num w:numId="13" w16cid:durableId="1308436166">
    <w:abstractNumId w:val="34"/>
  </w:num>
  <w:num w:numId="14" w16cid:durableId="1335643199">
    <w:abstractNumId w:val="46"/>
  </w:num>
  <w:num w:numId="15" w16cid:durableId="384449836">
    <w:abstractNumId w:val="10"/>
  </w:num>
  <w:num w:numId="16" w16cid:durableId="1160577431">
    <w:abstractNumId w:val="36"/>
  </w:num>
  <w:num w:numId="17" w16cid:durableId="27071314">
    <w:abstractNumId w:val="9"/>
  </w:num>
  <w:num w:numId="18" w16cid:durableId="338120444">
    <w:abstractNumId w:val="6"/>
  </w:num>
  <w:num w:numId="19" w16cid:durableId="1673139647">
    <w:abstractNumId w:val="20"/>
  </w:num>
  <w:num w:numId="20" w16cid:durableId="19754805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4"/>
  </w:num>
  <w:num w:numId="34" w16cid:durableId="196283207">
    <w:abstractNumId w:val="47"/>
  </w:num>
  <w:num w:numId="35" w16cid:durableId="1742215375">
    <w:abstractNumId w:val="57"/>
  </w:num>
  <w:num w:numId="36" w16cid:durableId="664823544">
    <w:abstractNumId w:val="53"/>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6"/>
  </w:num>
  <w:num w:numId="42" w16cid:durableId="1149785811">
    <w:abstractNumId w:val="41"/>
  </w:num>
  <w:num w:numId="43" w16cid:durableId="729228463">
    <w:abstractNumId w:val="8"/>
  </w:num>
  <w:num w:numId="44" w16cid:durableId="322781625">
    <w:abstractNumId w:val="33"/>
  </w:num>
  <w:num w:numId="45" w16cid:durableId="520554577">
    <w:abstractNumId w:val="29"/>
  </w:num>
  <w:num w:numId="46" w16cid:durableId="942953260">
    <w:abstractNumId w:val="28"/>
  </w:num>
  <w:num w:numId="47" w16cid:durableId="1968394673">
    <w:abstractNumId w:val="5"/>
  </w:num>
  <w:num w:numId="48" w16cid:durableId="121506153">
    <w:abstractNumId w:val="49"/>
  </w:num>
  <w:num w:numId="49" w16cid:durableId="1991136453">
    <w:abstractNumId w:val="3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9AC"/>
    <w:rsid w:val="00057EB4"/>
    <w:rsid w:val="00060B9F"/>
    <w:rsid w:val="000610DD"/>
    <w:rsid w:val="0006141F"/>
    <w:rsid w:val="000634B5"/>
    <w:rsid w:val="000636FD"/>
    <w:rsid w:val="00063A7B"/>
    <w:rsid w:val="00064148"/>
    <w:rsid w:val="000645D3"/>
    <w:rsid w:val="00064813"/>
    <w:rsid w:val="00065A00"/>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6FD"/>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27C53"/>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DFC"/>
    <w:rsid w:val="00145F74"/>
    <w:rsid w:val="0014604E"/>
    <w:rsid w:val="00146947"/>
    <w:rsid w:val="00147141"/>
    <w:rsid w:val="0014722D"/>
    <w:rsid w:val="00147B60"/>
    <w:rsid w:val="00150746"/>
    <w:rsid w:val="00151331"/>
    <w:rsid w:val="00151BF0"/>
    <w:rsid w:val="00152DC6"/>
    <w:rsid w:val="00152E41"/>
    <w:rsid w:val="001536B2"/>
    <w:rsid w:val="001538EE"/>
    <w:rsid w:val="00153E7A"/>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1F34"/>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0DF"/>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5DBD"/>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0F9C"/>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14"/>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489C"/>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3A1"/>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3AF"/>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793"/>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4E8"/>
    <w:rsid w:val="00343AA5"/>
    <w:rsid w:val="00343DDD"/>
    <w:rsid w:val="00343F93"/>
    <w:rsid w:val="00344669"/>
    <w:rsid w:val="0034494D"/>
    <w:rsid w:val="00344AB7"/>
    <w:rsid w:val="00344D6E"/>
    <w:rsid w:val="003456FF"/>
    <w:rsid w:val="003457F1"/>
    <w:rsid w:val="00345FCD"/>
    <w:rsid w:val="00346154"/>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19C5"/>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06DE"/>
    <w:rsid w:val="003911E0"/>
    <w:rsid w:val="003912A1"/>
    <w:rsid w:val="003924CF"/>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D89"/>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ACB"/>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878"/>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383"/>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3EF"/>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EA7"/>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7A8"/>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8BF"/>
    <w:rsid w:val="00560B95"/>
    <w:rsid w:val="005619CC"/>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A62"/>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A4C"/>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E1D"/>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702"/>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E7DEA"/>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65"/>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068A"/>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9D4"/>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47E"/>
    <w:rsid w:val="0086785A"/>
    <w:rsid w:val="00867BC6"/>
    <w:rsid w:val="00867CE4"/>
    <w:rsid w:val="00867D73"/>
    <w:rsid w:val="00867EFE"/>
    <w:rsid w:val="0087004D"/>
    <w:rsid w:val="00870214"/>
    <w:rsid w:val="0087030D"/>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1DD0"/>
    <w:rsid w:val="008920BD"/>
    <w:rsid w:val="00892153"/>
    <w:rsid w:val="008927AC"/>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5BB0"/>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6EBA"/>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0A"/>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AC5"/>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53C"/>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436"/>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4E34"/>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5EB"/>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AA3"/>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0CC"/>
    <w:rsid w:val="00B931B7"/>
    <w:rsid w:val="00B93B66"/>
    <w:rsid w:val="00B93DAB"/>
    <w:rsid w:val="00B93EFE"/>
    <w:rsid w:val="00B9424E"/>
    <w:rsid w:val="00B9428F"/>
    <w:rsid w:val="00B943E8"/>
    <w:rsid w:val="00B94771"/>
    <w:rsid w:val="00B949C5"/>
    <w:rsid w:val="00B94B88"/>
    <w:rsid w:val="00B94E96"/>
    <w:rsid w:val="00B95411"/>
    <w:rsid w:val="00B959CC"/>
    <w:rsid w:val="00B966D5"/>
    <w:rsid w:val="00B96973"/>
    <w:rsid w:val="00B96B79"/>
    <w:rsid w:val="00B97757"/>
    <w:rsid w:val="00B977DF"/>
    <w:rsid w:val="00B97C86"/>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0C7"/>
    <w:rsid w:val="00BA77B4"/>
    <w:rsid w:val="00BA7B37"/>
    <w:rsid w:val="00BB1B03"/>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3EA9"/>
    <w:rsid w:val="00BC5397"/>
    <w:rsid w:val="00BC53DE"/>
    <w:rsid w:val="00BC552E"/>
    <w:rsid w:val="00BC592D"/>
    <w:rsid w:val="00BC5D41"/>
    <w:rsid w:val="00BC5FF2"/>
    <w:rsid w:val="00BC62FE"/>
    <w:rsid w:val="00BC6622"/>
    <w:rsid w:val="00BC674F"/>
    <w:rsid w:val="00BC69FC"/>
    <w:rsid w:val="00BC6D91"/>
    <w:rsid w:val="00BC79F3"/>
    <w:rsid w:val="00BC7CFD"/>
    <w:rsid w:val="00BD054B"/>
    <w:rsid w:val="00BD165F"/>
    <w:rsid w:val="00BD17E8"/>
    <w:rsid w:val="00BD1E9F"/>
    <w:rsid w:val="00BD3600"/>
    <w:rsid w:val="00BD388F"/>
    <w:rsid w:val="00BD47A8"/>
    <w:rsid w:val="00BD4E31"/>
    <w:rsid w:val="00BD6B2F"/>
    <w:rsid w:val="00BD7387"/>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AAF"/>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39FF"/>
    <w:rsid w:val="00C84519"/>
    <w:rsid w:val="00C847FA"/>
    <w:rsid w:val="00C84FED"/>
    <w:rsid w:val="00C8647A"/>
    <w:rsid w:val="00C86516"/>
    <w:rsid w:val="00C86B2F"/>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D0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44"/>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CB7"/>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A77"/>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62F"/>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247"/>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962"/>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24"/>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6FB5"/>
    <w:rsid w:val="00F3722E"/>
    <w:rsid w:val="00F37AB7"/>
    <w:rsid w:val="00F37BFA"/>
    <w:rsid w:val="00F40326"/>
    <w:rsid w:val="00F40528"/>
    <w:rsid w:val="00F40EB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AA3"/>
    <w:rsid w:val="00F45C0A"/>
    <w:rsid w:val="00F45C2B"/>
    <w:rsid w:val="00F462E1"/>
    <w:rsid w:val="00F46408"/>
    <w:rsid w:val="00F46454"/>
    <w:rsid w:val="00F465AB"/>
    <w:rsid w:val="00F4672C"/>
    <w:rsid w:val="00F469D4"/>
    <w:rsid w:val="00F47A38"/>
    <w:rsid w:val="00F47C6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079C"/>
    <w:rsid w:val="00F61065"/>
    <w:rsid w:val="00F6107F"/>
    <w:rsid w:val="00F625B2"/>
    <w:rsid w:val="00F628EA"/>
    <w:rsid w:val="00F62CF9"/>
    <w:rsid w:val="00F62F9F"/>
    <w:rsid w:val="00F636BD"/>
    <w:rsid w:val="00F6444D"/>
    <w:rsid w:val="00F64B49"/>
    <w:rsid w:val="00F65323"/>
    <w:rsid w:val="00F6600E"/>
    <w:rsid w:val="00F665DD"/>
    <w:rsid w:val="00F66966"/>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16AA"/>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5F1E"/>
    <w:rsid w:val="00FA6246"/>
    <w:rsid w:val="00FA6C8A"/>
    <w:rsid w:val="00FA701F"/>
    <w:rsid w:val="00FA7886"/>
    <w:rsid w:val="00FB052F"/>
    <w:rsid w:val="00FB054C"/>
    <w:rsid w:val="00FB0D9F"/>
    <w:rsid w:val="00FB1C88"/>
    <w:rsid w:val="00FB2155"/>
    <w:rsid w:val="00FB259F"/>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49915423">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805007097">
      <w:bodyDiv w:val="1"/>
      <w:marLeft w:val="0"/>
      <w:marRight w:val="0"/>
      <w:marTop w:val="0"/>
      <w:marBottom w:val="0"/>
      <w:divBdr>
        <w:top w:val="none" w:sz="0" w:space="0" w:color="auto"/>
        <w:left w:val="none" w:sz="0" w:space="0" w:color="auto"/>
        <w:bottom w:val="none" w:sz="0" w:space="0" w:color="auto"/>
        <w:right w:val="none" w:sz="0" w:space="0" w:color="auto"/>
      </w:divBdr>
    </w:div>
    <w:div w:id="1038773436">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09224195">
      <w:bodyDiv w:val="1"/>
      <w:marLeft w:val="0"/>
      <w:marRight w:val="0"/>
      <w:marTop w:val="0"/>
      <w:marBottom w:val="0"/>
      <w:divBdr>
        <w:top w:val="none" w:sz="0" w:space="0" w:color="auto"/>
        <w:left w:val="none" w:sz="0" w:space="0" w:color="auto"/>
        <w:bottom w:val="none" w:sz="0" w:space="0" w:color="auto"/>
        <w:right w:val="none" w:sz="0" w:space="0" w:color="auto"/>
      </w:divBdr>
    </w:div>
    <w:div w:id="126880534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969508573">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customer.service@deeca.vic.gov.au" TargetMode="Externa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mailto:self.determination@deeca.vic.gov.au" TargetMode="Externa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fontTable" Target="fontTable.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65A00"/>
    <w:rsid w:val="0019787B"/>
    <w:rsid w:val="001D2A7D"/>
    <w:rsid w:val="002A360F"/>
    <w:rsid w:val="003222EF"/>
    <w:rsid w:val="003434E8"/>
    <w:rsid w:val="0036780B"/>
    <w:rsid w:val="003C1878"/>
    <w:rsid w:val="00445C89"/>
    <w:rsid w:val="00642E1D"/>
    <w:rsid w:val="0066431B"/>
    <w:rsid w:val="006E4E36"/>
    <w:rsid w:val="00733901"/>
    <w:rsid w:val="008B5BB0"/>
    <w:rsid w:val="009D1EFC"/>
    <w:rsid w:val="009F447A"/>
    <w:rsid w:val="00A6372E"/>
    <w:rsid w:val="00B87E31"/>
    <w:rsid w:val="00BC5FF2"/>
    <w:rsid w:val="00C34D1E"/>
    <w:rsid w:val="00C70AAF"/>
    <w:rsid w:val="00C94D04"/>
    <w:rsid w:val="00CC7044"/>
    <w:rsid w:val="00D63C52"/>
    <w:rsid w:val="00D77492"/>
    <w:rsid w:val="00D83E5E"/>
    <w:rsid w:val="00E6256A"/>
    <w:rsid w:val="00E85247"/>
    <w:rsid w:val="00EC7962"/>
    <w:rsid w:val="00F0739A"/>
    <w:rsid w:val="00F4444F"/>
    <w:rsid w:val="00F45AA3"/>
    <w:rsid w:val="00F6079C"/>
    <w:rsid w:val="00F931D0"/>
    <w:rsid w:val="00F97D1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DOCID1119-54365373-258</_dlc_DocId>
    <_dlc_DocIdUrl xmlns="a5f32de4-e402-4188-b034-e71ca7d22e54">
      <Url>https://delwpvicgovau.sharepoint.com/sites/ecm_1119/_layouts/15/DocIdRedir.aspx?ID=DOCID1119-54365373-258</Url>
      <Description>DOCID1119-54365373-258</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 (Loddon Mallee Region)</Value>
    </Region>
    <Unit xmlns="da5ea22f-fe03-46f3-a4f3-1b15377ab7cc">
      <Value>Public Land Services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REG-13-LM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3</Grade>
    <Division xmlns="da5ea22f-fe03-46f3-a4f3-1b15377ab7cc">DEECA Regions</Division>
  </documentManagement>
</p:properties>
</file>

<file path=customXml/item7.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53F866-C92B-4485-A671-D478FF6D0227}">
  <ds:schemaRefs>
    <ds:schemaRef ds:uri="http://schemas.microsoft.com/sharepoint/events"/>
    <ds:schemaRef ds:uri=""/>
  </ds:schemaRefs>
</ds:datastoreItem>
</file>

<file path=customXml/itemProps3.xml><?xml version="1.0" encoding="utf-8"?>
<ds:datastoreItem xmlns:ds="http://schemas.openxmlformats.org/officeDocument/2006/customXml" ds:itemID="{FED78D90-CEEC-4C09-B166-7BDAA7E8A2ED}">
  <ds:schemaRefs>
    <ds:schemaRef ds:uri="Microsoft.SharePoint.Taxonomy.ContentTypeSync"/>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7.xml><?xml version="1.0" encoding="utf-8"?>
<ds:datastoreItem xmlns:ds="http://schemas.openxmlformats.org/officeDocument/2006/customXml" ds:itemID="{00B99014-2C72-477A-A3D7-9E3F57AE2E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1724</Words>
  <Characters>9828</Characters>
  <Application>Microsoft Office Word</Application>
  <DocSecurity>0</DocSecurity>
  <Lines>81</Lines>
  <Paragraphs>23</Paragraphs>
  <ScaleCrop>false</ScaleCrop>
  <HeadingPairs>
    <vt:vector size="2" baseType="variant">
      <vt:variant>
        <vt:lpstr>Title</vt:lpstr>
      </vt:variant>
      <vt:variant>
        <vt:i4>1</vt:i4>
      </vt:variant>
    </vt:vector>
  </HeadingPairs>
  <TitlesOfParts>
    <vt:vector size="1" baseType="lpstr">
      <vt:lpstr>Position description template</vt:lpstr>
    </vt:vector>
  </TitlesOfParts>
  <Company/>
  <LinksUpToDate>false</LinksUpToDate>
  <CharactersWithSpaces>11529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Support Officer Public Land Services</dc:title>
  <dc:subject>Position Description</dc:subject>
  <dc:creator>Fiona</dc:creator>
  <cp:keywords/>
  <dc:description/>
  <cp:lastModifiedBy>Aaron J Walder (DEECA)</cp:lastModifiedBy>
  <cp:revision>2</cp:revision>
  <cp:lastPrinted>2022-06-17T02:14:00Z</cp:lastPrinted>
  <dcterms:created xsi:type="dcterms:W3CDTF">2026-09-21T23:41:00Z</dcterms:created>
  <dcterms:modified xsi:type="dcterms:W3CDTF">2026-09-21T23:41:00Z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6f26b116-af97-45ee-b2a2-6c3a2958482b</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Order">
    <vt:r8>687000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y fmtid="{D5CDD505-2E9C-101B-9397-08002B2CF9AE}" pid="49" name="AvailableforDEECAWideRecruitment">
    <vt:bool>true</vt:bool>
  </property>
</Properties>
</file>