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F04CA1" w14:textId="30FE3C2C" w:rsidR="00254F12" w:rsidRPr="00862057" w:rsidRDefault="003036E3" w:rsidP="001806EE">
      <w:pPr>
        <w:pStyle w:val="Heading1"/>
        <w:framePr w:wrap="around"/>
      </w:pPr>
      <w:bookmarkStart w:id="0" w:name="_Toc106305998"/>
      <w:r>
        <w:t xml:space="preserve">Ted </w:t>
      </w: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FEF6CB8">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5EA58483">
              <v:shape id="Navy"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4810A141">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C226E54">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97C99BA">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5C31EAD">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545B1861">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62FA80BA">
              <v:shape id="RibbonElement2"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5C5EC202">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27CE0DF4">
              <v:shape id="RibbonElement3"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0DDC302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09D29AB5">
              <v:shape id="RibbonElement4Grp"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22BB2FA9">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2398D655">
              <v:shape id="RibbonElement1"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0C945689">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793B5B3E">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327B30B5" w:rsidR="00495B3B" w:rsidRPr="00495B3B" w:rsidRDefault="00143A3F" w:rsidP="00495B3B">
            <w:pPr>
              <w:spacing w:before="0" w:after="0"/>
              <w:ind w:left="57" w:right="-450"/>
              <w:rPr>
                <w:rFonts w:ascii="Arial" w:hAnsi="Arial" w:cs="Arial"/>
                <w:color w:val="363534"/>
                <w:szCs w:val="22"/>
              </w:rPr>
            </w:pPr>
            <w:r>
              <w:rPr>
                <w:rFonts w:ascii="Arial" w:hAnsi="Arial" w:cs="Arial"/>
                <w:color w:val="363534"/>
                <w:szCs w:val="22"/>
              </w:rPr>
              <w:t xml:space="preserve">Project Officer </w:t>
            </w:r>
            <w:r w:rsidR="00482A9A">
              <w:rPr>
                <w:rFonts w:ascii="Arial" w:hAnsi="Arial" w:cs="Arial"/>
                <w:color w:val="363534"/>
                <w:szCs w:val="22"/>
              </w:rPr>
              <w:t>French Island</w:t>
            </w:r>
            <w:r w:rsidR="009C35C8">
              <w:rPr>
                <w:rFonts w:ascii="Arial" w:hAnsi="Arial" w:cs="Arial"/>
                <w:color w:val="363534"/>
                <w:szCs w:val="22"/>
              </w:rPr>
              <w:t xml:space="preserve"> Koala Management </w:t>
            </w:r>
            <w:r w:rsidR="003666A2">
              <w:rPr>
                <w:rFonts w:ascii="Arial" w:hAnsi="Arial" w:cs="Arial"/>
                <w:color w:val="363534"/>
                <w:szCs w:val="22"/>
              </w:rPr>
              <w:t>Plan</w:t>
            </w:r>
            <w:r w:rsidR="00482A9A">
              <w:rPr>
                <w:rFonts w:ascii="Arial" w:hAnsi="Arial" w:cs="Arial"/>
                <w:color w:val="363534"/>
                <w:szCs w:val="22"/>
              </w:rPr>
              <w:t xml:space="preserve"> </w:t>
            </w:r>
          </w:p>
        </w:tc>
      </w:tr>
      <w:tr w:rsidR="00495B3B" w:rsidRPr="00495B3B" w14:paraId="5F8F815C" w14:textId="77777777" w:rsidTr="793B5B3E">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2CF0742D" w:rsidR="00495B3B" w:rsidRPr="00495B3B" w:rsidRDefault="003036E3" w:rsidP="00495B3B">
            <w:pPr>
              <w:spacing w:before="0" w:after="0"/>
              <w:ind w:left="57" w:right="-450"/>
              <w:rPr>
                <w:rFonts w:ascii="Arial" w:hAnsi="Arial" w:cs="Arial"/>
                <w:color w:val="363534"/>
              </w:rPr>
            </w:pPr>
            <w:r w:rsidRPr="003036E3">
              <w:rPr>
                <w:rFonts w:ascii="Arial" w:hAnsi="Arial" w:cs="Arial"/>
                <w:color w:val="363534"/>
              </w:rPr>
              <w:t>50970324</w:t>
            </w:r>
          </w:p>
        </w:tc>
      </w:tr>
      <w:tr w:rsidR="00495B3B" w:rsidRPr="00495B3B" w14:paraId="6052E497" w14:textId="77777777" w:rsidTr="793B5B3E">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282FD8ED" w:rsidR="00495B3B" w:rsidRPr="00495B3B" w:rsidRDefault="00044180"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3036E3">
              <w:rPr>
                <w:rFonts w:ascii="Arial" w:hAnsi="Arial" w:cs="Arial"/>
                <w:color w:val="363534"/>
                <w:szCs w:val="22"/>
              </w:rPr>
              <w:t xml:space="preserve">Grade </w:t>
            </w:r>
            <w:r>
              <w:rPr>
                <w:rFonts w:ascii="Arial" w:hAnsi="Arial" w:cs="Arial"/>
                <w:color w:val="363534"/>
                <w:szCs w:val="22"/>
              </w:rPr>
              <w:t>5</w:t>
            </w:r>
          </w:p>
        </w:tc>
      </w:tr>
      <w:tr w:rsidR="00495B3B" w:rsidRPr="00495B3B" w14:paraId="513E600D" w14:textId="77777777" w:rsidTr="793B5B3E">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54C24D5D" w:rsidR="00495B3B" w:rsidRPr="00495B3B" w:rsidRDefault="00044180" w:rsidP="00495B3B">
            <w:pPr>
              <w:spacing w:before="0" w:after="0"/>
              <w:ind w:left="57" w:right="-450"/>
              <w:rPr>
                <w:rFonts w:ascii="Arial" w:hAnsi="Arial" w:cs="Arial"/>
                <w:color w:val="363534"/>
                <w:szCs w:val="22"/>
              </w:rPr>
            </w:pPr>
            <w:r>
              <w:rPr>
                <w:rFonts w:ascii="Arial" w:hAnsi="Arial" w:cs="Arial"/>
                <w:color w:val="363534"/>
                <w:szCs w:val="22"/>
              </w:rPr>
              <w:t>$</w:t>
            </w:r>
            <w:r w:rsidR="003036E3" w:rsidRPr="003036E3">
              <w:rPr>
                <w:rFonts w:ascii="Arial" w:hAnsi="Arial" w:cs="Arial"/>
                <w:color w:val="363534"/>
                <w:szCs w:val="22"/>
              </w:rPr>
              <w:t>116,413</w:t>
            </w:r>
            <w:r w:rsidR="003036E3">
              <w:rPr>
                <w:rFonts w:ascii="Arial" w:hAnsi="Arial" w:cs="Arial"/>
                <w:color w:val="363534"/>
                <w:szCs w:val="22"/>
              </w:rPr>
              <w:t xml:space="preserve"> </w:t>
            </w:r>
            <w:r>
              <w:rPr>
                <w:rFonts w:ascii="Arial" w:hAnsi="Arial" w:cs="Arial"/>
                <w:color w:val="363534"/>
                <w:szCs w:val="22"/>
              </w:rPr>
              <w:t>- $</w:t>
            </w:r>
            <w:r w:rsidR="003036E3" w:rsidRPr="003036E3">
              <w:rPr>
                <w:rFonts w:ascii="Arial" w:hAnsi="Arial" w:cs="Arial"/>
                <w:color w:val="363534"/>
                <w:szCs w:val="22"/>
              </w:rPr>
              <w:t>140,849</w:t>
            </w:r>
            <w:r w:rsidR="003036E3">
              <w:rPr>
                <w:rFonts w:ascii="Arial" w:hAnsi="Arial" w:cs="Arial"/>
                <w:color w:val="363534"/>
                <w:szCs w:val="22"/>
              </w:rPr>
              <w:t xml:space="preserve"> plus superannuation </w:t>
            </w:r>
          </w:p>
        </w:tc>
      </w:tr>
      <w:tr w:rsidR="00495B3B" w:rsidRPr="00495B3B" w14:paraId="2A722203" w14:textId="77777777" w:rsidTr="793B5B3E">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5B14E8E2" w:rsidR="00495B3B" w:rsidRPr="00495B3B" w:rsidRDefault="003036E3" w:rsidP="00495B3B">
            <w:pPr>
              <w:tabs>
                <w:tab w:val="left" w:pos="3529"/>
              </w:tabs>
              <w:spacing w:before="0" w:after="0"/>
              <w:ind w:left="57" w:right="-450"/>
              <w:rPr>
                <w:rFonts w:ascii="Arial" w:hAnsi="Arial" w:cs="Arial"/>
                <w:color w:val="363534"/>
                <w:szCs w:val="22"/>
              </w:rPr>
            </w:pPr>
            <w:r>
              <w:rPr>
                <w:rFonts w:ascii="Arial" w:hAnsi="Arial" w:cs="Arial"/>
                <w:color w:val="363534"/>
                <w:szCs w:val="22"/>
              </w:rPr>
              <w:t xml:space="preserve">Fixed Term for 12 Months </w:t>
            </w:r>
          </w:p>
        </w:tc>
      </w:tr>
      <w:tr w:rsidR="00495B3B" w:rsidRPr="00495B3B" w14:paraId="73E4C712" w14:textId="77777777" w:rsidTr="793B5B3E">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793B5B3E">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6C3B2D66" w:rsidR="00495B3B" w:rsidRPr="00495B3B" w:rsidRDefault="00044180" w:rsidP="00495B3B">
            <w:pPr>
              <w:spacing w:before="0" w:after="0"/>
              <w:ind w:left="57" w:right="-450"/>
              <w:rPr>
                <w:rFonts w:ascii="Arial" w:hAnsi="Arial" w:cs="Arial"/>
                <w:color w:val="363534"/>
                <w:szCs w:val="22"/>
              </w:rPr>
            </w:pPr>
            <w:r>
              <w:rPr>
                <w:rFonts w:ascii="Arial" w:hAnsi="Arial" w:cs="Arial"/>
                <w:color w:val="363534"/>
                <w:szCs w:val="22"/>
              </w:rPr>
              <w:t>DEECA Regions</w:t>
            </w:r>
            <w:r w:rsidR="003036E3">
              <w:rPr>
                <w:rFonts w:ascii="Arial" w:hAnsi="Arial" w:cs="Arial"/>
                <w:color w:val="363534"/>
                <w:szCs w:val="22"/>
              </w:rPr>
              <w:t xml:space="preserve">; Gippsland Region </w:t>
            </w:r>
          </w:p>
        </w:tc>
      </w:tr>
      <w:tr w:rsidR="00495B3B" w:rsidRPr="00495B3B" w14:paraId="37A0D7CE" w14:textId="77777777" w:rsidTr="793B5B3E">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4161A85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5D83B26B"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1C4A8D">
              <w:rPr>
                <w:rFonts w:ascii="Arial" w:hAnsi="Arial" w:cs="Arial"/>
                <w:color w:val="363534"/>
                <w:szCs w:val="22"/>
              </w:rPr>
              <w:fldChar w:fldCharType="begin">
                <w:ffData>
                  <w:name w:val=""/>
                  <w:enabled/>
                  <w:calcOnExit w:val="0"/>
                  <w:checkBox>
                    <w:size w:val="26"/>
                    <w:default w:val="1"/>
                  </w:checkBox>
                </w:ffData>
              </w:fldChar>
            </w:r>
            <w:r w:rsidR="001C4A8D">
              <w:rPr>
                <w:rFonts w:ascii="Arial" w:hAnsi="Arial" w:cs="Arial"/>
                <w:color w:val="363534"/>
                <w:szCs w:val="22"/>
              </w:rPr>
              <w:instrText xml:space="preserve"> FORMCHECKBOX </w:instrText>
            </w:r>
            <w:r w:rsidR="001C4A8D">
              <w:rPr>
                <w:rFonts w:ascii="Arial" w:hAnsi="Arial" w:cs="Arial"/>
                <w:color w:val="363534"/>
                <w:szCs w:val="22"/>
              </w:rPr>
            </w:r>
            <w:r w:rsidR="001C4A8D">
              <w:rPr>
                <w:rFonts w:ascii="Arial" w:hAnsi="Arial" w:cs="Arial"/>
                <w:color w:val="363534"/>
                <w:szCs w:val="22"/>
              </w:rPr>
              <w:fldChar w:fldCharType="separate"/>
            </w:r>
            <w:r w:rsidR="001C4A8D">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793B5B3E">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5A45AF12" w:rsidR="00495B3B" w:rsidRPr="00495B3B" w:rsidRDefault="008D5CDA"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Manager, </w:t>
            </w:r>
            <w:r w:rsidRPr="00263967">
              <w:rPr>
                <w:rFonts w:ascii="Arial" w:hAnsi="Arial" w:cs="Arial"/>
                <w:color w:val="363534"/>
                <w:szCs w:val="22"/>
              </w:rPr>
              <w:t>Wildlife Emergencies and Welfare Services</w:t>
            </w:r>
          </w:p>
        </w:tc>
      </w:tr>
      <w:tr w:rsidR="00495B3B" w:rsidRPr="00495B3B" w14:paraId="35F6D00F" w14:textId="77777777" w:rsidTr="793B5B3E">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29E1BEA2" w:rsidR="00495B3B" w:rsidRPr="00495B3B" w:rsidRDefault="003036E3" w:rsidP="00482A9A">
            <w:pPr>
              <w:tabs>
                <w:tab w:val="left" w:pos="469"/>
                <w:tab w:val="left" w:pos="1189"/>
              </w:tabs>
              <w:spacing w:before="0" w:after="0"/>
              <w:ind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w:t>
            </w:r>
            <w:r w:rsidR="00495B3B" w:rsidRPr="00495B3B">
              <w:rPr>
                <w:rFonts w:ascii="Arial" w:hAnsi="Arial" w:cs="Arial"/>
                <w:color w:val="363534"/>
                <w:szCs w:val="22"/>
              </w:rPr>
              <w:t>Yes</w:t>
            </w:r>
            <w:r w:rsidR="00495B3B" w:rsidRPr="00495B3B">
              <w:rPr>
                <w:rFonts w:ascii="Arial" w:hAnsi="Arial" w:cs="Arial"/>
                <w:color w:val="363534"/>
                <w:szCs w:val="22"/>
              </w:rPr>
              <w:tab/>
            </w:r>
            <w:r w:rsidR="00D4768F">
              <w:rPr>
                <w:rFonts w:ascii="Arial" w:hAnsi="Arial" w:cs="Arial"/>
                <w:color w:val="363534"/>
                <w:szCs w:val="22"/>
              </w:rPr>
              <w:fldChar w:fldCharType="begin">
                <w:ffData>
                  <w:name w:val=""/>
                  <w:enabled/>
                  <w:calcOnExit w:val="0"/>
                  <w:checkBox>
                    <w:size w:val="26"/>
                    <w:default w:val="1"/>
                  </w:checkBox>
                </w:ffData>
              </w:fldChar>
            </w:r>
            <w:r w:rsidR="00D4768F">
              <w:rPr>
                <w:rFonts w:ascii="Arial" w:hAnsi="Arial" w:cs="Arial"/>
                <w:color w:val="363534"/>
                <w:szCs w:val="22"/>
              </w:rPr>
              <w:instrText xml:space="preserve"> FORMCHECKBOX </w:instrText>
            </w:r>
            <w:r w:rsidR="00D4768F">
              <w:rPr>
                <w:rFonts w:ascii="Arial" w:hAnsi="Arial" w:cs="Arial"/>
                <w:color w:val="363534"/>
                <w:szCs w:val="22"/>
              </w:rPr>
            </w:r>
            <w:r w:rsidR="00D4768F">
              <w:rPr>
                <w:rFonts w:ascii="Arial" w:hAnsi="Arial" w:cs="Arial"/>
                <w:color w:val="363534"/>
                <w:szCs w:val="22"/>
              </w:rPr>
              <w:fldChar w:fldCharType="separate"/>
            </w:r>
            <w:r w:rsidR="00D4768F">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7E4174">
              <w:rPr>
                <w:rFonts w:ascii="Arial" w:hAnsi="Arial" w:cs="Arial"/>
                <w:color w:val="363534"/>
                <w:szCs w:val="22"/>
              </w:rPr>
              <w:t xml:space="preserve">  </w:t>
            </w:r>
          </w:p>
        </w:tc>
      </w:tr>
      <w:tr w:rsidR="00495B3B" w:rsidRPr="00495B3B" w14:paraId="70C7CF88" w14:textId="77777777" w:rsidTr="793B5B3E">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54CC1812" w:rsidR="00495B3B" w:rsidRPr="00495B3B" w:rsidRDefault="00243DD7" w:rsidP="00495B3B">
            <w:pPr>
              <w:spacing w:before="0" w:after="0"/>
              <w:ind w:left="57" w:right="-450"/>
              <w:rPr>
                <w:rFonts w:ascii="Arial" w:hAnsi="Arial" w:cs="Arial"/>
                <w:color w:val="363534"/>
                <w:szCs w:val="22"/>
              </w:rPr>
            </w:pPr>
            <w:r>
              <w:rPr>
                <w:rFonts w:ascii="Arial" w:hAnsi="Arial" w:cs="Arial"/>
                <w:color w:val="363534"/>
                <w:szCs w:val="22"/>
              </w:rPr>
              <w:t xml:space="preserve">Tony English </w:t>
            </w:r>
            <w:r w:rsidR="003036E3">
              <w:rPr>
                <w:rFonts w:ascii="Arial" w:hAnsi="Arial" w:cs="Arial"/>
                <w:color w:val="363534"/>
                <w:szCs w:val="22"/>
              </w:rPr>
              <w:t xml:space="preserve">- </w:t>
            </w:r>
            <w:hyperlink r:id="rId32" w:history="1">
              <w:r w:rsidR="003036E3" w:rsidRPr="00531CFA">
                <w:rPr>
                  <w:rStyle w:val="Hyperlink"/>
                  <w:rFonts w:ascii="Arial" w:hAnsi="Arial" w:cs="Arial"/>
                  <w:szCs w:val="22"/>
                </w:rPr>
                <w:t>tony.english@deeca.vic.gov.au</w:t>
              </w:r>
            </w:hyperlink>
            <w:r w:rsidR="003036E3">
              <w:rPr>
                <w:rFonts w:ascii="Arial" w:hAnsi="Arial" w:cs="Arial"/>
                <w:color w:val="363534"/>
                <w:szCs w:val="22"/>
              </w:rPr>
              <w:t xml:space="preserve">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5B837C3C" w14:textId="335E46DB" w:rsidR="00685D50" w:rsidRPr="00002422" w:rsidRDefault="00C82D14" w:rsidP="00CD0F08">
      <w:pPr>
        <w:shd w:val="clear" w:color="auto" w:fill="FFFFFF" w:themeFill="background1"/>
        <w:spacing w:before="0" w:after="60" w:line="240" w:lineRule="auto"/>
        <w:jc w:val="both"/>
        <w:rPr>
          <w:rFonts w:ascii="Arial" w:hAnsi="Arial"/>
        </w:rPr>
      </w:pPr>
      <w:r w:rsidRPr="2C73E131">
        <w:rPr>
          <w:rFonts w:ascii="Arial" w:hAnsi="Arial" w:cs="Arial"/>
          <w:lang w:eastAsia="zh-CN"/>
        </w:rPr>
        <w:t xml:space="preserve">The </w:t>
      </w:r>
      <w:r w:rsidR="00243DD7">
        <w:rPr>
          <w:rFonts w:ascii="Arial" w:hAnsi="Arial" w:cs="Arial"/>
          <w:lang w:eastAsia="zh-CN"/>
        </w:rPr>
        <w:t xml:space="preserve">French Island Koala Management Plan Project Officer </w:t>
      </w:r>
      <w:r w:rsidR="00B53013">
        <w:rPr>
          <w:rFonts w:ascii="Arial" w:hAnsi="Arial" w:cs="Arial"/>
          <w:lang w:eastAsia="zh-CN"/>
        </w:rPr>
        <w:t xml:space="preserve">is responsible for leading the development of a plan that </w:t>
      </w:r>
      <w:r w:rsidR="00732B39">
        <w:rPr>
          <w:rFonts w:ascii="Arial" w:hAnsi="Arial" w:cs="Arial"/>
          <w:lang w:eastAsia="zh-CN"/>
        </w:rPr>
        <w:t>establish</w:t>
      </w:r>
      <w:r w:rsidR="00A7746C">
        <w:rPr>
          <w:rFonts w:ascii="Arial" w:hAnsi="Arial" w:cs="Arial"/>
          <w:lang w:eastAsia="zh-CN"/>
        </w:rPr>
        <w:t>es</w:t>
      </w:r>
      <w:r w:rsidR="00732B39">
        <w:rPr>
          <w:rFonts w:ascii="Arial" w:hAnsi="Arial" w:cs="Arial"/>
          <w:lang w:eastAsia="zh-CN"/>
        </w:rPr>
        <w:t xml:space="preserve"> a strategic </w:t>
      </w:r>
      <w:r w:rsidR="00A7746C">
        <w:rPr>
          <w:rFonts w:ascii="Arial" w:hAnsi="Arial" w:cs="Arial"/>
          <w:lang w:eastAsia="zh-CN"/>
        </w:rPr>
        <w:t xml:space="preserve">and </w:t>
      </w:r>
      <w:r w:rsidR="003E3B7D">
        <w:rPr>
          <w:rFonts w:ascii="Arial" w:hAnsi="Arial" w:cs="Arial"/>
          <w:lang w:eastAsia="zh-CN"/>
        </w:rPr>
        <w:t>long-term</w:t>
      </w:r>
      <w:r w:rsidR="00A7746C">
        <w:rPr>
          <w:rFonts w:ascii="Arial" w:hAnsi="Arial" w:cs="Arial"/>
          <w:lang w:eastAsia="zh-CN"/>
        </w:rPr>
        <w:t xml:space="preserve"> </w:t>
      </w:r>
      <w:r w:rsidR="00732B39">
        <w:rPr>
          <w:rFonts w:ascii="Arial" w:hAnsi="Arial" w:cs="Arial"/>
          <w:lang w:eastAsia="zh-CN"/>
        </w:rPr>
        <w:t xml:space="preserve">approach to the management of the French Island koala population. </w:t>
      </w:r>
      <w:r w:rsidR="003F1CDD">
        <w:rPr>
          <w:rFonts w:ascii="Arial" w:hAnsi="Arial" w:cs="Arial"/>
          <w:lang w:eastAsia="zh-CN"/>
        </w:rPr>
        <w:t>The koala population on French Island</w:t>
      </w:r>
      <w:r w:rsidR="008E04BC">
        <w:rPr>
          <w:rFonts w:ascii="Arial" w:hAnsi="Arial" w:cs="Arial"/>
          <w:lang w:eastAsia="zh-CN"/>
        </w:rPr>
        <w:t xml:space="preserve"> was </w:t>
      </w:r>
      <w:r w:rsidR="001E4600">
        <w:rPr>
          <w:rFonts w:ascii="Arial" w:hAnsi="Arial" w:cs="Arial"/>
          <w:lang w:eastAsia="zh-CN"/>
        </w:rPr>
        <w:t>artificially established in the 1</w:t>
      </w:r>
      <w:r w:rsidR="007B524E">
        <w:rPr>
          <w:rFonts w:ascii="Arial" w:hAnsi="Arial" w:cs="Arial"/>
          <w:lang w:eastAsia="zh-CN"/>
        </w:rPr>
        <w:t>880s</w:t>
      </w:r>
      <w:r w:rsidR="001E4600">
        <w:rPr>
          <w:rFonts w:ascii="Arial" w:hAnsi="Arial" w:cs="Arial"/>
          <w:lang w:eastAsia="zh-CN"/>
        </w:rPr>
        <w:t>. Koala</w:t>
      </w:r>
      <w:r w:rsidR="003F1CDD">
        <w:rPr>
          <w:rFonts w:ascii="Arial" w:hAnsi="Arial" w:cs="Arial"/>
          <w:lang w:eastAsia="zh-CN"/>
        </w:rPr>
        <w:t xml:space="preserve"> health is being impacted by a combination of factors, including </w:t>
      </w:r>
      <w:r w:rsidR="008503FE">
        <w:rPr>
          <w:rFonts w:ascii="Arial" w:hAnsi="Arial" w:cs="Arial"/>
          <w:lang w:eastAsia="zh-CN"/>
        </w:rPr>
        <w:t>loss of suitable habitat</w:t>
      </w:r>
      <w:r w:rsidR="00982F93">
        <w:rPr>
          <w:rFonts w:ascii="Arial" w:hAnsi="Arial" w:cs="Arial"/>
          <w:lang w:eastAsia="zh-CN"/>
        </w:rPr>
        <w:t xml:space="preserve"> due to over-browsing</w:t>
      </w:r>
      <w:r w:rsidR="008503FE">
        <w:rPr>
          <w:rFonts w:ascii="Arial" w:hAnsi="Arial" w:cs="Arial"/>
          <w:lang w:eastAsia="zh-CN"/>
        </w:rPr>
        <w:t xml:space="preserve">. </w:t>
      </w:r>
      <w:r w:rsidR="00787A7D">
        <w:rPr>
          <w:rFonts w:ascii="Arial" w:hAnsi="Arial" w:cs="Arial"/>
          <w:lang w:eastAsia="zh-CN"/>
        </w:rPr>
        <w:t xml:space="preserve">This issue has generated significant public interest and prompted </w:t>
      </w:r>
      <w:r w:rsidR="00982F93">
        <w:rPr>
          <w:rFonts w:ascii="Arial" w:hAnsi="Arial" w:cs="Arial"/>
          <w:lang w:eastAsia="zh-CN"/>
        </w:rPr>
        <w:t xml:space="preserve">immediate actions by land managers such as population health assessments. </w:t>
      </w:r>
      <w:r w:rsidR="00A7746C">
        <w:rPr>
          <w:rFonts w:ascii="Arial" w:hAnsi="Arial" w:cs="Arial"/>
          <w:lang w:eastAsia="zh-CN"/>
        </w:rPr>
        <w:t xml:space="preserve">DEECA has decided to initiate a project that allows </w:t>
      </w:r>
      <w:r w:rsidR="00764398">
        <w:rPr>
          <w:rFonts w:ascii="Arial" w:hAnsi="Arial" w:cs="Arial"/>
          <w:lang w:eastAsia="zh-CN"/>
        </w:rPr>
        <w:t xml:space="preserve">development of a </w:t>
      </w:r>
      <w:r w:rsidR="005C5C89">
        <w:rPr>
          <w:rFonts w:ascii="Arial" w:hAnsi="Arial" w:cs="Arial"/>
          <w:lang w:eastAsia="zh-CN"/>
        </w:rPr>
        <w:t xml:space="preserve">more </w:t>
      </w:r>
      <w:r w:rsidR="00764398">
        <w:rPr>
          <w:rFonts w:ascii="Arial" w:hAnsi="Arial" w:cs="Arial"/>
          <w:lang w:eastAsia="zh-CN"/>
        </w:rPr>
        <w:t xml:space="preserve">strategic approach to koala management on the island. </w:t>
      </w:r>
      <w:r w:rsidR="00982F93">
        <w:rPr>
          <w:rFonts w:ascii="Arial" w:hAnsi="Arial" w:cs="Arial"/>
          <w:lang w:eastAsia="zh-CN"/>
        </w:rPr>
        <w:t xml:space="preserve">The Project Officer will be responsible for co-ordinating the development of a Koala Management Plan in partnership with stakeholders including </w:t>
      </w:r>
      <w:proofErr w:type="spellStart"/>
      <w:r w:rsidR="00982F93">
        <w:rPr>
          <w:rFonts w:ascii="Arial" w:hAnsi="Arial" w:cs="Arial"/>
          <w:lang w:eastAsia="zh-CN"/>
        </w:rPr>
        <w:t>Bunarong</w:t>
      </w:r>
      <w:proofErr w:type="spellEnd"/>
      <w:r w:rsidR="00982F93">
        <w:rPr>
          <w:rFonts w:ascii="Arial" w:hAnsi="Arial" w:cs="Arial"/>
          <w:lang w:eastAsia="zh-CN"/>
        </w:rPr>
        <w:t>, Parks Victoria,</w:t>
      </w:r>
      <w:r w:rsidR="00CD0F08">
        <w:rPr>
          <w:rFonts w:ascii="Arial" w:hAnsi="Arial" w:cs="Arial"/>
          <w:lang w:eastAsia="zh-CN"/>
        </w:rPr>
        <w:t xml:space="preserve"> and </w:t>
      </w:r>
      <w:proofErr w:type="gramStart"/>
      <w:r w:rsidR="00CD0F08">
        <w:rPr>
          <w:rFonts w:ascii="Arial" w:hAnsi="Arial" w:cs="Arial"/>
          <w:lang w:eastAsia="zh-CN"/>
        </w:rPr>
        <w:t>local residents</w:t>
      </w:r>
      <w:proofErr w:type="gramEnd"/>
      <w:r w:rsidR="005C5C89">
        <w:rPr>
          <w:rFonts w:ascii="Arial" w:hAnsi="Arial" w:cs="Arial"/>
          <w:lang w:eastAsia="zh-CN"/>
        </w:rPr>
        <w:t xml:space="preserve"> and landowners</w:t>
      </w:r>
      <w:r w:rsidR="00CD0F08">
        <w:rPr>
          <w:rFonts w:ascii="Arial" w:hAnsi="Arial" w:cs="Arial"/>
          <w:lang w:eastAsia="zh-CN"/>
        </w:rPr>
        <w:t>.</w:t>
      </w:r>
      <w:r w:rsidR="00982F93">
        <w:rPr>
          <w:rFonts w:ascii="Arial" w:hAnsi="Arial" w:cs="Arial"/>
          <w:lang w:eastAsia="zh-CN"/>
        </w:rPr>
        <w:t xml:space="preserve"> </w:t>
      </w:r>
    </w:p>
    <w:p w14:paraId="18CCFD45" w14:textId="6AB17A8A" w:rsidR="00CF2396" w:rsidRPr="00CC5734"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4848C1C2"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FB05810" w14:textId="77777777" w:rsidR="00093B48" w:rsidRDefault="00093B48" w:rsidP="00093B48">
      <w:pPr>
        <w:rPr>
          <w:b/>
          <w:bCs/>
          <w:color w:val="FF0000"/>
        </w:rPr>
      </w:pPr>
      <w:r w:rsidRPr="00F00D50">
        <w:rPr>
          <w:b/>
          <w:bCs/>
        </w:rPr>
        <w:t>The Division</w:t>
      </w:r>
      <w:r>
        <w:rPr>
          <w:b/>
          <w:bCs/>
        </w:rPr>
        <w:t xml:space="preserve"> </w:t>
      </w:r>
    </w:p>
    <w:p w14:paraId="5B2F418A" w14:textId="77777777" w:rsidR="00093B48" w:rsidRDefault="00093B48" w:rsidP="00093B48">
      <w:pPr>
        <w:rPr>
          <w:rFonts w:ascii="Arial" w:hAnsi="Arial"/>
        </w:rPr>
      </w:pPr>
      <w:r w:rsidRPr="003F0855">
        <w:rPr>
          <w:rFonts w:ascii="Arial" w:hAnsi="Arial"/>
        </w:rPr>
        <w:t xml:space="preserve">DEECA Regions Division </w:t>
      </w:r>
      <w:r>
        <w:rPr>
          <w:rFonts w:ascii="Arial" w:hAnsi="Arial"/>
        </w:rPr>
        <w:t xml:space="preserve">enables government priorities by delivering </w:t>
      </w:r>
      <w:r w:rsidRPr="003F0855">
        <w:rPr>
          <w:rFonts w:ascii="Arial" w:hAnsi="Arial"/>
        </w:rPr>
        <w:t xml:space="preserve">integrated, place-based programs, projects and </w:t>
      </w:r>
      <w:r>
        <w:rPr>
          <w:rFonts w:ascii="Arial" w:hAnsi="Arial"/>
        </w:rPr>
        <w:t xml:space="preserve">regional </w:t>
      </w:r>
      <w:r w:rsidRPr="003F0855">
        <w:rPr>
          <w:rFonts w:ascii="Arial" w:hAnsi="Arial"/>
        </w:rPr>
        <w:t>services</w:t>
      </w:r>
      <w:r>
        <w:rPr>
          <w:rFonts w:ascii="Arial" w:hAnsi="Arial"/>
        </w:rPr>
        <w:t xml:space="preserve"> to stakeholders and community on behalf of DEECA.  </w:t>
      </w:r>
    </w:p>
    <w:p w14:paraId="3EF24258" w14:textId="77777777" w:rsidR="00093B48" w:rsidRDefault="00093B48" w:rsidP="00093B48">
      <w:pPr>
        <w:rPr>
          <w:rFonts w:ascii="Arial" w:hAnsi="Arial"/>
        </w:rPr>
      </w:pPr>
      <w:r>
        <w:rPr>
          <w:rFonts w:ascii="Arial" w:hAnsi="Arial"/>
        </w:rPr>
        <w:t>The Division delivers across s</w:t>
      </w:r>
      <w:r w:rsidRPr="005D4A2B">
        <w:rPr>
          <w:rFonts w:ascii="Arial" w:hAnsi="Arial"/>
        </w:rPr>
        <w:t xml:space="preserve">ix </w:t>
      </w:r>
      <w:r>
        <w:rPr>
          <w:rFonts w:ascii="Arial" w:hAnsi="Arial"/>
        </w:rPr>
        <w:t xml:space="preserve">regions - </w:t>
      </w:r>
      <w:r w:rsidRPr="005D4A2B">
        <w:rPr>
          <w:rFonts w:ascii="Arial" w:hAnsi="Arial"/>
        </w:rPr>
        <w:t>Port Phillip, Barwon Southwest, Grampians, Loddon Mallee, Hume and Gippsland, each led by a Regional Director</w:t>
      </w:r>
      <w:r>
        <w:rPr>
          <w:rFonts w:ascii="Arial" w:hAnsi="Arial"/>
        </w:rPr>
        <w:t xml:space="preserve">. The </w:t>
      </w:r>
      <w:r w:rsidRPr="008A7CE2">
        <w:rPr>
          <w:rFonts w:ascii="Arial" w:hAnsi="Arial"/>
        </w:rPr>
        <w:t xml:space="preserve">Executive Director, DEECA Regions </w:t>
      </w:r>
      <w:r>
        <w:rPr>
          <w:rFonts w:ascii="Arial" w:hAnsi="Arial"/>
        </w:rPr>
        <w:t xml:space="preserve">provides strategic and operational oversight to the </w:t>
      </w:r>
      <w:r w:rsidRPr="008A7CE2">
        <w:rPr>
          <w:rFonts w:ascii="Arial" w:hAnsi="Arial"/>
        </w:rPr>
        <w:t>six region</w:t>
      </w:r>
      <w:r>
        <w:rPr>
          <w:rFonts w:ascii="Arial" w:hAnsi="Arial"/>
        </w:rPr>
        <w:t xml:space="preserve">s, </w:t>
      </w:r>
      <w:r w:rsidRPr="00C07DD9">
        <w:rPr>
          <w:rFonts w:ascii="Arial" w:hAnsi="Arial"/>
        </w:rPr>
        <w:t>support</w:t>
      </w:r>
      <w:r>
        <w:rPr>
          <w:rFonts w:ascii="Arial" w:hAnsi="Arial"/>
        </w:rPr>
        <w:t>ing</w:t>
      </w:r>
      <w:r w:rsidRPr="00C07DD9">
        <w:rPr>
          <w:rFonts w:ascii="Arial" w:hAnsi="Arial"/>
        </w:rPr>
        <w:t xml:space="preserve"> a one-DEECA, coordinated approach to </w:t>
      </w:r>
      <w:r>
        <w:rPr>
          <w:rFonts w:ascii="Arial" w:hAnsi="Arial"/>
        </w:rPr>
        <w:t xml:space="preserve">planning and delivery.  </w:t>
      </w:r>
    </w:p>
    <w:p w14:paraId="6EE8036E" w14:textId="77777777" w:rsidR="00093B48" w:rsidRDefault="00093B48" w:rsidP="00093B48">
      <w:pPr>
        <w:rPr>
          <w:rFonts w:ascii="Arial" w:hAnsi="Arial"/>
        </w:rPr>
      </w:pPr>
      <w:r w:rsidRPr="003F0855">
        <w:rPr>
          <w:rFonts w:ascii="Arial" w:hAnsi="Arial"/>
        </w:rPr>
        <w:t xml:space="preserve">The Division </w:t>
      </w:r>
      <w:r>
        <w:rPr>
          <w:rFonts w:ascii="Arial" w:hAnsi="Arial"/>
        </w:rPr>
        <w:t xml:space="preserve">includes two core teams in each region overseeing </w:t>
      </w:r>
      <w:r w:rsidRPr="003F0855">
        <w:rPr>
          <w:rFonts w:ascii="Arial" w:hAnsi="Arial"/>
        </w:rPr>
        <w:t xml:space="preserve">public land services and </w:t>
      </w:r>
      <w:r>
        <w:rPr>
          <w:rFonts w:ascii="Arial" w:hAnsi="Arial"/>
        </w:rPr>
        <w:t xml:space="preserve">strategic </w:t>
      </w:r>
      <w:r w:rsidRPr="003F0855">
        <w:rPr>
          <w:rFonts w:ascii="Arial" w:hAnsi="Arial"/>
        </w:rPr>
        <w:t xml:space="preserve">stakeholder partnerships </w:t>
      </w:r>
      <w:r>
        <w:rPr>
          <w:rFonts w:ascii="Arial" w:hAnsi="Arial"/>
        </w:rPr>
        <w:t xml:space="preserve">at place and seven </w:t>
      </w:r>
      <w:r w:rsidRPr="003F0855">
        <w:rPr>
          <w:rFonts w:ascii="Arial" w:hAnsi="Arial"/>
        </w:rPr>
        <w:t>statewide portfolios</w:t>
      </w:r>
      <w:r>
        <w:rPr>
          <w:rFonts w:ascii="Arial" w:hAnsi="Arial"/>
        </w:rPr>
        <w:t>:</w:t>
      </w:r>
    </w:p>
    <w:p w14:paraId="55D88E84" w14:textId="77777777" w:rsidR="00093B48" w:rsidRPr="00D62AC0" w:rsidRDefault="00093B48" w:rsidP="007947BD">
      <w:pPr>
        <w:numPr>
          <w:ilvl w:val="0"/>
          <w:numId w:val="19"/>
        </w:numPr>
        <w:rPr>
          <w:rFonts w:ascii="Arial" w:hAnsi="Arial"/>
        </w:rPr>
      </w:pPr>
      <w:r w:rsidRPr="00D62AC0">
        <w:rPr>
          <w:rFonts w:ascii="Arial" w:hAnsi="Arial"/>
        </w:rPr>
        <w:t xml:space="preserve">Wildlife and Landscape Protection (led by Gippsland Region) </w:t>
      </w:r>
    </w:p>
    <w:p w14:paraId="6FE04C05" w14:textId="77777777" w:rsidR="00093B48" w:rsidRPr="00D62AC0" w:rsidRDefault="00093B48" w:rsidP="007947BD">
      <w:pPr>
        <w:numPr>
          <w:ilvl w:val="0"/>
          <w:numId w:val="19"/>
        </w:numPr>
        <w:rPr>
          <w:rFonts w:ascii="Arial" w:hAnsi="Arial"/>
        </w:rPr>
      </w:pPr>
      <w:r w:rsidRPr="00D62AC0">
        <w:rPr>
          <w:rFonts w:ascii="Arial" w:hAnsi="Arial"/>
        </w:rPr>
        <w:t xml:space="preserve">Biodiversity </w:t>
      </w:r>
      <w:r>
        <w:rPr>
          <w:rFonts w:ascii="Arial" w:hAnsi="Arial"/>
        </w:rPr>
        <w:t xml:space="preserve">Impact </w:t>
      </w:r>
      <w:r w:rsidRPr="00D62AC0">
        <w:rPr>
          <w:rFonts w:ascii="Arial" w:hAnsi="Arial"/>
        </w:rPr>
        <w:t>Assessment (led by Loddon Mallee Region)</w:t>
      </w:r>
    </w:p>
    <w:p w14:paraId="0AD15581" w14:textId="77777777" w:rsidR="00093B48" w:rsidRPr="00D62AC0" w:rsidRDefault="00093B48" w:rsidP="007947BD">
      <w:pPr>
        <w:numPr>
          <w:ilvl w:val="0"/>
          <w:numId w:val="19"/>
        </w:numPr>
        <w:rPr>
          <w:rFonts w:ascii="Arial" w:hAnsi="Arial"/>
        </w:rPr>
      </w:pPr>
      <w:r w:rsidRPr="00D62AC0">
        <w:rPr>
          <w:rFonts w:ascii="Arial" w:hAnsi="Arial"/>
        </w:rPr>
        <w:t xml:space="preserve">Land Management (led by Hume Region) </w:t>
      </w:r>
    </w:p>
    <w:p w14:paraId="1BC9E8BE" w14:textId="77777777" w:rsidR="00093B48" w:rsidRPr="009A5F21" w:rsidRDefault="00093B48" w:rsidP="007947BD">
      <w:pPr>
        <w:numPr>
          <w:ilvl w:val="0"/>
          <w:numId w:val="19"/>
        </w:numPr>
        <w:rPr>
          <w:rFonts w:ascii="Arial" w:hAnsi="Arial"/>
        </w:rPr>
      </w:pPr>
      <w:r w:rsidRPr="009A5F21">
        <w:rPr>
          <w:rFonts w:ascii="Arial" w:hAnsi="Arial"/>
        </w:rPr>
        <w:t xml:space="preserve">Planning and Environmental Assessment (led by Port Phillip Region) </w:t>
      </w:r>
    </w:p>
    <w:p w14:paraId="2BF28150" w14:textId="77777777" w:rsidR="00093B48" w:rsidRPr="00D62AC0" w:rsidRDefault="00093B48" w:rsidP="007947BD">
      <w:pPr>
        <w:numPr>
          <w:ilvl w:val="0"/>
          <w:numId w:val="19"/>
        </w:numPr>
        <w:rPr>
          <w:rFonts w:ascii="Arial" w:hAnsi="Arial"/>
        </w:rPr>
      </w:pPr>
      <w:r w:rsidRPr="00D62AC0">
        <w:rPr>
          <w:rFonts w:ascii="Arial" w:hAnsi="Arial"/>
        </w:rPr>
        <w:t>Environmental Investments and Programs</w:t>
      </w:r>
      <w:r>
        <w:rPr>
          <w:rFonts w:ascii="Arial" w:hAnsi="Arial"/>
        </w:rPr>
        <w:t xml:space="preserve"> </w:t>
      </w:r>
      <w:r w:rsidRPr="00D62AC0">
        <w:rPr>
          <w:rFonts w:ascii="Arial" w:hAnsi="Arial"/>
        </w:rPr>
        <w:t xml:space="preserve">(led by Grampians Region) </w:t>
      </w:r>
    </w:p>
    <w:p w14:paraId="1157AE0F" w14:textId="77777777" w:rsidR="00093B48" w:rsidRPr="00D62AC0" w:rsidRDefault="00093B48" w:rsidP="007947BD">
      <w:pPr>
        <w:numPr>
          <w:ilvl w:val="0"/>
          <w:numId w:val="19"/>
        </w:numPr>
        <w:rPr>
          <w:rFonts w:ascii="Arial" w:hAnsi="Arial"/>
        </w:rPr>
      </w:pPr>
      <w:r w:rsidRPr="00D62AC0">
        <w:rPr>
          <w:rFonts w:ascii="Arial" w:hAnsi="Arial"/>
        </w:rPr>
        <w:t xml:space="preserve">DEECA Recovery Coordination and Coastal Operations (led by Barwon </w:t>
      </w:r>
      <w:proofErr w:type="gramStart"/>
      <w:r w:rsidRPr="00D62AC0">
        <w:rPr>
          <w:rFonts w:ascii="Arial" w:hAnsi="Arial"/>
        </w:rPr>
        <w:t>South West</w:t>
      </w:r>
      <w:proofErr w:type="gramEnd"/>
      <w:r w:rsidRPr="00D62AC0">
        <w:rPr>
          <w:rFonts w:ascii="Arial" w:hAnsi="Arial"/>
        </w:rPr>
        <w:t xml:space="preserve"> Region) </w:t>
      </w:r>
    </w:p>
    <w:p w14:paraId="47568FE0" w14:textId="77777777" w:rsidR="001A7276" w:rsidRDefault="00093B48" w:rsidP="007947BD">
      <w:pPr>
        <w:numPr>
          <w:ilvl w:val="0"/>
          <w:numId w:val="19"/>
        </w:numPr>
        <w:rPr>
          <w:rFonts w:ascii="Arial" w:hAnsi="Arial"/>
        </w:rPr>
      </w:pPr>
      <w:r w:rsidRPr="00641A98">
        <w:rPr>
          <w:rFonts w:ascii="Arial" w:hAnsi="Arial"/>
          <w:lang w:val="en-US"/>
        </w:rPr>
        <w:t>Strategy and Service Delivery</w:t>
      </w:r>
      <w:r w:rsidRPr="00641A98">
        <w:rPr>
          <w:rFonts w:ascii="Arial" w:hAnsi="Arial"/>
        </w:rPr>
        <w:t xml:space="preserve"> </w:t>
      </w:r>
      <w:r w:rsidRPr="00D62AC0">
        <w:rPr>
          <w:rFonts w:ascii="Arial" w:hAnsi="Arial"/>
        </w:rPr>
        <w:t xml:space="preserve">(led by the Office of the Executive Director DEECA Regions) </w:t>
      </w:r>
    </w:p>
    <w:p w14:paraId="674EF0D9" w14:textId="77777777" w:rsidR="00D307F7" w:rsidRPr="00C32B3D" w:rsidRDefault="001A7276" w:rsidP="001A7276">
      <w:pPr>
        <w:rPr>
          <w:rFonts w:ascii="Arial" w:hAnsi="Arial"/>
          <w:b/>
          <w:bCs/>
        </w:rPr>
      </w:pPr>
      <w:r w:rsidRPr="00C32B3D">
        <w:rPr>
          <w:rFonts w:ascii="Arial" w:hAnsi="Arial"/>
          <w:b/>
          <w:bCs/>
        </w:rPr>
        <w:t xml:space="preserve">The </w:t>
      </w:r>
      <w:r w:rsidR="00D307F7" w:rsidRPr="00C32B3D">
        <w:rPr>
          <w:rFonts w:ascii="Arial" w:hAnsi="Arial"/>
          <w:b/>
          <w:bCs/>
        </w:rPr>
        <w:t>Branch</w:t>
      </w:r>
    </w:p>
    <w:p w14:paraId="36A58D11" w14:textId="25340D90" w:rsidR="00C32B3D" w:rsidRPr="00CD31CD" w:rsidRDefault="00C32B3D" w:rsidP="00764398">
      <w:pPr>
        <w:jc w:val="both"/>
        <w:rPr>
          <w:rFonts w:ascii="Arial" w:hAnsi="Arial"/>
        </w:rPr>
      </w:pPr>
      <w:r w:rsidRPr="00CD31CD">
        <w:rPr>
          <w:rFonts w:ascii="Arial" w:hAnsi="Arial"/>
        </w:rPr>
        <w:t xml:space="preserve">The </w:t>
      </w:r>
      <w:r w:rsidRPr="00C32B3D">
        <w:rPr>
          <w:rFonts w:ascii="Arial" w:hAnsi="Arial"/>
          <w:lang w:val="en-US"/>
        </w:rPr>
        <w:t>Wildlife and Landscape Protection</w:t>
      </w:r>
      <w:r w:rsidRPr="00CD31CD">
        <w:rPr>
          <w:rFonts w:ascii="Arial" w:hAnsi="Arial"/>
          <w:b/>
          <w:bCs/>
          <w:lang w:val="en-US"/>
        </w:rPr>
        <w:t xml:space="preserve"> </w:t>
      </w:r>
      <w:r w:rsidRPr="00CD31CD">
        <w:rPr>
          <w:rFonts w:ascii="Arial" w:hAnsi="Arial"/>
        </w:rPr>
        <w:t xml:space="preserve">statewide portfolio </w:t>
      </w:r>
      <w:r w:rsidRPr="00CD31CD">
        <w:rPr>
          <w:rFonts w:ascii="Arial" w:hAnsi="Arial"/>
          <w:lang w:val="en-US"/>
        </w:rPr>
        <w:t xml:space="preserve">improves capability and coordination for effective wildlife emergency preparedness and response, </w:t>
      </w:r>
      <w:r w:rsidRPr="00CD31CD">
        <w:rPr>
          <w:rFonts w:ascii="Arial" w:hAnsi="Arial"/>
        </w:rPr>
        <w:t xml:space="preserve">delivers </w:t>
      </w:r>
      <w:r w:rsidRPr="00CD31CD">
        <w:rPr>
          <w:rFonts w:ascii="Arial" w:hAnsi="Arial"/>
          <w:lang w:val="en-US"/>
        </w:rPr>
        <w:t xml:space="preserve">place-based non regulatory wildlife services, </w:t>
      </w:r>
      <w:r w:rsidRPr="00CD31CD">
        <w:rPr>
          <w:rFonts w:ascii="Arial" w:hAnsi="Arial"/>
        </w:rPr>
        <w:t xml:space="preserve">landscape protection projects and the vertebrate species management program. This branch works in close partnership with Traditional Owners, community and a </w:t>
      </w:r>
      <w:r w:rsidRPr="00CD31CD">
        <w:rPr>
          <w:rFonts w:ascii="Arial" w:hAnsi="Arial"/>
          <w:lang w:val="en-US"/>
        </w:rPr>
        <w:t>diverse range of internal and external stakeholders t</w:t>
      </w:r>
      <w:r w:rsidRPr="00CD31CD">
        <w:rPr>
          <w:rFonts w:ascii="Arial" w:hAnsi="Arial"/>
        </w:rPr>
        <w:t xml:space="preserve">o </w:t>
      </w:r>
      <w:r w:rsidRPr="00CD31CD">
        <w:rPr>
          <w:rFonts w:ascii="Arial" w:hAnsi="Arial"/>
          <w:lang w:val="en-US"/>
        </w:rPr>
        <w:t>support communities and land managers to protect wildlife populations and habitats and manage threats to biodiversity and livestock.</w:t>
      </w:r>
    </w:p>
    <w:p w14:paraId="6BBD40AD" w14:textId="18AE06FE" w:rsidR="00093B48" w:rsidRPr="00D62AC0" w:rsidRDefault="00093B48" w:rsidP="001A7276">
      <w:pPr>
        <w:rPr>
          <w:rFonts w:ascii="Arial" w:hAnsi="Arial"/>
        </w:rPr>
      </w:pPr>
      <w:r w:rsidRPr="00D62AC0">
        <w:rPr>
          <w:rFonts w:ascii="Arial" w:hAnsi="Arial"/>
        </w:rPr>
        <w:t xml:space="preserve"> </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A1C7EAD" w14:textId="1B674830" w:rsidR="00764398" w:rsidRPr="00FE3DDB" w:rsidRDefault="00685D3E" w:rsidP="00CE3768">
      <w:pPr>
        <w:numPr>
          <w:ilvl w:val="0"/>
          <w:numId w:val="17"/>
        </w:numPr>
        <w:spacing w:before="0" w:line="240" w:lineRule="auto"/>
        <w:jc w:val="both"/>
      </w:pPr>
      <w:r>
        <w:rPr>
          <w:rFonts w:ascii="Arial" w:hAnsi="Arial" w:cs="Arial"/>
          <w:color w:val="000000"/>
          <w:lang w:eastAsia="zh-CN"/>
        </w:rPr>
        <w:t xml:space="preserve">Lead the development of the French Island Koala Management Plan by </w:t>
      </w:r>
      <w:r w:rsidR="00496990">
        <w:rPr>
          <w:rFonts w:ascii="Arial" w:hAnsi="Arial" w:cs="Arial"/>
          <w:color w:val="000000"/>
          <w:lang w:eastAsia="zh-CN"/>
        </w:rPr>
        <w:t xml:space="preserve">writing a Plan that </w:t>
      </w:r>
      <w:r w:rsidR="00FE3DDB">
        <w:rPr>
          <w:rFonts w:ascii="Arial" w:hAnsi="Arial" w:cs="Arial"/>
          <w:color w:val="000000"/>
          <w:lang w:eastAsia="zh-CN"/>
        </w:rPr>
        <w:t xml:space="preserve">effectively </w:t>
      </w:r>
      <w:r w:rsidR="00496990">
        <w:rPr>
          <w:rFonts w:ascii="Arial" w:hAnsi="Arial" w:cs="Arial"/>
          <w:color w:val="000000"/>
          <w:lang w:eastAsia="zh-CN"/>
        </w:rPr>
        <w:t xml:space="preserve">combines scientific and </w:t>
      </w:r>
      <w:r w:rsidR="008639F1">
        <w:rPr>
          <w:rFonts w:ascii="Arial" w:hAnsi="Arial" w:cs="Arial"/>
          <w:color w:val="000000"/>
          <w:lang w:eastAsia="zh-CN"/>
        </w:rPr>
        <w:t>community-based</w:t>
      </w:r>
      <w:r w:rsidR="00496990">
        <w:rPr>
          <w:rFonts w:ascii="Arial" w:hAnsi="Arial" w:cs="Arial"/>
          <w:color w:val="000000"/>
          <w:lang w:eastAsia="zh-CN"/>
        </w:rPr>
        <w:t xml:space="preserve"> knowledge </w:t>
      </w:r>
      <w:r w:rsidR="00DC50A5">
        <w:rPr>
          <w:rFonts w:ascii="Arial" w:hAnsi="Arial" w:cs="Arial"/>
          <w:color w:val="000000"/>
          <w:lang w:eastAsia="zh-CN"/>
        </w:rPr>
        <w:t xml:space="preserve">to set out a </w:t>
      </w:r>
      <w:r w:rsidR="008639F1">
        <w:rPr>
          <w:rFonts w:ascii="Arial" w:hAnsi="Arial" w:cs="Arial"/>
          <w:color w:val="000000"/>
          <w:lang w:eastAsia="zh-CN"/>
        </w:rPr>
        <w:t>long-term</w:t>
      </w:r>
      <w:r w:rsidR="00DC50A5">
        <w:rPr>
          <w:rFonts w:ascii="Arial" w:hAnsi="Arial" w:cs="Arial"/>
          <w:color w:val="000000"/>
          <w:lang w:eastAsia="zh-CN"/>
        </w:rPr>
        <w:t xml:space="preserve"> approach to koala management on French Island.</w:t>
      </w:r>
    </w:p>
    <w:p w14:paraId="76D2768E" w14:textId="22E873AB" w:rsidR="00FE3DDB" w:rsidRPr="008639F1" w:rsidRDefault="00FE3DDB" w:rsidP="00CE3768">
      <w:pPr>
        <w:numPr>
          <w:ilvl w:val="0"/>
          <w:numId w:val="17"/>
        </w:numPr>
        <w:spacing w:before="0" w:line="240" w:lineRule="auto"/>
        <w:jc w:val="both"/>
      </w:pPr>
      <w:r>
        <w:rPr>
          <w:rFonts w:ascii="Arial" w:hAnsi="Arial" w:cs="Arial"/>
          <w:color w:val="000000"/>
          <w:lang w:eastAsia="zh-CN"/>
        </w:rPr>
        <w:t xml:space="preserve">Lead and facilitate a Project Working Group that brings together key stakeholders and partners to </w:t>
      </w:r>
      <w:r w:rsidR="008639F1">
        <w:rPr>
          <w:rFonts w:ascii="Arial" w:hAnsi="Arial" w:cs="Arial"/>
          <w:color w:val="000000"/>
          <w:lang w:eastAsia="zh-CN"/>
        </w:rPr>
        <w:t>discuss and develop the Plan</w:t>
      </w:r>
      <w:r w:rsidR="00C51921">
        <w:rPr>
          <w:rFonts w:ascii="Arial" w:hAnsi="Arial" w:cs="Arial"/>
          <w:color w:val="000000"/>
          <w:lang w:eastAsia="zh-CN"/>
        </w:rPr>
        <w:t xml:space="preserve"> across the life of the project</w:t>
      </w:r>
      <w:r w:rsidR="008639F1">
        <w:rPr>
          <w:rFonts w:ascii="Arial" w:hAnsi="Arial" w:cs="Arial"/>
          <w:color w:val="000000"/>
          <w:lang w:eastAsia="zh-CN"/>
        </w:rPr>
        <w:t>.</w:t>
      </w:r>
    </w:p>
    <w:p w14:paraId="30196E3A" w14:textId="4FC839DC" w:rsidR="008639F1" w:rsidRPr="0064393B" w:rsidRDefault="008639F1" w:rsidP="00CE3768">
      <w:pPr>
        <w:numPr>
          <w:ilvl w:val="0"/>
          <w:numId w:val="17"/>
        </w:numPr>
        <w:spacing w:before="0" w:line="240" w:lineRule="auto"/>
        <w:jc w:val="both"/>
      </w:pPr>
      <w:r>
        <w:rPr>
          <w:rFonts w:ascii="Arial" w:hAnsi="Arial" w:cs="Arial"/>
          <w:color w:val="000000"/>
          <w:lang w:eastAsia="zh-CN"/>
        </w:rPr>
        <w:t xml:space="preserve">Lead engagement with </w:t>
      </w:r>
      <w:r w:rsidR="00A12B18">
        <w:rPr>
          <w:rFonts w:ascii="Arial" w:hAnsi="Arial" w:cs="Arial"/>
          <w:color w:val="000000"/>
          <w:lang w:eastAsia="zh-CN"/>
        </w:rPr>
        <w:t xml:space="preserve">key stakeholders and partners including </w:t>
      </w:r>
      <w:proofErr w:type="spellStart"/>
      <w:r w:rsidR="00A12B18">
        <w:rPr>
          <w:rFonts w:ascii="Arial" w:hAnsi="Arial" w:cs="Arial"/>
          <w:color w:val="000000"/>
          <w:lang w:eastAsia="zh-CN"/>
        </w:rPr>
        <w:t>Bunarong</w:t>
      </w:r>
      <w:proofErr w:type="spellEnd"/>
      <w:r w:rsidR="00297B47">
        <w:rPr>
          <w:rFonts w:ascii="Arial" w:hAnsi="Arial" w:cs="Arial"/>
          <w:color w:val="000000"/>
          <w:lang w:eastAsia="zh-CN"/>
        </w:rPr>
        <w:t xml:space="preserve"> Land Council</w:t>
      </w:r>
      <w:r w:rsidR="00A12B18">
        <w:rPr>
          <w:rFonts w:ascii="Arial" w:hAnsi="Arial" w:cs="Arial"/>
          <w:color w:val="000000"/>
          <w:lang w:eastAsia="zh-CN"/>
        </w:rPr>
        <w:t>, conservation organisations, Parks Victoria, residents and landowners.</w:t>
      </w:r>
    </w:p>
    <w:p w14:paraId="025A487B" w14:textId="19875AFA" w:rsidR="0064393B" w:rsidRPr="007B7F8D" w:rsidRDefault="0064393B" w:rsidP="00CE3768">
      <w:pPr>
        <w:numPr>
          <w:ilvl w:val="0"/>
          <w:numId w:val="17"/>
        </w:numPr>
        <w:spacing w:before="0" w:line="240" w:lineRule="auto"/>
        <w:jc w:val="both"/>
      </w:pPr>
      <w:r>
        <w:rPr>
          <w:rFonts w:ascii="Arial" w:hAnsi="Arial" w:cs="Arial"/>
          <w:color w:val="000000"/>
          <w:lang w:eastAsia="zh-CN"/>
        </w:rPr>
        <w:t>Manage and report on project and budget status and pro</w:t>
      </w:r>
      <w:r w:rsidR="00C51921">
        <w:rPr>
          <w:rFonts w:ascii="Arial" w:hAnsi="Arial" w:cs="Arial"/>
          <w:color w:val="000000"/>
          <w:lang w:eastAsia="zh-CN"/>
        </w:rPr>
        <w:t>v</w:t>
      </w:r>
      <w:r>
        <w:rPr>
          <w:rFonts w:ascii="Arial" w:hAnsi="Arial" w:cs="Arial"/>
          <w:color w:val="000000"/>
          <w:lang w:eastAsia="zh-CN"/>
        </w:rPr>
        <w:t xml:space="preserve">ide timely updates on project risks, </w:t>
      </w:r>
      <w:r w:rsidR="00C51921">
        <w:rPr>
          <w:rFonts w:ascii="Arial" w:hAnsi="Arial" w:cs="Arial"/>
          <w:color w:val="000000"/>
          <w:lang w:eastAsia="zh-CN"/>
        </w:rPr>
        <w:t xml:space="preserve">targets and achievements. </w:t>
      </w:r>
    </w:p>
    <w:p w14:paraId="02F677C6" w14:textId="569F8071" w:rsidR="007B7F8D" w:rsidRPr="0093549C" w:rsidRDefault="007B7F8D" w:rsidP="00CE3768">
      <w:pPr>
        <w:numPr>
          <w:ilvl w:val="0"/>
          <w:numId w:val="17"/>
        </w:numPr>
        <w:spacing w:before="0" w:line="240" w:lineRule="auto"/>
        <w:jc w:val="both"/>
      </w:pPr>
      <w:r>
        <w:rPr>
          <w:rFonts w:ascii="Arial" w:hAnsi="Arial" w:cs="Arial"/>
          <w:color w:val="000000"/>
          <w:lang w:eastAsia="zh-CN"/>
        </w:rPr>
        <w:t xml:space="preserve">Co-ordinate development of effective external communications products to engender support for the project and to ensure that stakeholders are </w:t>
      </w:r>
      <w:r w:rsidR="004454F8">
        <w:rPr>
          <w:rFonts w:ascii="Arial" w:hAnsi="Arial" w:cs="Arial"/>
          <w:color w:val="000000"/>
          <w:lang w:eastAsia="zh-CN"/>
        </w:rPr>
        <w:t>informed about project status.</w:t>
      </w:r>
    </w:p>
    <w:p w14:paraId="7988C4C9" w14:textId="77777777" w:rsidR="003E3B7D" w:rsidRDefault="003E3B7D" w:rsidP="00495B3B">
      <w:pPr>
        <w:keepNext/>
        <w:spacing w:before="0" w:line="240" w:lineRule="auto"/>
        <w:rPr>
          <w:rFonts w:ascii="Arial" w:hAnsi="Arial" w:cs="Arial"/>
          <w:bCs/>
          <w:color w:val="442D97"/>
          <w:sz w:val="28"/>
          <w:szCs w:val="28"/>
          <w:lang w:eastAsia="zh-CN"/>
        </w:rPr>
      </w:pPr>
    </w:p>
    <w:p w14:paraId="3D3807B0" w14:textId="698701E2"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4744362B" w14:textId="77777777" w:rsidR="00CC1021" w:rsidRDefault="00CC1021"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74870C9E" w14:textId="5306CF1C" w:rsidR="00CC71E3" w:rsidRDefault="006B5AF7" w:rsidP="00495B3B">
      <w:pPr>
        <w:spacing w:before="160" w:after="0"/>
        <w:rPr>
          <w:rFonts w:ascii="Arial" w:hAnsi="Arial" w:cs="Arial"/>
          <w:b/>
          <w:color w:val="363534"/>
          <w:szCs w:val="22"/>
        </w:rPr>
      </w:pPr>
      <w:r>
        <w:rPr>
          <w:rFonts w:ascii="Arial" w:hAnsi="Arial" w:cs="Arial"/>
          <w:b/>
          <w:color w:val="363534"/>
          <w:szCs w:val="22"/>
        </w:rPr>
        <w:t>Desirable</w:t>
      </w:r>
    </w:p>
    <w:p w14:paraId="1A796942" w14:textId="40D1F1BD" w:rsidR="006B5AF7" w:rsidRDefault="006B5AF7" w:rsidP="007947BD">
      <w:pPr>
        <w:numPr>
          <w:ilvl w:val="0"/>
          <w:numId w:val="20"/>
        </w:numPr>
        <w:spacing w:before="0" w:after="0"/>
        <w:rPr>
          <w:rFonts w:ascii="Arial" w:hAnsi="Arial" w:cs="Arial"/>
          <w:lang w:eastAsia="zh-CN"/>
        </w:rPr>
      </w:pPr>
      <w:r w:rsidRPr="006F3772">
        <w:rPr>
          <w:rFonts w:ascii="Arial" w:hAnsi="Arial" w:cs="Arial"/>
          <w:lang w:eastAsia="zh-CN"/>
        </w:rPr>
        <w:t>Experience</w:t>
      </w:r>
      <w:r w:rsidR="00B872CC" w:rsidRPr="006F3772">
        <w:rPr>
          <w:rFonts w:ascii="Arial" w:hAnsi="Arial" w:cs="Arial"/>
          <w:lang w:eastAsia="zh-CN"/>
        </w:rPr>
        <w:t xml:space="preserve"> </w:t>
      </w:r>
      <w:r w:rsidR="00BF0A1E">
        <w:rPr>
          <w:rFonts w:ascii="Arial" w:hAnsi="Arial" w:cs="Arial"/>
          <w:lang w:eastAsia="zh-CN"/>
        </w:rPr>
        <w:t xml:space="preserve">in complex project management </w:t>
      </w:r>
      <w:r w:rsidR="005F1C2F">
        <w:rPr>
          <w:rFonts w:ascii="Arial" w:hAnsi="Arial" w:cs="Arial"/>
          <w:lang w:eastAsia="zh-CN"/>
        </w:rPr>
        <w:t xml:space="preserve">and governance, </w:t>
      </w:r>
      <w:r w:rsidR="00CC4A0E">
        <w:rPr>
          <w:rFonts w:ascii="Arial" w:hAnsi="Arial" w:cs="Arial"/>
          <w:lang w:eastAsia="zh-CN"/>
        </w:rPr>
        <w:t xml:space="preserve">and a demonstrated ability to produce </w:t>
      </w:r>
      <w:proofErr w:type="gramStart"/>
      <w:r w:rsidR="00CC4A0E">
        <w:rPr>
          <w:rFonts w:ascii="Arial" w:hAnsi="Arial" w:cs="Arial"/>
          <w:lang w:eastAsia="zh-CN"/>
        </w:rPr>
        <w:t>high quality</w:t>
      </w:r>
      <w:proofErr w:type="gramEnd"/>
      <w:r w:rsidR="00CC4A0E">
        <w:rPr>
          <w:rFonts w:ascii="Arial" w:hAnsi="Arial" w:cs="Arial"/>
          <w:lang w:eastAsia="zh-CN"/>
        </w:rPr>
        <w:t xml:space="preserve"> written reports.</w:t>
      </w:r>
    </w:p>
    <w:p w14:paraId="1B9D30B3" w14:textId="534BBC00" w:rsidR="005F1C2F" w:rsidRPr="006F3772" w:rsidRDefault="00E77A76" w:rsidP="007947BD">
      <w:pPr>
        <w:numPr>
          <w:ilvl w:val="0"/>
          <w:numId w:val="20"/>
        </w:numPr>
        <w:spacing w:before="0" w:after="0"/>
        <w:rPr>
          <w:rFonts w:ascii="Arial" w:hAnsi="Arial" w:cs="Arial"/>
          <w:lang w:eastAsia="zh-CN"/>
        </w:rPr>
      </w:pPr>
      <w:r>
        <w:rPr>
          <w:rFonts w:ascii="Arial" w:hAnsi="Arial" w:cs="Arial"/>
          <w:lang w:eastAsia="zh-CN"/>
        </w:rPr>
        <w:t>A</w:t>
      </w:r>
      <w:r w:rsidR="001A7E49">
        <w:rPr>
          <w:rFonts w:ascii="Arial" w:hAnsi="Arial" w:cs="Arial"/>
          <w:lang w:eastAsia="zh-CN"/>
        </w:rPr>
        <w:t xml:space="preserve"> </w:t>
      </w:r>
      <w:r w:rsidR="007020B6">
        <w:rPr>
          <w:rFonts w:ascii="Arial" w:hAnsi="Arial" w:cs="Arial"/>
          <w:lang w:eastAsia="zh-CN"/>
        </w:rPr>
        <w:t xml:space="preserve">demonstrated </w:t>
      </w:r>
      <w:r w:rsidR="001A7E49">
        <w:rPr>
          <w:rFonts w:ascii="Arial" w:hAnsi="Arial" w:cs="Arial"/>
          <w:lang w:eastAsia="zh-CN"/>
        </w:rPr>
        <w:t>ability to communicate to a diverse audience</w:t>
      </w:r>
      <w:r>
        <w:rPr>
          <w:rFonts w:ascii="Arial" w:hAnsi="Arial" w:cs="Arial"/>
          <w:lang w:eastAsia="zh-CN"/>
        </w:rPr>
        <w:t xml:space="preserve"> and to work effectively with Traditional Owners</w:t>
      </w:r>
      <w:r w:rsidR="001A7E49">
        <w:rPr>
          <w:rFonts w:ascii="Arial" w:hAnsi="Arial" w:cs="Arial"/>
          <w:lang w:eastAsia="zh-CN"/>
        </w:rPr>
        <w:t>.</w:t>
      </w:r>
    </w:p>
    <w:p w14:paraId="0E3FA9F3" w14:textId="5AA64820" w:rsidR="005C42A6" w:rsidRPr="00685D3E" w:rsidRDefault="00FF05E3" w:rsidP="00685D3E">
      <w:pPr>
        <w:numPr>
          <w:ilvl w:val="0"/>
          <w:numId w:val="20"/>
        </w:numPr>
        <w:spacing w:before="0" w:after="0"/>
        <w:rPr>
          <w:rFonts w:ascii="Arial" w:hAnsi="Arial" w:cs="Arial"/>
          <w:lang w:val="en-US" w:eastAsia="zh-CN"/>
        </w:rPr>
      </w:pPr>
      <w:r w:rsidRPr="006F3772">
        <w:rPr>
          <w:rFonts w:ascii="Arial" w:hAnsi="Arial" w:cs="Arial"/>
          <w:lang w:eastAsia="zh-CN"/>
        </w:rPr>
        <w:lastRenderedPageBreak/>
        <w:t xml:space="preserve">Experience leading significant stakeholder relationship management and partnerships, ideally related to wildlife protection </w:t>
      </w:r>
      <w:r w:rsidR="00C836E0">
        <w:rPr>
          <w:rFonts w:ascii="Arial" w:hAnsi="Arial" w:cs="Arial"/>
          <w:lang w:eastAsia="zh-CN"/>
        </w:rPr>
        <w:t>or land management.</w:t>
      </w:r>
    </w:p>
    <w:p w14:paraId="3B6777D0" w14:textId="77777777" w:rsidR="005C42A6" w:rsidRPr="006F3772" w:rsidRDefault="005C42A6" w:rsidP="007947BD">
      <w:pPr>
        <w:numPr>
          <w:ilvl w:val="0"/>
          <w:numId w:val="20"/>
        </w:numPr>
        <w:spacing w:before="0" w:after="0"/>
        <w:rPr>
          <w:rFonts w:ascii="Arial" w:hAnsi="Arial" w:cs="Arial"/>
          <w:lang w:val="en-US" w:eastAsia="zh-CN"/>
        </w:rPr>
      </w:pPr>
      <w:r w:rsidRPr="006F3772">
        <w:rPr>
          <w:rFonts w:ascii="Arial" w:hAnsi="Arial" w:cs="Arial"/>
          <w:lang w:eastAsia="zh-CN"/>
        </w:rPr>
        <w:t>Understanding of relevant Victorian and national environmental legislation, policy frameworks, and conservation strategies.</w:t>
      </w:r>
      <w:r w:rsidRPr="006F3772">
        <w:rPr>
          <w:rFonts w:ascii="Arial" w:hAnsi="Arial" w:cs="Arial"/>
          <w:lang w:val="en-US" w:eastAsia="zh-CN"/>
        </w:rPr>
        <w:t>​</w:t>
      </w:r>
    </w:p>
    <w:p w14:paraId="62DD3F46" w14:textId="77777777" w:rsidR="00495B3B" w:rsidRPr="00495B3B" w:rsidRDefault="00495B3B" w:rsidP="00C44586">
      <w:pPr>
        <w:spacing w:before="160" w:after="60"/>
        <w:rPr>
          <w:rFonts w:ascii="Arial" w:hAnsi="Arial" w:cs="Arial"/>
          <w:b/>
          <w:color w:val="363534"/>
        </w:rPr>
      </w:pPr>
      <w:r w:rsidRPr="00495B3B">
        <w:rPr>
          <w:rFonts w:ascii="Arial" w:hAnsi="Arial" w:cs="Arial"/>
          <w:b/>
          <w:color w:val="363534"/>
        </w:rPr>
        <w:t>Capabilities</w:t>
      </w:r>
    </w:p>
    <w:p w14:paraId="6A2A123C" w14:textId="77777777" w:rsidR="00C44586" w:rsidRPr="00C44586" w:rsidRDefault="00C44586" w:rsidP="006612D0">
      <w:pPr>
        <w:keepNext/>
        <w:numPr>
          <w:ilvl w:val="0"/>
          <w:numId w:val="18"/>
        </w:numPr>
        <w:spacing w:before="0" w:line="240" w:lineRule="auto"/>
        <w:ind w:left="714" w:hanging="357"/>
        <w:rPr>
          <w:rFonts w:ascii="Arial" w:hAnsi="Arial" w:cs="Arial"/>
          <w:color w:val="000000"/>
          <w:lang w:val="en-US" w:eastAsia="zh-CN"/>
        </w:rPr>
      </w:pPr>
      <w:bookmarkStart w:id="2" w:name="_Hlk102550785"/>
      <w:r w:rsidRPr="00C44586">
        <w:rPr>
          <w:rFonts w:ascii="Arial" w:hAnsi="Arial" w:cs="Arial"/>
          <w:b/>
          <w:bCs/>
          <w:color w:val="000000"/>
          <w:lang w:eastAsia="zh-CN"/>
        </w:rPr>
        <w:t>Critical thinking and problem solving:</w:t>
      </w:r>
      <w:r w:rsidRPr="00C44586">
        <w:rPr>
          <w:rFonts w:ascii="Arial" w:hAnsi="Arial" w:cs="Arial"/>
          <w:color w:val="000000"/>
          <w:lang w:eastAsia="zh-CN"/>
        </w:rPr>
        <w:t xml:space="preserve"> </w:t>
      </w:r>
      <w:proofErr w:type="gramStart"/>
      <w:r w:rsidRPr="00C44586">
        <w:rPr>
          <w:rFonts w:ascii="Arial" w:hAnsi="Arial" w:cs="Arial"/>
          <w:color w:val="000000"/>
          <w:lang w:eastAsia="zh-CN"/>
        </w:rPr>
        <w:t>Takes into account</w:t>
      </w:r>
      <w:proofErr w:type="gramEnd"/>
      <w:r w:rsidRPr="00C44586">
        <w:rPr>
          <w:rFonts w:ascii="Arial" w:hAnsi="Arial" w:cs="Arial"/>
          <w:color w:val="000000"/>
          <w:lang w:eastAsia="zh-CN"/>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Pr="00C44586">
        <w:rPr>
          <w:rFonts w:ascii="Arial" w:hAnsi="Arial" w:cs="Arial"/>
          <w:color w:val="000000"/>
          <w:lang w:eastAsia="zh-CN"/>
        </w:rPr>
        <w:t>as a result of</w:t>
      </w:r>
      <w:proofErr w:type="gramEnd"/>
      <w:r w:rsidRPr="00C44586">
        <w:rPr>
          <w:rFonts w:ascii="Arial" w:hAnsi="Arial" w:cs="Arial"/>
          <w:color w:val="000000"/>
          <w:lang w:eastAsia="zh-CN"/>
        </w:rPr>
        <w:t xml:space="preserve"> critically evaluating problems from multiple perspectives and delivering effective solutions.</w:t>
      </w:r>
      <w:r w:rsidRPr="00C44586">
        <w:rPr>
          <w:rFonts w:ascii="Arial" w:hAnsi="Arial" w:cs="Arial"/>
          <w:color w:val="000000"/>
          <w:lang w:val="en-US" w:eastAsia="zh-CN"/>
        </w:rPr>
        <w:t>​</w:t>
      </w:r>
    </w:p>
    <w:p w14:paraId="6B0A6AA0" w14:textId="77777777" w:rsidR="00C44586" w:rsidRPr="00C44586" w:rsidRDefault="00C44586" w:rsidP="006612D0">
      <w:pPr>
        <w:keepNext/>
        <w:numPr>
          <w:ilvl w:val="0"/>
          <w:numId w:val="18"/>
        </w:numPr>
        <w:spacing w:before="0" w:line="240" w:lineRule="auto"/>
        <w:ind w:left="714" w:hanging="357"/>
        <w:rPr>
          <w:rFonts w:ascii="Arial" w:hAnsi="Arial" w:cs="Arial"/>
          <w:color w:val="000000"/>
          <w:lang w:val="en-US" w:eastAsia="zh-CN"/>
        </w:rPr>
      </w:pPr>
      <w:r w:rsidRPr="00C44586">
        <w:rPr>
          <w:rFonts w:ascii="Arial" w:hAnsi="Arial" w:cs="Arial"/>
          <w:b/>
          <w:bCs/>
          <w:color w:val="000000"/>
          <w:lang w:eastAsia="zh-CN"/>
        </w:rPr>
        <w:t>Project Delivery:</w:t>
      </w:r>
      <w:r w:rsidRPr="00C44586">
        <w:rPr>
          <w:rFonts w:ascii="Arial" w:hAnsi="Arial" w:cs="Arial"/>
          <w:color w:val="000000"/>
          <w:lang w:eastAsia="zh-CN"/>
        </w:rPr>
        <w:t xml:space="preserve"> Translates strategies into programs or projects that enables achievement of outcomes require; Defines governance e.g. success measures, roles and responsibilities, progress monitoring) required to manage risks and maximise probability of success.</w:t>
      </w:r>
      <w:r w:rsidRPr="00C44586">
        <w:rPr>
          <w:rFonts w:ascii="Arial" w:hAnsi="Arial" w:cs="Arial"/>
          <w:color w:val="000000"/>
          <w:lang w:val="en-US" w:eastAsia="zh-CN"/>
        </w:rPr>
        <w:t>​</w:t>
      </w:r>
    </w:p>
    <w:p w14:paraId="30EB6C37" w14:textId="1E8FF027" w:rsidR="006F514C" w:rsidRPr="006F514C" w:rsidRDefault="006F514C" w:rsidP="006612D0">
      <w:pPr>
        <w:keepNext/>
        <w:numPr>
          <w:ilvl w:val="0"/>
          <w:numId w:val="18"/>
        </w:numPr>
        <w:spacing w:before="0" w:line="240" w:lineRule="auto"/>
        <w:ind w:left="714" w:hanging="357"/>
        <w:rPr>
          <w:rFonts w:ascii="Arial" w:hAnsi="Arial" w:cs="Arial"/>
          <w:color w:val="000000"/>
          <w:lang w:val="en-US" w:eastAsia="zh-CN"/>
        </w:rPr>
      </w:pPr>
      <w:r w:rsidRPr="006F514C">
        <w:rPr>
          <w:rFonts w:ascii="Arial" w:hAnsi="Arial" w:cs="Arial"/>
          <w:b/>
          <w:bCs/>
          <w:color w:val="000000"/>
          <w:lang w:eastAsia="zh-CN"/>
        </w:rPr>
        <w:t>Working Collaboratively</w:t>
      </w:r>
      <w:r>
        <w:rPr>
          <w:rFonts w:ascii="Arial" w:hAnsi="Arial" w:cs="Arial"/>
          <w:b/>
          <w:bCs/>
          <w:color w:val="000000"/>
          <w:lang w:eastAsia="zh-CN"/>
        </w:rPr>
        <w:t>:</w:t>
      </w:r>
      <w:r w:rsidRPr="006F514C">
        <w:rPr>
          <w:rFonts w:ascii="Arial" w:hAnsi="Arial" w:cs="Arial"/>
          <w:color w:val="000000"/>
          <w:lang w:eastAsia="zh-CN"/>
        </w:rPr>
        <w:t xml:space="preserve"> Guides others to create a culture of collaboration; Identifies, and works to overcome, barriers to knowledge or information sharing; Identifies opportunities to work with other teams to deliver outcomes.</w:t>
      </w:r>
      <w:r w:rsidRPr="006F514C">
        <w:rPr>
          <w:rFonts w:ascii="Arial" w:hAnsi="Arial" w:cs="Arial"/>
          <w:b/>
          <w:bCs/>
          <w:color w:val="000000"/>
          <w:lang w:eastAsia="zh-CN"/>
        </w:rPr>
        <w:t> </w:t>
      </w:r>
    </w:p>
    <w:p w14:paraId="43AF2FE2" w14:textId="5792AC5E" w:rsidR="00C44586" w:rsidRPr="00C44586" w:rsidRDefault="00C44586" w:rsidP="006612D0">
      <w:pPr>
        <w:keepNext/>
        <w:numPr>
          <w:ilvl w:val="0"/>
          <w:numId w:val="18"/>
        </w:numPr>
        <w:spacing w:before="0" w:line="240" w:lineRule="auto"/>
        <w:ind w:left="714" w:hanging="357"/>
        <w:rPr>
          <w:rFonts w:ascii="Arial" w:hAnsi="Arial" w:cs="Arial"/>
          <w:color w:val="000000"/>
          <w:lang w:val="en-US" w:eastAsia="zh-CN"/>
        </w:rPr>
      </w:pPr>
      <w:r w:rsidRPr="00C44586">
        <w:rPr>
          <w:rFonts w:ascii="Arial" w:hAnsi="Arial" w:cs="Arial"/>
          <w:b/>
          <w:bCs/>
          <w:color w:val="000000"/>
          <w:lang w:eastAsia="zh-CN"/>
        </w:rPr>
        <w:t>Strategic Planning:</w:t>
      </w:r>
      <w:r w:rsidRPr="00C44586">
        <w:rPr>
          <w:rFonts w:ascii="Arial" w:hAnsi="Arial" w:cs="Arial"/>
          <w:color w:val="000000"/>
          <w:lang w:eastAsia="zh-CN"/>
        </w:rPr>
        <w:t xml:space="preserve"> Coaches others and engages key stakeholders in strategic planning process. Thinks at the whole of system level and undertakes internal and external scanning, considering wide-ranging possibilities in developing a vision for the future; Translates strategic direction into team and individual plans and daily activities for self and others</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104E0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3E995C4B" w:rsidR="00495B3B" w:rsidRPr="00495B3B" w:rsidRDefault="003036E3"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 xml:space="preserve">$0 </w:t>
            </w:r>
            <w:r w:rsidR="00495B3B" w:rsidRPr="00495B3B">
              <w:rPr>
                <w:rFonts w:cs="Arial"/>
                <w:color w:val="1A1A1A"/>
                <w:sz w:val="20"/>
              </w:rPr>
              <w:t>A declaration of Private Interests will be required for positions with financial delegations of &gt;$20,000</w:t>
            </w:r>
          </w:p>
        </w:tc>
      </w:tr>
      <w:tr w:rsidR="00495B3B" w:rsidRPr="00495B3B" w14:paraId="13112EBA" w14:textId="77777777" w:rsidTr="00104E0B">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BC40DE" w:rsidRDefault="00495B3B" w:rsidP="00495B3B">
            <w:pPr>
              <w:spacing w:line="240" w:lineRule="auto"/>
              <w:contextualSpacing/>
              <w:outlineLvl w:val="1"/>
              <w:rPr>
                <w:rFonts w:ascii="Arial" w:hAnsi="Arial" w:cs="Arial"/>
                <w:color w:val="auto"/>
                <w:sz w:val="20"/>
              </w:rPr>
            </w:pPr>
            <w:r w:rsidRPr="00BC40DE">
              <w:rPr>
                <w:rFonts w:ascii="Arial" w:hAnsi="Arial" w:cs="Arial"/>
                <w:color w:val="auto"/>
                <w:sz w:val="20"/>
              </w:rPr>
              <w:t>The occupational health and safety    requirements of this position may include, but are not limited to:</w:t>
            </w:r>
          </w:p>
          <w:p w14:paraId="7E591157" w14:textId="77777777" w:rsidR="00495B3B" w:rsidRPr="00BC40DE" w:rsidRDefault="00495B3B" w:rsidP="00495B3B">
            <w:pPr>
              <w:rPr>
                <w:rFonts w:ascii="Arial" w:hAnsi="Arial" w:cs="Arial"/>
                <w:color w:val="auto"/>
                <w:sz w:val="20"/>
              </w:rPr>
            </w:pPr>
          </w:p>
        </w:tc>
        <w:tc>
          <w:tcPr>
            <w:tcW w:w="6803" w:type="dxa"/>
            <w:shd w:val="clear" w:color="auto" w:fill="auto"/>
          </w:tcPr>
          <w:p w14:paraId="1687ABDE" w14:textId="77777777" w:rsidR="00BC40DE" w:rsidRPr="00BC40DE" w:rsidRDefault="00BC40DE" w:rsidP="007947BD">
            <w:pPr>
              <w:numPr>
                <w:ilvl w:val="0"/>
                <w:numId w:val="16"/>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C40DE">
              <w:rPr>
                <w:rFonts w:ascii="Arial" w:hAnsi="Arial" w:cs="Arial"/>
                <w:color w:val="auto"/>
                <w:sz w:val="20"/>
              </w:rPr>
              <w:t>Sedentary desk work </w:t>
            </w:r>
          </w:p>
          <w:p w14:paraId="6DD91759" w14:textId="77777777" w:rsidR="00BC40DE" w:rsidRPr="00BC40DE" w:rsidRDefault="00BC40DE" w:rsidP="007947BD">
            <w:pPr>
              <w:numPr>
                <w:ilvl w:val="0"/>
                <w:numId w:val="16"/>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C40DE">
              <w:rPr>
                <w:rFonts w:ascii="Arial" w:hAnsi="Arial" w:cs="Arial"/>
                <w:color w:val="auto"/>
                <w:sz w:val="20"/>
              </w:rPr>
              <w:t>Field work </w:t>
            </w:r>
          </w:p>
          <w:p w14:paraId="3C6197E9" w14:textId="77777777" w:rsidR="00BC40DE" w:rsidRPr="00BC40DE" w:rsidRDefault="00BC40DE" w:rsidP="007947BD">
            <w:pPr>
              <w:numPr>
                <w:ilvl w:val="0"/>
                <w:numId w:val="16"/>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C40DE">
              <w:rPr>
                <w:rFonts w:ascii="Arial" w:hAnsi="Arial" w:cs="Arial"/>
                <w:color w:val="auto"/>
                <w:sz w:val="20"/>
              </w:rPr>
              <w:t>Manual handling </w:t>
            </w:r>
          </w:p>
          <w:p w14:paraId="070D92C0" w14:textId="77777777" w:rsidR="00BC40DE" w:rsidRPr="00BC40DE" w:rsidRDefault="00BC40DE" w:rsidP="007947BD">
            <w:pPr>
              <w:numPr>
                <w:ilvl w:val="0"/>
                <w:numId w:val="16"/>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C40DE">
              <w:rPr>
                <w:rFonts w:ascii="Arial" w:hAnsi="Arial" w:cs="Arial"/>
                <w:color w:val="auto"/>
                <w:sz w:val="20"/>
              </w:rPr>
              <w:t>Emergency response work </w:t>
            </w:r>
          </w:p>
          <w:p w14:paraId="23FF4545" w14:textId="634F9014" w:rsidR="00495B3B" w:rsidRPr="00BC40DE" w:rsidRDefault="00495B3B" w:rsidP="00C44586">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104E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7995B9AC" w:rsidR="00495B3B" w:rsidRPr="00BC40DE" w:rsidRDefault="00495B3B" w:rsidP="00BC40DE">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68C39537" w:rsidR="00495B3B" w:rsidRPr="00495B3B" w:rsidRDefault="00495B3B" w:rsidP="00BC40DE">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104E0B">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69D35944"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104E0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9356950" w14:textId="77777777" w:rsidR="003036E3" w:rsidRPr="00495B3B" w:rsidRDefault="003036E3" w:rsidP="003036E3">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4115FFF3" w14:textId="77777777" w:rsidR="003036E3" w:rsidRPr="00454423" w:rsidRDefault="003036E3" w:rsidP="003036E3">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408D79C" w14:textId="77777777" w:rsidR="003036E3" w:rsidRPr="005763CD" w:rsidRDefault="003036E3" w:rsidP="003036E3">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2443657" w14:textId="77777777" w:rsidR="003036E3" w:rsidRPr="005763CD" w:rsidRDefault="003036E3" w:rsidP="003036E3">
      <w:pPr>
        <w:spacing w:before="0" w:after="0"/>
        <w:rPr>
          <w:rFonts w:ascii="Arial" w:hAnsi="Arial" w:cs="Arial"/>
        </w:rPr>
      </w:pPr>
    </w:p>
    <w:p w14:paraId="6DE58A0F" w14:textId="77777777" w:rsidR="003036E3" w:rsidRPr="005763CD" w:rsidRDefault="003036E3" w:rsidP="003036E3">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19EE5537" w14:textId="77777777" w:rsidR="003036E3" w:rsidRPr="00495B3B" w:rsidRDefault="003036E3" w:rsidP="003036E3">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6747EAE1" w14:textId="77777777" w:rsidR="003036E3" w:rsidRPr="002775A7" w:rsidRDefault="003036E3" w:rsidP="003036E3">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F8F0418" w14:textId="3B69685A" w:rsidR="003036E3" w:rsidRPr="00AC1638" w:rsidRDefault="003036E3" w:rsidP="003036E3">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1C9CE1FD" w14:textId="77777777" w:rsidR="003036E3" w:rsidRPr="00AC1638" w:rsidRDefault="003036E3" w:rsidP="003036E3">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9967582" w14:textId="77777777" w:rsidR="003036E3" w:rsidRPr="00495B3B" w:rsidRDefault="003036E3" w:rsidP="003036E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C26EAD2" w14:textId="77777777" w:rsidR="003036E3" w:rsidRDefault="003036E3" w:rsidP="003036E3">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C0B5806" w14:textId="77777777" w:rsidR="003036E3" w:rsidRPr="00495B3B" w:rsidRDefault="003036E3" w:rsidP="003036E3">
      <w:pPr>
        <w:spacing w:line="240" w:lineRule="auto"/>
        <w:contextualSpacing/>
        <w:outlineLvl w:val="1"/>
        <w:rPr>
          <w:rFonts w:ascii="Arial" w:hAnsi="Arial" w:cs="Arial"/>
          <w:color w:val="363534"/>
        </w:rPr>
      </w:pPr>
    </w:p>
    <w:p w14:paraId="0A3CC0F0" w14:textId="77777777" w:rsidR="003036E3" w:rsidRPr="00495B3B" w:rsidRDefault="003036E3" w:rsidP="003036E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7C27A3F" w14:textId="77777777" w:rsidR="003036E3" w:rsidRPr="00495B3B" w:rsidRDefault="003036E3" w:rsidP="003036E3">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5AD8B287" w14:textId="77777777" w:rsidR="003036E3" w:rsidRPr="00495B3B" w:rsidRDefault="003036E3" w:rsidP="003036E3">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645D79C" w14:textId="77777777" w:rsidR="003036E3" w:rsidRPr="00495B3B" w:rsidRDefault="003036E3" w:rsidP="003036E3">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006D4B1A" w14:textId="77777777" w:rsidR="003036E3" w:rsidRPr="00495B3B" w:rsidRDefault="003036E3" w:rsidP="003036E3">
      <w:pPr>
        <w:rPr>
          <w:rFonts w:ascii="Arial" w:hAnsi="Arial" w:cs="Arial"/>
          <w:b/>
          <w:bCs/>
          <w:color w:val="363534"/>
        </w:rPr>
      </w:pPr>
      <w:r w:rsidRPr="00495B3B">
        <w:rPr>
          <w:rFonts w:ascii="Arial" w:hAnsi="Arial" w:cs="Arial"/>
          <w:b/>
          <w:bCs/>
          <w:color w:val="363534"/>
        </w:rPr>
        <w:t>Aboriginal Cultural Safety</w:t>
      </w:r>
    </w:p>
    <w:p w14:paraId="7BE6C63C" w14:textId="77777777" w:rsidR="003036E3" w:rsidRPr="00495B3B" w:rsidRDefault="003036E3" w:rsidP="003036E3">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5F4FE8ED" w14:textId="77777777" w:rsidR="003036E3" w:rsidRPr="00495B3B" w:rsidRDefault="003036E3" w:rsidP="003036E3">
      <w:pPr>
        <w:rPr>
          <w:rFonts w:ascii="Arial" w:hAnsi="Arial" w:cs="Arial"/>
          <w:b/>
          <w:color w:val="363534"/>
          <w:szCs w:val="22"/>
        </w:rPr>
      </w:pPr>
      <w:r w:rsidRPr="00495B3B">
        <w:rPr>
          <w:rFonts w:ascii="Arial" w:hAnsi="Arial" w:cs="Arial"/>
          <w:b/>
          <w:color w:val="363534"/>
          <w:szCs w:val="22"/>
        </w:rPr>
        <w:t>Balancing your Life / Hybrid Working</w:t>
      </w:r>
    </w:p>
    <w:p w14:paraId="17A7BE84" w14:textId="77777777" w:rsidR="003036E3" w:rsidRPr="00495B3B" w:rsidRDefault="003036E3" w:rsidP="003036E3">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448F71" w14:textId="77777777" w:rsidR="003036E3" w:rsidRPr="00495B3B" w:rsidRDefault="003036E3" w:rsidP="003036E3">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3036E3">
      <w:pPr>
        <w:keepNext/>
        <w:spacing w:before="360" w:line="240" w:lineRule="auto"/>
      </w:pPr>
    </w:p>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B515BB" w14:textId="77777777" w:rsidR="0097327E" w:rsidRDefault="0097327E" w:rsidP="00CD157B">
      <w:pPr>
        <w:pStyle w:val="NoSpacing"/>
      </w:pPr>
    </w:p>
    <w:p w14:paraId="790FA795" w14:textId="77777777" w:rsidR="0097327E" w:rsidRDefault="0097327E"/>
  </w:endnote>
  <w:endnote w:type="continuationSeparator" w:id="0">
    <w:p w14:paraId="6949F9A4" w14:textId="77777777" w:rsidR="0097327E" w:rsidRDefault="0097327E" w:rsidP="00CD157B">
      <w:pPr>
        <w:pStyle w:val="NoSpacing"/>
      </w:pPr>
    </w:p>
    <w:p w14:paraId="55FB0243" w14:textId="77777777" w:rsidR="0097327E" w:rsidRDefault="0097327E"/>
  </w:endnote>
  <w:endnote w:type="continuationNotice" w:id="1">
    <w:p w14:paraId="28B41D6B" w14:textId="77777777" w:rsidR="0097327E" w:rsidRDefault="0097327E" w:rsidP="00CD157B">
      <w:pPr>
        <w:pStyle w:val="NoSpacing"/>
      </w:pPr>
    </w:p>
    <w:p w14:paraId="20D965DE" w14:textId="77777777" w:rsidR="0097327E" w:rsidRDefault="0097327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104E0B">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7F7017" w14:textId="77777777" w:rsidR="0097327E" w:rsidRPr="0056073C" w:rsidRDefault="0097327E" w:rsidP="005D764F">
      <w:pPr>
        <w:pStyle w:val="FootnoteSeparator"/>
      </w:pPr>
    </w:p>
    <w:p w14:paraId="7FFC0901" w14:textId="77777777" w:rsidR="0097327E" w:rsidRDefault="0097327E"/>
  </w:footnote>
  <w:footnote w:type="continuationSeparator" w:id="0">
    <w:p w14:paraId="28353583" w14:textId="77777777" w:rsidR="0097327E" w:rsidRPr="00CA30B7" w:rsidRDefault="0097327E" w:rsidP="006D5A90">
      <w:pPr>
        <w:rPr>
          <w:lang w:val="en-US"/>
        </w:rPr>
      </w:pPr>
      <w:r w:rsidRPr="00CA30B7">
        <w:rPr>
          <w:lang w:val="en-US"/>
        </w:rPr>
        <w:t>_______</w:t>
      </w:r>
    </w:p>
    <w:p w14:paraId="1C52AB20" w14:textId="77777777" w:rsidR="0097327E" w:rsidRDefault="0097327E"/>
  </w:footnote>
  <w:footnote w:type="continuationNotice" w:id="1">
    <w:p w14:paraId="65E2A0CB" w14:textId="77777777" w:rsidR="0097327E" w:rsidRDefault="0097327E" w:rsidP="006D5A90"/>
    <w:p w14:paraId="423F7758" w14:textId="77777777" w:rsidR="0097327E" w:rsidRDefault="0097327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50F7167D">
            <v:shape id="Hdr_Element6"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69C9A59">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76624887">
            <v:shape id="Hdr_Element1"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0E26FF3">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711CC264">
            <v:shape id="Hdr_Element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685A9A65">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2045AEAA">
            <v:shape id="Hdr_Element5"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7F3798C8">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25CA4309">
            <v:shape id="Hdr_Element2"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D66F953">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1F555689">
            <v:shape id="Hdr_Element3"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98329F5">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31F4B37D">
            <v:shape id="Hdr_Element6"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04D4D7E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28A328F6">
            <v:shape id="Hdr_Element1"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3C9C66C8">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6BD6283D">
            <v:shape id="Hdr_Element4"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7A1E96A">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579E3A60">
            <v:shape id="Hdr_Element5"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3C746F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31674F36">
            <v:shape id="Hdr_Element2"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7F7FEC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4BD2F1BA">
            <v:shape id="Hdr_Element3"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3E6C866">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1"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2"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3"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4"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5"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1" w15:restartNumberingAfterBreak="0">
    <w:nsid w:val="43486425"/>
    <w:multiLevelType w:val="multilevel"/>
    <w:tmpl w:val="6EDEB7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5" w15:restartNumberingAfterBreak="0">
    <w:nsid w:val="4BE677F8"/>
    <w:multiLevelType w:val="multilevel"/>
    <w:tmpl w:val="57245F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0" w15:restartNumberingAfterBreak="0">
    <w:nsid w:val="5774506C"/>
    <w:multiLevelType w:val="hybridMultilevel"/>
    <w:tmpl w:val="FF1C7A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5D2766FC"/>
    <w:multiLevelType w:val="hybridMultilevel"/>
    <w:tmpl w:val="5F36290C"/>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3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9" w15:restartNumberingAfterBreak="0">
    <w:nsid w:val="640D0F09"/>
    <w:multiLevelType w:val="multilevel"/>
    <w:tmpl w:val="F15CEA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8"/>
  </w:num>
  <w:num w:numId="2" w16cid:durableId="170411264">
    <w:abstractNumId w:val="36"/>
  </w:num>
  <w:num w:numId="3" w16cid:durableId="985085104">
    <w:abstractNumId w:val="7"/>
  </w:num>
  <w:num w:numId="4" w16cid:durableId="1872112631">
    <w:abstractNumId w:val="9"/>
  </w:num>
  <w:num w:numId="5" w16cid:durableId="336812815">
    <w:abstractNumId w:val="20"/>
  </w:num>
  <w:num w:numId="6" w16cid:durableId="155153463">
    <w:abstractNumId w:val="0"/>
  </w:num>
  <w:num w:numId="7" w16cid:durableId="1428236886">
    <w:abstractNumId w:val="24"/>
  </w:num>
  <w:num w:numId="8" w16cid:durableId="103154041">
    <w:abstractNumId w:val="27"/>
  </w:num>
  <w:num w:numId="9" w16cid:durableId="1308436166">
    <w:abstractNumId w:val="23"/>
  </w:num>
  <w:num w:numId="10" w16cid:durableId="1335643199">
    <w:abstractNumId w:val="34"/>
  </w:num>
  <w:num w:numId="11" w16cid:durableId="1160577431">
    <w:abstractNumId w:val="26"/>
  </w:num>
  <w:num w:numId="12" w16cid:durableId="1673139647">
    <w:abstractNumId w:val="13"/>
  </w:num>
  <w:num w:numId="13" w16cid:durableId="1742215375">
    <w:abstractNumId w:val="45"/>
  </w:num>
  <w:num w:numId="14" w16cid:durableId="664823544">
    <w:abstractNumId w:val="42"/>
  </w:num>
  <w:num w:numId="15" w16cid:durableId="979774751">
    <w:abstractNumId w:val="10"/>
  </w:num>
  <w:num w:numId="16" w16cid:durableId="322781625">
    <w:abstractNumId w:val="22"/>
  </w:num>
  <w:num w:numId="17" w16cid:durableId="293364643">
    <w:abstractNumId w:val="21"/>
  </w:num>
  <w:num w:numId="18" w16cid:durableId="1704935805">
    <w:abstractNumId w:val="39"/>
  </w:num>
  <w:num w:numId="19" w16cid:durableId="121506153">
    <w:abstractNumId w:val="37"/>
  </w:num>
  <w:num w:numId="20" w16cid:durableId="1412586234">
    <w:abstractNumId w:val="25"/>
  </w:num>
  <w:num w:numId="21" w16cid:durableId="2124612032">
    <w:abstractNumId w:val="30"/>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22B"/>
    <w:rsid w:val="00001D81"/>
    <w:rsid w:val="00002422"/>
    <w:rsid w:val="00002691"/>
    <w:rsid w:val="00003260"/>
    <w:rsid w:val="000035F6"/>
    <w:rsid w:val="00004327"/>
    <w:rsid w:val="00004810"/>
    <w:rsid w:val="00004A68"/>
    <w:rsid w:val="00004D62"/>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74"/>
    <w:rsid w:val="00014AD2"/>
    <w:rsid w:val="000152AC"/>
    <w:rsid w:val="00015655"/>
    <w:rsid w:val="00015B03"/>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2F6"/>
    <w:rsid w:val="00024DE5"/>
    <w:rsid w:val="00024F9A"/>
    <w:rsid w:val="000252FB"/>
    <w:rsid w:val="0002586C"/>
    <w:rsid w:val="000265EA"/>
    <w:rsid w:val="00026DA1"/>
    <w:rsid w:val="00026DC2"/>
    <w:rsid w:val="00026F6C"/>
    <w:rsid w:val="000273C5"/>
    <w:rsid w:val="00030105"/>
    <w:rsid w:val="00030815"/>
    <w:rsid w:val="00030A38"/>
    <w:rsid w:val="0003160B"/>
    <w:rsid w:val="00032C6F"/>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8DA"/>
    <w:rsid w:val="00043F27"/>
    <w:rsid w:val="00043FEB"/>
    <w:rsid w:val="00044180"/>
    <w:rsid w:val="00044607"/>
    <w:rsid w:val="00044A5B"/>
    <w:rsid w:val="0004603D"/>
    <w:rsid w:val="0004675A"/>
    <w:rsid w:val="00046F44"/>
    <w:rsid w:val="000473F4"/>
    <w:rsid w:val="000477AC"/>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6E08"/>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832"/>
    <w:rsid w:val="00090C31"/>
    <w:rsid w:val="00090CB5"/>
    <w:rsid w:val="00090D68"/>
    <w:rsid w:val="0009129D"/>
    <w:rsid w:val="000913B9"/>
    <w:rsid w:val="00091C6D"/>
    <w:rsid w:val="00091E67"/>
    <w:rsid w:val="000922A4"/>
    <w:rsid w:val="00092C13"/>
    <w:rsid w:val="00093AB0"/>
    <w:rsid w:val="00093B48"/>
    <w:rsid w:val="00093DB2"/>
    <w:rsid w:val="00094652"/>
    <w:rsid w:val="00094887"/>
    <w:rsid w:val="00094C04"/>
    <w:rsid w:val="00095774"/>
    <w:rsid w:val="000957C3"/>
    <w:rsid w:val="00095B03"/>
    <w:rsid w:val="00095BF8"/>
    <w:rsid w:val="00095E93"/>
    <w:rsid w:val="0009618E"/>
    <w:rsid w:val="0009636C"/>
    <w:rsid w:val="00096CA6"/>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52E"/>
    <w:rsid w:val="000B1783"/>
    <w:rsid w:val="000B1F8D"/>
    <w:rsid w:val="000B2770"/>
    <w:rsid w:val="000B36D8"/>
    <w:rsid w:val="000B389F"/>
    <w:rsid w:val="000B497E"/>
    <w:rsid w:val="000B51BB"/>
    <w:rsid w:val="000B5385"/>
    <w:rsid w:val="000B59CB"/>
    <w:rsid w:val="000B5AC1"/>
    <w:rsid w:val="000B5B6D"/>
    <w:rsid w:val="000B6301"/>
    <w:rsid w:val="000B65EE"/>
    <w:rsid w:val="000B6648"/>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5EC6"/>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C82"/>
    <w:rsid w:val="00101154"/>
    <w:rsid w:val="00101215"/>
    <w:rsid w:val="00101A91"/>
    <w:rsid w:val="00101FF8"/>
    <w:rsid w:val="001023F4"/>
    <w:rsid w:val="00102D94"/>
    <w:rsid w:val="00102E6D"/>
    <w:rsid w:val="00103C12"/>
    <w:rsid w:val="001042E1"/>
    <w:rsid w:val="0010455D"/>
    <w:rsid w:val="00104C22"/>
    <w:rsid w:val="00104E0B"/>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58D"/>
    <w:rsid w:val="001167C6"/>
    <w:rsid w:val="001169AD"/>
    <w:rsid w:val="001176AC"/>
    <w:rsid w:val="00117809"/>
    <w:rsid w:val="00120092"/>
    <w:rsid w:val="0012041B"/>
    <w:rsid w:val="00120D59"/>
    <w:rsid w:val="001218C4"/>
    <w:rsid w:val="0012246B"/>
    <w:rsid w:val="001227CE"/>
    <w:rsid w:val="001228AC"/>
    <w:rsid w:val="001230A0"/>
    <w:rsid w:val="00123111"/>
    <w:rsid w:val="00123633"/>
    <w:rsid w:val="001242E9"/>
    <w:rsid w:val="001244D8"/>
    <w:rsid w:val="00124782"/>
    <w:rsid w:val="0012486F"/>
    <w:rsid w:val="00124BC5"/>
    <w:rsid w:val="0012511D"/>
    <w:rsid w:val="001252B3"/>
    <w:rsid w:val="00125676"/>
    <w:rsid w:val="00125AA8"/>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A3F"/>
    <w:rsid w:val="00143CE6"/>
    <w:rsid w:val="0014423E"/>
    <w:rsid w:val="00144787"/>
    <w:rsid w:val="00145F74"/>
    <w:rsid w:val="0014604E"/>
    <w:rsid w:val="00146947"/>
    <w:rsid w:val="00147141"/>
    <w:rsid w:val="0014722D"/>
    <w:rsid w:val="00147B60"/>
    <w:rsid w:val="00150746"/>
    <w:rsid w:val="00151331"/>
    <w:rsid w:val="00151BF0"/>
    <w:rsid w:val="001520B1"/>
    <w:rsid w:val="00152DC6"/>
    <w:rsid w:val="00152E41"/>
    <w:rsid w:val="001536B2"/>
    <w:rsid w:val="001538EE"/>
    <w:rsid w:val="0015405B"/>
    <w:rsid w:val="00154951"/>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336"/>
    <w:rsid w:val="00184490"/>
    <w:rsid w:val="001844C6"/>
    <w:rsid w:val="001845EF"/>
    <w:rsid w:val="00184B03"/>
    <w:rsid w:val="00185BF1"/>
    <w:rsid w:val="00186186"/>
    <w:rsid w:val="0018625D"/>
    <w:rsid w:val="00186A77"/>
    <w:rsid w:val="00186E88"/>
    <w:rsid w:val="001874D7"/>
    <w:rsid w:val="00187B9E"/>
    <w:rsid w:val="001900C7"/>
    <w:rsid w:val="001903F5"/>
    <w:rsid w:val="001910A2"/>
    <w:rsid w:val="00191188"/>
    <w:rsid w:val="001911BB"/>
    <w:rsid w:val="00191308"/>
    <w:rsid w:val="00191D42"/>
    <w:rsid w:val="001922D6"/>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126"/>
    <w:rsid w:val="001A26B9"/>
    <w:rsid w:val="001A3352"/>
    <w:rsid w:val="001A3695"/>
    <w:rsid w:val="001A4052"/>
    <w:rsid w:val="001A44AA"/>
    <w:rsid w:val="001A4A74"/>
    <w:rsid w:val="001A59BB"/>
    <w:rsid w:val="001A5A0F"/>
    <w:rsid w:val="001A5B24"/>
    <w:rsid w:val="001A5B3F"/>
    <w:rsid w:val="001A5C62"/>
    <w:rsid w:val="001A63B0"/>
    <w:rsid w:val="001A6B09"/>
    <w:rsid w:val="001A7276"/>
    <w:rsid w:val="001A7C6D"/>
    <w:rsid w:val="001A7E49"/>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A8D"/>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B0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006"/>
    <w:rsid w:val="001E43CC"/>
    <w:rsid w:val="001E4600"/>
    <w:rsid w:val="001E48EA"/>
    <w:rsid w:val="001E51A2"/>
    <w:rsid w:val="001E57CA"/>
    <w:rsid w:val="001E59A1"/>
    <w:rsid w:val="001E5CD5"/>
    <w:rsid w:val="001E6421"/>
    <w:rsid w:val="001E6674"/>
    <w:rsid w:val="001E67C2"/>
    <w:rsid w:val="001E68FD"/>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433"/>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40B"/>
    <w:rsid w:val="0024178C"/>
    <w:rsid w:val="002421DA"/>
    <w:rsid w:val="00242490"/>
    <w:rsid w:val="00242651"/>
    <w:rsid w:val="00242821"/>
    <w:rsid w:val="002429C2"/>
    <w:rsid w:val="00242BBE"/>
    <w:rsid w:val="00242DCD"/>
    <w:rsid w:val="00243090"/>
    <w:rsid w:val="00243399"/>
    <w:rsid w:val="00243A45"/>
    <w:rsid w:val="00243DD7"/>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AEA"/>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803"/>
    <w:rsid w:val="00272A50"/>
    <w:rsid w:val="0027305A"/>
    <w:rsid w:val="00273328"/>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DCF"/>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90F"/>
    <w:rsid w:val="00290A59"/>
    <w:rsid w:val="00290C29"/>
    <w:rsid w:val="00290CBC"/>
    <w:rsid w:val="00291105"/>
    <w:rsid w:val="00291AB8"/>
    <w:rsid w:val="00291CB7"/>
    <w:rsid w:val="00292442"/>
    <w:rsid w:val="00292951"/>
    <w:rsid w:val="002932B2"/>
    <w:rsid w:val="00293AE5"/>
    <w:rsid w:val="00294824"/>
    <w:rsid w:val="00294B76"/>
    <w:rsid w:val="00294BD5"/>
    <w:rsid w:val="002953E2"/>
    <w:rsid w:val="002956B8"/>
    <w:rsid w:val="0029579B"/>
    <w:rsid w:val="00295CE4"/>
    <w:rsid w:val="00295F38"/>
    <w:rsid w:val="00295FA2"/>
    <w:rsid w:val="00296ABF"/>
    <w:rsid w:val="00296C8A"/>
    <w:rsid w:val="002975D7"/>
    <w:rsid w:val="002977C9"/>
    <w:rsid w:val="00297960"/>
    <w:rsid w:val="00297B47"/>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CBE"/>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2998"/>
    <w:rsid w:val="002B3F94"/>
    <w:rsid w:val="002B4A7C"/>
    <w:rsid w:val="002B5840"/>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06A"/>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6F2"/>
    <w:rsid w:val="002D078E"/>
    <w:rsid w:val="002D09DA"/>
    <w:rsid w:val="002D10C1"/>
    <w:rsid w:val="002D11F9"/>
    <w:rsid w:val="002D1BB5"/>
    <w:rsid w:val="002D1C12"/>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DDB"/>
    <w:rsid w:val="002F7E61"/>
    <w:rsid w:val="00300A07"/>
    <w:rsid w:val="00300DB5"/>
    <w:rsid w:val="0030113D"/>
    <w:rsid w:val="00301647"/>
    <w:rsid w:val="0030192B"/>
    <w:rsid w:val="0030259D"/>
    <w:rsid w:val="00302822"/>
    <w:rsid w:val="00302A0C"/>
    <w:rsid w:val="00302ACE"/>
    <w:rsid w:val="00303508"/>
    <w:rsid w:val="003036E3"/>
    <w:rsid w:val="0030427C"/>
    <w:rsid w:val="003042D4"/>
    <w:rsid w:val="00304AC1"/>
    <w:rsid w:val="003055C4"/>
    <w:rsid w:val="00305B2B"/>
    <w:rsid w:val="003060A8"/>
    <w:rsid w:val="00306252"/>
    <w:rsid w:val="00306727"/>
    <w:rsid w:val="0030745C"/>
    <w:rsid w:val="00307DFA"/>
    <w:rsid w:val="0031041C"/>
    <w:rsid w:val="0031053E"/>
    <w:rsid w:val="003111ED"/>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B5B"/>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6A2"/>
    <w:rsid w:val="00366B4B"/>
    <w:rsid w:val="00366E1B"/>
    <w:rsid w:val="0036739A"/>
    <w:rsid w:val="0036747C"/>
    <w:rsid w:val="00370000"/>
    <w:rsid w:val="00370C5B"/>
    <w:rsid w:val="003718A2"/>
    <w:rsid w:val="003718C3"/>
    <w:rsid w:val="00371A0A"/>
    <w:rsid w:val="00371E29"/>
    <w:rsid w:val="003727CD"/>
    <w:rsid w:val="003731E8"/>
    <w:rsid w:val="00373597"/>
    <w:rsid w:val="003735BF"/>
    <w:rsid w:val="0037464E"/>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8A6"/>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254"/>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94"/>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05"/>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3F2"/>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0BB4"/>
    <w:rsid w:val="003D1B95"/>
    <w:rsid w:val="003D2616"/>
    <w:rsid w:val="003D2A34"/>
    <w:rsid w:val="003D2FC3"/>
    <w:rsid w:val="003D3028"/>
    <w:rsid w:val="003D3FBD"/>
    <w:rsid w:val="003D4029"/>
    <w:rsid w:val="003D432D"/>
    <w:rsid w:val="003D44EC"/>
    <w:rsid w:val="003D4C73"/>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D8"/>
    <w:rsid w:val="003E2FEB"/>
    <w:rsid w:val="003E329B"/>
    <w:rsid w:val="003E3AD8"/>
    <w:rsid w:val="003E3B7D"/>
    <w:rsid w:val="003E4645"/>
    <w:rsid w:val="003E4694"/>
    <w:rsid w:val="003E47FB"/>
    <w:rsid w:val="003E4809"/>
    <w:rsid w:val="003E482A"/>
    <w:rsid w:val="003E48F1"/>
    <w:rsid w:val="003E5011"/>
    <w:rsid w:val="003E55A4"/>
    <w:rsid w:val="003E5BD7"/>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CDD"/>
    <w:rsid w:val="003F1DFD"/>
    <w:rsid w:val="003F1ED4"/>
    <w:rsid w:val="003F3164"/>
    <w:rsid w:val="003F3345"/>
    <w:rsid w:val="003F3506"/>
    <w:rsid w:val="003F38A2"/>
    <w:rsid w:val="003F3A15"/>
    <w:rsid w:val="003F3E86"/>
    <w:rsid w:val="003F3FCF"/>
    <w:rsid w:val="003F43CA"/>
    <w:rsid w:val="003F43E9"/>
    <w:rsid w:val="003F449D"/>
    <w:rsid w:val="003F4609"/>
    <w:rsid w:val="003F493C"/>
    <w:rsid w:val="003F5080"/>
    <w:rsid w:val="003F5238"/>
    <w:rsid w:val="003F596E"/>
    <w:rsid w:val="003F5A35"/>
    <w:rsid w:val="003F5B7D"/>
    <w:rsid w:val="003F5E44"/>
    <w:rsid w:val="003F6637"/>
    <w:rsid w:val="003F6681"/>
    <w:rsid w:val="003F6BDD"/>
    <w:rsid w:val="003F71AF"/>
    <w:rsid w:val="003F774D"/>
    <w:rsid w:val="003F782D"/>
    <w:rsid w:val="003F7C1A"/>
    <w:rsid w:val="003F7EFB"/>
    <w:rsid w:val="00400258"/>
    <w:rsid w:val="00400737"/>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3FE8"/>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472"/>
    <w:rsid w:val="004454F8"/>
    <w:rsid w:val="00445724"/>
    <w:rsid w:val="00445B0B"/>
    <w:rsid w:val="00445C61"/>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6B8"/>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6E48"/>
    <w:rsid w:val="00477040"/>
    <w:rsid w:val="004777FB"/>
    <w:rsid w:val="0048059B"/>
    <w:rsid w:val="00480DC6"/>
    <w:rsid w:val="00481674"/>
    <w:rsid w:val="00481819"/>
    <w:rsid w:val="00481A08"/>
    <w:rsid w:val="00481DB8"/>
    <w:rsid w:val="00481EB7"/>
    <w:rsid w:val="00482114"/>
    <w:rsid w:val="004822B8"/>
    <w:rsid w:val="0048263F"/>
    <w:rsid w:val="00482677"/>
    <w:rsid w:val="00482A9A"/>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90"/>
    <w:rsid w:val="004969C9"/>
    <w:rsid w:val="00496AAB"/>
    <w:rsid w:val="004970E9"/>
    <w:rsid w:val="0049762C"/>
    <w:rsid w:val="00497A43"/>
    <w:rsid w:val="00497A91"/>
    <w:rsid w:val="00497F76"/>
    <w:rsid w:val="004A007B"/>
    <w:rsid w:val="004A0129"/>
    <w:rsid w:val="004A0190"/>
    <w:rsid w:val="004A05A4"/>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06DA"/>
    <w:rsid w:val="004B08D3"/>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2FD0"/>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64B"/>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991"/>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46F"/>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07E"/>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7A0"/>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77A4B"/>
    <w:rsid w:val="005808C1"/>
    <w:rsid w:val="00580D1B"/>
    <w:rsid w:val="00580E90"/>
    <w:rsid w:val="005819E4"/>
    <w:rsid w:val="005822D3"/>
    <w:rsid w:val="00582406"/>
    <w:rsid w:val="005824BF"/>
    <w:rsid w:val="00582ADA"/>
    <w:rsid w:val="00582B69"/>
    <w:rsid w:val="00582F97"/>
    <w:rsid w:val="005841FC"/>
    <w:rsid w:val="00584269"/>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1D4"/>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2A6"/>
    <w:rsid w:val="005C48BC"/>
    <w:rsid w:val="005C4A6F"/>
    <w:rsid w:val="005C4B58"/>
    <w:rsid w:val="005C565E"/>
    <w:rsid w:val="005C5889"/>
    <w:rsid w:val="005C5950"/>
    <w:rsid w:val="005C5C89"/>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1C2F"/>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CA9"/>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93B"/>
    <w:rsid w:val="00644A84"/>
    <w:rsid w:val="00644B97"/>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2D0"/>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3E"/>
    <w:rsid w:val="00685D50"/>
    <w:rsid w:val="00685D88"/>
    <w:rsid w:val="006869AA"/>
    <w:rsid w:val="00686F5B"/>
    <w:rsid w:val="006905D1"/>
    <w:rsid w:val="006907DD"/>
    <w:rsid w:val="00690AF0"/>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5F1"/>
    <w:rsid w:val="006A09EE"/>
    <w:rsid w:val="006A0A3B"/>
    <w:rsid w:val="006A0EE1"/>
    <w:rsid w:val="006A1B45"/>
    <w:rsid w:val="006A1D29"/>
    <w:rsid w:val="006A2255"/>
    <w:rsid w:val="006A2FDA"/>
    <w:rsid w:val="006A30ED"/>
    <w:rsid w:val="006A372F"/>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6CE"/>
    <w:rsid w:val="006B17C7"/>
    <w:rsid w:val="006B1823"/>
    <w:rsid w:val="006B190F"/>
    <w:rsid w:val="006B1E9B"/>
    <w:rsid w:val="006B286A"/>
    <w:rsid w:val="006B36BE"/>
    <w:rsid w:val="006B40B8"/>
    <w:rsid w:val="006B45FC"/>
    <w:rsid w:val="006B45FE"/>
    <w:rsid w:val="006B4761"/>
    <w:rsid w:val="006B49C5"/>
    <w:rsid w:val="006B4C1C"/>
    <w:rsid w:val="006B4CED"/>
    <w:rsid w:val="006B4CF1"/>
    <w:rsid w:val="006B511E"/>
    <w:rsid w:val="006B5643"/>
    <w:rsid w:val="006B5AF7"/>
    <w:rsid w:val="006B5E32"/>
    <w:rsid w:val="006B5E90"/>
    <w:rsid w:val="006B6938"/>
    <w:rsid w:val="006B6A6F"/>
    <w:rsid w:val="006B6B90"/>
    <w:rsid w:val="006B76E9"/>
    <w:rsid w:val="006B772C"/>
    <w:rsid w:val="006B7929"/>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73C"/>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254"/>
    <w:rsid w:val="006F1C0F"/>
    <w:rsid w:val="006F1DED"/>
    <w:rsid w:val="006F2759"/>
    <w:rsid w:val="006F2A91"/>
    <w:rsid w:val="006F2D33"/>
    <w:rsid w:val="006F2D7A"/>
    <w:rsid w:val="006F2FF5"/>
    <w:rsid w:val="006F3772"/>
    <w:rsid w:val="006F379C"/>
    <w:rsid w:val="006F4220"/>
    <w:rsid w:val="006F514C"/>
    <w:rsid w:val="006F6615"/>
    <w:rsid w:val="006F69F6"/>
    <w:rsid w:val="006F6BCB"/>
    <w:rsid w:val="006F7104"/>
    <w:rsid w:val="006F73FC"/>
    <w:rsid w:val="006F778D"/>
    <w:rsid w:val="00701020"/>
    <w:rsid w:val="007011CA"/>
    <w:rsid w:val="00701265"/>
    <w:rsid w:val="00701AFC"/>
    <w:rsid w:val="007020B6"/>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D4"/>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2B39"/>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6FBB"/>
    <w:rsid w:val="0074740E"/>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398"/>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A7D"/>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7BD"/>
    <w:rsid w:val="00794E09"/>
    <w:rsid w:val="007950C9"/>
    <w:rsid w:val="007950E0"/>
    <w:rsid w:val="00795967"/>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1273"/>
    <w:rsid w:val="007B2048"/>
    <w:rsid w:val="007B2CDF"/>
    <w:rsid w:val="007B37D2"/>
    <w:rsid w:val="007B39E2"/>
    <w:rsid w:val="007B3CEB"/>
    <w:rsid w:val="007B3DAC"/>
    <w:rsid w:val="007B47D3"/>
    <w:rsid w:val="007B524E"/>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F8D"/>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2FD0"/>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960"/>
    <w:rsid w:val="007D7BA9"/>
    <w:rsid w:val="007D7F5B"/>
    <w:rsid w:val="007E051F"/>
    <w:rsid w:val="007E06EA"/>
    <w:rsid w:val="007E07DB"/>
    <w:rsid w:val="007E0CF1"/>
    <w:rsid w:val="007E16E5"/>
    <w:rsid w:val="007E19A6"/>
    <w:rsid w:val="007E19E9"/>
    <w:rsid w:val="007E2946"/>
    <w:rsid w:val="007E2AD0"/>
    <w:rsid w:val="007E2B5C"/>
    <w:rsid w:val="007E2F46"/>
    <w:rsid w:val="007E320F"/>
    <w:rsid w:val="007E33AE"/>
    <w:rsid w:val="007E375A"/>
    <w:rsid w:val="007E3D4B"/>
    <w:rsid w:val="007E3F57"/>
    <w:rsid w:val="007E40EE"/>
    <w:rsid w:val="007E4174"/>
    <w:rsid w:val="007E4AF8"/>
    <w:rsid w:val="007E5126"/>
    <w:rsid w:val="007E5339"/>
    <w:rsid w:val="007E5872"/>
    <w:rsid w:val="007E5889"/>
    <w:rsid w:val="007E5B4E"/>
    <w:rsid w:val="007E694C"/>
    <w:rsid w:val="007E6AE1"/>
    <w:rsid w:val="007E7171"/>
    <w:rsid w:val="007E788F"/>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076"/>
    <w:rsid w:val="007F750A"/>
    <w:rsid w:val="007F7562"/>
    <w:rsid w:val="007F7ACC"/>
    <w:rsid w:val="0080016F"/>
    <w:rsid w:val="00800469"/>
    <w:rsid w:val="00800CCE"/>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156"/>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3FE"/>
    <w:rsid w:val="008505BB"/>
    <w:rsid w:val="008511B9"/>
    <w:rsid w:val="0085183C"/>
    <w:rsid w:val="00851A7F"/>
    <w:rsid w:val="00851FFC"/>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39"/>
    <w:rsid w:val="00860DDF"/>
    <w:rsid w:val="00860F5A"/>
    <w:rsid w:val="0086172F"/>
    <w:rsid w:val="00861EA4"/>
    <w:rsid w:val="00862057"/>
    <w:rsid w:val="008624EC"/>
    <w:rsid w:val="008625C9"/>
    <w:rsid w:val="00863775"/>
    <w:rsid w:val="008639F1"/>
    <w:rsid w:val="00863E02"/>
    <w:rsid w:val="00864874"/>
    <w:rsid w:val="0086499C"/>
    <w:rsid w:val="00864D16"/>
    <w:rsid w:val="00864EF0"/>
    <w:rsid w:val="0086570D"/>
    <w:rsid w:val="00865D0F"/>
    <w:rsid w:val="00866DAF"/>
    <w:rsid w:val="00866EA2"/>
    <w:rsid w:val="008677F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336"/>
    <w:rsid w:val="008759D2"/>
    <w:rsid w:val="008763E8"/>
    <w:rsid w:val="0087650A"/>
    <w:rsid w:val="00876557"/>
    <w:rsid w:val="00877C5B"/>
    <w:rsid w:val="00877FD6"/>
    <w:rsid w:val="008802B7"/>
    <w:rsid w:val="00880C5F"/>
    <w:rsid w:val="00880E76"/>
    <w:rsid w:val="00881290"/>
    <w:rsid w:val="008818D2"/>
    <w:rsid w:val="00881B71"/>
    <w:rsid w:val="00881D78"/>
    <w:rsid w:val="008825BB"/>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4E6"/>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A9C"/>
    <w:rsid w:val="008B3BE0"/>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542"/>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CDA"/>
    <w:rsid w:val="008D5D50"/>
    <w:rsid w:val="008D61C6"/>
    <w:rsid w:val="008D6CEE"/>
    <w:rsid w:val="008E04BC"/>
    <w:rsid w:val="008E051A"/>
    <w:rsid w:val="008E05B3"/>
    <w:rsid w:val="008E0899"/>
    <w:rsid w:val="008E0AAD"/>
    <w:rsid w:val="008E0B0A"/>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3D3"/>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3AA"/>
    <w:rsid w:val="00904A04"/>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6"/>
    <w:rsid w:val="0091646A"/>
    <w:rsid w:val="00916C80"/>
    <w:rsid w:val="00920056"/>
    <w:rsid w:val="009207FE"/>
    <w:rsid w:val="00921438"/>
    <w:rsid w:val="00922232"/>
    <w:rsid w:val="009223A8"/>
    <w:rsid w:val="00922885"/>
    <w:rsid w:val="00922905"/>
    <w:rsid w:val="00923113"/>
    <w:rsid w:val="009232A6"/>
    <w:rsid w:val="0092346E"/>
    <w:rsid w:val="0092351F"/>
    <w:rsid w:val="00923FF1"/>
    <w:rsid w:val="009249A3"/>
    <w:rsid w:val="00924B4B"/>
    <w:rsid w:val="00924E7E"/>
    <w:rsid w:val="00925104"/>
    <w:rsid w:val="0092562A"/>
    <w:rsid w:val="009256E8"/>
    <w:rsid w:val="00926120"/>
    <w:rsid w:val="009264D2"/>
    <w:rsid w:val="009268A0"/>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459"/>
    <w:rsid w:val="009409E2"/>
    <w:rsid w:val="00940A90"/>
    <w:rsid w:val="00941371"/>
    <w:rsid w:val="0094150D"/>
    <w:rsid w:val="00941561"/>
    <w:rsid w:val="00941B5E"/>
    <w:rsid w:val="00941C49"/>
    <w:rsid w:val="00942134"/>
    <w:rsid w:val="00942168"/>
    <w:rsid w:val="009425B4"/>
    <w:rsid w:val="0094289B"/>
    <w:rsid w:val="0094313E"/>
    <w:rsid w:val="00943176"/>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4DCB"/>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27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F9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C3D"/>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2765"/>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A63"/>
    <w:rsid w:val="009C2352"/>
    <w:rsid w:val="009C27D3"/>
    <w:rsid w:val="009C2EED"/>
    <w:rsid w:val="009C3064"/>
    <w:rsid w:val="009C33A3"/>
    <w:rsid w:val="009C35C8"/>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763"/>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68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6EA"/>
    <w:rsid w:val="00A1198A"/>
    <w:rsid w:val="00A120F3"/>
    <w:rsid w:val="00A12B18"/>
    <w:rsid w:val="00A12E40"/>
    <w:rsid w:val="00A13BA1"/>
    <w:rsid w:val="00A1473C"/>
    <w:rsid w:val="00A148BF"/>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5F18"/>
    <w:rsid w:val="00A26057"/>
    <w:rsid w:val="00A26235"/>
    <w:rsid w:val="00A26428"/>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63B"/>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2D7"/>
    <w:rsid w:val="00A50AF4"/>
    <w:rsid w:val="00A51014"/>
    <w:rsid w:val="00A51573"/>
    <w:rsid w:val="00A516B8"/>
    <w:rsid w:val="00A51A13"/>
    <w:rsid w:val="00A51DA8"/>
    <w:rsid w:val="00A51E51"/>
    <w:rsid w:val="00A51ECF"/>
    <w:rsid w:val="00A52913"/>
    <w:rsid w:val="00A52955"/>
    <w:rsid w:val="00A53210"/>
    <w:rsid w:val="00A536AF"/>
    <w:rsid w:val="00A547B3"/>
    <w:rsid w:val="00A54DE0"/>
    <w:rsid w:val="00A55AF8"/>
    <w:rsid w:val="00A60698"/>
    <w:rsid w:val="00A608E7"/>
    <w:rsid w:val="00A60E14"/>
    <w:rsid w:val="00A60EA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46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629"/>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35A"/>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230"/>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CD3"/>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761"/>
    <w:rsid w:val="00B46913"/>
    <w:rsid w:val="00B46943"/>
    <w:rsid w:val="00B47309"/>
    <w:rsid w:val="00B47812"/>
    <w:rsid w:val="00B4797A"/>
    <w:rsid w:val="00B50B42"/>
    <w:rsid w:val="00B50E2F"/>
    <w:rsid w:val="00B517EA"/>
    <w:rsid w:val="00B51E7B"/>
    <w:rsid w:val="00B5220B"/>
    <w:rsid w:val="00B527AB"/>
    <w:rsid w:val="00B52A44"/>
    <w:rsid w:val="00B53013"/>
    <w:rsid w:val="00B531EB"/>
    <w:rsid w:val="00B53ECD"/>
    <w:rsid w:val="00B542E1"/>
    <w:rsid w:val="00B543C4"/>
    <w:rsid w:val="00B54560"/>
    <w:rsid w:val="00B548A1"/>
    <w:rsid w:val="00B54DEE"/>
    <w:rsid w:val="00B54F91"/>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2864"/>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2CC"/>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0B2"/>
    <w:rsid w:val="00BA64BE"/>
    <w:rsid w:val="00BA6E77"/>
    <w:rsid w:val="00BA7064"/>
    <w:rsid w:val="00BA77B4"/>
    <w:rsid w:val="00BA7B37"/>
    <w:rsid w:val="00BB1B2F"/>
    <w:rsid w:val="00BB1F66"/>
    <w:rsid w:val="00BB2BE3"/>
    <w:rsid w:val="00BB30CA"/>
    <w:rsid w:val="00BB31AC"/>
    <w:rsid w:val="00BB322B"/>
    <w:rsid w:val="00BB3A2F"/>
    <w:rsid w:val="00BB408E"/>
    <w:rsid w:val="00BB4FFE"/>
    <w:rsid w:val="00BB5B87"/>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1C17"/>
    <w:rsid w:val="00BC2269"/>
    <w:rsid w:val="00BC230C"/>
    <w:rsid w:val="00BC272D"/>
    <w:rsid w:val="00BC2CDB"/>
    <w:rsid w:val="00BC3123"/>
    <w:rsid w:val="00BC34BB"/>
    <w:rsid w:val="00BC3726"/>
    <w:rsid w:val="00BC3A68"/>
    <w:rsid w:val="00BC40DE"/>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3C62"/>
    <w:rsid w:val="00BD47A8"/>
    <w:rsid w:val="00BD4E31"/>
    <w:rsid w:val="00BD6B2F"/>
    <w:rsid w:val="00BD76DA"/>
    <w:rsid w:val="00BD79BE"/>
    <w:rsid w:val="00BD7D0F"/>
    <w:rsid w:val="00BE00B2"/>
    <w:rsid w:val="00BE056B"/>
    <w:rsid w:val="00BE0D93"/>
    <w:rsid w:val="00BE174A"/>
    <w:rsid w:val="00BE268B"/>
    <w:rsid w:val="00BE2975"/>
    <w:rsid w:val="00BE2A77"/>
    <w:rsid w:val="00BE3035"/>
    <w:rsid w:val="00BE3E9B"/>
    <w:rsid w:val="00BE489A"/>
    <w:rsid w:val="00BE584B"/>
    <w:rsid w:val="00BE5933"/>
    <w:rsid w:val="00BE5E33"/>
    <w:rsid w:val="00BE68A7"/>
    <w:rsid w:val="00BE7D49"/>
    <w:rsid w:val="00BF0652"/>
    <w:rsid w:val="00BF081E"/>
    <w:rsid w:val="00BF0A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5D5"/>
    <w:rsid w:val="00C03946"/>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99E"/>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B3D"/>
    <w:rsid w:val="00C32D32"/>
    <w:rsid w:val="00C337ED"/>
    <w:rsid w:val="00C339C7"/>
    <w:rsid w:val="00C33BEC"/>
    <w:rsid w:val="00C34819"/>
    <w:rsid w:val="00C353D3"/>
    <w:rsid w:val="00C35BA8"/>
    <w:rsid w:val="00C3647A"/>
    <w:rsid w:val="00C37DCF"/>
    <w:rsid w:val="00C41448"/>
    <w:rsid w:val="00C41C5D"/>
    <w:rsid w:val="00C41E93"/>
    <w:rsid w:val="00C44586"/>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921"/>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8A9"/>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14"/>
    <w:rsid w:val="00C82D8F"/>
    <w:rsid w:val="00C82FED"/>
    <w:rsid w:val="00C833AA"/>
    <w:rsid w:val="00C836BA"/>
    <w:rsid w:val="00C836E0"/>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17F"/>
    <w:rsid w:val="00CA558D"/>
    <w:rsid w:val="00CA6782"/>
    <w:rsid w:val="00CA6C0F"/>
    <w:rsid w:val="00CA729D"/>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078D"/>
    <w:rsid w:val="00CC1021"/>
    <w:rsid w:val="00CC1413"/>
    <w:rsid w:val="00CC1573"/>
    <w:rsid w:val="00CC1A6B"/>
    <w:rsid w:val="00CC1B2D"/>
    <w:rsid w:val="00CC2156"/>
    <w:rsid w:val="00CC2333"/>
    <w:rsid w:val="00CC2DB1"/>
    <w:rsid w:val="00CC31DE"/>
    <w:rsid w:val="00CC40E5"/>
    <w:rsid w:val="00CC41A2"/>
    <w:rsid w:val="00CC4726"/>
    <w:rsid w:val="00CC4A0E"/>
    <w:rsid w:val="00CC4B9E"/>
    <w:rsid w:val="00CC4FB1"/>
    <w:rsid w:val="00CC545D"/>
    <w:rsid w:val="00CC5633"/>
    <w:rsid w:val="00CC5734"/>
    <w:rsid w:val="00CC57C6"/>
    <w:rsid w:val="00CC5FA4"/>
    <w:rsid w:val="00CC6734"/>
    <w:rsid w:val="00CC68EE"/>
    <w:rsid w:val="00CC6A6C"/>
    <w:rsid w:val="00CC70A2"/>
    <w:rsid w:val="00CC71E3"/>
    <w:rsid w:val="00CC75B9"/>
    <w:rsid w:val="00CC7B51"/>
    <w:rsid w:val="00CC7CC6"/>
    <w:rsid w:val="00CC7D01"/>
    <w:rsid w:val="00CD02C8"/>
    <w:rsid w:val="00CD0784"/>
    <w:rsid w:val="00CD083E"/>
    <w:rsid w:val="00CD0C5B"/>
    <w:rsid w:val="00CD0F08"/>
    <w:rsid w:val="00CD157B"/>
    <w:rsid w:val="00CD1992"/>
    <w:rsid w:val="00CD1A2F"/>
    <w:rsid w:val="00CD1BB6"/>
    <w:rsid w:val="00CD2834"/>
    <w:rsid w:val="00CD2BF8"/>
    <w:rsid w:val="00CD3149"/>
    <w:rsid w:val="00CD3943"/>
    <w:rsid w:val="00CD4A96"/>
    <w:rsid w:val="00CD51BB"/>
    <w:rsid w:val="00CD5F7A"/>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768"/>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2396"/>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6A02"/>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6DF"/>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576C"/>
    <w:rsid w:val="00D2618B"/>
    <w:rsid w:val="00D2641C"/>
    <w:rsid w:val="00D26E53"/>
    <w:rsid w:val="00D271E5"/>
    <w:rsid w:val="00D272B2"/>
    <w:rsid w:val="00D27319"/>
    <w:rsid w:val="00D30018"/>
    <w:rsid w:val="00D30268"/>
    <w:rsid w:val="00D307F7"/>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AF"/>
    <w:rsid w:val="00D40CC2"/>
    <w:rsid w:val="00D40D70"/>
    <w:rsid w:val="00D41724"/>
    <w:rsid w:val="00D42208"/>
    <w:rsid w:val="00D42BBE"/>
    <w:rsid w:val="00D437EF"/>
    <w:rsid w:val="00D43D10"/>
    <w:rsid w:val="00D45815"/>
    <w:rsid w:val="00D45E0D"/>
    <w:rsid w:val="00D45FE2"/>
    <w:rsid w:val="00D46335"/>
    <w:rsid w:val="00D4671B"/>
    <w:rsid w:val="00D4710B"/>
    <w:rsid w:val="00D4768F"/>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E52"/>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0096"/>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39E"/>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2BB"/>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B0C"/>
    <w:rsid w:val="00DC4FB6"/>
    <w:rsid w:val="00DC5072"/>
    <w:rsid w:val="00DC50A5"/>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197B"/>
    <w:rsid w:val="00DE2576"/>
    <w:rsid w:val="00DE2ACB"/>
    <w:rsid w:val="00DE33D8"/>
    <w:rsid w:val="00DE3403"/>
    <w:rsid w:val="00DE3576"/>
    <w:rsid w:val="00DE3C95"/>
    <w:rsid w:val="00DE3E27"/>
    <w:rsid w:val="00DE4070"/>
    <w:rsid w:val="00DE44C8"/>
    <w:rsid w:val="00DE4CB0"/>
    <w:rsid w:val="00DE52AC"/>
    <w:rsid w:val="00DE5CE2"/>
    <w:rsid w:val="00DE5EEB"/>
    <w:rsid w:val="00DE6362"/>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84D"/>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68DA"/>
    <w:rsid w:val="00E27914"/>
    <w:rsid w:val="00E279C6"/>
    <w:rsid w:val="00E31516"/>
    <w:rsid w:val="00E316D8"/>
    <w:rsid w:val="00E31C2B"/>
    <w:rsid w:val="00E31F77"/>
    <w:rsid w:val="00E320EE"/>
    <w:rsid w:val="00E325FE"/>
    <w:rsid w:val="00E32E84"/>
    <w:rsid w:val="00E32FB1"/>
    <w:rsid w:val="00E33435"/>
    <w:rsid w:val="00E33E05"/>
    <w:rsid w:val="00E33E6A"/>
    <w:rsid w:val="00E35061"/>
    <w:rsid w:val="00E35BAD"/>
    <w:rsid w:val="00E36130"/>
    <w:rsid w:val="00E36A79"/>
    <w:rsid w:val="00E36C40"/>
    <w:rsid w:val="00E37D35"/>
    <w:rsid w:val="00E40750"/>
    <w:rsid w:val="00E40AB8"/>
    <w:rsid w:val="00E41993"/>
    <w:rsid w:val="00E41EDE"/>
    <w:rsid w:val="00E4201F"/>
    <w:rsid w:val="00E43067"/>
    <w:rsid w:val="00E4336A"/>
    <w:rsid w:val="00E4347B"/>
    <w:rsid w:val="00E434E5"/>
    <w:rsid w:val="00E43CC1"/>
    <w:rsid w:val="00E44339"/>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455"/>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4BB"/>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77A76"/>
    <w:rsid w:val="00E80B65"/>
    <w:rsid w:val="00E82548"/>
    <w:rsid w:val="00E8280C"/>
    <w:rsid w:val="00E82A2A"/>
    <w:rsid w:val="00E83330"/>
    <w:rsid w:val="00E8338B"/>
    <w:rsid w:val="00E8384D"/>
    <w:rsid w:val="00E84093"/>
    <w:rsid w:val="00E84C2A"/>
    <w:rsid w:val="00E85926"/>
    <w:rsid w:val="00E85B72"/>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1FDB"/>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4EDE"/>
    <w:rsid w:val="00ED513F"/>
    <w:rsid w:val="00ED56EB"/>
    <w:rsid w:val="00ED599F"/>
    <w:rsid w:val="00ED5F94"/>
    <w:rsid w:val="00ED6179"/>
    <w:rsid w:val="00ED6AFD"/>
    <w:rsid w:val="00ED6C23"/>
    <w:rsid w:val="00ED6CBF"/>
    <w:rsid w:val="00ED763D"/>
    <w:rsid w:val="00ED76B2"/>
    <w:rsid w:val="00ED76B6"/>
    <w:rsid w:val="00ED7B8A"/>
    <w:rsid w:val="00EE082F"/>
    <w:rsid w:val="00EE0B64"/>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3BF"/>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8A3"/>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314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4999"/>
    <w:rsid w:val="00F44BD2"/>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5956"/>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05"/>
    <w:rsid w:val="00F71C51"/>
    <w:rsid w:val="00F7207B"/>
    <w:rsid w:val="00F720DA"/>
    <w:rsid w:val="00F7242A"/>
    <w:rsid w:val="00F72668"/>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2E30"/>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0987"/>
    <w:rsid w:val="00FE155C"/>
    <w:rsid w:val="00FE158A"/>
    <w:rsid w:val="00FE19EE"/>
    <w:rsid w:val="00FE19F9"/>
    <w:rsid w:val="00FE21C1"/>
    <w:rsid w:val="00FE28E4"/>
    <w:rsid w:val="00FE2D0D"/>
    <w:rsid w:val="00FE2F05"/>
    <w:rsid w:val="00FE3363"/>
    <w:rsid w:val="00FE34F4"/>
    <w:rsid w:val="00FE3DDB"/>
    <w:rsid w:val="00FE43D2"/>
    <w:rsid w:val="00FE4707"/>
    <w:rsid w:val="00FE4BA0"/>
    <w:rsid w:val="00FE5915"/>
    <w:rsid w:val="00FE67E3"/>
    <w:rsid w:val="00FE6A61"/>
    <w:rsid w:val="00FE7768"/>
    <w:rsid w:val="00FE7FB1"/>
    <w:rsid w:val="00FF002A"/>
    <w:rsid w:val="00FF01B7"/>
    <w:rsid w:val="00FF0356"/>
    <w:rsid w:val="00FF05E3"/>
    <w:rsid w:val="00FF09C3"/>
    <w:rsid w:val="00FF0B8C"/>
    <w:rsid w:val="00FF0BA9"/>
    <w:rsid w:val="00FF0CC1"/>
    <w:rsid w:val="00FF0E0E"/>
    <w:rsid w:val="00FF1407"/>
    <w:rsid w:val="00FF2E49"/>
    <w:rsid w:val="00FF3963"/>
    <w:rsid w:val="00FF3AFF"/>
    <w:rsid w:val="00FF41F9"/>
    <w:rsid w:val="00FF4206"/>
    <w:rsid w:val="00FF42B5"/>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9F5B120"/>
    <w:rsid w:val="0E42ED17"/>
    <w:rsid w:val="2433496E"/>
    <w:rsid w:val="2C73E131"/>
    <w:rsid w:val="48DB5E91"/>
    <w:rsid w:val="65CD4DDD"/>
    <w:rsid w:val="793B5B3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E0ADC283-70E4-4D40-B24A-19162B6573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08137">
      <w:bodyDiv w:val="1"/>
      <w:marLeft w:val="0"/>
      <w:marRight w:val="0"/>
      <w:marTop w:val="0"/>
      <w:marBottom w:val="0"/>
      <w:divBdr>
        <w:top w:val="none" w:sz="0" w:space="0" w:color="auto"/>
        <w:left w:val="none" w:sz="0" w:space="0" w:color="auto"/>
        <w:bottom w:val="none" w:sz="0" w:space="0" w:color="auto"/>
        <w:right w:val="none" w:sz="0" w:space="0" w:color="auto"/>
      </w:divBdr>
      <w:divsChild>
        <w:div w:id="1201818322">
          <w:marLeft w:val="0"/>
          <w:marRight w:val="0"/>
          <w:marTop w:val="0"/>
          <w:marBottom w:val="0"/>
          <w:divBdr>
            <w:top w:val="none" w:sz="0" w:space="0" w:color="auto"/>
            <w:left w:val="none" w:sz="0" w:space="0" w:color="auto"/>
            <w:bottom w:val="none" w:sz="0" w:space="0" w:color="auto"/>
            <w:right w:val="none" w:sz="0" w:space="0" w:color="auto"/>
          </w:divBdr>
        </w:div>
        <w:div w:id="1226452459">
          <w:marLeft w:val="0"/>
          <w:marRight w:val="0"/>
          <w:marTop w:val="0"/>
          <w:marBottom w:val="0"/>
          <w:divBdr>
            <w:top w:val="none" w:sz="0" w:space="0" w:color="auto"/>
            <w:left w:val="none" w:sz="0" w:space="0" w:color="auto"/>
            <w:bottom w:val="none" w:sz="0" w:space="0" w:color="auto"/>
            <w:right w:val="none" w:sz="0" w:space="0" w:color="auto"/>
          </w:divBdr>
        </w:div>
        <w:div w:id="1344475045">
          <w:marLeft w:val="0"/>
          <w:marRight w:val="0"/>
          <w:marTop w:val="0"/>
          <w:marBottom w:val="0"/>
          <w:divBdr>
            <w:top w:val="none" w:sz="0" w:space="0" w:color="auto"/>
            <w:left w:val="none" w:sz="0" w:space="0" w:color="auto"/>
            <w:bottom w:val="none" w:sz="0" w:space="0" w:color="auto"/>
            <w:right w:val="none" w:sz="0" w:space="0" w:color="auto"/>
          </w:divBdr>
        </w:div>
        <w:div w:id="1444376326">
          <w:marLeft w:val="0"/>
          <w:marRight w:val="0"/>
          <w:marTop w:val="0"/>
          <w:marBottom w:val="0"/>
          <w:divBdr>
            <w:top w:val="none" w:sz="0" w:space="0" w:color="auto"/>
            <w:left w:val="none" w:sz="0" w:space="0" w:color="auto"/>
            <w:bottom w:val="none" w:sz="0" w:space="0" w:color="auto"/>
            <w:right w:val="none" w:sz="0" w:space="0" w:color="auto"/>
          </w:divBdr>
        </w:div>
      </w:divsChild>
    </w:div>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185365103">
      <w:bodyDiv w:val="1"/>
      <w:marLeft w:val="0"/>
      <w:marRight w:val="0"/>
      <w:marTop w:val="0"/>
      <w:marBottom w:val="0"/>
      <w:divBdr>
        <w:top w:val="none" w:sz="0" w:space="0" w:color="auto"/>
        <w:left w:val="none" w:sz="0" w:space="0" w:color="auto"/>
        <w:bottom w:val="none" w:sz="0" w:space="0" w:color="auto"/>
        <w:right w:val="none" w:sz="0" w:space="0" w:color="auto"/>
      </w:divBdr>
      <w:divsChild>
        <w:div w:id="689180268">
          <w:marLeft w:val="0"/>
          <w:marRight w:val="0"/>
          <w:marTop w:val="0"/>
          <w:marBottom w:val="0"/>
          <w:divBdr>
            <w:top w:val="none" w:sz="0" w:space="0" w:color="auto"/>
            <w:left w:val="none" w:sz="0" w:space="0" w:color="auto"/>
            <w:bottom w:val="none" w:sz="0" w:space="0" w:color="auto"/>
            <w:right w:val="none" w:sz="0" w:space="0" w:color="auto"/>
          </w:divBdr>
        </w:div>
        <w:div w:id="1779905079">
          <w:marLeft w:val="0"/>
          <w:marRight w:val="0"/>
          <w:marTop w:val="0"/>
          <w:marBottom w:val="0"/>
          <w:divBdr>
            <w:top w:val="none" w:sz="0" w:space="0" w:color="auto"/>
            <w:left w:val="none" w:sz="0" w:space="0" w:color="auto"/>
            <w:bottom w:val="none" w:sz="0" w:space="0" w:color="auto"/>
            <w:right w:val="none" w:sz="0" w:space="0" w:color="auto"/>
          </w:divBdr>
        </w:div>
        <w:div w:id="1811896270">
          <w:marLeft w:val="0"/>
          <w:marRight w:val="0"/>
          <w:marTop w:val="0"/>
          <w:marBottom w:val="0"/>
          <w:divBdr>
            <w:top w:val="none" w:sz="0" w:space="0" w:color="auto"/>
            <w:left w:val="none" w:sz="0" w:space="0" w:color="auto"/>
            <w:bottom w:val="none" w:sz="0" w:space="0" w:color="auto"/>
            <w:right w:val="none" w:sz="0" w:space="0" w:color="auto"/>
          </w:divBdr>
        </w:div>
      </w:divsChild>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64122146">
      <w:bodyDiv w:val="1"/>
      <w:marLeft w:val="0"/>
      <w:marRight w:val="0"/>
      <w:marTop w:val="0"/>
      <w:marBottom w:val="0"/>
      <w:divBdr>
        <w:top w:val="none" w:sz="0" w:space="0" w:color="auto"/>
        <w:left w:val="none" w:sz="0" w:space="0" w:color="auto"/>
        <w:bottom w:val="none" w:sz="0" w:space="0" w:color="auto"/>
        <w:right w:val="none" w:sz="0" w:space="0" w:color="auto"/>
      </w:divBdr>
      <w:divsChild>
        <w:div w:id="176193030">
          <w:marLeft w:val="0"/>
          <w:marRight w:val="0"/>
          <w:marTop w:val="0"/>
          <w:marBottom w:val="0"/>
          <w:divBdr>
            <w:top w:val="none" w:sz="0" w:space="0" w:color="auto"/>
            <w:left w:val="none" w:sz="0" w:space="0" w:color="auto"/>
            <w:bottom w:val="none" w:sz="0" w:space="0" w:color="auto"/>
            <w:right w:val="none" w:sz="0" w:space="0" w:color="auto"/>
          </w:divBdr>
        </w:div>
        <w:div w:id="1167136588">
          <w:marLeft w:val="0"/>
          <w:marRight w:val="0"/>
          <w:marTop w:val="0"/>
          <w:marBottom w:val="0"/>
          <w:divBdr>
            <w:top w:val="none" w:sz="0" w:space="0" w:color="auto"/>
            <w:left w:val="none" w:sz="0" w:space="0" w:color="auto"/>
            <w:bottom w:val="none" w:sz="0" w:space="0" w:color="auto"/>
            <w:right w:val="none" w:sz="0" w:space="0" w:color="auto"/>
          </w:divBdr>
        </w:div>
        <w:div w:id="1236630105">
          <w:marLeft w:val="0"/>
          <w:marRight w:val="0"/>
          <w:marTop w:val="0"/>
          <w:marBottom w:val="0"/>
          <w:divBdr>
            <w:top w:val="none" w:sz="0" w:space="0" w:color="auto"/>
            <w:left w:val="none" w:sz="0" w:space="0" w:color="auto"/>
            <w:bottom w:val="none" w:sz="0" w:space="0" w:color="auto"/>
            <w:right w:val="none" w:sz="0" w:space="0" w:color="auto"/>
          </w:divBdr>
        </w:div>
        <w:div w:id="1438134763">
          <w:marLeft w:val="0"/>
          <w:marRight w:val="0"/>
          <w:marTop w:val="0"/>
          <w:marBottom w:val="0"/>
          <w:divBdr>
            <w:top w:val="none" w:sz="0" w:space="0" w:color="auto"/>
            <w:left w:val="none" w:sz="0" w:space="0" w:color="auto"/>
            <w:bottom w:val="none" w:sz="0" w:space="0" w:color="auto"/>
            <w:right w:val="none" w:sz="0" w:space="0" w:color="auto"/>
          </w:divBdr>
        </w:div>
      </w:divsChild>
    </w:div>
    <w:div w:id="3172701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93840460">
      <w:bodyDiv w:val="1"/>
      <w:marLeft w:val="0"/>
      <w:marRight w:val="0"/>
      <w:marTop w:val="0"/>
      <w:marBottom w:val="0"/>
      <w:divBdr>
        <w:top w:val="none" w:sz="0" w:space="0" w:color="auto"/>
        <w:left w:val="none" w:sz="0" w:space="0" w:color="auto"/>
        <w:bottom w:val="none" w:sz="0" w:space="0" w:color="auto"/>
        <w:right w:val="none" w:sz="0" w:space="0" w:color="auto"/>
      </w:divBdr>
    </w:div>
    <w:div w:id="761338304">
      <w:bodyDiv w:val="1"/>
      <w:marLeft w:val="0"/>
      <w:marRight w:val="0"/>
      <w:marTop w:val="0"/>
      <w:marBottom w:val="0"/>
      <w:divBdr>
        <w:top w:val="none" w:sz="0" w:space="0" w:color="auto"/>
        <w:left w:val="none" w:sz="0" w:space="0" w:color="auto"/>
        <w:bottom w:val="none" w:sz="0" w:space="0" w:color="auto"/>
        <w:right w:val="none" w:sz="0" w:space="0" w:color="auto"/>
      </w:divBdr>
    </w:div>
    <w:div w:id="928927393">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03658989">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14789654">
      <w:bodyDiv w:val="1"/>
      <w:marLeft w:val="0"/>
      <w:marRight w:val="0"/>
      <w:marTop w:val="0"/>
      <w:marBottom w:val="0"/>
      <w:divBdr>
        <w:top w:val="none" w:sz="0" w:space="0" w:color="auto"/>
        <w:left w:val="none" w:sz="0" w:space="0" w:color="auto"/>
        <w:bottom w:val="none" w:sz="0" w:space="0" w:color="auto"/>
        <w:right w:val="none" w:sz="0" w:space="0" w:color="auto"/>
      </w:divBdr>
      <w:divsChild>
        <w:div w:id="394396499">
          <w:marLeft w:val="0"/>
          <w:marRight w:val="0"/>
          <w:marTop w:val="0"/>
          <w:marBottom w:val="0"/>
          <w:divBdr>
            <w:top w:val="none" w:sz="0" w:space="0" w:color="auto"/>
            <w:left w:val="none" w:sz="0" w:space="0" w:color="auto"/>
            <w:bottom w:val="none" w:sz="0" w:space="0" w:color="auto"/>
            <w:right w:val="none" w:sz="0" w:space="0" w:color="auto"/>
          </w:divBdr>
        </w:div>
        <w:div w:id="1039208206">
          <w:marLeft w:val="0"/>
          <w:marRight w:val="0"/>
          <w:marTop w:val="0"/>
          <w:marBottom w:val="0"/>
          <w:divBdr>
            <w:top w:val="none" w:sz="0" w:space="0" w:color="auto"/>
            <w:left w:val="none" w:sz="0" w:space="0" w:color="auto"/>
            <w:bottom w:val="none" w:sz="0" w:space="0" w:color="auto"/>
            <w:right w:val="none" w:sz="0" w:space="0" w:color="auto"/>
          </w:divBdr>
        </w:div>
        <w:div w:id="1051274539">
          <w:marLeft w:val="0"/>
          <w:marRight w:val="0"/>
          <w:marTop w:val="0"/>
          <w:marBottom w:val="0"/>
          <w:divBdr>
            <w:top w:val="none" w:sz="0" w:space="0" w:color="auto"/>
            <w:left w:val="none" w:sz="0" w:space="0" w:color="auto"/>
            <w:bottom w:val="none" w:sz="0" w:space="0" w:color="auto"/>
            <w:right w:val="none" w:sz="0" w:space="0" w:color="auto"/>
          </w:divBdr>
        </w:div>
      </w:divsChild>
    </w:div>
    <w:div w:id="182434839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tony.english@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520B1"/>
    <w:rsid w:val="0019787B"/>
    <w:rsid w:val="0024140B"/>
    <w:rsid w:val="00273328"/>
    <w:rsid w:val="00295F23"/>
    <w:rsid w:val="002A360F"/>
    <w:rsid w:val="002C006A"/>
    <w:rsid w:val="003111ED"/>
    <w:rsid w:val="00323934"/>
    <w:rsid w:val="00341E50"/>
    <w:rsid w:val="003A5D05"/>
    <w:rsid w:val="00433FE8"/>
    <w:rsid w:val="00445C89"/>
    <w:rsid w:val="004E664B"/>
    <w:rsid w:val="005A2B80"/>
    <w:rsid w:val="005D105A"/>
    <w:rsid w:val="0061088B"/>
    <w:rsid w:val="0066431B"/>
    <w:rsid w:val="006A05F1"/>
    <w:rsid w:val="006B16CE"/>
    <w:rsid w:val="006C0B04"/>
    <w:rsid w:val="006E4E36"/>
    <w:rsid w:val="00733901"/>
    <w:rsid w:val="00754017"/>
    <w:rsid w:val="00862CE6"/>
    <w:rsid w:val="009D1EFC"/>
    <w:rsid w:val="009F447A"/>
    <w:rsid w:val="00A27E52"/>
    <w:rsid w:val="00A60EA4"/>
    <w:rsid w:val="00A6372E"/>
    <w:rsid w:val="00AD435A"/>
    <w:rsid w:val="00B4797A"/>
    <w:rsid w:val="00BC3726"/>
    <w:rsid w:val="00C035D5"/>
    <w:rsid w:val="00C038B3"/>
    <w:rsid w:val="00C03946"/>
    <w:rsid w:val="00D06A02"/>
    <w:rsid w:val="00D63C52"/>
    <w:rsid w:val="00D83E5E"/>
    <w:rsid w:val="00D90096"/>
    <w:rsid w:val="00E5733E"/>
    <w:rsid w:val="00E6256A"/>
    <w:rsid w:val="00E85B72"/>
    <w:rsid w:val="00ED6C23"/>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daf27c4b-fd12-4be3-87ab-d3828419e585">Version {_UIVersionString}</DLCPolicyLabelClientVal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DLCPolicyLabelLock xmlns="daf27c4b-fd12-4be3-87ab-d3828419e585" xsi:nil="true"/>
    <Event_x0020_Date xmlns="a5f32de4-e402-4188-b034-e71ca7d22e54" xsi:nil="true"/>
    <_ColorHex xmlns="http://schemas.microsoft.com/sharepoint/v3" xsi:nil="true"/>
    <_dlc_DocId xmlns="a5f32de4-e402-4188-b034-e71ca7d22e54">DOCID1158-1575566084-8155</_dlc_DocId>
    <_dlc_DocIdUrl xmlns="a5f32de4-e402-4188-b034-e71ca7d22e54">
      <Url>https://delwpvicgovau.sharepoint.com/sites/ecm_1158/_layouts/15/DocIdRedir.aspx?ID=DOCID1158-1575566084-8155</Url>
      <Description>DOCID1158-1575566084-8155</Description>
    </_dlc_DocIdUrl>
    <DLCPolicyLabelValue xmlns="daf27c4b-fd12-4be3-87ab-d3828419e585">Version 0.10</DLCPolicyLabelValue>
    <_Flow_SignoffStatus xmlns="82d59857-9031-4a19-a656-aa497d76c425">Approved</_Flow_SignoffStatus>
    <lcf76f155ced4ddcb4097134ff3c332f xmlns="82d59857-9031-4a19-a656-aa497d76c425">
      <Terms xmlns="http://schemas.microsoft.com/office/infopath/2007/PartnerControls"/>
    </lcf76f155ced4ddcb4097134ff3c332f>
    <Documentsittingwith xmlns="82d59857-9031-4a19-a656-aa497d76c425">
      <UserInfo>
        <DisplayName/>
        <AccountId xsi:nil="true"/>
        <AccountType/>
      </UserInfo>
    </Documentsittingwith>
    <_ApprovalAssignedTo xmlns="82d59857-9031-4a19-a656-aa497d76c425">
      <UserInfo>
        <DisplayName/>
        <AccountId xsi:nil="true"/>
        <AccountType/>
      </UserInfo>
    </_ApprovalAssignedTo>
    <_ApprovalSentBy xmlns="82d59857-9031-4a19-a656-aa497d76c425">
      <UserInfo>
        <DisplayName/>
        <AccountId xsi:nil="true"/>
        <AccountType/>
      </UserInfo>
    </_ApprovalSentBy>
    <_ApprovalRespondedBy xmlns="82d59857-9031-4a19-a656-aa497d76c425">
      <UserInfo>
        <DisplayName/>
        <AccountId xsi:nil="true"/>
        <AccountType/>
      </UserInfo>
    </_ApprovalRespondedBy>
    <_ApprovalStatus xmlns="82d59857-9031-4a19-a656-aa497d76c425">0</_ApprovalStatus>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8FCCBC20-E57F-4465-9673-AF0A73F717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daf27c4b-fd12-4be3-87ab-d3828419e585"/>
    <ds:schemaRef ds:uri="http://schemas.microsoft.com/sharepoint/v3"/>
    <ds:schemaRef ds:uri="a5f32de4-e402-4188-b034-e71ca7d22e54"/>
    <ds:schemaRef ds:uri="82d59857-9031-4a19-a656-aa497d76c425"/>
  </ds:schemaRefs>
</ds:datastoreItem>
</file>

<file path=customXml/itemProps5.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6.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7.xml><?xml version="1.0" encoding="utf-8"?>
<ds:datastoreItem xmlns:ds="http://schemas.openxmlformats.org/officeDocument/2006/customXml" ds:itemID="{C13381C6-E2C3-46FD-93E0-FDEB57BB02B7}">
  <ds:schemaRefs>
    <ds:schemaRef ds:uri="office.server.policy"/>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116</TotalTime>
  <Pages>4</Pages>
  <Words>1925</Words>
  <Characters>10974</Characters>
  <Application>Microsoft Office Word</Application>
  <DocSecurity>0</DocSecurity>
  <Lines>91</Lines>
  <Paragraphs>25</Paragraphs>
  <ScaleCrop>false</ScaleCrop>
  <Company/>
  <LinksUpToDate>false</LinksUpToDate>
  <CharactersWithSpaces>12874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Fionna X Kelly (DEECA)</cp:lastModifiedBy>
  <cp:revision>48</cp:revision>
  <cp:lastPrinted>2022-06-17T02:14:00Z</cp:lastPrinted>
  <dcterms:created xsi:type="dcterms:W3CDTF">2026-03-16T02:53:00Z</dcterms:created>
  <dcterms:modified xsi:type="dcterms:W3CDTF">2026-10-02T00:07:00Z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43;#Process and procedure|9fed78e4-0cf7-4349-93c6-1d5eeb34ebd6</vt:lpwstr>
  </property>
  <property fmtid="{D5CDD505-2E9C-101B-9397-08002B2CF9AE}" pid="10" name="Department Document Type">
    <vt:lpwstr>15;#Template|ad5654aa-69da-4dc8-81ae-e984a44f2180</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5" name="AdaOwningGroup">
    <vt:lpwstr>18;#People and Culture|4fe8dd26-179b-41a1-8a74-1f09d81ad67a</vt:lpwstr>
  </property>
  <property fmtid="{D5CDD505-2E9C-101B-9397-08002B2CF9AE}" pid="16" name="MSIP_Label_4257e2ab-f512-40e2-9c9a-c64247360765_Enabled">
    <vt:lpwstr>true</vt:lpwstr>
  </property>
  <property fmtid="{D5CDD505-2E9C-101B-9397-08002B2CF9AE}" pid="17" name="MSIP_Label_4257e2ab-f512-40e2-9c9a-c64247360765_SetDate">
    <vt:lpwstr>2023-09-07T04:17:17Z</vt:lpwstr>
  </property>
  <property fmtid="{D5CDD505-2E9C-101B-9397-08002B2CF9AE}" pid="18" name="MSIP_Label_4257e2ab-f512-40e2-9c9a-c64247360765_Method">
    <vt:lpwstr>Privileged</vt:lpwstr>
  </property>
  <property fmtid="{D5CDD505-2E9C-101B-9397-08002B2CF9AE}" pid="19" name="MSIP_Label_4257e2ab-f512-40e2-9c9a-c64247360765_Name">
    <vt:lpwstr>OFFICIAL</vt:lpwstr>
  </property>
  <property fmtid="{D5CDD505-2E9C-101B-9397-08002B2CF9AE}" pid="20" name="MSIP_Label_4257e2ab-f512-40e2-9c9a-c64247360765_SiteId">
    <vt:lpwstr>e8bdd6f7-fc18-4e48-a554-7f547927223b</vt:lpwstr>
  </property>
  <property fmtid="{D5CDD505-2E9C-101B-9397-08002B2CF9AE}" pid="21" name="MSIP_Label_4257e2ab-f512-40e2-9c9a-c64247360765_ActionId">
    <vt:lpwstr>b5e0e6cf-6e84-4e71-b179-b465719f8d95</vt:lpwstr>
  </property>
  <property fmtid="{D5CDD505-2E9C-101B-9397-08002B2CF9AE}" pid="22" name="MSIP_Label_4257e2ab-f512-40e2-9c9a-c64247360765_ContentBits">
    <vt:lpwstr>2</vt:lpwstr>
  </property>
  <property fmtid="{D5CDD505-2E9C-101B-9397-08002B2CF9AE}" pid="23" name="Security_x0020_Classification">
    <vt:lpwstr>2;#Unclassified|7fa379f4-4aba-4692-ab80-7d39d3a23cf4</vt:lpwstr>
  </property>
  <property fmtid="{D5CDD505-2E9C-101B-9397-08002B2CF9AE}" pid="24" name="Department_x0020_Document_x0020_Type">
    <vt:lpwstr>15;#Template|ad5654aa-69da-4dc8-81ae-e984a44f2180</vt:lpwstr>
  </property>
  <property fmtid="{D5CDD505-2E9C-101B-9397-08002B2CF9AE}" pid="25" name="Dissemination_x0020_Limiting_x0020_Marker">
    <vt:lpwstr>1;#FOUO|955eb6fc-b35a-4808-8aa5-31e514fa3f26</vt:lpwstr>
  </property>
  <property fmtid="{D5CDD505-2E9C-101B-9397-08002B2CF9AE}" pid="26" name="Records Class Governance">
    <vt:lpwstr>14;#Restructuring|4ed8c4ad-f9c6-4e29-b5f5-b51df56c3de6</vt:lpwstr>
  </property>
  <property fmtid="{D5CDD505-2E9C-101B-9397-08002B2CF9AE}" pid="27" name="Records_x0020_Class_x0020_Governance">
    <vt:lpwstr>14;#Restructuring|4ed8c4ad-f9c6-4e29-b5f5-b51df56c3de6</vt:lpwstr>
  </property>
  <property fmtid="{D5CDD505-2E9C-101B-9397-08002B2CF9AE}" pid="28" name="docLang">
    <vt:lpwstr>en</vt:lpwstr>
  </property>
  <property fmtid="{D5CDD505-2E9C-101B-9397-08002B2CF9AE}" pid="29" name="_docset_NoMedatataSyncRequired">
    <vt:lpwstr>False</vt:lpwstr>
  </property>
  <property fmtid="{D5CDD505-2E9C-101B-9397-08002B2CF9AE}" pid="30" name="_dlc_DocIdItemGuid">
    <vt:lpwstr>493e8b60-88fe-4926-9a8d-d120deefaf41</vt:lpwstr>
  </property>
</Properties>
</file>