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16072A"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C9C4284">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15176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502167E9">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B9C2418">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D36D527">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BA7BE28">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196D068"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43F1A2"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AAD1C03"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EF7793A"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562DA25" w:rsidR="00495B3B" w:rsidRPr="00495B3B" w:rsidRDefault="002F51E4" w:rsidP="00495B3B">
            <w:pPr>
              <w:spacing w:before="0" w:after="0"/>
              <w:ind w:left="57" w:right="-450"/>
              <w:rPr>
                <w:rFonts w:ascii="Arial" w:hAnsi="Arial" w:cs="Arial"/>
                <w:color w:val="363534"/>
                <w:szCs w:val="22"/>
              </w:rPr>
            </w:pPr>
            <w:r>
              <w:rPr>
                <w:rFonts w:ascii="Arial" w:hAnsi="Arial" w:cs="Arial"/>
                <w:color w:val="363534"/>
                <w:szCs w:val="22"/>
              </w:rPr>
              <w:t>Team Leader Service Delivery</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7B3CFF8D" w:rsidR="00495B3B" w:rsidRPr="00495B3B" w:rsidRDefault="00DE0476" w:rsidP="00495B3B">
            <w:pPr>
              <w:spacing w:before="0" w:after="0"/>
              <w:ind w:left="57" w:right="-450"/>
              <w:rPr>
                <w:rFonts w:ascii="Arial" w:hAnsi="Arial" w:cs="Arial"/>
                <w:color w:val="363534"/>
                <w:szCs w:val="22"/>
              </w:rPr>
            </w:pPr>
            <w:r>
              <w:rPr>
                <w:rFonts w:ascii="Arial" w:hAnsi="Arial" w:cs="Arial"/>
                <w:color w:val="363534"/>
                <w:szCs w:val="22"/>
              </w:rPr>
              <w:t>5096830</w:t>
            </w:r>
            <w:r w:rsidR="009A3AEC">
              <w:rPr>
                <w:rFonts w:ascii="Arial" w:hAnsi="Arial" w:cs="Arial"/>
                <w:color w:val="363534"/>
                <w:szCs w:val="22"/>
              </w:rPr>
              <w:t>7</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A272800" w:rsidR="00495B3B" w:rsidRPr="00495B3B" w:rsidRDefault="00B02078" w:rsidP="00495B3B">
            <w:pPr>
              <w:spacing w:before="0" w:after="0"/>
              <w:ind w:left="57" w:right="-450"/>
              <w:rPr>
                <w:rFonts w:ascii="Arial" w:hAnsi="Arial" w:cs="Arial"/>
                <w:color w:val="363534"/>
                <w:szCs w:val="22"/>
              </w:rPr>
            </w:pPr>
            <w:r>
              <w:rPr>
                <w:rFonts w:ascii="Arial" w:hAnsi="Arial" w:cs="Arial"/>
                <w:color w:val="363534"/>
                <w:szCs w:val="22"/>
              </w:rPr>
              <w:t>VPS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1FB040F" w:rsidR="00495B3B" w:rsidRPr="00495B3B" w:rsidRDefault="00B02078" w:rsidP="00495B3B">
            <w:pPr>
              <w:spacing w:before="0" w:after="0"/>
              <w:ind w:left="57" w:right="-450"/>
              <w:rPr>
                <w:rFonts w:ascii="Arial" w:hAnsi="Arial" w:cs="Arial"/>
                <w:color w:val="363534"/>
                <w:szCs w:val="22"/>
              </w:rPr>
            </w:pPr>
            <w:r>
              <w:rPr>
                <w:rFonts w:ascii="Arial" w:hAnsi="Arial" w:cs="Arial"/>
                <w:color w:val="363534"/>
                <w:szCs w:val="22"/>
              </w:rPr>
              <w:t>$</w:t>
            </w:r>
            <w:r w:rsidR="008F15F5" w:rsidRPr="008F15F5">
              <w:rPr>
                <w:rFonts w:ascii="Arial" w:hAnsi="Arial" w:cs="Arial"/>
                <w:color w:val="363534"/>
                <w:szCs w:val="22"/>
              </w:rPr>
              <w:t xml:space="preserve">100,894 </w:t>
            </w:r>
            <w:r>
              <w:rPr>
                <w:rFonts w:ascii="Arial" w:hAnsi="Arial" w:cs="Arial"/>
                <w:color w:val="363534"/>
                <w:szCs w:val="22"/>
              </w:rPr>
              <w:t>- $</w:t>
            </w:r>
            <w:r w:rsidR="008F15F5" w:rsidRPr="008F15F5">
              <w:rPr>
                <w:rFonts w:ascii="Arial" w:hAnsi="Arial" w:cs="Arial"/>
                <w:color w:val="363534"/>
                <w:szCs w:val="22"/>
              </w:rPr>
              <w:t>114,476</w:t>
            </w:r>
            <w:r w:rsidR="008F15F5">
              <w:rPr>
                <w:rFonts w:ascii="Arial" w:hAnsi="Arial" w:cs="Arial"/>
                <w:color w:val="363534"/>
                <w:szCs w:val="22"/>
              </w:rPr>
              <w:t xml:space="preserve"> 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AF302DE"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3B3D8211" w:rsidR="00495B3B" w:rsidRPr="00495B3B" w:rsidRDefault="00B02078" w:rsidP="00495B3B">
            <w:pPr>
              <w:spacing w:before="0" w:after="0"/>
              <w:ind w:left="57" w:right="-450"/>
              <w:rPr>
                <w:rFonts w:ascii="Arial" w:hAnsi="Arial" w:cs="Arial"/>
                <w:color w:val="363534"/>
                <w:szCs w:val="22"/>
              </w:rPr>
            </w:pPr>
            <w:r>
              <w:rPr>
                <w:rFonts w:ascii="Arial" w:hAnsi="Arial" w:cs="Arial"/>
                <w:color w:val="363534"/>
                <w:szCs w:val="22"/>
              </w:rPr>
              <w:t>DEECA Regions</w:t>
            </w:r>
            <w:r w:rsidR="00CE7798">
              <w:rPr>
                <w:rFonts w:ascii="Arial" w:hAnsi="Arial" w:cs="Arial"/>
                <w:color w:val="363534"/>
                <w:szCs w:val="22"/>
              </w:rPr>
              <w:t>-</w:t>
            </w:r>
            <w:r>
              <w:rPr>
                <w:rFonts w:ascii="Arial" w:hAnsi="Arial" w:cs="Arial"/>
                <w:color w:val="363534"/>
                <w:szCs w:val="22"/>
              </w:rPr>
              <w:t>Office of the Executive Director</w:t>
            </w:r>
            <w:r w:rsidR="008F15F5">
              <w:rPr>
                <w:rFonts w:ascii="Arial" w:hAnsi="Arial" w:cs="Arial"/>
                <w:color w:val="363534"/>
                <w:szCs w:val="22"/>
              </w:rPr>
              <w:t xml:space="preserve">; </w:t>
            </w:r>
            <w:r w:rsidR="00CE7798">
              <w:rPr>
                <w:rFonts w:ascii="Arial" w:hAnsi="Arial" w:cs="Arial"/>
                <w:color w:val="363534"/>
                <w:szCs w:val="22"/>
              </w:rPr>
              <w:t>Strategy and Service Delivery</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E58F14C" w:rsidR="00495B3B" w:rsidRPr="00495B3B" w:rsidRDefault="009A3AEC" w:rsidP="00495B3B">
            <w:pPr>
              <w:spacing w:before="0" w:after="0"/>
              <w:ind w:left="57" w:right="-450"/>
              <w:rPr>
                <w:rFonts w:ascii="Arial" w:hAnsi="Arial" w:cs="Arial"/>
                <w:color w:val="363534"/>
                <w:szCs w:val="22"/>
              </w:rPr>
            </w:pPr>
            <w:r>
              <w:rPr>
                <w:rFonts w:ascii="Arial" w:hAnsi="Arial" w:cs="Arial"/>
                <w:color w:val="363534"/>
                <w:szCs w:val="22"/>
              </w:rPr>
              <w:t>Hume</w:t>
            </w:r>
            <w:r w:rsidR="00A219D9">
              <w:rPr>
                <w:rFonts w:ascii="Arial" w:hAnsi="Arial" w:cs="Arial"/>
                <w:color w:val="363534"/>
                <w:szCs w:val="22"/>
              </w:rPr>
              <w:t xml:space="preserve">, Benalla preferred. </w:t>
            </w:r>
          </w:p>
          <w:p w14:paraId="3B7CA3B3" w14:textId="22CEADF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B02078">
              <w:rPr>
                <w:rFonts w:ascii="Arial" w:hAnsi="Arial" w:cs="Arial"/>
                <w:color w:val="363534"/>
                <w:szCs w:val="22"/>
              </w:rPr>
              <w:fldChar w:fldCharType="begin">
                <w:ffData>
                  <w:name w:val=""/>
                  <w:enabled/>
                  <w:calcOnExit w:val="0"/>
                  <w:checkBox>
                    <w:size w:val="26"/>
                    <w:default w:val="1"/>
                  </w:checkBox>
                </w:ffData>
              </w:fldChar>
            </w:r>
            <w:r w:rsidR="00B02078">
              <w:rPr>
                <w:rFonts w:ascii="Arial" w:hAnsi="Arial" w:cs="Arial"/>
                <w:color w:val="363534"/>
                <w:szCs w:val="22"/>
              </w:rPr>
              <w:instrText xml:space="preserve"> FORMCHECKBOX </w:instrText>
            </w:r>
            <w:r w:rsidR="00B02078">
              <w:rPr>
                <w:rFonts w:ascii="Arial" w:hAnsi="Arial" w:cs="Arial"/>
                <w:color w:val="363534"/>
                <w:szCs w:val="22"/>
              </w:rPr>
            </w:r>
            <w:r w:rsidR="00B02078">
              <w:rPr>
                <w:rFonts w:ascii="Arial" w:hAnsi="Arial" w:cs="Arial"/>
                <w:color w:val="363534"/>
                <w:szCs w:val="22"/>
              </w:rPr>
              <w:fldChar w:fldCharType="separate"/>
            </w:r>
            <w:r w:rsidR="00B02078">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60245F3E" w:rsidR="00495B3B" w:rsidRPr="00495B3B" w:rsidRDefault="00762FA6"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Program Manager Regional</w:t>
            </w:r>
            <w:r w:rsidR="001F5A73">
              <w:rPr>
                <w:rFonts w:ascii="Arial" w:hAnsi="Arial" w:cs="Arial"/>
                <w:color w:val="363534"/>
                <w:szCs w:val="22"/>
              </w:rPr>
              <w:t xml:space="preserve"> </w:t>
            </w:r>
            <w:r w:rsidR="002F51E4">
              <w:rPr>
                <w:rFonts w:ascii="Arial" w:hAnsi="Arial" w:cs="Arial"/>
                <w:color w:val="363534"/>
                <w:szCs w:val="22"/>
              </w:rPr>
              <w:t>Services</w:t>
            </w:r>
            <w:r w:rsidR="001F5A73">
              <w:rPr>
                <w:rFonts w:ascii="Arial" w:hAnsi="Arial" w:cs="Arial"/>
                <w:color w:val="363534"/>
                <w:szCs w:val="22"/>
              </w:rPr>
              <w:t xml:space="preserve"> </w:t>
            </w:r>
            <w:r w:rsidR="009A3AEC">
              <w:rPr>
                <w:rFonts w:ascii="Arial" w:hAnsi="Arial" w:cs="Arial"/>
                <w:color w:val="363534"/>
                <w:szCs w:val="22"/>
              </w:rPr>
              <w:t>Hume</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733AEBF0" w:rsidR="00495B3B" w:rsidRPr="00495B3B" w:rsidRDefault="001F5A7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9A3AEC">
              <w:rPr>
                <w:rFonts w:ascii="Arial" w:hAnsi="Arial" w:cs="Arial"/>
                <w:color w:val="363534"/>
                <w:szCs w:val="22"/>
              </w:rPr>
              <w:t>3</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2C27E84" w:rsidR="00495B3B" w:rsidRPr="00495B3B" w:rsidRDefault="009A3AEC" w:rsidP="00495B3B">
            <w:pPr>
              <w:spacing w:before="0" w:after="0"/>
              <w:ind w:left="57" w:right="-450"/>
              <w:rPr>
                <w:rFonts w:ascii="Arial" w:hAnsi="Arial" w:cs="Arial"/>
                <w:color w:val="363534"/>
                <w:szCs w:val="22"/>
              </w:rPr>
            </w:pPr>
            <w:r>
              <w:rPr>
                <w:rFonts w:ascii="Arial" w:hAnsi="Arial" w:cs="Arial"/>
                <w:color w:val="363534"/>
                <w:szCs w:val="22"/>
              </w:rPr>
              <w:t>Hayley Hollis, Statewide Manager Regional Services Ph: 0428 258 106</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027E99E" w14:textId="68570F1C" w:rsidR="00D158C5" w:rsidRDefault="00D158C5" w:rsidP="00495B3B">
      <w:pPr>
        <w:keepNext/>
        <w:spacing w:line="240" w:lineRule="auto"/>
        <w:rPr>
          <w:rFonts w:ascii="Arial" w:hAnsi="Arial" w:cs="Arial"/>
          <w:color w:val="363534"/>
          <w:lang w:eastAsia="zh-CN"/>
        </w:rPr>
      </w:pPr>
      <w:r w:rsidRPr="75174D0D">
        <w:rPr>
          <w:rFonts w:ascii="Arial" w:hAnsi="Arial" w:cs="Arial"/>
          <w:color w:val="363534"/>
          <w:lang w:eastAsia="zh-CN"/>
        </w:rPr>
        <w:t xml:space="preserve">The </w:t>
      </w:r>
      <w:r w:rsidR="00496CAF" w:rsidRPr="75174D0D">
        <w:rPr>
          <w:rFonts w:ascii="Arial" w:hAnsi="Arial" w:cs="Arial"/>
          <w:color w:val="363534"/>
          <w:lang w:eastAsia="zh-CN"/>
        </w:rPr>
        <w:t>Team Leader Service Delivery</w:t>
      </w:r>
      <w:r w:rsidRPr="75174D0D">
        <w:rPr>
          <w:rFonts w:ascii="Arial" w:hAnsi="Arial" w:cs="Arial"/>
          <w:color w:val="363534"/>
          <w:lang w:eastAsia="zh-CN"/>
        </w:rPr>
        <w:t xml:space="preserve"> is responsible for the provision of internal and external customer service, corporate, administrative and business support relevant to the site and region and leads a climate of service excellence across </w:t>
      </w:r>
      <w:r w:rsidR="7569500A" w:rsidRPr="75174D0D">
        <w:rPr>
          <w:rFonts w:ascii="Arial" w:hAnsi="Arial" w:cs="Arial"/>
          <w:noProof/>
          <w:color w:val="363534"/>
          <w:lang w:eastAsia="zh-CN"/>
        </w:rPr>
        <w:t>the</w:t>
      </w:r>
      <w:r w:rsidRPr="75174D0D">
        <w:rPr>
          <w:rFonts w:ascii="Arial" w:hAnsi="Arial" w:cs="Arial"/>
          <w:noProof/>
          <w:color w:val="363534"/>
          <w:lang w:eastAsia="zh-CN"/>
        </w:rPr>
        <w:t xml:space="preserve"> </w:t>
      </w:r>
      <w:r w:rsidRPr="75174D0D">
        <w:rPr>
          <w:rFonts w:ascii="Arial" w:hAnsi="Arial" w:cs="Arial"/>
          <w:color w:val="363534"/>
          <w:lang w:eastAsia="zh-CN"/>
        </w:rPr>
        <w:t>DEECA Regions Division. The role requires outstanding and demonstrated site leadership and the ability to navigate a changing organisational context in an agile and fast paced operating environment. ​</w:t>
      </w:r>
    </w:p>
    <w:p w14:paraId="1B3F576A" w14:textId="7A1B9B7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1C8AF3F1"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10D2D2EC" w14:textId="12B554D2" w:rsidR="00CD02C8" w:rsidRPr="00DF1DC2" w:rsidRDefault="00F00D50" w:rsidP="00DF1DC2">
      <w:pPr>
        <w:rPr>
          <w:b/>
          <w:bCs/>
          <w:color w:val="FF0000"/>
        </w:rPr>
      </w:pPr>
      <w:r w:rsidRPr="00F00D50">
        <w:rPr>
          <w:b/>
          <w:bCs/>
        </w:rPr>
        <w:t>The Division</w:t>
      </w:r>
      <w:r w:rsidR="0021553F">
        <w:rPr>
          <w:b/>
          <w:bCs/>
        </w:rPr>
        <w:t xml:space="preserve"> </w:t>
      </w:r>
    </w:p>
    <w:p w14:paraId="3E992A84" w14:textId="77777777" w:rsidR="00DF1DC2" w:rsidRPr="00DF1DC2" w:rsidRDefault="00DF1DC2" w:rsidP="00DF1DC2">
      <w:pPr>
        <w:spacing w:before="160"/>
        <w:rPr>
          <w:rFonts w:ascii="Arial" w:hAnsi="Arial"/>
          <w:iCs/>
          <w:color w:val="000000"/>
          <w:szCs w:val="22"/>
        </w:rPr>
      </w:pPr>
      <w:r w:rsidRPr="00DF1DC2">
        <w:rPr>
          <w:rFonts w:ascii="Arial" w:hAnsi="Arial"/>
          <w:iCs/>
          <w:color w:val="000000"/>
          <w:szCs w:val="22"/>
        </w:rPr>
        <w:t>DEECA Regions Division enables government priorities by delivering integrated, place-based programs, projects and regional services to stakeholders and community on behalf of DEECA.   </w:t>
      </w:r>
    </w:p>
    <w:p w14:paraId="1500E658" w14:textId="5E8A525A" w:rsidR="00DF1DC2" w:rsidRPr="00DF1DC2" w:rsidRDefault="00DF1DC2" w:rsidP="00DF1DC2">
      <w:pPr>
        <w:spacing w:before="160"/>
        <w:rPr>
          <w:rFonts w:ascii="Arial" w:hAnsi="Arial"/>
          <w:color w:val="000000"/>
        </w:rPr>
      </w:pPr>
      <w:r w:rsidRPr="35E61179">
        <w:rPr>
          <w:rFonts w:ascii="Arial" w:hAnsi="Arial"/>
          <w:color w:val="000000"/>
        </w:rPr>
        <w:t xml:space="preserve">The Division delivers across six regions - Port Phillip, Barwon </w:t>
      </w:r>
      <w:proofErr w:type="gramStart"/>
      <w:r w:rsidRPr="35E61179">
        <w:rPr>
          <w:rFonts w:ascii="Arial" w:hAnsi="Arial"/>
          <w:color w:val="000000"/>
        </w:rPr>
        <w:t>South</w:t>
      </w:r>
      <w:r w:rsidR="3747E28F" w:rsidRPr="35E61179">
        <w:rPr>
          <w:rFonts w:ascii="Arial" w:hAnsi="Arial"/>
          <w:color w:val="000000"/>
        </w:rPr>
        <w:t xml:space="preserve"> W</w:t>
      </w:r>
      <w:r w:rsidRPr="35E61179">
        <w:rPr>
          <w:rFonts w:ascii="Arial" w:hAnsi="Arial"/>
          <w:color w:val="000000"/>
        </w:rPr>
        <w:t>est</w:t>
      </w:r>
      <w:proofErr w:type="gramEnd"/>
      <w:r w:rsidRPr="35E61179">
        <w:rPr>
          <w:rFonts w:ascii="Arial" w:hAnsi="Arial"/>
          <w:color w:val="000000"/>
        </w:rPr>
        <w:t>, Grampians, Loddon Mallee, Hume and Gippsland, each led by a Regional Director. The Executive Director, DEECA Regions provides strategic and operational oversight to the six regions, supporting a one-DEECA, coordinated approach to planning and delivery.   </w:t>
      </w:r>
    </w:p>
    <w:p w14:paraId="5E917005" w14:textId="77777777" w:rsidR="00DF1DC2" w:rsidRPr="00DF1DC2" w:rsidRDefault="00DF1DC2" w:rsidP="00DF1DC2">
      <w:pPr>
        <w:spacing w:before="160"/>
        <w:rPr>
          <w:rFonts w:ascii="Arial" w:hAnsi="Arial"/>
          <w:iCs/>
          <w:color w:val="000000"/>
          <w:szCs w:val="22"/>
        </w:rPr>
      </w:pPr>
      <w:r w:rsidRPr="00DF1DC2">
        <w:rPr>
          <w:rFonts w:ascii="Arial" w:hAnsi="Arial"/>
          <w:iCs/>
          <w:color w:val="000000"/>
          <w:szCs w:val="22"/>
        </w:rPr>
        <w:t>The Division includes two core teams in each region overseeing public land services and strategic stakeholder partnerships at place and seven statewide portfolios: </w:t>
      </w:r>
    </w:p>
    <w:p w14:paraId="0C83568C" w14:textId="77777777" w:rsidR="00DF1DC2" w:rsidRPr="00DF1DC2" w:rsidRDefault="00DF1DC2" w:rsidP="00342DEA">
      <w:pPr>
        <w:numPr>
          <w:ilvl w:val="0"/>
          <w:numId w:val="19"/>
        </w:numPr>
        <w:spacing w:before="160"/>
        <w:rPr>
          <w:rFonts w:ascii="Arial" w:hAnsi="Arial"/>
          <w:iCs/>
          <w:color w:val="000000"/>
          <w:szCs w:val="22"/>
        </w:rPr>
      </w:pPr>
      <w:r w:rsidRPr="00DF1DC2">
        <w:rPr>
          <w:rFonts w:ascii="Arial" w:hAnsi="Arial"/>
          <w:iCs/>
          <w:color w:val="000000"/>
          <w:szCs w:val="22"/>
        </w:rPr>
        <w:t>Wildlife and Landscape Protection (led by Gippsland Region)  </w:t>
      </w:r>
    </w:p>
    <w:p w14:paraId="259BED76" w14:textId="77777777" w:rsidR="00DF1DC2" w:rsidRPr="00DF1DC2" w:rsidRDefault="00DF1DC2" w:rsidP="00342DEA">
      <w:pPr>
        <w:numPr>
          <w:ilvl w:val="0"/>
          <w:numId w:val="20"/>
        </w:numPr>
        <w:spacing w:before="160"/>
        <w:rPr>
          <w:rFonts w:ascii="Arial" w:hAnsi="Arial"/>
          <w:iCs/>
          <w:color w:val="000000"/>
          <w:szCs w:val="22"/>
        </w:rPr>
      </w:pPr>
      <w:r w:rsidRPr="00DF1DC2">
        <w:rPr>
          <w:rFonts w:ascii="Arial" w:hAnsi="Arial"/>
          <w:iCs/>
          <w:color w:val="000000"/>
          <w:szCs w:val="22"/>
        </w:rPr>
        <w:t>Biodiversity Impact Assessment (led by Loddon Mallee Region) </w:t>
      </w:r>
    </w:p>
    <w:p w14:paraId="69F18EF9" w14:textId="77777777" w:rsidR="00DF1DC2" w:rsidRPr="00DF1DC2" w:rsidRDefault="00DF1DC2" w:rsidP="00342DEA">
      <w:pPr>
        <w:numPr>
          <w:ilvl w:val="0"/>
          <w:numId w:val="21"/>
        </w:numPr>
        <w:spacing w:before="160"/>
        <w:rPr>
          <w:rFonts w:ascii="Arial" w:hAnsi="Arial"/>
          <w:iCs/>
          <w:color w:val="000000"/>
          <w:szCs w:val="22"/>
        </w:rPr>
      </w:pPr>
      <w:r w:rsidRPr="00DF1DC2">
        <w:rPr>
          <w:rFonts w:ascii="Arial" w:hAnsi="Arial"/>
          <w:iCs/>
          <w:color w:val="000000"/>
          <w:szCs w:val="22"/>
        </w:rPr>
        <w:t>Land Management (led by Hume Region)  </w:t>
      </w:r>
    </w:p>
    <w:p w14:paraId="7306CEC1" w14:textId="77777777" w:rsidR="00DF1DC2" w:rsidRPr="00DF1DC2" w:rsidRDefault="00DF1DC2" w:rsidP="00342DEA">
      <w:pPr>
        <w:numPr>
          <w:ilvl w:val="0"/>
          <w:numId w:val="22"/>
        </w:numPr>
        <w:spacing w:before="160"/>
        <w:rPr>
          <w:rFonts w:ascii="Arial" w:hAnsi="Arial"/>
          <w:iCs/>
          <w:color w:val="000000"/>
          <w:szCs w:val="22"/>
        </w:rPr>
      </w:pPr>
      <w:r w:rsidRPr="00DF1DC2">
        <w:rPr>
          <w:rFonts w:ascii="Arial" w:hAnsi="Arial"/>
          <w:iCs/>
          <w:color w:val="000000"/>
          <w:szCs w:val="22"/>
        </w:rPr>
        <w:t>Planning and Environmental Assessment (led by Port Phillip Region)  </w:t>
      </w:r>
    </w:p>
    <w:p w14:paraId="6736BC52" w14:textId="77777777" w:rsidR="00DF1DC2" w:rsidRPr="00DF1DC2" w:rsidRDefault="00DF1DC2" w:rsidP="00342DEA">
      <w:pPr>
        <w:numPr>
          <w:ilvl w:val="0"/>
          <w:numId w:val="23"/>
        </w:numPr>
        <w:spacing w:before="160"/>
        <w:rPr>
          <w:rFonts w:ascii="Arial" w:hAnsi="Arial"/>
          <w:iCs/>
          <w:color w:val="000000"/>
          <w:szCs w:val="22"/>
        </w:rPr>
      </w:pPr>
      <w:r w:rsidRPr="00DF1DC2">
        <w:rPr>
          <w:rFonts w:ascii="Arial" w:hAnsi="Arial"/>
          <w:iCs/>
          <w:color w:val="000000"/>
          <w:szCs w:val="22"/>
        </w:rPr>
        <w:t>Environmental Investments and Programs (led by Grampians Region)  </w:t>
      </w:r>
    </w:p>
    <w:p w14:paraId="39E37985" w14:textId="77777777" w:rsidR="00DF1DC2" w:rsidRPr="00DF1DC2" w:rsidRDefault="00DF1DC2" w:rsidP="00342DEA">
      <w:pPr>
        <w:numPr>
          <w:ilvl w:val="0"/>
          <w:numId w:val="24"/>
        </w:numPr>
        <w:spacing w:before="160"/>
        <w:rPr>
          <w:rFonts w:ascii="Arial" w:hAnsi="Arial"/>
          <w:iCs/>
          <w:color w:val="000000"/>
          <w:szCs w:val="22"/>
        </w:rPr>
      </w:pPr>
      <w:r w:rsidRPr="00DF1DC2">
        <w:rPr>
          <w:rFonts w:ascii="Arial" w:hAnsi="Arial"/>
          <w:iCs/>
          <w:color w:val="000000"/>
          <w:szCs w:val="22"/>
        </w:rPr>
        <w:t xml:space="preserve">DEECA Recovery Coordination and Coastal Operations (led by Barwon </w:t>
      </w:r>
      <w:proofErr w:type="gramStart"/>
      <w:r w:rsidRPr="00DF1DC2">
        <w:rPr>
          <w:rFonts w:ascii="Arial" w:hAnsi="Arial"/>
          <w:iCs/>
          <w:color w:val="000000"/>
          <w:szCs w:val="22"/>
        </w:rPr>
        <w:t>South West</w:t>
      </w:r>
      <w:proofErr w:type="gramEnd"/>
      <w:r w:rsidRPr="00DF1DC2">
        <w:rPr>
          <w:rFonts w:ascii="Arial" w:hAnsi="Arial"/>
          <w:iCs/>
          <w:color w:val="000000"/>
          <w:szCs w:val="22"/>
        </w:rPr>
        <w:t xml:space="preserve"> Region)  </w:t>
      </w:r>
    </w:p>
    <w:p w14:paraId="66B9B416" w14:textId="77777777" w:rsidR="00DF1DC2" w:rsidRPr="00DF1DC2" w:rsidRDefault="00DF1DC2" w:rsidP="00342DEA">
      <w:pPr>
        <w:numPr>
          <w:ilvl w:val="0"/>
          <w:numId w:val="25"/>
        </w:numPr>
        <w:spacing w:before="160"/>
        <w:rPr>
          <w:rFonts w:ascii="Arial" w:hAnsi="Arial"/>
          <w:iCs/>
          <w:color w:val="000000"/>
          <w:szCs w:val="22"/>
        </w:rPr>
      </w:pPr>
      <w:r w:rsidRPr="00DF1DC2">
        <w:rPr>
          <w:rFonts w:ascii="Arial" w:hAnsi="Arial"/>
          <w:iCs/>
          <w:color w:val="000000"/>
          <w:szCs w:val="22"/>
          <w:lang w:val="en-US"/>
        </w:rPr>
        <w:t>Strategy and Service Delivery</w:t>
      </w:r>
      <w:r w:rsidRPr="00DF1DC2">
        <w:rPr>
          <w:rFonts w:ascii="Arial" w:hAnsi="Arial"/>
          <w:iCs/>
          <w:color w:val="000000"/>
          <w:szCs w:val="22"/>
        </w:rPr>
        <w:t xml:space="preserve"> (led by the Office of the Executive Director DEECA Regions)   </w:t>
      </w:r>
    </w:p>
    <w:p w14:paraId="646EE0C1" w14:textId="6F629D45" w:rsidR="00B11647" w:rsidRDefault="00395E58" w:rsidP="00B11647">
      <w:pPr>
        <w:spacing w:before="160"/>
        <w:rPr>
          <w:rFonts w:ascii="Arial" w:hAnsi="Arial"/>
          <w:b/>
          <w:bCs/>
          <w:iCs/>
          <w:color w:val="000000"/>
          <w:szCs w:val="22"/>
        </w:rPr>
      </w:pPr>
      <w:r>
        <w:rPr>
          <w:rFonts w:ascii="Arial" w:hAnsi="Arial"/>
          <w:b/>
          <w:bCs/>
          <w:iCs/>
          <w:color w:val="000000"/>
          <w:szCs w:val="22"/>
        </w:rPr>
        <w:t>The Branch</w:t>
      </w:r>
    </w:p>
    <w:p w14:paraId="08DE0B2A" w14:textId="77777777" w:rsidR="000860A4" w:rsidRPr="007C24B3" w:rsidRDefault="000860A4" w:rsidP="000860A4">
      <w:pPr>
        <w:spacing w:before="160"/>
        <w:rPr>
          <w:rFonts w:ascii="Arial" w:hAnsi="Arial"/>
          <w:iCs/>
          <w:color w:val="000000"/>
          <w:szCs w:val="22"/>
        </w:rPr>
      </w:pPr>
      <w:r w:rsidRPr="007C24B3">
        <w:rPr>
          <w:rFonts w:ascii="Arial" w:hAnsi="Arial"/>
          <w:iCs/>
          <w:color w:val="000000"/>
          <w:szCs w:val="22"/>
        </w:rPr>
        <w:t>The Office of the Executive Director DEECA Regions provides strategic and operational oversight to the six regions and leads planning, coordination, risk, governance and systems on behalf of the Division.  </w:t>
      </w:r>
    </w:p>
    <w:p w14:paraId="495F06BA" w14:textId="77777777" w:rsidR="000860A4" w:rsidRPr="007C24B3" w:rsidRDefault="000860A4" w:rsidP="000860A4">
      <w:pPr>
        <w:spacing w:before="160"/>
        <w:rPr>
          <w:rFonts w:ascii="Arial" w:hAnsi="Arial"/>
          <w:iCs/>
          <w:color w:val="000000"/>
          <w:szCs w:val="22"/>
        </w:rPr>
      </w:pPr>
      <w:r w:rsidRPr="007C24B3">
        <w:rPr>
          <w:rFonts w:ascii="Arial" w:hAnsi="Arial"/>
          <w:iCs/>
          <w:color w:val="000000"/>
          <w:szCs w:val="22"/>
        </w:rPr>
        <w:t>The office leads the strategic and systems uplift required to strengthen DEECA’s placed-based model for DEECA, driving improvements to locally based decision making and regional service delivery to the community across the breadth of DEECA’s portfolios.  </w:t>
      </w:r>
    </w:p>
    <w:p w14:paraId="5D91D773" w14:textId="77777777" w:rsidR="000860A4" w:rsidRPr="007C24B3" w:rsidRDefault="000860A4" w:rsidP="000860A4">
      <w:pPr>
        <w:spacing w:before="160"/>
        <w:rPr>
          <w:rFonts w:ascii="Arial" w:hAnsi="Arial"/>
          <w:iCs/>
          <w:color w:val="000000"/>
          <w:szCs w:val="22"/>
        </w:rPr>
      </w:pPr>
      <w:r w:rsidRPr="007C24B3">
        <w:rPr>
          <w:rFonts w:ascii="Arial" w:hAnsi="Arial"/>
          <w:iCs/>
          <w:color w:val="000000"/>
          <w:szCs w:val="22"/>
        </w:rPr>
        <w:t>The office leads the Strategy and Service Delivery statewide portfolio which drives operational efficiencies for the Division and delivers facilities and fleet management, site services, performance and workforce functions and place-based customer services.     </w:t>
      </w:r>
    </w:p>
    <w:p w14:paraId="5C0F50BB" w14:textId="77777777" w:rsidR="000860A4" w:rsidRPr="00B61E58" w:rsidRDefault="000860A4" w:rsidP="000860A4">
      <w:pPr>
        <w:spacing w:before="160"/>
        <w:rPr>
          <w:rFonts w:cstheme="minorHAnsi"/>
          <w:b/>
          <w:bCs/>
          <w:iCs/>
          <w:szCs w:val="22"/>
        </w:rPr>
      </w:pPr>
      <w:r w:rsidRPr="00B61E58">
        <w:rPr>
          <w:rFonts w:cstheme="minorHAnsi"/>
          <w:b/>
          <w:bCs/>
          <w:iCs/>
          <w:szCs w:val="22"/>
        </w:rPr>
        <w:t>Teams </w:t>
      </w:r>
    </w:p>
    <w:p w14:paraId="52991024" w14:textId="77777777" w:rsidR="000860A4" w:rsidRPr="00EB26AE" w:rsidRDefault="000860A4" w:rsidP="000860A4">
      <w:pPr>
        <w:numPr>
          <w:ilvl w:val="0"/>
          <w:numId w:val="27"/>
        </w:numPr>
        <w:spacing w:line="240" w:lineRule="auto"/>
        <w:rPr>
          <w:rFonts w:cstheme="minorHAnsi"/>
        </w:rPr>
      </w:pPr>
      <w:r w:rsidRPr="00EB26AE">
        <w:rPr>
          <w:rFonts w:cstheme="minorHAnsi"/>
          <w:lang w:val="en-US"/>
        </w:rPr>
        <w:t>The Regional Operations team delivers workforce management​, business planning and continuity​, performance, change and culture​, risk and budget management​, data analytics and project management</w:t>
      </w:r>
    </w:p>
    <w:p w14:paraId="550D18BB" w14:textId="77777777" w:rsidR="000860A4" w:rsidRPr="007A14A9" w:rsidRDefault="000860A4" w:rsidP="000860A4">
      <w:pPr>
        <w:numPr>
          <w:ilvl w:val="0"/>
          <w:numId w:val="27"/>
        </w:numPr>
        <w:spacing w:line="240" w:lineRule="auto"/>
        <w:rPr>
          <w:rFonts w:cstheme="minorHAnsi"/>
        </w:rPr>
      </w:pPr>
      <w:r w:rsidRPr="00EB26AE">
        <w:rPr>
          <w:rFonts w:cstheme="minorHAnsi"/>
          <w:lang w:val="en-US"/>
        </w:rPr>
        <w:t>The Regional Services team delivers facilities management​, fleet management​, safety​ and customer service​.</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FFBE7DA" w14:textId="77777777" w:rsidR="0072104D" w:rsidRPr="0072104D" w:rsidRDefault="0072104D" w:rsidP="00342DEA">
      <w:pPr>
        <w:numPr>
          <w:ilvl w:val="0"/>
          <w:numId w:val="16"/>
        </w:numPr>
        <w:spacing w:before="0" w:after="0" w:line="240" w:lineRule="auto"/>
        <w:rPr>
          <w:rFonts w:ascii="Arial" w:hAnsi="Arial" w:cs="Arial"/>
          <w:color w:val="000000"/>
          <w:szCs w:val="22"/>
          <w:lang w:eastAsia="zh-CN"/>
        </w:rPr>
      </w:pPr>
      <w:r w:rsidRPr="0072104D">
        <w:rPr>
          <w:rFonts w:ascii="Arial" w:hAnsi="Arial" w:cs="Arial"/>
          <w:color w:val="000000"/>
          <w:szCs w:val="22"/>
          <w:lang w:eastAsia="zh-CN"/>
        </w:rPr>
        <w:t>Create a climate of service excellence; encourage new and different approaches and solutions that will deliver benefits beyond client or stakeholder expectations.​</w:t>
      </w:r>
    </w:p>
    <w:p w14:paraId="3DFA7069" w14:textId="77777777" w:rsidR="0072104D" w:rsidRPr="0072104D" w:rsidRDefault="0072104D" w:rsidP="00342DEA">
      <w:pPr>
        <w:numPr>
          <w:ilvl w:val="0"/>
          <w:numId w:val="16"/>
        </w:numPr>
        <w:spacing w:before="0" w:after="0" w:line="240" w:lineRule="auto"/>
        <w:rPr>
          <w:rFonts w:ascii="Arial" w:hAnsi="Arial" w:cs="Arial"/>
          <w:color w:val="000000"/>
          <w:szCs w:val="22"/>
          <w:lang w:eastAsia="zh-CN"/>
        </w:rPr>
      </w:pPr>
      <w:r w:rsidRPr="0072104D">
        <w:rPr>
          <w:rFonts w:ascii="Arial" w:hAnsi="Arial" w:cs="Arial"/>
          <w:color w:val="000000"/>
          <w:szCs w:val="22"/>
          <w:lang w:eastAsia="zh-CN"/>
        </w:rPr>
        <w:t>Support the Division's safety and wellbeing governance, conduct workplace inspections and inductions, monitor workplace corrective actions and support administration of learning and development programs. ​</w:t>
      </w:r>
    </w:p>
    <w:p w14:paraId="4BB73A4B" w14:textId="77211F95" w:rsidR="0072104D" w:rsidRPr="0072104D" w:rsidRDefault="0072104D" w:rsidP="00342DEA">
      <w:pPr>
        <w:numPr>
          <w:ilvl w:val="0"/>
          <w:numId w:val="16"/>
        </w:numPr>
        <w:spacing w:before="0" w:after="0" w:line="240" w:lineRule="auto"/>
        <w:rPr>
          <w:rFonts w:ascii="Arial" w:hAnsi="Arial" w:cs="Arial"/>
          <w:color w:val="000000"/>
          <w:szCs w:val="22"/>
          <w:lang w:val="en-US" w:eastAsia="zh-CN"/>
        </w:rPr>
      </w:pPr>
      <w:r w:rsidRPr="0072104D">
        <w:rPr>
          <w:rFonts w:ascii="Arial" w:hAnsi="Arial" w:cs="Arial"/>
          <w:color w:val="000000"/>
          <w:szCs w:val="22"/>
          <w:lang w:eastAsia="zh-CN"/>
        </w:rPr>
        <w:t>Lead a team that is customer focussed and delivers consistent service excellence.</w:t>
      </w:r>
      <w:r w:rsidRPr="0072104D">
        <w:rPr>
          <w:rFonts w:ascii="Arial" w:hAnsi="Arial" w:cs="Arial"/>
          <w:color w:val="000000"/>
          <w:szCs w:val="22"/>
          <w:lang w:val="en-US" w:eastAsia="zh-CN"/>
        </w:rPr>
        <w:t>​</w:t>
      </w:r>
    </w:p>
    <w:p w14:paraId="4F443A65" w14:textId="6806EFE2" w:rsidR="0072104D" w:rsidRPr="0072104D" w:rsidRDefault="0072104D" w:rsidP="00342DEA">
      <w:pPr>
        <w:numPr>
          <w:ilvl w:val="0"/>
          <w:numId w:val="16"/>
        </w:numPr>
        <w:spacing w:before="0" w:after="0" w:line="240" w:lineRule="auto"/>
        <w:rPr>
          <w:rFonts w:ascii="Arial" w:hAnsi="Arial" w:cs="Arial"/>
          <w:color w:val="000000"/>
          <w:szCs w:val="22"/>
          <w:lang w:eastAsia="zh-CN"/>
        </w:rPr>
      </w:pPr>
      <w:r w:rsidRPr="0072104D">
        <w:rPr>
          <w:rFonts w:ascii="Arial" w:hAnsi="Arial" w:cs="Arial"/>
          <w:color w:val="000000"/>
          <w:szCs w:val="22"/>
          <w:lang w:eastAsia="zh-CN"/>
        </w:rPr>
        <w:t xml:space="preserve">Assist the Program Manager Regional </w:t>
      </w:r>
      <w:r w:rsidR="008F45C8">
        <w:rPr>
          <w:rFonts w:ascii="Arial" w:hAnsi="Arial" w:cs="Arial"/>
          <w:color w:val="000000"/>
          <w:szCs w:val="22"/>
          <w:lang w:eastAsia="zh-CN"/>
        </w:rPr>
        <w:t xml:space="preserve">Services </w:t>
      </w:r>
      <w:r w:rsidR="009A3AEC">
        <w:rPr>
          <w:rFonts w:ascii="Arial" w:hAnsi="Arial" w:cs="Arial"/>
          <w:color w:val="000000"/>
          <w:szCs w:val="22"/>
          <w:lang w:eastAsia="zh-CN"/>
        </w:rPr>
        <w:t>Hume</w:t>
      </w:r>
      <w:r w:rsidRPr="0072104D">
        <w:rPr>
          <w:rFonts w:ascii="Arial" w:hAnsi="Arial" w:cs="Arial"/>
          <w:color w:val="000000"/>
          <w:szCs w:val="22"/>
          <w:lang w:eastAsia="zh-CN"/>
        </w:rPr>
        <w:t xml:space="preserve"> to deliver </w:t>
      </w:r>
      <w:proofErr w:type="gramStart"/>
      <w:r w:rsidRPr="0072104D">
        <w:rPr>
          <w:rFonts w:ascii="Arial" w:hAnsi="Arial" w:cs="Arial"/>
          <w:color w:val="000000"/>
          <w:szCs w:val="22"/>
          <w:lang w:eastAsia="zh-CN"/>
        </w:rPr>
        <w:t>high quality</w:t>
      </w:r>
      <w:proofErr w:type="gramEnd"/>
      <w:r w:rsidRPr="0072104D">
        <w:rPr>
          <w:rFonts w:ascii="Arial" w:hAnsi="Arial" w:cs="Arial"/>
          <w:color w:val="000000"/>
          <w:szCs w:val="22"/>
          <w:lang w:eastAsia="zh-CN"/>
        </w:rPr>
        <w:t xml:space="preserve"> reports, plans and services across the region to meet operational objectives and priorities. ​</w:t>
      </w:r>
    </w:p>
    <w:p w14:paraId="078104CB" w14:textId="2334D548" w:rsidR="0072104D" w:rsidRPr="0072104D" w:rsidRDefault="0072104D" w:rsidP="00342DEA">
      <w:pPr>
        <w:numPr>
          <w:ilvl w:val="0"/>
          <w:numId w:val="16"/>
        </w:numPr>
        <w:spacing w:before="0" w:after="0" w:line="240" w:lineRule="auto"/>
        <w:rPr>
          <w:rFonts w:ascii="Arial" w:hAnsi="Arial" w:cs="Arial"/>
          <w:color w:val="000000"/>
          <w:szCs w:val="22"/>
          <w:lang w:val="en-US" w:eastAsia="zh-CN"/>
        </w:rPr>
      </w:pPr>
      <w:r w:rsidRPr="0072104D">
        <w:rPr>
          <w:rFonts w:ascii="Arial" w:hAnsi="Arial" w:cs="Arial"/>
          <w:color w:val="000000"/>
          <w:szCs w:val="22"/>
          <w:lang w:eastAsia="zh-CN"/>
        </w:rPr>
        <w:t>Lead place-based facilities management through coordination, support and documentation of regular and unplanned maintenance, and minor and major capital works, in accordance with Departmental processes</w:t>
      </w:r>
      <w:r w:rsidR="008F45C8">
        <w:rPr>
          <w:rFonts w:ascii="Arial" w:hAnsi="Arial" w:cs="Arial"/>
          <w:color w:val="000000"/>
          <w:szCs w:val="22"/>
          <w:lang w:eastAsia="zh-CN"/>
        </w:rPr>
        <w:t>.</w:t>
      </w:r>
      <w:r w:rsidRPr="0072104D">
        <w:rPr>
          <w:rFonts w:ascii="Arial" w:hAnsi="Arial" w:cs="Arial"/>
          <w:color w:val="000000"/>
          <w:szCs w:val="22"/>
          <w:lang w:eastAsia="zh-CN"/>
        </w:rPr>
        <w:t xml:space="preserve"> </w:t>
      </w:r>
      <w:r w:rsidRPr="0072104D">
        <w:rPr>
          <w:rFonts w:ascii="Arial" w:hAnsi="Arial" w:cs="Arial"/>
          <w:color w:val="000000"/>
          <w:szCs w:val="22"/>
          <w:lang w:val="en-US" w:eastAsia="zh-CN"/>
        </w:rPr>
        <w:t>​</w:t>
      </w:r>
    </w:p>
    <w:p w14:paraId="7BA199E3" w14:textId="77777777" w:rsidR="0072104D" w:rsidRPr="0072104D" w:rsidRDefault="0072104D" w:rsidP="00342DEA">
      <w:pPr>
        <w:numPr>
          <w:ilvl w:val="0"/>
          <w:numId w:val="16"/>
        </w:numPr>
        <w:spacing w:before="0" w:after="0" w:line="240" w:lineRule="auto"/>
        <w:rPr>
          <w:rFonts w:ascii="Arial" w:hAnsi="Arial" w:cs="Arial"/>
          <w:color w:val="000000"/>
          <w:szCs w:val="22"/>
          <w:lang w:eastAsia="zh-CN"/>
        </w:rPr>
      </w:pPr>
      <w:r w:rsidRPr="0072104D">
        <w:rPr>
          <w:rFonts w:ascii="Arial" w:hAnsi="Arial" w:cs="Arial"/>
          <w:color w:val="000000"/>
          <w:szCs w:val="22"/>
          <w:lang w:eastAsia="zh-CN"/>
        </w:rPr>
        <w:t>Ensure departmental and group requirements are met in accordance with legislative, policy and procedural requirements. ​</w:t>
      </w:r>
    </w:p>
    <w:p w14:paraId="019997DF" w14:textId="77777777" w:rsidR="0072104D" w:rsidRPr="0072104D" w:rsidRDefault="0072104D" w:rsidP="00342DEA">
      <w:pPr>
        <w:numPr>
          <w:ilvl w:val="0"/>
          <w:numId w:val="16"/>
        </w:numPr>
        <w:spacing w:before="0" w:after="0" w:line="240" w:lineRule="auto"/>
        <w:rPr>
          <w:rFonts w:ascii="Arial" w:hAnsi="Arial" w:cs="Arial"/>
          <w:color w:val="000000"/>
          <w:szCs w:val="22"/>
          <w:lang w:eastAsia="zh-CN"/>
        </w:rPr>
      </w:pPr>
      <w:r w:rsidRPr="0072104D">
        <w:rPr>
          <w:rFonts w:ascii="Arial" w:hAnsi="Arial" w:cs="Arial"/>
          <w:color w:val="000000"/>
          <w:szCs w:val="22"/>
          <w:lang w:eastAsia="zh-CN"/>
        </w:rPr>
        <w:lastRenderedPageBreak/>
        <w:t>Develop and maintain accurate reports and monitoring tools to assist with the identification of emerging complex or highly sensitive issues, risks and trends impacting on the successful achievement of objectives and priorities and contribute to developing innovative solutions and options. ​</w:t>
      </w:r>
    </w:p>
    <w:p w14:paraId="7C6409F8" w14:textId="77777777" w:rsidR="0072104D" w:rsidRPr="0072104D" w:rsidRDefault="0072104D" w:rsidP="00342DEA">
      <w:pPr>
        <w:numPr>
          <w:ilvl w:val="0"/>
          <w:numId w:val="16"/>
        </w:numPr>
        <w:spacing w:before="0" w:after="0" w:line="240" w:lineRule="auto"/>
        <w:rPr>
          <w:rFonts w:ascii="Arial" w:hAnsi="Arial" w:cs="Arial"/>
          <w:color w:val="000000"/>
          <w:szCs w:val="22"/>
          <w:lang w:val="en-US" w:eastAsia="zh-CN"/>
        </w:rPr>
      </w:pPr>
      <w:r w:rsidRPr="0072104D">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72104D">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4623E48D" w14:textId="77777777" w:rsidR="0072104D" w:rsidRPr="0072104D" w:rsidRDefault="0072104D" w:rsidP="0072104D">
      <w:pPr>
        <w:spacing w:before="160" w:after="0"/>
        <w:rPr>
          <w:rFonts w:ascii="Arial" w:hAnsi="Arial" w:cs="Arial"/>
          <w:color w:val="000000"/>
          <w:lang w:val="en-US" w:eastAsia="zh-CN"/>
        </w:rPr>
      </w:pPr>
      <w:r w:rsidRPr="0072104D">
        <w:rPr>
          <w:rFonts w:ascii="Arial" w:hAnsi="Arial" w:cs="Arial"/>
          <w:color w:val="000000"/>
          <w:lang w:eastAsia="zh-CN"/>
        </w:rPr>
        <w:t xml:space="preserve">Desirable: </w:t>
      </w:r>
      <w:r w:rsidRPr="0072104D">
        <w:rPr>
          <w:rFonts w:ascii="Arial" w:hAnsi="Arial" w:cs="Arial"/>
          <w:color w:val="000000"/>
          <w:lang w:val="en-US" w:eastAsia="zh-CN"/>
        </w:rPr>
        <w:t>​</w:t>
      </w:r>
    </w:p>
    <w:p w14:paraId="6A03D880" w14:textId="75430A73" w:rsidR="0072104D" w:rsidRPr="0072104D" w:rsidRDefault="0072104D" w:rsidP="00342DEA">
      <w:pPr>
        <w:numPr>
          <w:ilvl w:val="0"/>
          <w:numId w:val="17"/>
        </w:numPr>
        <w:spacing w:before="0" w:after="0"/>
        <w:rPr>
          <w:rFonts w:ascii="Arial" w:hAnsi="Arial" w:cs="Arial"/>
          <w:color w:val="000000"/>
          <w:lang w:val="en-US" w:eastAsia="zh-CN"/>
        </w:rPr>
      </w:pPr>
      <w:r w:rsidRPr="0072104D">
        <w:rPr>
          <w:rFonts w:ascii="Arial" w:hAnsi="Arial" w:cs="Arial"/>
          <w:color w:val="000000"/>
          <w:lang w:eastAsia="zh-CN"/>
        </w:rPr>
        <w:t>Experience leading a small team</w:t>
      </w:r>
      <w:r w:rsidRPr="0072104D">
        <w:rPr>
          <w:rFonts w:ascii="Arial" w:hAnsi="Arial" w:cs="Arial"/>
          <w:color w:val="000000"/>
          <w:lang w:val="en-US" w:eastAsia="zh-CN"/>
        </w:rPr>
        <w:t>​</w:t>
      </w:r>
    </w:p>
    <w:p w14:paraId="76490EA8" w14:textId="77777777" w:rsidR="0072104D" w:rsidRDefault="0072104D" w:rsidP="00342DEA">
      <w:pPr>
        <w:numPr>
          <w:ilvl w:val="0"/>
          <w:numId w:val="17"/>
        </w:numPr>
        <w:spacing w:before="0" w:after="0"/>
        <w:rPr>
          <w:rFonts w:ascii="Arial" w:hAnsi="Arial" w:cs="Arial"/>
          <w:color w:val="000000"/>
          <w:lang w:val="en-US" w:eastAsia="zh-CN"/>
        </w:rPr>
      </w:pPr>
      <w:r w:rsidRPr="0072104D">
        <w:rPr>
          <w:rFonts w:ascii="Arial" w:hAnsi="Arial" w:cs="Arial"/>
          <w:color w:val="000000"/>
          <w:lang w:eastAsia="zh-CN"/>
        </w:rPr>
        <w:t>Knowledge of DEECA's safety and wellbeing climate, systems and governance</w:t>
      </w:r>
      <w:r w:rsidRPr="0072104D">
        <w:rPr>
          <w:rFonts w:ascii="Arial" w:hAnsi="Arial" w:cs="Arial"/>
          <w:color w:val="000000"/>
          <w:lang w:val="en-US" w:eastAsia="zh-CN"/>
        </w:rPr>
        <w:t>​</w:t>
      </w:r>
    </w:p>
    <w:p w14:paraId="08149C79" w14:textId="74685814" w:rsidR="004462B2" w:rsidRPr="0072104D" w:rsidRDefault="004462B2" w:rsidP="00342DEA">
      <w:pPr>
        <w:numPr>
          <w:ilvl w:val="0"/>
          <w:numId w:val="17"/>
        </w:numPr>
        <w:spacing w:before="0" w:after="0"/>
        <w:rPr>
          <w:rFonts w:ascii="Arial" w:hAnsi="Arial" w:cs="Arial"/>
          <w:color w:val="000000"/>
          <w:lang w:val="en-US" w:eastAsia="zh-CN"/>
        </w:rPr>
      </w:pPr>
      <w:r>
        <w:rPr>
          <w:rFonts w:ascii="Arial" w:hAnsi="Arial" w:cs="Arial"/>
          <w:color w:val="000000"/>
          <w:lang w:val="en-US" w:eastAsia="zh-CN"/>
        </w:rPr>
        <w:t xml:space="preserve">Knowledge of DEECA’s facilities management </w:t>
      </w:r>
      <w:r w:rsidR="00850837">
        <w:rPr>
          <w:rFonts w:ascii="Arial" w:hAnsi="Arial" w:cs="Arial"/>
          <w:color w:val="000000"/>
          <w:lang w:val="en-US" w:eastAsia="zh-CN"/>
        </w:rPr>
        <w:t>operations</w:t>
      </w:r>
      <w:r w:rsidR="00F45C32">
        <w:rPr>
          <w:rFonts w:ascii="Arial" w:hAnsi="Arial" w:cs="Arial"/>
          <w:color w:val="000000"/>
          <w:lang w:val="en-US" w:eastAsia="zh-CN"/>
        </w:rPr>
        <w:t>, requirements and systems</w:t>
      </w:r>
    </w:p>
    <w:p w14:paraId="6BC44075" w14:textId="77777777" w:rsidR="0072104D" w:rsidRPr="0072104D" w:rsidRDefault="0072104D" w:rsidP="00342DEA">
      <w:pPr>
        <w:numPr>
          <w:ilvl w:val="0"/>
          <w:numId w:val="17"/>
        </w:numPr>
        <w:spacing w:before="0" w:after="0"/>
        <w:rPr>
          <w:rFonts w:ascii="Arial" w:hAnsi="Arial" w:cs="Arial"/>
          <w:color w:val="000000"/>
          <w:lang w:eastAsia="zh-CN"/>
        </w:rPr>
      </w:pPr>
      <w:r w:rsidRPr="0072104D">
        <w:rPr>
          <w:rFonts w:ascii="Arial" w:hAnsi="Arial" w:cs="Arial"/>
          <w:color w:val="000000"/>
          <w:lang w:eastAsia="zh-CN"/>
        </w:rPr>
        <w:t>Skilled in MS Office applications (Word, Excel, PowerPoint, OneNote, Outlook, SharePoint) is desirable​</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08EC3C05" w14:textId="77777777" w:rsidR="003C544D" w:rsidRPr="003C544D" w:rsidRDefault="003C544D" w:rsidP="00342DEA">
      <w:pPr>
        <w:keepNext/>
        <w:numPr>
          <w:ilvl w:val="0"/>
          <w:numId w:val="18"/>
        </w:numPr>
        <w:spacing w:before="0" w:after="0" w:line="240" w:lineRule="auto"/>
        <w:rPr>
          <w:rFonts w:ascii="Arial" w:hAnsi="Arial" w:cs="Arial"/>
          <w:color w:val="000000"/>
          <w:lang w:val="en-US" w:eastAsia="zh-CN"/>
        </w:rPr>
      </w:pPr>
      <w:bookmarkStart w:id="2" w:name="_Hlk102550785"/>
      <w:r w:rsidRPr="005772E8">
        <w:rPr>
          <w:rFonts w:ascii="Arial" w:hAnsi="Arial" w:cs="Arial"/>
          <w:b/>
          <w:bCs/>
          <w:color w:val="000000"/>
          <w:lang w:eastAsia="zh-CN"/>
        </w:rPr>
        <w:t>Customer focus:</w:t>
      </w:r>
      <w:r w:rsidRPr="003C544D">
        <w:rPr>
          <w:rFonts w:ascii="Arial" w:hAnsi="Arial" w:cs="Arial"/>
          <w:color w:val="000000"/>
          <w:lang w:eastAsia="zh-CN"/>
        </w:rPr>
        <w:t xml:space="preserve"> Identifies and responds to customer requirements; Use understanding of the customers’ context to tailor services and ensure outcomes are delivered; Effectively manages risks to service delivery.</w:t>
      </w:r>
      <w:r w:rsidRPr="003C544D">
        <w:rPr>
          <w:rFonts w:ascii="Arial" w:hAnsi="Arial" w:cs="Arial"/>
          <w:color w:val="000000"/>
          <w:lang w:val="en-US" w:eastAsia="zh-CN"/>
        </w:rPr>
        <w:t>​</w:t>
      </w:r>
    </w:p>
    <w:p w14:paraId="198F4C0B" w14:textId="55CFEC13" w:rsidR="003C544D" w:rsidRPr="003C544D" w:rsidRDefault="003C544D" w:rsidP="00342DEA">
      <w:pPr>
        <w:keepNext/>
        <w:numPr>
          <w:ilvl w:val="0"/>
          <w:numId w:val="18"/>
        </w:numPr>
        <w:spacing w:before="0" w:after="0" w:line="240" w:lineRule="auto"/>
        <w:rPr>
          <w:rFonts w:ascii="Arial" w:hAnsi="Arial" w:cs="Arial"/>
          <w:color w:val="000000"/>
          <w:lang w:val="en-US" w:eastAsia="zh-CN"/>
        </w:rPr>
      </w:pPr>
      <w:r w:rsidRPr="003C544D">
        <w:rPr>
          <w:rFonts w:ascii="Arial" w:hAnsi="Arial" w:cs="Arial"/>
          <w:color w:val="000000"/>
          <w:lang w:eastAsia="zh-CN"/>
        </w:rPr>
        <w:t>​</w:t>
      </w:r>
      <w:r w:rsidRPr="005772E8">
        <w:rPr>
          <w:rFonts w:ascii="Arial" w:hAnsi="Arial" w:cs="Arial"/>
          <w:b/>
          <w:bCs/>
          <w:color w:val="000000"/>
          <w:lang w:eastAsia="zh-CN"/>
        </w:rPr>
        <w:t>Interpersonal skills:</w:t>
      </w:r>
      <w:r w:rsidRPr="003C544D">
        <w:rPr>
          <w:rFonts w:ascii="Arial" w:hAnsi="Arial" w:cs="Arial"/>
          <w:color w:val="000000"/>
          <w:lang w:eastAsia="zh-CN"/>
        </w:rPr>
        <w:t xml:space="preserve"> Sees things from another’s point of view and confirms understanding; Understand motivations, needs and wants of stakeholders and their impact on service delivery; Tailor communications according to audience and/or audience preference.</w:t>
      </w:r>
      <w:r w:rsidRPr="003C544D">
        <w:rPr>
          <w:rFonts w:ascii="Arial" w:hAnsi="Arial" w:cs="Arial"/>
          <w:color w:val="000000"/>
          <w:lang w:val="en-US" w:eastAsia="zh-CN"/>
        </w:rPr>
        <w:t>​</w:t>
      </w:r>
    </w:p>
    <w:p w14:paraId="251DC71C" w14:textId="42FDE969" w:rsidR="003C544D" w:rsidRPr="003C544D" w:rsidRDefault="003C544D" w:rsidP="00342DEA">
      <w:pPr>
        <w:keepNext/>
        <w:numPr>
          <w:ilvl w:val="0"/>
          <w:numId w:val="18"/>
        </w:numPr>
        <w:spacing w:before="0" w:after="0" w:line="240" w:lineRule="auto"/>
        <w:rPr>
          <w:rFonts w:ascii="Arial" w:hAnsi="Arial" w:cs="Arial"/>
          <w:color w:val="000000"/>
          <w:lang w:val="en-US" w:eastAsia="zh-CN"/>
        </w:rPr>
      </w:pPr>
      <w:r w:rsidRPr="003C544D">
        <w:rPr>
          <w:rFonts w:ascii="Arial" w:hAnsi="Arial" w:cs="Arial"/>
          <w:color w:val="000000"/>
          <w:lang w:eastAsia="zh-CN"/>
        </w:rPr>
        <w:t>​</w:t>
      </w:r>
      <w:r w:rsidRPr="005772E8">
        <w:rPr>
          <w:rFonts w:ascii="Arial" w:hAnsi="Arial" w:cs="Arial"/>
          <w:b/>
          <w:bCs/>
          <w:color w:val="000000"/>
          <w:lang w:eastAsia="zh-CN"/>
        </w:rPr>
        <w:t>Critical thinking and problem solving:</w:t>
      </w:r>
      <w:r w:rsidRPr="003C544D">
        <w:rPr>
          <w:rFonts w:ascii="Arial" w:hAnsi="Arial" w:cs="Arial"/>
          <w:color w:val="000000"/>
          <w:lang w:eastAsia="zh-CN"/>
        </w:rPr>
        <w:t xml:space="preserve"> Resolves issues through understanding or interpretation of existing guidelines. Where guidelines are not available, analyses ideas available and </w:t>
      </w:r>
      <w:proofErr w:type="gramStart"/>
      <w:r w:rsidRPr="003C544D">
        <w:rPr>
          <w:rFonts w:ascii="Arial" w:hAnsi="Arial" w:cs="Arial"/>
          <w:color w:val="000000"/>
          <w:lang w:eastAsia="zh-CN"/>
        </w:rPr>
        <w:t>takes action</w:t>
      </w:r>
      <w:proofErr w:type="gramEnd"/>
      <w:r w:rsidRPr="003C544D">
        <w:rPr>
          <w:rFonts w:ascii="Arial" w:hAnsi="Arial" w:cs="Arial"/>
          <w:color w:val="000000"/>
          <w:lang w:eastAsia="zh-CN"/>
        </w:rPr>
        <w:t xml:space="preserve"> through self, or in consultation with others to resolve problems. If required, determine additional information needed to make informed decisions. Applies critical thinking and problem-solving concepts in the right context.</w:t>
      </w:r>
      <w:r w:rsidRPr="003C544D">
        <w:rPr>
          <w:rFonts w:ascii="Arial" w:hAnsi="Arial" w:cs="Arial"/>
          <w:color w:val="000000"/>
          <w:lang w:val="en-US" w:eastAsia="zh-CN"/>
        </w:rPr>
        <w:t>​</w:t>
      </w:r>
    </w:p>
    <w:p w14:paraId="0C95D657" w14:textId="2D60929F" w:rsidR="003C544D" w:rsidRPr="003C544D" w:rsidRDefault="003C544D" w:rsidP="00342DEA">
      <w:pPr>
        <w:keepNext/>
        <w:numPr>
          <w:ilvl w:val="0"/>
          <w:numId w:val="18"/>
        </w:numPr>
        <w:spacing w:before="0" w:after="0" w:line="240" w:lineRule="auto"/>
        <w:rPr>
          <w:rFonts w:ascii="Arial" w:hAnsi="Arial" w:cs="Arial"/>
          <w:color w:val="000000"/>
          <w:lang w:eastAsia="zh-CN"/>
        </w:rPr>
      </w:pPr>
      <w:r w:rsidRPr="003C544D">
        <w:rPr>
          <w:rFonts w:ascii="Arial" w:hAnsi="Arial" w:cs="Arial"/>
          <w:color w:val="000000"/>
          <w:lang w:eastAsia="zh-CN"/>
        </w:rPr>
        <w:t>​</w:t>
      </w:r>
      <w:r w:rsidRPr="005772E8">
        <w:rPr>
          <w:rFonts w:ascii="Arial" w:hAnsi="Arial" w:cs="Arial"/>
          <w:b/>
          <w:bCs/>
          <w:color w:val="000000"/>
          <w:lang w:eastAsia="zh-CN"/>
        </w:rPr>
        <w:t>Project delivery:</w:t>
      </w:r>
      <w:r w:rsidRPr="003C544D">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08A90BEC"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342DEA">
              <w:rPr>
                <w:rFonts w:cs="Arial"/>
                <w:color w:val="1A1A1A"/>
                <w:sz w:val="20"/>
              </w:rPr>
              <w:t>50,000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0860A4" w:rsidRDefault="00495B3B" w:rsidP="00495B3B">
            <w:pPr>
              <w:spacing w:line="240" w:lineRule="auto"/>
              <w:contextualSpacing/>
              <w:outlineLvl w:val="1"/>
              <w:rPr>
                <w:rFonts w:ascii="Arial" w:hAnsi="Arial" w:cs="Arial"/>
                <w:color w:val="auto"/>
                <w:sz w:val="20"/>
              </w:rPr>
            </w:pPr>
            <w:r w:rsidRPr="000860A4">
              <w:rPr>
                <w:rFonts w:ascii="Arial" w:hAnsi="Arial" w:cs="Arial"/>
                <w:color w:val="auto"/>
                <w:sz w:val="20"/>
              </w:rPr>
              <w:t>The occupational health and safety    requirements of this position may include, but are not limited to:</w:t>
            </w:r>
          </w:p>
          <w:p w14:paraId="7E591157" w14:textId="77777777" w:rsidR="00495B3B" w:rsidRPr="000860A4" w:rsidRDefault="00495B3B" w:rsidP="00495B3B">
            <w:pPr>
              <w:rPr>
                <w:rFonts w:ascii="Arial" w:hAnsi="Arial" w:cs="Arial"/>
                <w:color w:val="auto"/>
                <w:sz w:val="20"/>
              </w:rPr>
            </w:pPr>
          </w:p>
        </w:tc>
        <w:tc>
          <w:tcPr>
            <w:tcW w:w="6803" w:type="dxa"/>
            <w:shd w:val="clear" w:color="auto" w:fill="auto"/>
          </w:tcPr>
          <w:p w14:paraId="7216FB89" w14:textId="0484FB54" w:rsidR="00495B3B" w:rsidRPr="000860A4" w:rsidRDefault="00342DEA" w:rsidP="00342DEA">
            <w:pPr>
              <w:spacing w:after="240"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0860A4">
              <w:rPr>
                <w:rFonts w:ascii="Arial" w:hAnsi="Arial" w:cs="Arial"/>
                <w:color w:val="auto"/>
                <w:sz w:val="20"/>
              </w:rPr>
              <w:t xml:space="preserve">  </w:t>
            </w:r>
            <w:r w:rsidR="00495B3B" w:rsidRPr="000860A4">
              <w:rPr>
                <w:rFonts w:ascii="Arial" w:hAnsi="Arial" w:cs="Arial"/>
                <w:color w:val="auto"/>
                <w:sz w:val="20"/>
              </w:rPr>
              <w:t>Sedentary desk work</w:t>
            </w:r>
          </w:p>
          <w:p w14:paraId="23FF4545" w14:textId="66A67615" w:rsidR="00495B3B" w:rsidRPr="000860A4" w:rsidRDefault="00495B3B" w:rsidP="003C544D">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5C1E690A" w:rsidR="00495B3B" w:rsidRPr="00495B3B" w:rsidRDefault="00495B3B" w:rsidP="008F15F5">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22E92CCF" w:rsidR="00495B3B" w:rsidRPr="00495B3B" w:rsidRDefault="00495B3B" w:rsidP="008F15F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34D923F6"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522AD52" w14:textId="77777777" w:rsidR="008F15F5" w:rsidRPr="00495B3B" w:rsidRDefault="008F15F5" w:rsidP="008F15F5">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0E6001D7" w14:textId="77777777" w:rsidR="008F15F5" w:rsidRPr="00454423" w:rsidRDefault="008F15F5" w:rsidP="008F15F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433452D" w14:textId="77777777" w:rsidR="008F15F5" w:rsidRPr="005763CD" w:rsidRDefault="008F15F5" w:rsidP="008F15F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DF183B0" w14:textId="77777777" w:rsidR="008F15F5" w:rsidRPr="005763CD" w:rsidRDefault="008F15F5" w:rsidP="008F15F5">
      <w:pPr>
        <w:spacing w:before="0" w:after="0"/>
        <w:rPr>
          <w:rFonts w:ascii="Arial" w:hAnsi="Arial" w:cs="Arial"/>
        </w:rPr>
      </w:pPr>
    </w:p>
    <w:p w14:paraId="0555B8D7" w14:textId="77777777" w:rsidR="008F15F5" w:rsidRPr="005763CD" w:rsidRDefault="008F15F5" w:rsidP="008F15F5">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44A0CD49" w14:textId="77777777" w:rsidR="008F15F5" w:rsidRPr="00495B3B" w:rsidRDefault="008F15F5" w:rsidP="008F15F5">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7F03C0D" w14:textId="77777777" w:rsidR="008F15F5" w:rsidRPr="002775A7" w:rsidRDefault="008F15F5" w:rsidP="008F15F5">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10597D5" w14:textId="1D3C4174" w:rsidR="008F15F5" w:rsidRPr="00AC1638" w:rsidRDefault="008F15F5" w:rsidP="008F15F5">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E9EABAF" w14:textId="77777777" w:rsidR="008F15F5" w:rsidRPr="00AC1638" w:rsidRDefault="008F15F5" w:rsidP="008F15F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82D223B" w14:textId="77777777" w:rsidR="008F15F5" w:rsidRPr="00495B3B" w:rsidRDefault="008F15F5" w:rsidP="008F15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686FA1E" w14:textId="77777777" w:rsidR="008F15F5" w:rsidRDefault="008F15F5" w:rsidP="008F15F5">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3360BB7" w14:textId="77777777" w:rsidR="008F15F5" w:rsidRPr="00495B3B" w:rsidRDefault="008F15F5" w:rsidP="008F15F5">
      <w:pPr>
        <w:spacing w:line="240" w:lineRule="auto"/>
        <w:contextualSpacing/>
        <w:outlineLvl w:val="1"/>
        <w:rPr>
          <w:rFonts w:ascii="Arial" w:hAnsi="Arial" w:cs="Arial"/>
          <w:color w:val="363534"/>
        </w:rPr>
      </w:pPr>
    </w:p>
    <w:p w14:paraId="5B6C5BDF" w14:textId="77777777" w:rsidR="008F15F5" w:rsidRPr="00495B3B" w:rsidRDefault="008F15F5" w:rsidP="008F15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70D6588" w14:textId="77777777" w:rsidR="008F15F5" w:rsidRPr="00495B3B" w:rsidRDefault="008F15F5" w:rsidP="008F15F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7FD055A" w14:textId="77777777" w:rsidR="008F15F5" w:rsidRPr="00495B3B" w:rsidRDefault="008F15F5" w:rsidP="008F15F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10C2F33D" w14:textId="77777777" w:rsidR="008F15F5" w:rsidRPr="00495B3B" w:rsidRDefault="008F15F5" w:rsidP="008F15F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21FA1EB7" w14:textId="77777777" w:rsidR="008F15F5" w:rsidRPr="00495B3B" w:rsidRDefault="008F15F5" w:rsidP="008F15F5">
      <w:pPr>
        <w:rPr>
          <w:rFonts w:ascii="Arial" w:hAnsi="Arial" w:cs="Arial"/>
          <w:b/>
          <w:bCs/>
          <w:color w:val="363534"/>
        </w:rPr>
      </w:pPr>
      <w:r w:rsidRPr="00495B3B">
        <w:rPr>
          <w:rFonts w:ascii="Arial" w:hAnsi="Arial" w:cs="Arial"/>
          <w:b/>
          <w:bCs/>
          <w:color w:val="363534"/>
        </w:rPr>
        <w:t>Aboriginal Cultural Safety</w:t>
      </w:r>
    </w:p>
    <w:p w14:paraId="137904C3" w14:textId="77777777" w:rsidR="008F15F5" w:rsidRPr="00495B3B" w:rsidRDefault="008F15F5" w:rsidP="008F15F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24B85BBF" w14:textId="77777777" w:rsidR="008F15F5" w:rsidRPr="00495B3B" w:rsidRDefault="008F15F5" w:rsidP="008F15F5">
      <w:pPr>
        <w:rPr>
          <w:rFonts w:ascii="Arial" w:hAnsi="Arial" w:cs="Arial"/>
          <w:b/>
          <w:color w:val="363534"/>
          <w:szCs w:val="22"/>
        </w:rPr>
      </w:pPr>
      <w:r w:rsidRPr="00495B3B">
        <w:rPr>
          <w:rFonts w:ascii="Arial" w:hAnsi="Arial" w:cs="Arial"/>
          <w:b/>
          <w:color w:val="363534"/>
          <w:szCs w:val="22"/>
        </w:rPr>
        <w:t>Balancing your Life / Hybrid Working</w:t>
      </w:r>
    </w:p>
    <w:p w14:paraId="4FA47CFC" w14:textId="77777777" w:rsidR="008F15F5" w:rsidRPr="00495B3B" w:rsidRDefault="008F15F5" w:rsidP="008F15F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45BBE23" w14:textId="77777777" w:rsidR="008F15F5" w:rsidRPr="00495B3B" w:rsidRDefault="008F15F5" w:rsidP="008F15F5">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8F15F5">
      <w:pPr>
        <w:keepNext/>
        <w:spacing w:before="360" w:line="240" w:lineRule="auto"/>
      </w:pPr>
    </w:p>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7D4CB1" w14:textId="77777777" w:rsidR="0016072A" w:rsidRDefault="0016072A" w:rsidP="00CD157B">
      <w:pPr>
        <w:pStyle w:val="NoSpacing"/>
      </w:pPr>
    </w:p>
    <w:p w14:paraId="50F3EC41" w14:textId="77777777" w:rsidR="0016072A" w:rsidRDefault="0016072A"/>
  </w:endnote>
  <w:endnote w:type="continuationSeparator" w:id="0">
    <w:p w14:paraId="07186853" w14:textId="77777777" w:rsidR="0016072A" w:rsidRDefault="0016072A" w:rsidP="00CD157B">
      <w:pPr>
        <w:pStyle w:val="NoSpacing"/>
      </w:pPr>
    </w:p>
    <w:p w14:paraId="4E66DD51" w14:textId="77777777" w:rsidR="0016072A" w:rsidRDefault="0016072A"/>
  </w:endnote>
  <w:endnote w:type="continuationNotice" w:id="1">
    <w:p w14:paraId="0C2F6A2C" w14:textId="77777777" w:rsidR="0016072A" w:rsidRDefault="0016072A" w:rsidP="00CD157B">
      <w:pPr>
        <w:pStyle w:val="NoSpacing"/>
      </w:pPr>
    </w:p>
    <w:p w14:paraId="1208C705" w14:textId="77777777" w:rsidR="0016072A" w:rsidRDefault="0016072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8EA23C" w14:textId="77777777" w:rsidR="0016072A" w:rsidRPr="0056073C" w:rsidRDefault="0016072A" w:rsidP="005D764F">
      <w:pPr>
        <w:pStyle w:val="FootnoteSeparator"/>
      </w:pPr>
    </w:p>
    <w:p w14:paraId="1DF2D06F" w14:textId="77777777" w:rsidR="0016072A" w:rsidRDefault="0016072A"/>
  </w:footnote>
  <w:footnote w:type="continuationSeparator" w:id="0">
    <w:p w14:paraId="49361DA8" w14:textId="77777777" w:rsidR="0016072A" w:rsidRPr="00CA30B7" w:rsidRDefault="0016072A" w:rsidP="006D5A90">
      <w:pPr>
        <w:rPr>
          <w:lang w:val="en-US"/>
        </w:rPr>
      </w:pPr>
      <w:r w:rsidRPr="00CA30B7">
        <w:rPr>
          <w:lang w:val="en-US"/>
        </w:rPr>
        <w:t>_______</w:t>
      </w:r>
    </w:p>
    <w:p w14:paraId="3C1CA2E7" w14:textId="77777777" w:rsidR="0016072A" w:rsidRDefault="0016072A"/>
  </w:footnote>
  <w:footnote w:type="continuationNotice" w:id="1">
    <w:p w14:paraId="3AB73631" w14:textId="77777777" w:rsidR="0016072A" w:rsidRDefault="0016072A" w:rsidP="006D5A90"/>
    <w:p w14:paraId="21A6D676" w14:textId="77777777" w:rsidR="0016072A" w:rsidRDefault="0016072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89A6AC"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AF515B"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DDA26C"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9D4D9D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6B1E90"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ECF0AAF"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4A941F"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BE8355C"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6EA6CC3"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B379039"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4F4BA2"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EDF6A0"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47248"/>
    <w:multiLevelType w:val="multilevel"/>
    <w:tmpl w:val="F934CD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9C20366"/>
    <w:multiLevelType w:val="multilevel"/>
    <w:tmpl w:val="08EEF7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0441816"/>
    <w:multiLevelType w:val="multilevel"/>
    <w:tmpl w:val="5554F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25E327A"/>
    <w:multiLevelType w:val="multilevel"/>
    <w:tmpl w:val="820A48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3744666"/>
    <w:multiLevelType w:val="multilevel"/>
    <w:tmpl w:val="060431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85037A4"/>
    <w:multiLevelType w:val="multilevel"/>
    <w:tmpl w:val="BCDCCB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16200D"/>
    <w:multiLevelType w:val="multilevel"/>
    <w:tmpl w:val="7C2AEB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7765990"/>
    <w:multiLevelType w:val="multilevel"/>
    <w:tmpl w:val="8ACEA4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353174C"/>
    <w:multiLevelType w:val="multilevel"/>
    <w:tmpl w:val="DF80C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60D050F"/>
    <w:multiLevelType w:val="multilevel"/>
    <w:tmpl w:val="63E6D2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BAC310B"/>
    <w:multiLevelType w:val="multilevel"/>
    <w:tmpl w:val="4E7EB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6BA84B00"/>
    <w:multiLevelType w:val="multilevel"/>
    <w:tmpl w:val="F05481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6C681F18"/>
    <w:multiLevelType w:val="hybridMultilevel"/>
    <w:tmpl w:val="30C0864C"/>
    <w:lvl w:ilvl="0" w:tplc="8390A63E">
      <w:start w:val="1"/>
      <w:numFmt w:val="bullet"/>
      <w:lvlText w:val="•"/>
      <w:lvlJc w:val="left"/>
      <w:pPr>
        <w:tabs>
          <w:tab w:val="num" w:pos="720"/>
        </w:tabs>
        <w:ind w:left="720" w:hanging="360"/>
      </w:pPr>
      <w:rPr>
        <w:rFonts w:ascii="Arial" w:hAnsi="Arial" w:hint="default"/>
      </w:rPr>
    </w:lvl>
    <w:lvl w:ilvl="1" w:tplc="3EF6E1BC" w:tentative="1">
      <w:start w:val="1"/>
      <w:numFmt w:val="bullet"/>
      <w:lvlText w:val="•"/>
      <w:lvlJc w:val="left"/>
      <w:pPr>
        <w:tabs>
          <w:tab w:val="num" w:pos="1440"/>
        </w:tabs>
        <w:ind w:left="1440" w:hanging="360"/>
      </w:pPr>
      <w:rPr>
        <w:rFonts w:ascii="Arial" w:hAnsi="Arial" w:hint="default"/>
      </w:rPr>
    </w:lvl>
    <w:lvl w:ilvl="2" w:tplc="647A3090" w:tentative="1">
      <w:start w:val="1"/>
      <w:numFmt w:val="bullet"/>
      <w:lvlText w:val="•"/>
      <w:lvlJc w:val="left"/>
      <w:pPr>
        <w:tabs>
          <w:tab w:val="num" w:pos="2160"/>
        </w:tabs>
        <w:ind w:left="2160" w:hanging="360"/>
      </w:pPr>
      <w:rPr>
        <w:rFonts w:ascii="Arial" w:hAnsi="Arial" w:hint="default"/>
      </w:rPr>
    </w:lvl>
    <w:lvl w:ilvl="3" w:tplc="86BA08EA" w:tentative="1">
      <w:start w:val="1"/>
      <w:numFmt w:val="bullet"/>
      <w:lvlText w:val="•"/>
      <w:lvlJc w:val="left"/>
      <w:pPr>
        <w:tabs>
          <w:tab w:val="num" w:pos="2880"/>
        </w:tabs>
        <w:ind w:left="2880" w:hanging="360"/>
      </w:pPr>
      <w:rPr>
        <w:rFonts w:ascii="Arial" w:hAnsi="Arial" w:hint="default"/>
      </w:rPr>
    </w:lvl>
    <w:lvl w:ilvl="4" w:tplc="4E684182" w:tentative="1">
      <w:start w:val="1"/>
      <w:numFmt w:val="bullet"/>
      <w:lvlText w:val="•"/>
      <w:lvlJc w:val="left"/>
      <w:pPr>
        <w:tabs>
          <w:tab w:val="num" w:pos="3600"/>
        </w:tabs>
        <w:ind w:left="3600" w:hanging="360"/>
      </w:pPr>
      <w:rPr>
        <w:rFonts w:ascii="Arial" w:hAnsi="Arial" w:hint="default"/>
      </w:rPr>
    </w:lvl>
    <w:lvl w:ilvl="5" w:tplc="A98C07A2" w:tentative="1">
      <w:start w:val="1"/>
      <w:numFmt w:val="bullet"/>
      <w:lvlText w:val="•"/>
      <w:lvlJc w:val="left"/>
      <w:pPr>
        <w:tabs>
          <w:tab w:val="num" w:pos="4320"/>
        </w:tabs>
        <w:ind w:left="4320" w:hanging="360"/>
      </w:pPr>
      <w:rPr>
        <w:rFonts w:ascii="Arial" w:hAnsi="Arial" w:hint="default"/>
      </w:rPr>
    </w:lvl>
    <w:lvl w:ilvl="6" w:tplc="3E60515C" w:tentative="1">
      <w:start w:val="1"/>
      <w:numFmt w:val="bullet"/>
      <w:lvlText w:val="•"/>
      <w:lvlJc w:val="left"/>
      <w:pPr>
        <w:tabs>
          <w:tab w:val="num" w:pos="5040"/>
        </w:tabs>
        <w:ind w:left="5040" w:hanging="360"/>
      </w:pPr>
      <w:rPr>
        <w:rFonts w:ascii="Arial" w:hAnsi="Arial" w:hint="default"/>
      </w:rPr>
    </w:lvl>
    <w:lvl w:ilvl="7" w:tplc="8526A1A0" w:tentative="1">
      <w:start w:val="1"/>
      <w:numFmt w:val="bullet"/>
      <w:lvlText w:val="•"/>
      <w:lvlJc w:val="left"/>
      <w:pPr>
        <w:tabs>
          <w:tab w:val="num" w:pos="5760"/>
        </w:tabs>
        <w:ind w:left="5760" w:hanging="360"/>
      </w:pPr>
      <w:rPr>
        <w:rFonts w:ascii="Arial" w:hAnsi="Arial" w:hint="default"/>
      </w:rPr>
    </w:lvl>
    <w:lvl w:ilvl="8" w:tplc="EA344FB2" w:tentative="1">
      <w:start w:val="1"/>
      <w:numFmt w:val="bullet"/>
      <w:lvlText w:val="•"/>
      <w:lvlJc w:val="left"/>
      <w:pPr>
        <w:tabs>
          <w:tab w:val="num" w:pos="6480"/>
        </w:tabs>
        <w:ind w:left="6480" w:hanging="360"/>
      </w:pPr>
      <w:rPr>
        <w:rFonts w:ascii="Arial" w:hAnsi="Arial"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2"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3"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3"/>
  </w:num>
  <w:num w:numId="2" w16cid:durableId="170411264">
    <w:abstractNumId w:val="43"/>
  </w:num>
  <w:num w:numId="3" w16cid:durableId="985085104">
    <w:abstractNumId w:val="9"/>
  </w:num>
  <w:num w:numId="4" w16cid:durableId="1872112631">
    <w:abstractNumId w:val="15"/>
  </w:num>
  <w:num w:numId="5" w16cid:durableId="336812815">
    <w:abstractNumId w:val="28"/>
  </w:num>
  <w:num w:numId="6" w16cid:durableId="155153463">
    <w:abstractNumId w:val="1"/>
  </w:num>
  <w:num w:numId="7" w16cid:durableId="1428236886">
    <w:abstractNumId w:val="31"/>
  </w:num>
  <w:num w:numId="8" w16cid:durableId="103154041">
    <w:abstractNumId w:val="33"/>
  </w:num>
  <w:num w:numId="9" w16cid:durableId="1308436166">
    <w:abstractNumId w:val="30"/>
  </w:num>
  <w:num w:numId="10" w16cid:durableId="1335643199">
    <w:abstractNumId w:val="40"/>
  </w:num>
  <w:num w:numId="11" w16cid:durableId="1160577431">
    <w:abstractNumId w:val="32"/>
  </w:num>
  <w:num w:numId="12" w16cid:durableId="1673139647">
    <w:abstractNumId w:val="19"/>
  </w:num>
  <w:num w:numId="13" w16cid:durableId="1742215375">
    <w:abstractNumId w:val="52"/>
  </w:num>
  <w:num w:numId="14" w16cid:durableId="664823544">
    <w:abstractNumId w:val="49"/>
  </w:num>
  <w:num w:numId="15" w16cid:durableId="979774751">
    <w:abstractNumId w:val="16"/>
  </w:num>
  <w:num w:numId="16" w16cid:durableId="2030984492">
    <w:abstractNumId w:val="36"/>
  </w:num>
  <w:num w:numId="17" w16cid:durableId="1437601586">
    <w:abstractNumId w:val="29"/>
  </w:num>
  <w:num w:numId="18" w16cid:durableId="1932011256">
    <w:abstractNumId w:val="22"/>
  </w:num>
  <w:num w:numId="19" w16cid:durableId="500974523">
    <w:abstractNumId w:val="10"/>
  </w:num>
  <w:num w:numId="20" w16cid:durableId="669988616">
    <w:abstractNumId w:val="3"/>
  </w:num>
  <w:num w:numId="21" w16cid:durableId="2118521462">
    <w:abstractNumId w:val="47"/>
  </w:num>
  <w:num w:numId="22" w16cid:durableId="255405768">
    <w:abstractNumId w:val="20"/>
  </w:num>
  <w:num w:numId="23" w16cid:durableId="1488933299">
    <w:abstractNumId w:val="12"/>
  </w:num>
  <w:num w:numId="24" w16cid:durableId="249699623">
    <w:abstractNumId w:val="11"/>
  </w:num>
  <w:num w:numId="25" w16cid:durableId="861672173">
    <w:abstractNumId w:val="0"/>
  </w:num>
  <w:num w:numId="26" w16cid:durableId="448283392">
    <w:abstractNumId w:val="14"/>
  </w:num>
  <w:num w:numId="27" w16cid:durableId="7295921">
    <w:abstractNumId w:val="42"/>
  </w:num>
  <w:num w:numId="28" w16cid:durableId="1976331245">
    <w:abstractNumId w:val="4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1B7E"/>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4EA5"/>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0A4"/>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72A"/>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5E"/>
    <w:rsid w:val="001C3788"/>
    <w:rsid w:val="001C40E3"/>
    <w:rsid w:val="001C4657"/>
    <w:rsid w:val="001C5162"/>
    <w:rsid w:val="001C5290"/>
    <w:rsid w:val="001C5976"/>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A73"/>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586"/>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1A5"/>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451"/>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1E4"/>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170"/>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D8E"/>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2DEA"/>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9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58"/>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732"/>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44D"/>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0B8"/>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21A"/>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05D7"/>
    <w:rsid w:val="0044145F"/>
    <w:rsid w:val="0044148B"/>
    <w:rsid w:val="004414D0"/>
    <w:rsid w:val="004415AD"/>
    <w:rsid w:val="00441D94"/>
    <w:rsid w:val="004420BA"/>
    <w:rsid w:val="0044218D"/>
    <w:rsid w:val="00442B8D"/>
    <w:rsid w:val="00443356"/>
    <w:rsid w:val="004435BE"/>
    <w:rsid w:val="004439FC"/>
    <w:rsid w:val="00443F49"/>
    <w:rsid w:val="00443FDE"/>
    <w:rsid w:val="00444235"/>
    <w:rsid w:val="00444286"/>
    <w:rsid w:val="00444B64"/>
    <w:rsid w:val="00444D80"/>
    <w:rsid w:val="00445724"/>
    <w:rsid w:val="00445B0B"/>
    <w:rsid w:val="0044611A"/>
    <w:rsid w:val="004462B2"/>
    <w:rsid w:val="00446B9A"/>
    <w:rsid w:val="00447172"/>
    <w:rsid w:val="004502DD"/>
    <w:rsid w:val="00450439"/>
    <w:rsid w:val="0045185B"/>
    <w:rsid w:val="00451D86"/>
    <w:rsid w:val="004521BF"/>
    <w:rsid w:val="00452294"/>
    <w:rsid w:val="00452568"/>
    <w:rsid w:val="00452A11"/>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6CAF"/>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5C4F"/>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2E8"/>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E0"/>
    <w:rsid w:val="005916FB"/>
    <w:rsid w:val="00591BB6"/>
    <w:rsid w:val="00591BC1"/>
    <w:rsid w:val="00592BA9"/>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3A"/>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04D"/>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713"/>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2FF"/>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2FA6"/>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376"/>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0837"/>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D7034"/>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5F5"/>
    <w:rsid w:val="008F1DDA"/>
    <w:rsid w:val="008F26B4"/>
    <w:rsid w:val="008F2B26"/>
    <w:rsid w:val="008F2C95"/>
    <w:rsid w:val="008F2E1D"/>
    <w:rsid w:val="008F2EF1"/>
    <w:rsid w:val="008F3169"/>
    <w:rsid w:val="008F350F"/>
    <w:rsid w:val="008F37F3"/>
    <w:rsid w:val="008F45C8"/>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2FA4"/>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AEC"/>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9D9"/>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4E8"/>
    <w:rsid w:val="00A31826"/>
    <w:rsid w:val="00A31CDD"/>
    <w:rsid w:val="00A31D90"/>
    <w:rsid w:val="00A31DDA"/>
    <w:rsid w:val="00A32329"/>
    <w:rsid w:val="00A32440"/>
    <w:rsid w:val="00A3273D"/>
    <w:rsid w:val="00A32C09"/>
    <w:rsid w:val="00A33520"/>
    <w:rsid w:val="00A337AC"/>
    <w:rsid w:val="00A354A4"/>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F72"/>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810"/>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042"/>
    <w:rsid w:val="00AF77F6"/>
    <w:rsid w:val="00AF7AB9"/>
    <w:rsid w:val="00AF7FD7"/>
    <w:rsid w:val="00B004A4"/>
    <w:rsid w:val="00B008AC"/>
    <w:rsid w:val="00B00DA6"/>
    <w:rsid w:val="00B01269"/>
    <w:rsid w:val="00B0144E"/>
    <w:rsid w:val="00B015E4"/>
    <w:rsid w:val="00B01604"/>
    <w:rsid w:val="00B01B58"/>
    <w:rsid w:val="00B0207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E58"/>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798"/>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5"/>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2F2"/>
    <w:rsid w:val="00D53546"/>
    <w:rsid w:val="00D538E3"/>
    <w:rsid w:val="00D539F2"/>
    <w:rsid w:val="00D53BEF"/>
    <w:rsid w:val="00D53CFA"/>
    <w:rsid w:val="00D54D10"/>
    <w:rsid w:val="00D54DD2"/>
    <w:rsid w:val="00D54FA4"/>
    <w:rsid w:val="00D55048"/>
    <w:rsid w:val="00D55470"/>
    <w:rsid w:val="00D561F6"/>
    <w:rsid w:val="00D56211"/>
    <w:rsid w:val="00D56B9A"/>
    <w:rsid w:val="00D570AD"/>
    <w:rsid w:val="00D57128"/>
    <w:rsid w:val="00D5772F"/>
    <w:rsid w:val="00D577CB"/>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2F4"/>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76"/>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DC2"/>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43D2"/>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5C32"/>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0BA8"/>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5F2C"/>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35E61179"/>
    <w:rsid w:val="3747E28F"/>
    <w:rsid w:val="3FE53F18"/>
    <w:rsid w:val="75174D0D"/>
    <w:rsid w:val="7569500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05259240">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62943692">
      <w:bodyDiv w:val="1"/>
      <w:marLeft w:val="0"/>
      <w:marRight w:val="0"/>
      <w:marTop w:val="0"/>
      <w:marBottom w:val="0"/>
      <w:divBdr>
        <w:top w:val="none" w:sz="0" w:space="0" w:color="auto"/>
        <w:left w:val="none" w:sz="0" w:space="0" w:color="auto"/>
        <w:bottom w:val="none" w:sz="0" w:space="0" w:color="auto"/>
        <w:right w:val="none" w:sz="0" w:space="0" w:color="auto"/>
      </w:divBdr>
    </w:div>
    <w:div w:id="423500251">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90379188">
      <w:bodyDiv w:val="1"/>
      <w:marLeft w:val="0"/>
      <w:marRight w:val="0"/>
      <w:marTop w:val="0"/>
      <w:marBottom w:val="0"/>
      <w:divBdr>
        <w:top w:val="none" w:sz="0" w:space="0" w:color="auto"/>
        <w:left w:val="none" w:sz="0" w:space="0" w:color="auto"/>
        <w:bottom w:val="none" w:sz="0" w:space="0" w:color="auto"/>
        <w:right w:val="none" w:sz="0" w:space="0" w:color="auto"/>
      </w:divBdr>
    </w:div>
    <w:div w:id="85140812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52817749">
      <w:bodyDiv w:val="1"/>
      <w:marLeft w:val="0"/>
      <w:marRight w:val="0"/>
      <w:marTop w:val="0"/>
      <w:marBottom w:val="0"/>
      <w:divBdr>
        <w:top w:val="none" w:sz="0" w:space="0" w:color="auto"/>
        <w:left w:val="none" w:sz="0" w:space="0" w:color="auto"/>
        <w:bottom w:val="none" w:sz="0" w:space="0" w:color="auto"/>
        <w:right w:val="none" w:sz="0" w:space="0" w:color="auto"/>
      </w:divBdr>
      <w:divsChild>
        <w:div w:id="1198661518">
          <w:marLeft w:val="0"/>
          <w:marRight w:val="0"/>
          <w:marTop w:val="0"/>
          <w:marBottom w:val="0"/>
          <w:divBdr>
            <w:top w:val="none" w:sz="0" w:space="0" w:color="auto"/>
            <w:left w:val="none" w:sz="0" w:space="0" w:color="auto"/>
            <w:bottom w:val="none" w:sz="0" w:space="0" w:color="auto"/>
            <w:right w:val="none" w:sz="0" w:space="0" w:color="auto"/>
          </w:divBdr>
        </w:div>
        <w:div w:id="664747367">
          <w:marLeft w:val="0"/>
          <w:marRight w:val="0"/>
          <w:marTop w:val="0"/>
          <w:marBottom w:val="0"/>
          <w:divBdr>
            <w:top w:val="none" w:sz="0" w:space="0" w:color="auto"/>
            <w:left w:val="none" w:sz="0" w:space="0" w:color="auto"/>
            <w:bottom w:val="none" w:sz="0" w:space="0" w:color="auto"/>
            <w:right w:val="none" w:sz="0" w:space="0" w:color="auto"/>
          </w:divBdr>
        </w:div>
        <w:div w:id="996037521">
          <w:marLeft w:val="0"/>
          <w:marRight w:val="0"/>
          <w:marTop w:val="0"/>
          <w:marBottom w:val="0"/>
          <w:divBdr>
            <w:top w:val="none" w:sz="0" w:space="0" w:color="auto"/>
            <w:left w:val="none" w:sz="0" w:space="0" w:color="auto"/>
            <w:bottom w:val="none" w:sz="0" w:space="0" w:color="auto"/>
            <w:right w:val="none" w:sz="0" w:space="0" w:color="auto"/>
          </w:divBdr>
        </w:div>
        <w:div w:id="1718622400">
          <w:marLeft w:val="0"/>
          <w:marRight w:val="0"/>
          <w:marTop w:val="0"/>
          <w:marBottom w:val="0"/>
          <w:divBdr>
            <w:top w:val="none" w:sz="0" w:space="0" w:color="auto"/>
            <w:left w:val="none" w:sz="0" w:space="0" w:color="auto"/>
            <w:bottom w:val="none" w:sz="0" w:space="0" w:color="auto"/>
            <w:right w:val="none" w:sz="0" w:space="0" w:color="auto"/>
          </w:divBdr>
        </w:div>
        <w:div w:id="2138638315">
          <w:marLeft w:val="0"/>
          <w:marRight w:val="0"/>
          <w:marTop w:val="0"/>
          <w:marBottom w:val="0"/>
          <w:divBdr>
            <w:top w:val="none" w:sz="0" w:space="0" w:color="auto"/>
            <w:left w:val="none" w:sz="0" w:space="0" w:color="auto"/>
            <w:bottom w:val="none" w:sz="0" w:space="0" w:color="auto"/>
            <w:right w:val="none" w:sz="0" w:space="0" w:color="auto"/>
          </w:divBdr>
        </w:div>
        <w:div w:id="353308723">
          <w:marLeft w:val="0"/>
          <w:marRight w:val="0"/>
          <w:marTop w:val="0"/>
          <w:marBottom w:val="0"/>
          <w:divBdr>
            <w:top w:val="none" w:sz="0" w:space="0" w:color="auto"/>
            <w:left w:val="none" w:sz="0" w:space="0" w:color="auto"/>
            <w:bottom w:val="none" w:sz="0" w:space="0" w:color="auto"/>
            <w:right w:val="none" w:sz="0" w:space="0" w:color="auto"/>
          </w:divBdr>
        </w:div>
        <w:div w:id="510947171">
          <w:marLeft w:val="0"/>
          <w:marRight w:val="0"/>
          <w:marTop w:val="0"/>
          <w:marBottom w:val="0"/>
          <w:divBdr>
            <w:top w:val="none" w:sz="0" w:space="0" w:color="auto"/>
            <w:left w:val="none" w:sz="0" w:space="0" w:color="auto"/>
            <w:bottom w:val="none" w:sz="0" w:space="0" w:color="auto"/>
            <w:right w:val="none" w:sz="0" w:space="0" w:color="auto"/>
          </w:divBdr>
        </w:div>
        <w:div w:id="646134137">
          <w:marLeft w:val="0"/>
          <w:marRight w:val="0"/>
          <w:marTop w:val="0"/>
          <w:marBottom w:val="0"/>
          <w:divBdr>
            <w:top w:val="none" w:sz="0" w:space="0" w:color="auto"/>
            <w:left w:val="none" w:sz="0" w:space="0" w:color="auto"/>
            <w:bottom w:val="none" w:sz="0" w:space="0" w:color="auto"/>
            <w:right w:val="none" w:sz="0" w:space="0" w:color="auto"/>
          </w:divBdr>
        </w:div>
        <w:div w:id="18748991">
          <w:marLeft w:val="0"/>
          <w:marRight w:val="0"/>
          <w:marTop w:val="0"/>
          <w:marBottom w:val="0"/>
          <w:divBdr>
            <w:top w:val="none" w:sz="0" w:space="0" w:color="auto"/>
            <w:left w:val="none" w:sz="0" w:space="0" w:color="auto"/>
            <w:bottom w:val="none" w:sz="0" w:space="0" w:color="auto"/>
            <w:right w:val="none" w:sz="0" w:space="0" w:color="auto"/>
          </w:divBdr>
        </w:div>
        <w:div w:id="267738868">
          <w:marLeft w:val="0"/>
          <w:marRight w:val="0"/>
          <w:marTop w:val="0"/>
          <w:marBottom w:val="0"/>
          <w:divBdr>
            <w:top w:val="none" w:sz="0" w:space="0" w:color="auto"/>
            <w:left w:val="none" w:sz="0" w:space="0" w:color="auto"/>
            <w:bottom w:val="none" w:sz="0" w:space="0" w:color="auto"/>
            <w:right w:val="none" w:sz="0" w:space="0" w:color="auto"/>
          </w:divBdr>
        </w:div>
      </w:divsChild>
    </w:div>
    <w:div w:id="1315985011">
      <w:bodyDiv w:val="1"/>
      <w:marLeft w:val="0"/>
      <w:marRight w:val="0"/>
      <w:marTop w:val="0"/>
      <w:marBottom w:val="0"/>
      <w:divBdr>
        <w:top w:val="none" w:sz="0" w:space="0" w:color="auto"/>
        <w:left w:val="none" w:sz="0" w:space="0" w:color="auto"/>
        <w:bottom w:val="none" w:sz="0" w:space="0" w:color="auto"/>
        <w:right w:val="none" w:sz="0" w:space="0" w:color="auto"/>
      </w:divBdr>
      <w:divsChild>
        <w:div w:id="1447311550">
          <w:marLeft w:val="0"/>
          <w:marRight w:val="0"/>
          <w:marTop w:val="0"/>
          <w:marBottom w:val="0"/>
          <w:divBdr>
            <w:top w:val="none" w:sz="0" w:space="0" w:color="auto"/>
            <w:left w:val="none" w:sz="0" w:space="0" w:color="auto"/>
            <w:bottom w:val="none" w:sz="0" w:space="0" w:color="auto"/>
            <w:right w:val="none" w:sz="0" w:space="0" w:color="auto"/>
          </w:divBdr>
        </w:div>
        <w:div w:id="1636252901">
          <w:marLeft w:val="0"/>
          <w:marRight w:val="0"/>
          <w:marTop w:val="0"/>
          <w:marBottom w:val="0"/>
          <w:divBdr>
            <w:top w:val="none" w:sz="0" w:space="0" w:color="auto"/>
            <w:left w:val="none" w:sz="0" w:space="0" w:color="auto"/>
            <w:bottom w:val="none" w:sz="0" w:space="0" w:color="auto"/>
            <w:right w:val="none" w:sz="0" w:space="0" w:color="auto"/>
          </w:divBdr>
        </w:div>
        <w:div w:id="650452851">
          <w:marLeft w:val="0"/>
          <w:marRight w:val="0"/>
          <w:marTop w:val="0"/>
          <w:marBottom w:val="0"/>
          <w:divBdr>
            <w:top w:val="none" w:sz="0" w:space="0" w:color="auto"/>
            <w:left w:val="none" w:sz="0" w:space="0" w:color="auto"/>
            <w:bottom w:val="none" w:sz="0" w:space="0" w:color="auto"/>
            <w:right w:val="none" w:sz="0" w:space="0" w:color="auto"/>
          </w:divBdr>
        </w:div>
        <w:div w:id="635646409">
          <w:marLeft w:val="0"/>
          <w:marRight w:val="0"/>
          <w:marTop w:val="0"/>
          <w:marBottom w:val="0"/>
          <w:divBdr>
            <w:top w:val="none" w:sz="0" w:space="0" w:color="auto"/>
            <w:left w:val="none" w:sz="0" w:space="0" w:color="auto"/>
            <w:bottom w:val="none" w:sz="0" w:space="0" w:color="auto"/>
            <w:right w:val="none" w:sz="0" w:space="0" w:color="auto"/>
          </w:divBdr>
        </w:div>
        <w:div w:id="1790736222">
          <w:marLeft w:val="0"/>
          <w:marRight w:val="0"/>
          <w:marTop w:val="0"/>
          <w:marBottom w:val="0"/>
          <w:divBdr>
            <w:top w:val="none" w:sz="0" w:space="0" w:color="auto"/>
            <w:left w:val="none" w:sz="0" w:space="0" w:color="auto"/>
            <w:bottom w:val="none" w:sz="0" w:space="0" w:color="auto"/>
            <w:right w:val="none" w:sz="0" w:space="0" w:color="auto"/>
          </w:divBdr>
        </w:div>
        <w:div w:id="1521044283">
          <w:marLeft w:val="0"/>
          <w:marRight w:val="0"/>
          <w:marTop w:val="0"/>
          <w:marBottom w:val="0"/>
          <w:divBdr>
            <w:top w:val="none" w:sz="0" w:space="0" w:color="auto"/>
            <w:left w:val="none" w:sz="0" w:space="0" w:color="auto"/>
            <w:bottom w:val="none" w:sz="0" w:space="0" w:color="auto"/>
            <w:right w:val="none" w:sz="0" w:space="0" w:color="auto"/>
          </w:divBdr>
        </w:div>
        <w:div w:id="2074426313">
          <w:marLeft w:val="0"/>
          <w:marRight w:val="0"/>
          <w:marTop w:val="0"/>
          <w:marBottom w:val="0"/>
          <w:divBdr>
            <w:top w:val="none" w:sz="0" w:space="0" w:color="auto"/>
            <w:left w:val="none" w:sz="0" w:space="0" w:color="auto"/>
            <w:bottom w:val="none" w:sz="0" w:space="0" w:color="auto"/>
            <w:right w:val="none" w:sz="0" w:space="0" w:color="auto"/>
          </w:divBdr>
        </w:div>
        <w:div w:id="225262383">
          <w:marLeft w:val="0"/>
          <w:marRight w:val="0"/>
          <w:marTop w:val="0"/>
          <w:marBottom w:val="0"/>
          <w:divBdr>
            <w:top w:val="none" w:sz="0" w:space="0" w:color="auto"/>
            <w:left w:val="none" w:sz="0" w:space="0" w:color="auto"/>
            <w:bottom w:val="none" w:sz="0" w:space="0" w:color="auto"/>
            <w:right w:val="none" w:sz="0" w:space="0" w:color="auto"/>
          </w:divBdr>
        </w:div>
        <w:div w:id="343633044">
          <w:marLeft w:val="0"/>
          <w:marRight w:val="0"/>
          <w:marTop w:val="0"/>
          <w:marBottom w:val="0"/>
          <w:divBdr>
            <w:top w:val="none" w:sz="0" w:space="0" w:color="auto"/>
            <w:left w:val="none" w:sz="0" w:space="0" w:color="auto"/>
            <w:bottom w:val="none" w:sz="0" w:space="0" w:color="auto"/>
            <w:right w:val="none" w:sz="0" w:space="0" w:color="auto"/>
          </w:divBdr>
        </w:div>
        <w:div w:id="1299920031">
          <w:marLeft w:val="0"/>
          <w:marRight w:val="0"/>
          <w:marTop w:val="0"/>
          <w:marBottom w:val="0"/>
          <w:divBdr>
            <w:top w:val="none" w:sz="0" w:space="0" w:color="auto"/>
            <w:left w:val="none" w:sz="0" w:space="0" w:color="auto"/>
            <w:bottom w:val="none" w:sz="0" w:space="0" w:color="auto"/>
            <w:right w:val="none" w:sz="0" w:space="0" w:color="auto"/>
          </w:divBdr>
        </w:div>
      </w:divsChild>
    </w:div>
    <w:div w:id="1420062018">
      <w:bodyDiv w:val="1"/>
      <w:marLeft w:val="0"/>
      <w:marRight w:val="0"/>
      <w:marTop w:val="0"/>
      <w:marBottom w:val="0"/>
      <w:divBdr>
        <w:top w:val="none" w:sz="0" w:space="0" w:color="auto"/>
        <w:left w:val="none" w:sz="0" w:space="0" w:color="auto"/>
        <w:bottom w:val="none" w:sz="0" w:space="0" w:color="auto"/>
        <w:right w:val="none" w:sz="0" w:space="0" w:color="auto"/>
      </w:divBdr>
      <w:divsChild>
        <w:div w:id="1300109328">
          <w:marLeft w:val="0"/>
          <w:marRight w:val="0"/>
          <w:marTop w:val="0"/>
          <w:marBottom w:val="0"/>
          <w:divBdr>
            <w:top w:val="none" w:sz="0" w:space="0" w:color="auto"/>
            <w:left w:val="none" w:sz="0" w:space="0" w:color="auto"/>
            <w:bottom w:val="none" w:sz="0" w:space="0" w:color="auto"/>
            <w:right w:val="none" w:sz="0" w:space="0" w:color="auto"/>
          </w:divBdr>
        </w:div>
        <w:div w:id="714818477">
          <w:marLeft w:val="0"/>
          <w:marRight w:val="0"/>
          <w:marTop w:val="0"/>
          <w:marBottom w:val="0"/>
          <w:divBdr>
            <w:top w:val="none" w:sz="0" w:space="0" w:color="auto"/>
            <w:left w:val="none" w:sz="0" w:space="0" w:color="auto"/>
            <w:bottom w:val="none" w:sz="0" w:space="0" w:color="auto"/>
            <w:right w:val="none" w:sz="0" w:space="0" w:color="auto"/>
          </w:divBdr>
        </w:div>
        <w:div w:id="749666683">
          <w:marLeft w:val="0"/>
          <w:marRight w:val="0"/>
          <w:marTop w:val="0"/>
          <w:marBottom w:val="0"/>
          <w:divBdr>
            <w:top w:val="none" w:sz="0" w:space="0" w:color="auto"/>
            <w:left w:val="none" w:sz="0" w:space="0" w:color="auto"/>
            <w:bottom w:val="none" w:sz="0" w:space="0" w:color="auto"/>
            <w:right w:val="none" w:sz="0" w:space="0" w:color="auto"/>
          </w:divBdr>
          <w:divsChild>
            <w:div w:id="1834642441">
              <w:marLeft w:val="0"/>
              <w:marRight w:val="0"/>
              <w:marTop w:val="0"/>
              <w:marBottom w:val="0"/>
              <w:divBdr>
                <w:top w:val="none" w:sz="0" w:space="0" w:color="auto"/>
                <w:left w:val="none" w:sz="0" w:space="0" w:color="auto"/>
                <w:bottom w:val="none" w:sz="0" w:space="0" w:color="auto"/>
                <w:right w:val="none" w:sz="0" w:space="0" w:color="auto"/>
              </w:divBdr>
            </w:div>
            <w:div w:id="1060203125">
              <w:marLeft w:val="0"/>
              <w:marRight w:val="0"/>
              <w:marTop w:val="0"/>
              <w:marBottom w:val="0"/>
              <w:divBdr>
                <w:top w:val="none" w:sz="0" w:space="0" w:color="auto"/>
                <w:left w:val="none" w:sz="0" w:space="0" w:color="auto"/>
                <w:bottom w:val="none" w:sz="0" w:space="0" w:color="auto"/>
                <w:right w:val="none" w:sz="0" w:space="0" w:color="auto"/>
              </w:divBdr>
            </w:div>
            <w:div w:id="299309460">
              <w:marLeft w:val="0"/>
              <w:marRight w:val="0"/>
              <w:marTop w:val="0"/>
              <w:marBottom w:val="0"/>
              <w:divBdr>
                <w:top w:val="none" w:sz="0" w:space="0" w:color="auto"/>
                <w:left w:val="none" w:sz="0" w:space="0" w:color="auto"/>
                <w:bottom w:val="none" w:sz="0" w:space="0" w:color="auto"/>
                <w:right w:val="none" w:sz="0" w:space="0" w:color="auto"/>
              </w:divBdr>
            </w:div>
            <w:div w:id="2031493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6434873">
      <w:bodyDiv w:val="1"/>
      <w:marLeft w:val="0"/>
      <w:marRight w:val="0"/>
      <w:marTop w:val="0"/>
      <w:marBottom w:val="0"/>
      <w:divBdr>
        <w:top w:val="none" w:sz="0" w:space="0" w:color="auto"/>
        <w:left w:val="none" w:sz="0" w:space="0" w:color="auto"/>
        <w:bottom w:val="none" w:sz="0" w:space="0" w:color="auto"/>
        <w:right w:val="none" w:sz="0" w:space="0" w:color="auto"/>
      </w:divBdr>
      <w:divsChild>
        <w:div w:id="1480995640">
          <w:marLeft w:val="0"/>
          <w:marRight w:val="0"/>
          <w:marTop w:val="0"/>
          <w:marBottom w:val="0"/>
          <w:divBdr>
            <w:top w:val="none" w:sz="0" w:space="0" w:color="auto"/>
            <w:left w:val="none" w:sz="0" w:space="0" w:color="auto"/>
            <w:bottom w:val="none" w:sz="0" w:space="0" w:color="auto"/>
            <w:right w:val="none" w:sz="0" w:space="0" w:color="auto"/>
          </w:divBdr>
        </w:div>
        <w:div w:id="193150904">
          <w:marLeft w:val="0"/>
          <w:marRight w:val="0"/>
          <w:marTop w:val="0"/>
          <w:marBottom w:val="0"/>
          <w:divBdr>
            <w:top w:val="none" w:sz="0" w:space="0" w:color="auto"/>
            <w:left w:val="none" w:sz="0" w:space="0" w:color="auto"/>
            <w:bottom w:val="none" w:sz="0" w:space="0" w:color="auto"/>
            <w:right w:val="none" w:sz="0" w:space="0" w:color="auto"/>
          </w:divBdr>
        </w:div>
        <w:div w:id="1093939713">
          <w:marLeft w:val="0"/>
          <w:marRight w:val="0"/>
          <w:marTop w:val="0"/>
          <w:marBottom w:val="0"/>
          <w:divBdr>
            <w:top w:val="none" w:sz="0" w:space="0" w:color="auto"/>
            <w:left w:val="none" w:sz="0" w:space="0" w:color="auto"/>
            <w:bottom w:val="none" w:sz="0" w:space="0" w:color="auto"/>
            <w:right w:val="none" w:sz="0" w:space="0" w:color="auto"/>
          </w:divBdr>
          <w:divsChild>
            <w:div w:id="283774024">
              <w:marLeft w:val="0"/>
              <w:marRight w:val="0"/>
              <w:marTop w:val="0"/>
              <w:marBottom w:val="0"/>
              <w:divBdr>
                <w:top w:val="none" w:sz="0" w:space="0" w:color="auto"/>
                <w:left w:val="none" w:sz="0" w:space="0" w:color="auto"/>
                <w:bottom w:val="none" w:sz="0" w:space="0" w:color="auto"/>
                <w:right w:val="none" w:sz="0" w:space="0" w:color="auto"/>
              </w:divBdr>
            </w:div>
            <w:div w:id="854611698">
              <w:marLeft w:val="0"/>
              <w:marRight w:val="0"/>
              <w:marTop w:val="0"/>
              <w:marBottom w:val="0"/>
              <w:divBdr>
                <w:top w:val="none" w:sz="0" w:space="0" w:color="auto"/>
                <w:left w:val="none" w:sz="0" w:space="0" w:color="auto"/>
                <w:bottom w:val="none" w:sz="0" w:space="0" w:color="auto"/>
                <w:right w:val="none" w:sz="0" w:space="0" w:color="auto"/>
              </w:divBdr>
            </w:div>
            <w:div w:id="295112664">
              <w:marLeft w:val="0"/>
              <w:marRight w:val="0"/>
              <w:marTop w:val="0"/>
              <w:marBottom w:val="0"/>
              <w:divBdr>
                <w:top w:val="none" w:sz="0" w:space="0" w:color="auto"/>
                <w:left w:val="none" w:sz="0" w:space="0" w:color="auto"/>
                <w:bottom w:val="none" w:sz="0" w:space="0" w:color="auto"/>
                <w:right w:val="none" w:sz="0" w:space="0" w:color="auto"/>
              </w:divBdr>
            </w:div>
            <w:div w:id="5411373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60499470">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463C4"/>
    <w:rsid w:val="0011011B"/>
    <w:rsid w:val="0019787B"/>
    <w:rsid w:val="001C375E"/>
    <w:rsid w:val="002A360F"/>
    <w:rsid w:val="002B2451"/>
    <w:rsid w:val="002B57AF"/>
    <w:rsid w:val="00312170"/>
    <w:rsid w:val="0036196C"/>
    <w:rsid w:val="00443FDE"/>
    <w:rsid w:val="00445C89"/>
    <w:rsid w:val="00591A6D"/>
    <w:rsid w:val="005B7F3A"/>
    <w:rsid w:val="0064251A"/>
    <w:rsid w:val="0066431B"/>
    <w:rsid w:val="006E4E36"/>
    <w:rsid w:val="00733901"/>
    <w:rsid w:val="00922FA4"/>
    <w:rsid w:val="009D1EFC"/>
    <w:rsid w:val="009F447A"/>
    <w:rsid w:val="00A31DDA"/>
    <w:rsid w:val="00A50427"/>
    <w:rsid w:val="00A6372E"/>
    <w:rsid w:val="00BC712D"/>
    <w:rsid w:val="00D577CB"/>
    <w:rsid w:val="00D63C52"/>
    <w:rsid w:val="00D83E5E"/>
    <w:rsid w:val="00E343D2"/>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DOCID1158-1575566084-9143</_dlc_DocId>
    <_dlc_DocIdUrl xmlns="a5f32de4-e402-4188-b034-e71ca7d22e54">
      <Url>https://delwpvicgovau.sharepoint.com/sites/ecm_1158/_layouts/15/DocIdRedir.aspx?ID=DOCID1158-1575566084-9143</Url>
      <Description>DOCID1158-1575566084-9143</Description>
    </_dlc_DocIdUrl>
    <DLCPolicyLabelValue xmlns="daf27c4b-fd12-4be3-87ab-d3828419e585">Version 0.3</DLCPolicyLabelValue>
    <_Flow_SignoffStatus xmlns="82d59857-9031-4a19-a656-aa497d76c425">Approved</_Flow_SignoffStatus>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13381C6-E2C3-46FD-93E0-FDEB57BB02B7}">
  <ds:schemaRefs>
    <ds:schemaRef ds:uri="office.server.policy"/>
  </ds:schemaRefs>
</ds:datastoreItem>
</file>

<file path=customXml/itemProps3.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8CB54916-0636-420A-B662-779DB70698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4</Pages>
  <Words>1955</Words>
  <Characters>11149</Characters>
  <Application>Microsoft Office Word</Application>
  <DocSecurity>0</DocSecurity>
  <Lines>92</Lines>
  <Paragraphs>26</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Company/>
  <LinksUpToDate>false</LinksUpToDate>
  <CharactersWithSpaces>13078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Fionna X Kelly (DEECA)</cp:lastModifiedBy>
  <cp:revision>4</cp:revision>
  <cp:lastPrinted>2022-06-17T02:14:00Z</cp:lastPrinted>
  <dcterms:created xsi:type="dcterms:W3CDTF">2026-09-10T03:10:00Z</dcterms:created>
  <dcterms:modified xsi:type="dcterms:W3CDTF">2026-09-23T04:08:00Z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79b6b1fa-b1dd-4560-87fb-025b08ca04ce</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docLang">
    <vt:lpwstr>en</vt:lpwstr>
  </property>
  <property fmtid="{D5CDD505-2E9C-101B-9397-08002B2CF9AE}" pid="30" name="_docset_NoMedatataSyncRequired">
    <vt:lpwstr>False</vt:lpwstr>
  </property>
</Properties>
</file>