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F8954E" w14:textId="77777777" w:rsidR="0080762C" w:rsidRPr="0080762C" w:rsidRDefault="0080762C" w:rsidP="0080762C">
      <w:pPr>
        <w:pStyle w:val="Subtitle"/>
        <w:framePr w:wrap="around"/>
        <w:rPr>
          <w:b/>
          <w:sz w:val="41"/>
        </w:rPr>
      </w:pPr>
      <w:bookmarkStart w:id="0" w:name="_Toc106305998"/>
      <w:r w:rsidRPr="0080762C">
        <w:rPr>
          <w:b/>
          <w:sz w:val="41"/>
        </w:rP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0959A06E">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71847BE"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5F66E485">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F84A97D">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B2AAEE7">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510A8DA">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82EA7C1"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953C6A"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ADB6A04"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8BF8F4"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632"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8052"/>
      </w:tblGrid>
      <w:tr w:rsidR="00495B3B" w:rsidRPr="00495B3B" w14:paraId="7C7EDD09" w14:textId="77777777" w:rsidTr="007F265F">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8052" w:type="dxa"/>
            <w:tcBorders>
              <w:top w:val="single" w:sz="4" w:space="0" w:color="A6A6A6"/>
              <w:left w:val="nil"/>
              <w:bottom w:val="single" w:sz="4" w:space="0" w:color="A6A6A6"/>
              <w:right w:val="nil"/>
            </w:tcBorders>
            <w:vAlign w:val="center"/>
          </w:tcPr>
          <w:p w14:paraId="0AAF272F" w14:textId="0ABECA1F" w:rsidR="00495B3B" w:rsidRPr="00495B3B" w:rsidRDefault="003D32A2" w:rsidP="00495B3B">
            <w:pPr>
              <w:spacing w:before="0" w:after="0"/>
              <w:ind w:left="57" w:right="-450"/>
              <w:rPr>
                <w:rFonts w:ascii="Arial" w:hAnsi="Arial" w:cs="Arial"/>
                <w:color w:val="363534"/>
                <w:szCs w:val="22"/>
              </w:rPr>
            </w:pPr>
            <w:r>
              <w:rPr>
                <w:rFonts w:ascii="Arial" w:hAnsi="Arial" w:cs="Arial"/>
                <w:color w:val="363534"/>
                <w:szCs w:val="22"/>
              </w:rPr>
              <w:t>Finance Manager</w:t>
            </w:r>
          </w:p>
        </w:tc>
      </w:tr>
      <w:tr w:rsidR="00495B3B" w:rsidRPr="00495B3B" w14:paraId="5F8F815C" w14:textId="77777777" w:rsidTr="007F265F">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8052" w:type="dxa"/>
            <w:tcBorders>
              <w:top w:val="single" w:sz="4" w:space="0" w:color="A6A6A6"/>
              <w:left w:val="nil"/>
              <w:bottom w:val="single" w:sz="4" w:space="0" w:color="A6A6A6"/>
              <w:right w:val="nil"/>
            </w:tcBorders>
            <w:vAlign w:val="center"/>
          </w:tcPr>
          <w:p w14:paraId="592AF1EA" w14:textId="0805477A" w:rsidR="00495B3B" w:rsidRPr="00495B3B" w:rsidRDefault="00742A40" w:rsidP="00495B3B">
            <w:pPr>
              <w:spacing w:before="0" w:after="0"/>
              <w:ind w:left="57" w:right="-450"/>
              <w:rPr>
                <w:rFonts w:ascii="Arial" w:hAnsi="Arial" w:cs="Arial"/>
                <w:color w:val="363534"/>
                <w:szCs w:val="22"/>
              </w:rPr>
            </w:pPr>
            <w:r w:rsidRPr="00742A40">
              <w:rPr>
                <w:rFonts w:ascii="Arial" w:hAnsi="Arial" w:cs="Arial"/>
                <w:color w:val="363534"/>
                <w:szCs w:val="22"/>
              </w:rPr>
              <w:t>50923230</w:t>
            </w:r>
          </w:p>
        </w:tc>
      </w:tr>
      <w:tr w:rsidR="00495B3B" w:rsidRPr="00495B3B" w14:paraId="6052E497" w14:textId="77777777" w:rsidTr="007F265F">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8052" w:type="dxa"/>
            <w:tcBorders>
              <w:top w:val="single" w:sz="4" w:space="0" w:color="A6A6A6"/>
              <w:left w:val="nil"/>
              <w:bottom w:val="single" w:sz="4" w:space="0" w:color="A6A6A6"/>
              <w:right w:val="nil"/>
            </w:tcBorders>
            <w:vAlign w:val="center"/>
          </w:tcPr>
          <w:p w14:paraId="25CA635E" w14:textId="1E854B0E" w:rsidR="00495B3B" w:rsidRPr="00495B3B" w:rsidRDefault="00591151"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7F265F">
              <w:rPr>
                <w:rFonts w:ascii="Arial" w:hAnsi="Arial" w:cs="Arial"/>
                <w:color w:val="363534"/>
                <w:szCs w:val="22"/>
              </w:rPr>
              <w:t xml:space="preserve">Grade </w:t>
            </w:r>
            <w:r>
              <w:rPr>
                <w:rFonts w:ascii="Arial" w:hAnsi="Arial" w:cs="Arial"/>
                <w:color w:val="363534"/>
                <w:szCs w:val="22"/>
              </w:rPr>
              <w:t>5</w:t>
            </w:r>
          </w:p>
        </w:tc>
      </w:tr>
      <w:tr w:rsidR="002924A0" w:rsidRPr="00495B3B" w14:paraId="513E600D" w14:textId="77777777" w:rsidTr="007F265F">
        <w:trPr>
          <w:trHeight w:val="399"/>
        </w:trPr>
        <w:tc>
          <w:tcPr>
            <w:tcW w:w="2580" w:type="dxa"/>
            <w:tcBorders>
              <w:top w:val="nil"/>
              <w:bottom w:val="nil"/>
              <w:right w:val="nil"/>
            </w:tcBorders>
            <w:vAlign w:val="center"/>
          </w:tcPr>
          <w:p w14:paraId="67184DB8"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8052" w:type="dxa"/>
            <w:tcBorders>
              <w:top w:val="single" w:sz="4" w:space="0" w:color="A6A6A6"/>
              <w:left w:val="nil"/>
              <w:bottom w:val="single" w:sz="4" w:space="0" w:color="A6A6A6"/>
              <w:right w:val="nil"/>
            </w:tcBorders>
            <w:vAlign w:val="center"/>
          </w:tcPr>
          <w:p w14:paraId="2A6A7605" w14:textId="73E9038D" w:rsidR="002924A0" w:rsidRPr="00495B3B" w:rsidRDefault="00742A40" w:rsidP="002924A0">
            <w:pPr>
              <w:spacing w:before="0" w:after="0"/>
              <w:ind w:left="57" w:right="-450"/>
              <w:rPr>
                <w:rFonts w:ascii="Arial" w:hAnsi="Arial" w:cs="Arial"/>
                <w:color w:val="363534"/>
                <w:szCs w:val="22"/>
              </w:rPr>
            </w:pPr>
            <w:r w:rsidRPr="00742A40">
              <w:rPr>
                <w:rFonts w:ascii="Arial" w:hAnsi="Arial" w:cs="Arial"/>
                <w:color w:val="363534"/>
                <w:szCs w:val="22"/>
              </w:rPr>
              <w:t>$116,413 – $140,849</w:t>
            </w:r>
            <w:r>
              <w:rPr>
                <w:rFonts w:ascii="Arial" w:hAnsi="Arial" w:cs="Arial"/>
                <w:color w:val="363534"/>
                <w:szCs w:val="22"/>
              </w:rPr>
              <w:t xml:space="preserve"> </w:t>
            </w:r>
            <w:r w:rsidR="002924A0">
              <w:rPr>
                <w:rFonts w:ascii="Arial" w:hAnsi="Arial" w:cs="Arial"/>
                <w:color w:val="363534"/>
                <w:szCs w:val="22"/>
              </w:rPr>
              <w:t>plus superannuation</w:t>
            </w:r>
          </w:p>
        </w:tc>
      </w:tr>
      <w:tr w:rsidR="002924A0" w:rsidRPr="00495B3B" w14:paraId="2A722203" w14:textId="77777777" w:rsidTr="007F265F">
        <w:trPr>
          <w:trHeight w:val="399"/>
        </w:trPr>
        <w:tc>
          <w:tcPr>
            <w:tcW w:w="2580" w:type="dxa"/>
            <w:tcBorders>
              <w:top w:val="nil"/>
              <w:bottom w:val="nil"/>
              <w:right w:val="nil"/>
            </w:tcBorders>
            <w:vAlign w:val="center"/>
          </w:tcPr>
          <w:p w14:paraId="60F7C270" w14:textId="77777777" w:rsidR="002924A0" w:rsidRPr="00495B3B" w:rsidRDefault="002924A0" w:rsidP="002924A0">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8052" w:type="dxa"/>
            <w:tcBorders>
              <w:top w:val="single" w:sz="4" w:space="0" w:color="A6A6A6"/>
              <w:left w:val="nil"/>
              <w:bottom w:val="single" w:sz="4" w:space="0" w:color="A6A6A6"/>
              <w:right w:val="nil"/>
            </w:tcBorders>
            <w:vAlign w:val="center"/>
          </w:tcPr>
          <w:p w14:paraId="1BEB3C39" w14:textId="381E718E" w:rsidR="002924A0" w:rsidRPr="00495B3B" w:rsidRDefault="002924A0" w:rsidP="002924A0">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7D2759" w:rsidRPr="00495B3B" w14:paraId="73E4C712" w14:textId="77777777" w:rsidTr="007F265F">
        <w:trPr>
          <w:trHeight w:val="399"/>
        </w:trPr>
        <w:tc>
          <w:tcPr>
            <w:tcW w:w="2580" w:type="dxa"/>
            <w:tcBorders>
              <w:top w:val="nil"/>
              <w:bottom w:val="nil"/>
              <w:right w:val="nil"/>
            </w:tcBorders>
            <w:vAlign w:val="center"/>
          </w:tcPr>
          <w:p w14:paraId="778F959E"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Group:</w:t>
            </w:r>
          </w:p>
        </w:tc>
        <w:tc>
          <w:tcPr>
            <w:tcW w:w="8052" w:type="dxa"/>
            <w:tcBorders>
              <w:top w:val="single" w:sz="4" w:space="0" w:color="A6A6A6"/>
              <w:left w:val="nil"/>
              <w:bottom w:val="single" w:sz="4" w:space="0" w:color="A6A6A6"/>
              <w:right w:val="nil"/>
            </w:tcBorders>
            <w:vAlign w:val="center"/>
          </w:tcPr>
          <w:p w14:paraId="5A6BC801" w14:textId="485CDBA3" w:rsidR="007D2759" w:rsidRPr="00495B3B" w:rsidRDefault="007D2759" w:rsidP="007D2759">
            <w:pPr>
              <w:spacing w:before="0" w:after="0"/>
              <w:ind w:left="57" w:right="-450"/>
              <w:rPr>
                <w:rFonts w:ascii="Arial" w:hAnsi="Arial" w:cs="Arial"/>
                <w:color w:val="363534"/>
                <w:szCs w:val="22"/>
              </w:rPr>
            </w:pPr>
            <w:r w:rsidRPr="00571885">
              <w:rPr>
                <w:rFonts w:ascii="Arial" w:hAnsi="Arial" w:cs="Arial"/>
                <w:color w:val="363534"/>
                <w:szCs w:val="22"/>
              </w:rPr>
              <w:t>Corporate Services</w:t>
            </w:r>
          </w:p>
        </w:tc>
      </w:tr>
      <w:tr w:rsidR="007D2759" w:rsidRPr="00495B3B" w14:paraId="1EBFF7E6" w14:textId="77777777" w:rsidTr="007F265F">
        <w:trPr>
          <w:trHeight w:val="399"/>
        </w:trPr>
        <w:tc>
          <w:tcPr>
            <w:tcW w:w="2580" w:type="dxa"/>
            <w:tcBorders>
              <w:top w:val="nil"/>
              <w:bottom w:val="nil"/>
              <w:right w:val="nil"/>
            </w:tcBorders>
            <w:vAlign w:val="center"/>
          </w:tcPr>
          <w:p w14:paraId="2AB5EF48"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8052" w:type="dxa"/>
            <w:tcBorders>
              <w:top w:val="single" w:sz="4" w:space="0" w:color="A6A6A6"/>
              <w:left w:val="nil"/>
              <w:bottom w:val="single" w:sz="4" w:space="0" w:color="A6A6A6"/>
              <w:right w:val="nil"/>
            </w:tcBorders>
            <w:vAlign w:val="center"/>
          </w:tcPr>
          <w:p w14:paraId="20A96CCF" w14:textId="75BCBFA2" w:rsidR="007D2759" w:rsidRPr="00495B3B" w:rsidRDefault="00761896" w:rsidP="007F265F">
            <w:pPr>
              <w:spacing w:before="0" w:after="0"/>
              <w:ind w:right="-450"/>
              <w:rPr>
                <w:rFonts w:ascii="Arial" w:hAnsi="Arial" w:cs="Arial"/>
                <w:color w:val="363534"/>
                <w:szCs w:val="22"/>
              </w:rPr>
            </w:pPr>
            <w:r>
              <w:rPr>
                <w:rFonts w:ascii="Arial" w:hAnsi="Arial" w:cs="Arial"/>
                <w:color w:val="363534"/>
                <w:szCs w:val="22"/>
              </w:rPr>
              <w:t xml:space="preserve"> </w:t>
            </w:r>
            <w:r w:rsidR="00952EC3" w:rsidRPr="005640C9">
              <w:rPr>
                <w:rFonts w:ascii="Arial" w:hAnsi="Arial" w:cs="Arial"/>
                <w:color w:val="363534"/>
                <w:szCs w:val="22"/>
              </w:rPr>
              <w:t>Finance</w:t>
            </w:r>
            <w:r w:rsidR="0039496E">
              <w:rPr>
                <w:rFonts w:ascii="Arial" w:hAnsi="Arial" w:cs="Arial"/>
                <w:color w:val="363534"/>
                <w:szCs w:val="22"/>
              </w:rPr>
              <w:t xml:space="preserve"> a</w:t>
            </w:r>
            <w:r w:rsidR="00952EC3" w:rsidRPr="005640C9">
              <w:rPr>
                <w:rFonts w:ascii="Arial" w:hAnsi="Arial" w:cs="Arial"/>
                <w:color w:val="363534"/>
                <w:szCs w:val="22"/>
              </w:rPr>
              <w:t xml:space="preserve">nd </w:t>
            </w:r>
            <w:r w:rsidR="0039496E">
              <w:rPr>
                <w:rFonts w:ascii="Arial" w:hAnsi="Arial" w:cs="Arial"/>
                <w:color w:val="363534"/>
                <w:szCs w:val="22"/>
              </w:rPr>
              <w:t>Infrastructure</w:t>
            </w:r>
            <w:r w:rsidR="00952EC3" w:rsidRPr="005640C9">
              <w:rPr>
                <w:rFonts w:ascii="Arial" w:hAnsi="Arial" w:cs="Arial"/>
                <w:color w:val="363534"/>
                <w:szCs w:val="22"/>
              </w:rPr>
              <w:t xml:space="preserve"> Services</w:t>
            </w:r>
            <w:r w:rsidR="007F265F">
              <w:rPr>
                <w:rFonts w:ascii="Arial" w:hAnsi="Arial" w:cs="Arial"/>
                <w:color w:val="363534"/>
                <w:szCs w:val="22"/>
              </w:rPr>
              <w:t xml:space="preserve">; </w:t>
            </w:r>
            <w:r w:rsidR="006310CE">
              <w:rPr>
                <w:rFonts w:ascii="Arial" w:hAnsi="Arial" w:cs="Arial"/>
                <w:color w:val="363534"/>
                <w:szCs w:val="22"/>
              </w:rPr>
              <w:t>Budget Management and Partnerships</w:t>
            </w:r>
          </w:p>
        </w:tc>
      </w:tr>
      <w:tr w:rsidR="007D2759" w:rsidRPr="00495B3B" w14:paraId="37A0D7CE" w14:textId="77777777" w:rsidTr="007F265F">
        <w:trPr>
          <w:trHeight w:val="399"/>
        </w:trPr>
        <w:tc>
          <w:tcPr>
            <w:tcW w:w="2580" w:type="dxa"/>
            <w:tcBorders>
              <w:top w:val="nil"/>
              <w:bottom w:val="nil"/>
              <w:right w:val="nil"/>
            </w:tcBorders>
            <w:vAlign w:val="center"/>
          </w:tcPr>
          <w:p w14:paraId="4595FCF5"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8052" w:type="dxa"/>
            <w:tcBorders>
              <w:top w:val="single" w:sz="4" w:space="0" w:color="A6A6A6"/>
              <w:left w:val="nil"/>
              <w:bottom w:val="single" w:sz="4" w:space="0" w:color="A6A6A6"/>
              <w:right w:val="nil"/>
            </w:tcBorders>
            <w:vAlign w:val="center"/>
          </w:tcPr>
          <w:p w14:paraId="26162B02" w14:textId="39E9D35E"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3D00B276" w:rsidR="007D2759" w:rsidRPr="00495B3B" w:rsidRDefault="007D2759" w:rsidP="007D2759">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7D2759" w:rsidRPr="00495B3B" w14:paraId="4352AE4A" w14:textId="77777777" w:rsidTr="007F265F">
        <w:trPr>
          <w:trHeight w:val="399"/>
        </w:trPr>
        <w:tc>
          <w:tcPr>
            <w:tcW w:w="2580" w:type="dxa"/>
            <w:tcBorders>
              <w:top w:val="nil"/>
              <w:bottom w:val="nil"/>
              <w:right w:val="nil"/>
            </w:tcBorders>
            <w:vAlign w:val="center"/>
          </w:tcPr>
          <w:p w14:paraId="3083C225"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8052" w:type="dxa"/>
            <w:tcBorders>
              <w:top w:val="single" w:sz="4" w:space="0" w:color="A6A6A6"/>
              <w:left w:val="nil"/>
              <w:bottom w:val="single" w:sz="4" w:space="0" w:color="A6A6A6"/>
              <w:right w:val="nil"/>
            </w:tcBorders>
            <w:vAlign w:val="center"/>
          </w:tcPr>
          <w:p w14:paraId="49BBC3C8" w14:textId="36C623BC" w:rsidR="007D2759" w:rsidRPr="00495B3B" w:rsidRDefault="00952EC3" w:rsidP="007D2759">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Group Finance Manager</w:t>
            </w:r>
            <w:r w:rsidR="007D2759">
              <w:rPr>
                <w:rFonts w:ascii="Arial" w:hAnsi="Arial" w:cs="Arial"/>
                <w:color w:val="363534"/>
                <w:szCs w:val="22"/>
              </w:rPr>
              <w:t xml:space="preserve"> </w:t>
            </w:r>
            <w:r w:rsidR="006310CE">
              <w:rPr>
                <w:rFonts w:ascii="Arial" w:hAnsi="Arial" w:cs="Arial"/>
                <w:color w:val="363534"/>
                <w:szCs w:val="22"/>
              </w:rPr>
              <w:t>/ Portfolio Finance Manager</w:t>
            </w:r>
            <w:r w:rsidR="007D2759" w:rsidRPr="00495B3B">
              <w:rPr>
                <w:rFonts w:ascii="Arial" w:hAnsi="Arial" w:cs="Arial"/>
                <w:color w:val="363534"/>
                <w:szCs w:val="22"/>
              </w:rPr>
              <w:tab/>
            </w:r>
          </w:p>
        </w:tc>
      </w:tr>
      <w:tr w:rsidR="007D2759" w:rsidRPr="00495B3B" w14:paraId="35F6D00F" w14:textId="77777777" w:rsidTr="007F265F">
        <w:trPr>
          <w:trHeight w:val="399"/>
        </w:trPr>
        <w:tc>
          <w:tcPr>
            <w:tcW w:w="2580" w:type="dxa"/>
            <w:tcBorders>
              <w:top w:val="nil"/>
              <w:bottom w:val="nil"/>
              <w:right w:val="nil"/>
            </w:tcBorders>
            <w:vAlign w:val="center"/>
          </w:tcPr>
          <w:p w14:paraId="55F53688" w14:textId="77777777" w:rsidR="007D2759" w:rsidRPr="00495B3B" w:rsidRDefault="007D2759" w:rsidP="007D2759">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8052" w:type="dxa"/>
            <w:tcBorders>
              <w:top w:val="single" w:sz="4" w:space="0" w:color="A6A6A6"/>
              <w:left w:val="nil"/>
              <w:bottom w:val="single" w:sz="4" w:space="0" w:color="A6A6A6"/>
              <w:right w:val="nil"/>
            </w:tcBorders>
            <w:vAlign w:val="center"/>
          </w:tcPr>
          <w:p w14:paraId="3B39DD97" w14:textId="3CA29D29" w:rsidR="007D2759" w:rsidRPr="00495B3B" w:rsidRDefault="00F72847" w:rsidP="007D2759">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ab/>
              <w:t>Yes</w:t>
            </w:r>
            <w:r w:rsidR="007D2759"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7D2759" w:rsidRPr="00495B3B">
              <w:rPr>
                <w:rFonts w:ascii="Arial" w:hAnsi="Arial" w:cs="Arial"/>
                <w:color w:val="363534"/>
                <w:szCs w:val="22"/>
              </w:rPr>
              <w:t xml:space="preserve">  No                If yes, how many?</w:t>
            </w:r>
            <w:r>
              <w:rPr>
                <w:rFonts w:ascii="Arial" w:hAnsi="Arial" w:cs="Arial"/>
                <w:color w:val="363534"/>
                <w:szCs w:val="22"/>
              </w:rPr>
              <w:t xml:space="preserve"> TBC</w:t>
            </w:r>
          </w:p>
        </w:tc>
      </w:tr>
      <w:tr w:rsidR="007D2759" w:rsidRPr="00495B3B" w14:paraId="70C7CF88" w14:textId="77777777" w:rsidTr="007F265F">
        <w:trPr>
          <w:trHeight w:val="399"/>
        </w:trPr>
        <w:tc>
          <w:tcPr>
            <w:tcW w:w="2580" w:type="dxa"/>
            <w:tcBorders>
              <w:top w:val="nil"/>
              <w:bottom w:val="nil"/>
              <w:right w:val="nil"/>
            </w:tcBorders>
            <w:vAlign w:val="center"/>
          </w:tcPr>
          <w:p w14:paraId="58989FFF" w14:textId="77777777" w:rsidR="007D2759" w:rsidRPr="00495B3B" w:rsidRDefault="007D2759" w:rsidP="007D2759">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8052" w:type="dxa"/>
            <w:tcBorders>
              <w:top w:val="single" w:sz="4" w:space="0" w:color="A6A6A6"/>
              <w:left w:val="nil"/>
              <w:bottom w:val="single" w:sz="4" w:space="0" w:color="A6A6A6"/>
              <w:right w:val="nil"/>
            </w:tcBorders>
            <w:vAlign w:val="center"/>
          </w:tcPr>
          <w:p w14:paraId="723EDD97" w14:textId="23F091E4" w:rsidR="007D2759" w:rsidRPr="00495B3B" w:rsidRDefault="00742A40" w:rsidP="007D2759">
            <w:pPr>
              <w:spacing w:before="0" w:after="0"/>
              <w:ind w:left="57" w:right="-450"/>
              <w:rPr>
                <w:rFonts w:ascii="Arial" w:hAnsi="Arial" w:cs="Arial"/>
                <w:color w:val="363534"/>
                <w:szCs w:val="22"/>
              </w:rPr>
            </w:pPr>
            <w:r>
              <w:rPr>
                <w:rFonts w:ascii="Arial" w:hAnsi="Arial" w:cs="Arial"/>
                <w:color w:val="363534"/>
                <w:szCs w:val="22"/>
              </w:rPr>
              <w:t>Dhanusha Balakumar,</w:t>
            </w:r>
            <w:r w:rsidR="009411BF">
              <w:rPr>
                <w:rFonts w:ascii="Arial" w:hAnsi="Arial" w:cs="Arial"/>
                <w:color w:val="363534"/>
                <w:szCs w:val="22"/>
              </w:rPr>
              <w:t xml:space="preserve"> </w:t>
            </w:r>
            <w:r w:rsidRPr="00742A40">
              <w:rPr>
                <w:rFonts w:ascii="Arial" w:hAnsi="Arial" w:cs="Arial"/>
                <w:color w:val="363534"/>
                <w:szCs w:val="22"/>
              </w:rPr>
              <w:t>dhanusha.balakumar@deeca.vic.gov.au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BFBF364" w14:textId="476BC525" w:rsidR="007C6B6D" w:rsidRDefault="007C6B6D" w:rsidP="00495B3B">
      <w:pPr>
        <w:keepNext/>
        <w:spacing w:line="240" w:lineRule="auto"/>
        <w:rPr>
          <w:rFonts w:ascii="Arial" w:hAnsi="Arial" w:cs="Arial"/>
          <w:bCs/>
          <w:color w:val="363534"/>
          <w:lang w:eastAsia="zh-CN"/>
        </w:rPr>
      </w:pPr>
      <w:r w:rsidRPr="007C6B6D">
        <w:rPr>
          <w:rFonts w:ascii="Arial" w:hAnsi="Arial" w:cs="Arial"/>
          <w:color w:val="363534"/>
          <w:lang w:eastAsia="zh-CN"/>
        </w:rPr>
        <w:t xml:space="preserve">The Finance Manager is a key member of the </w:t>
      </w:r>
      <w:r w:rsidR="006310CE">
        <w:rPr>
          <w:rFonts w:ascii="Arial" w:hAnsi="Arial" w:cs="Arial"/>
          <w:color w:val="363534"/>
          <w:szCs w:val="22"/>
        </w:rPr>
        <w:t>Budget Management and Partnerships</w:t>
      </w:r>
      <w:r w:rsidR="006310CE" w:rsidRPr="007C6B6D">
        <w:rPr>
          <w:rFonts w:ascii="Arial" w:hAnsi="Arial" w:cs="Arial"/>
          <w:color w:val="363534"/>
          <w:lang w:eastAsia="zh-CN"/>
        </w:rPr>
        <w:t xml:space="preserve"> </w:t>
      </w:r>
      <w:r w:rsidRPr="007C6B6D">
        <w:rPr>
          <w:rFonts w:ascii="Arial" w:hAnsi="Arial" w:cs="Arial"/>
          <w:color w:val="363534"/>
          <w:lang w:eastAsia="zh-CN"/>
        </w:rPr>
        <w:t>Team supporting the Group Finance Manager to provide expert financial management advice to support senior managers and stakeholders on all aspects relating to the Group. The Finance Manager is the primary relationship holder with divisional executives and will build an intimate understanding of their allocated division’s financial position and resourcing requirements. </w:t>
      </w:r>
      <w:r w:rsidRPr="007C6B6D">
        <w:rPr>
          <w:rFonts w:ascii="Arial" w:hAnsi="Arial" w:cs="Arial"/>
          <w:bCs/>
          <w:color w:val="363534"/>
          <w:lang w:eastAsia="zh-CN"/>
        </w:rPr>
        <w:t xml:space="preserve"> </w:t>
      </w:r>
    </w:p>
    <w:p w14:paraId="1B3F576A" w14:textId="6A7169FD"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5ACED5E9"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About the Group</w:t>
      </w:r>
    </w:p>
    <w:p w14:paraId="4BF13C43" w14:textId="77777777" w:rsidR="007C4E79" w:rsidRPr="00DF0221" w:rsidRDefault="007C4E79" w:rsidP="007C4E79">
      <w:pPr>
        <w:keepNext/>
        <w:spacing w:line="240" w:lineRule="auto"/>
        <w:rPr>
          <w:rFonts w:ascii="Arial" w:hAnsi="Arial" w:cs="Arial"/>
          <w:noProof/>
          <w:color w:val="000000"/>
          <w:lang w:eastAsia="zh-CN"/>
        </w:rPr>
      </w:pPr>
      <w:r w:rsidRPr="00DF0221">
        <w:rPr>
          <w:rFonts w:ascii="Arial" w:hAnsi="Arial" w:cs="Arial"/>
          <w:noProof/>
          <w:color w:val="000000"/>
          <w:lang w:eastAsia="zh-CN"/>
        </w:rPr>
        <w:t>Corporate Services comprises seven divisions which includes People and Culture, Finance, Information Services, Digital and Customer Communications, Legal and Governance, Strategic Operations and Strategy and</w:t>
      </w:r>
      <w:r>
        <w:rPr>
          <w:rFonts w:ascii="Arial" w:hAnsi="Arial" w:cs="Arial"/>
          <w:noProof/>
          <w:color w:val="000000"/>
          <w:lang w:eastAsia="zh-CN"/>
        </w:rPr>
        <w:t xml:space="preserve"> P</w:t>
      </w:r>
      <w:r w:rsidRPr="00DF0221">
        <w:rPr>
          <w:rFonts w:ascii="Arial" w:hAnsi="Arial" w:cs="Arial"/>
          <w:noProof/>
          <w:color w:val="000000"/>
          <w:lang w:eastAsia="zh-CN"/>
        </w:rPr>
        <w:t xml:space="preserve">erformance. Each deliver services and expert advice that enables the department to be a sustainable, vibrant and efficient organisation. </w:t>
      </w:r>
    </w:p>
    <w:p w14:paraId="00A1B068"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The Division</w:t>
      </w:r>
    </w:p>
    <w:p w14:paraId="55F945FE" w14:textId="0266D8F5" w:rsidR="007C4E79" w:rsidRPr="00DF0221" w:rsidRDefault="007C4E79" w:rsidP="007C4E79">
      <w:pPr>
        <w:keepNext/>
        <w:spacing w:line="240" w:lineRule="auto"/>
        <w:rPr>
          <w:rFonts w:ascii="Arial" w:hAnsi="Arial" w:cs="Arial"/>
          <w:noProof/>
          <w:color w:val="000000"/>
          <w:lang w:eastAsia="zh-CN"/>
        </w:rPr>
      </w:pPr>
      <w:r w:rsidRPr="00DF0221">
        <w:rPr>
          <w:rFonts w:ascii="Arial" w:hAnsi="Arial" w:cs="Arial"/>
          <w:noProof/>
          <w:color w:val="000000"/>
          <w:lang w:eastAsia="zh-CN"/>
        </w:rPr>
        <w:t xml:space="preserve">The </w:t>
      </w:r>
      <w:r w:rsidR="0039496E" w:rsidRPr="0039496E">
        <w:rPr>
          <w:rFonts w:ascii="Arial" w:hAnsi="Arial" w:cs="Arial"/>
          <w:noProof/>
          <w:color w:val="000000"/>
          <w:lang w:eastAsia="zh-CN"/>
        </w:rPr>
        <w:t xml:space="preserve">Finance and Infrastructure Services </w:t>
      </w:r>
      <w:r w:rsidRPr="00DF0221">
        <w:rPr>
          <w:rFonts w:ascii="Arial" w:hAnsi="Arial" w:cs="Arial"/>
          <w:noProof/>
          <w:color w:val="000000"/>
          <w:lang w:eastAsia="zh-CN"/>
        </w:rPr>
        <w:t xml:space="preserve">Division operates as a valued business partner to other groups across </w:t>
      </w:r>
      <w:r w:rsidR="004E40B9">
        <w:rPr>
          <w:rFonts w:ascii="Arial" w:hAnsi="Arial" w:cs="Arial"/>
          <w:noProof/>
          <w:color w:val="000000"/>
          <w:lang w:eastAsia="zh-CN"/>
        </w:rPr>
        <w:t>DEECA</w:t>
      </w:r>
      <w:r w:rsidRPr="00DF0221">
        <w:rPr>
          <w:rFonts w:ascii="Arial" w:hAnsi="Arial" w:cs="Arial"/>
          <w:noProof/>
          <w:color w:val="000000"/>
          <w:lang w:eastAsia="zh-CN"/>
        </w:rPr>
        <w:t xml:space="preserve"> by providing high quality financial, infrastructure</w:t>
      </w:r>
      <w:r w:rsidR="00742A40">
        <w:rPr>
          <w:rFonts w:ascii="Arial" w:hAnsi="Arial" w:cs="Arial"/>
          <w:noProof/>
          <w:color w:val="000000"/>
          <w:lang w:eastAsia="zh-CN"/>
        </w:rPr>
        <w:t xml:space="preserve"> </w:t>
      </w:r>
      <w:r w:rsidRPr="00DF0221">
        <w:rPr>
          <w:rFonts w:ascii="Arial" w:hAnsi="Arial" w:cs="Arial"/>
          <w:noProof/>
          <w:color w:val="000000"/>
          <w:lang w:eastAsia="zh-CN"/>
        </w:rPr>
        <w:t xml:space="preserve">and grant management services, through strong partnerships across the Department, central agencies and service delivery agencies. </w:t>
      </w:r>
    </w:p>
    <w:p w14:paraId="56FF14AA" w14:textId="77777777" w:rsidR="007C4E79" w:rsidRPr="00DF0221" w:rsidRDefault="007C4E79" w:rsidP="007C4E79">
      <w:pPr>
        <w:keepNext/>
        <w:spacing w:line="240" w:lineRule="auto"/>
        <w:rPr>
          <w:rFonts w:ascii="Arial" w:hAnsi="Arial" w:cs="Arial"/>
          <w:b/>
          <w:bCs/>
          <w:noProof/>
          <w:color w:val="000000"/>
          <w:lang w:eastAsia="zh-CN"/>
        </w:rPr>
      </w:pPr>
      <w:r w:rsidRPr="00DF0221">
        <w:rPr>
          <w:rFonts w:ascii="Arial" w:hAnsi="Arial" w:cs="Arial"/>
          <w:b/>
          <w:bCs/>
          <w:noProof/>
          <w:color w:val="000000"/>
          <w:lang w:eastAsia="zh-CN"/>
        </w:rPr>
        <w:t xml:space="preserve">The Branch </w:t>
      </w:r>
    </w:p>
    <w:p w14:paraId="17506269" w14:textId="77777777" w:rsidR="00E914FF" w:rsidRDefault="00E914FF" w:rsidP="00E914FF">
      <w:pPr>
        <w:spacing w:before="160"/>
        <w:rPr>
          <w:rFonts w:ascii="Arial" w:hAnsi="Arial"/>
          <w:szCs w:val="22"/>
        </w:rPr>
      </w:pPr>
      <w:r w:rsidRPr="00C37E5B">
        <w:rPr>
          <w:rFonts w:ascii="Arial" w:hAnsi="Arial"/>
          <w:szCs w:val="22"/>
        </w:rPr>
        <w:t xml:space="preserve">The </w:t>
      </w:r>
      <w:r w:rsidRPr="00107707">
        <w:rPr>
          <w:rFonts w:ascii="Arial" w:hAnsi="Arial"/>
          <w:b/>
          <w:bCs/>
          <w:szCs w:val="22"/>
        </w:rPr>
        <w:t>Budget Management and Partnerships</w:t>
      </w:r>
      <w:r w:rsidRPr="00CC2088">
        <w:rPr>
          <w:rFonts w:ascii="Arial" w:hAnsi="Arial"/>
          <w:szCs w:val="22"/>
        </w:rPr>
        <w:t xml:space="preserve"> branch</w:t>
      </w:r>
      <w:r w:rsidRPr="00C37E5B">
        <w:rPr>
          <w:rFonts w:ascii="Arial" w:hAnsi="Arial"/>
          <w:szCs w:val="22"/>
        </w:rPr>
        <w:t xml:space="preserve"> provide</w:t>
      </w:r>
      <w:r>
        <w:rPr>
          <w:rFonts w:ascii="Arial" w:hAnsi="Arial"/>
          <w:szCs w:val="22"/>
        </w:rPr>
        <w:t>s</w:t>
      </w:r>
      <w:r w:rsidRPr="00852ECE">
        <w:rPr>
          <w:rFonts w:ascii="Arial" w:hAnsi="Arial"/>
          <w:szCs w:val="22"/>
        </w:rPr>
        <w:t xml:space="preserve"> high quality services with a strong focus on business insights and financial analysis</w:t>
      </w:r>
      <w:r>
        <w:rPr>
          <w:rFonts w:ascii="Arial" w:hAnsi="Arial"/>
          <w:szCs w:val="22"/>
        </w:rPr>
        <w:t xml:space="preserve"> and</w:t>
      </w:r>
      <w:r w:rsidRPr="00852ECE">
        <w:rPr>
          <w:rFonts w:ascii="Arial" w:hAnsi="Arial"/>
          <w:szCs w:val="22"/>
        </w:rPr>
        <w:t xml:space="preserve"> budget strategy relating to the State budget, cabinet submissions and Parliamentary inquiries, portfolio budget and financial management of </w:t>
      </w:r>
      <w:r>
        <w:rPr>
          <w:rFonts w:ascii="Arial" w:hAnsi="Arial"/>
          <w:szCs w:val="22"/>
        </w:rPr>
        <w:t>DEECA’s</w:t>
      </w:r>
      <w:r w:rsidRPr="00852ECE">
        <w:rPr>
          <w:rFonts w:ascii="Arial" w:hAnsi="Arial"/>
          <w:szCs w:val="22"/>
        </w:rPr>
        <w:t xml:space="preserve"> budget and forward estimates</w:t>
      </w:r>
      <w:r>
        <w:rPr>
          <w:rFonts w:ascii="Arial" w:hAnsi="Arial"/>
          <w:szCs w:val="22"/>
        </w:rPr>
        <w:t>.</w:t>
      </w:r>
    </w:p>
    <w:p w14:paraId="01DC244D" w14:textId="77777777" w:rsidR="00E914FF" w:rsidRDefault="00E914FF" w:rsidP="00E914FF">
      <w:pPr>
        <w:spacing w:before="160"/>
        <w:rPr>
          <w:rFonts w:ascii="Arial" w:hAnsi="Arial"/>
          <w:szCs w:val="22"/>
        </w:rPr>
      </w:pPr>
      <w:r w:rsidRPr="007C35A4">
        <w:rPr>
          <w:rFonts w:ascii="Arial" w:hAnsi="Arial"/>
          <w:szCs w:val="22"/>
        </w:rPr>
        <w:lastRenderedPageBreak/>
        <w:t xml:space="preserve">The </w:t>
      </w:r>
      <w:r w:rsidRPr="00107707">
        <w:rPr>
          <w:rFonts w:ascii="Arial" w:hAnsi="Arial"/>
          <w:b/>
          <w:bCs/>
          <w:szCs w:val="22"/>
        </w:rPr>
        <w:t>Budget Management and Partnerships</w:t>
      </w:r>
      <w:r w:rsidRPr="00CC2088">
        <w:rPr>
          <w:rFonts w:ascii="Arial" w:hAnsi="Arial"/>
          <w:szCs w:val="22"/>
        </w:rPr>
        <w:t xml:space="preserve"> branch</w:t>
      </w:r>
      <w:r w:rsidRPr="00C37E5B">
        <w:rPr>
          <w:rFonts w:ascii="Arial" w:hAnsi="Arial"/>
          <w:szCs w:val="22"/>
        </w:rPr>
        <w:t xml:space="preserve"> also</w:t>
      </w:r>
      <w:r>
        <w:rPr>
          <w:rFonts w:ascii="Arial" w:hAnsi="Arial"/>
          <w:szCs w:val="22"/>
        </w:rPr>
        <w:t xml:space="preserve"> </w:t>
      </w:r>
      <w:r w:rsidRPr="007C35A4">
        <w:rPr>
          <w:rFonts w:ascii="Arial" w:hAnsi="Arial"/>
          <w:szCs w:val="22"/>
        </w:rPr>
        <w:t>provides core financial management expertise including budget management, analytical insights and foresights</w:t>
      </w:r>
      <w:r>
        <w:rPr>
          <w:rFonts w:ascii="Arial" w:hAnsi="Arial"/>
          <w:szCs w:val="22"/>
        </w:rPr>
        <w:t xml:space="preserve"> as partners to DEECA Groups</w:t>
      </w:r>
      <w:r w:rsidRPr="007C35A4">
        <w:rPr>
          <w:rFonts w:ascii="Arial" w:hAnsi="Arial"/>
          <w:szCs w:val="22"/>
        </w:rPr>
        <w:t xml:space="preserve">. It is responsible for gaining acceptance and adoption of the new operating model and systems within the Groups while continually looking at better ways to work through standardisation of processes and reporting.  </w:t>
      </w:r>
      <w:r>
        <w:rPr>
          <w:rFonts w:ascii="Arial" w:hAnsi="Arial"/>
          <w:szCs w:val="22"/>
        </w:rPr>
        <w:t>T</w:t>
      </w:r>
      <w:r w:rsidRPr="007C35A4">
        <w:rPr>
          <w:rFonts w:ascii="Arial" w:hAnsi="Arial"/>
          <w:szCs w:val="22"/>
        </w:rPr>
        <w:t>he branch delivers these services through its strong working partnerships to inform group executive leadership teams to consider strategic, operational, and financial decision making.</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44ADBFF" w14:textId="77777777" w:rsidR="0075059D" w:rsidRPr="0075059D" w:rsidRDefault="0075059D" w:rsidP="009D343B">
      <w:pPr>
        <w:numPr>
          <w:ilvl w:val="0"/>
          <w:numId w:val="19"/>
        </w:numPr>
        <w:spacing w:before="0" w:after="0" w:line="240" w:lineRule="auto"/>
        <w:rPr>
          <w:rFonts w:ascii="Arial" w:hAnsi="Arial" w:cs="Arial"/>
          <w:color w:val="000000"/>
          <w:lang w:eastAsia="zh-CN"/>
        </w:rPr>
      </w:pPr>
      <w:r w:rsidRPr="0075059D">
        <w:rPr>
          <w:rFonts w:ascii="Arial" w:hAnsi="Arial" w:cs="Arial"/>
          <w:color w:val="000000"/>
          <w:lang w:eastAsia="zh-CN"/>
        </w:rPr>
        <w:t>Build strong and effective working relationships with divisional executives and staff, coaching for understanding and change in financial impacts and resolving issues for divisions and groups, seeking input, and presenting clear options for decision. </w:t>
      </w:r>
    </w:p>
    <w:p w14:paraId="16E67C30" w14:textId="77777777" w:rsidR="0075059D" w:rsidRPr="0075059D" w:rsidRDefault="0075059D" w:rsidP="009D343B">
      <w:pPr>
        <w:numPr>
          <w:ilvl w:val="0"/>
          <w:numId w:val="20"/>
        </w:numPr>
        <w:spacing w:before="0" w:after="0" w:line="240" w:lineRule="auto"/>
        <w:rPr>
          <w:rFonts w:ascii="Arial" w:hAnsi="Arial" w:cs="Arial"/>
          <w:color w:val="000000"/>
          <w:lang w:eastAsia="zh-CN"/>
        </w:rPr>
      </w:pPr>
      <w:r w:rsidRPr="0075059D">
        <w:rPr>
          <w:rFonts w:ascii="Arial" w:hAnsi="Arial" w:cs="Arial"/>
          <w:color w:val="000000"/>
          <w:lang w:eastAsia="zh-CN"/>
        </w:rPr>
        <w:t>Undertake annual business planning and budgeting activities with the division. This includes understanding their work program, identifying potential budget pressures and working with divisional executives, the Group Finance Manager, and the broader Finance division to identify solutions or mitigation actions and build the budget accordingly. </w:t>
      </w:r>
    </w:p>
    <w:p w14:paraId="2336F9E8" w14:textId="77777777" w:rsidR="0075059D" w:rsidRPr="0075059D" w:rsidRDefault="0075059D" w:rsidP="009D343B">
      <w:pPr>
        <w:numPr>
          <w:ilvl w:val="0"/>
          <w:numId w:val="21"/>
        </w:numPr>
        <w:spacing w:before="0" w:after="0" w:line="240" w:lineRule="auto"/>
        <w:rPr>
          <w:rFonts w:ascii="Arial" w:hAnsi="Arial" w:cs="Arial"/>
          <w:color w:val="000000"/>
          <w:lang w:eastAsia="zh-CN"/>
        </w:rPr>
      </w:pPr>
      <w:r w:rsidRPr="0075059D">
        <w:rPr>
          <w:rFonts w:ascii="Arial" w:hAnsi="Arial" w:cs="Arial"/>
          <w:color w:val="000000"/>
          <w:lang w:eastAsia="zh-CN"/>
        </w:rPr>
        <w:t>Lead reporting processes occurring across the department and ensure the divisional executive can take advantage of opportunities or meet their corporate obligations. This includes preparing information on behalf of the division for sign-off and supporting potential budget bids. </w:t>
      </w:r>
    </w:p>
    <w:p w14:paraId="0F1E032A" w14:textId="77777777" w:rsidR="0075059D" w:rsidRPr="0075059D" w:rsidRDefault="0075059D" w:rsidP="009D343B">
      <w:pPr>
        <w:numPr>
          <w:ilvl w:val="0"/>
          <w:numId w:val="22"/>
        </w:numPr>
        <w:spacing w:before="0" w:after="0" w:line="240" w:lineRule="auto"/>
        <w:rPr>
          <w:rFonts w:ascii="Arial" w:hAnsi="Arial" w:cs="Arial"/>
          <w:color w:val="000000"/>
          <w:lang w:eastAsia="zh-CN"/>
        </w:rPr>
      </w:pPr>
      <w:r w:rsidRPr="0075059D">
        <w:rPr>
          <w:rFonts w:ascii="Arial" w:hAnsi="Arial" w:cs="Arial"/>
          <w:color w:val="000000"/>
          <w:lang w:eastAsia="zh-CN"/>
        </w:rPr>
        <w:t>Undertake day-to-day budget monitoring, ensuring divisions are managing their budget in line with legislated and policy requirements, working with divisions to phase, load and monitor budgets across the year. </w:t>
      </w:r>
    </w:p>
    <w:p w14:paraId="0D6C197C" w14:textId="77777777" w:rsidR="0075059D" w:rsidRPr="0075059D" w:rsidRDefault="0075059D" w:rsidP="009D343B">
      <w:pPr>
        <w:numPr>
          <w:ilvl w:val="0"/>
          <w:numId w:val="23"/>
        </w:numPr>
        <w:spacing w:before="0" w:after="0" w:line="240" w:lineRule="auto"/>
        <w:rPr>
          <w:rFonts w:ascii="Arial" w:hAnsi="Arial" w:cs="Arial"/>
          <w:color w:val="000000"/>
          <w:lang w:eastAsia="zh-CN"/>
        </w:rPr>
      </w:pPr>
      <w:r w:rsidRPr="0075059D">
        <w:rPr>
          <w:rFonts w:ascii="Arial" w:hAnsi="Arial" w:cs="Arial"/>
          <w:color w:val="000000"/>
          <w:lang w:eastAsia="zh-CN"/>
        </w:rPr>
        <w:t>Ensure the integrity of the general ledger and compliance with the Financial Management Act 1994. </w:t>
      </w:r>
    </w:p>
    <w:p w14:paraId="071A5882" w14:textId="77777777" w:rsidR="0075059D" w:rsidRPr="0075059D" w:rsidRDefault="0075059D" w:rsidP="009D343B">
      <w:pPr>
        <w:numPr>
          <w:ilvl w:val="0"/>
          <w:numId w:val="24"/>
        </w:numPr>
        <w:spacing w:before="0" w:after="0" w:line="240" w:lineRule="auto"/>
        <w:rPr>
          <w:rFonts w:ascii="Arial" w:hAnsi="Arial" w:cs="Arial"/>
          <w:color w:val="000000"/>
          <w:lang w:eastAsia="zh-CN"/>
        </w:rPr>
      </w:pPr>
      <w:r w:rsidRPr="0075059D">
        <w:rPr>
          <w:rFonts w:ascii="Arial" w:hAnsi="Arial" w:cs="Arial"/>
          <w:color w:val="000000"/>
          <w:lang w:eastAsia="zh-CN"/>
        </w:rPr>
        <w:t>Proactively provide user friendly information and insights to executives to enable strong decision making, such as monthly dashboards and reporting on workforce resources and other inputs. </w:t>
      </w:r>
    </w:p>
    <w:p w14:paraId="18C21805" w14:textId="77777777" w:rsidR="0075059D" w:rsidRPr="0075059D" w:rsidRDefault="0075059D" w:rsidP="009D343B">
      <w:pPr>
        <w:numPr>
          <w:ilvl w:val="0"/>
          <w:numId w:val="25"/>
        </w:numPr>
        <w:spacing w:before="0" w:after="0" w:line="240" w:lineRule="auto"/>
        <w:rPr>
          <w:rFonts w:ascii="Arial" w:hAnsi="Arial" w:cs="Arial"/>
          <w:color w:val="000000"/>
          <w:lang w:eastAsia="zh-CN"/>
        </w:rPr>
      </w:pPr>
      <w:r w:rsidRPr="0075059D">
        <w:rPr>
          <w:rFonts w:ascii="Arial" w:hAnsi="Arial" w:cs="Arial"/>
          <w:color w:val="000000"/>
          <w:lang w:eastAsia="zh-CN"/>
        </w:rPr>
        <w:t>Undertake analysis and provide advice on business and financial matters. </w:t>
      </w:r>
    </w:p>
    <w:p w14:paraId="69203268" w14:textId="77777777" w:rsidR="0075059D" w:rsidRPr="0075059D" w:rsidRDefault="0075059D" w:rsidP="009D343B">
      <w:pPr>
        <w:numPr>
          <w:ilvl w:val="0"/>
          <w:numId w:val="26"/>
        </w:numPr>
        <w:spacing w:before="0" w:after="0" w:line="240" w:lineRule="auto"/>
        <w:rPr>
          <w:rFonts w:ascii="Arial" w:hAnsi="Arial" w:cs="Arial"/>
          <w:color w:val="000000"/>
          <w:lang w:eastAsia="zh-CN"/>
        </w:rPr>
      </w:pPr>
      <w:r w:rsidRPr="0075059D">
        <w:rPr>
          <w:rFonts w:ascii="Arial" w:hAnsi="Arial" w:cs="Arial"/>
          <w:color w:val="000000"/>
          <w:lang w:eastAsia="zh-CN"/>
        </w:rPr>
        <w:t>Practice cultural safety by creating diverse and inclusive environments, relationships and systems free from racism and discrimination so that people can feel safe, valued and able to participate. </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5A3073F8" w14:textId="77777777" w:rsidR="00175D35" w:rsidRPr="00175D35" w:rsidRDefault="00175D35" w:rsidP="00175D35">
      <w:pPr>
        <w:keepNext/>
        <w:spacing w:before="0" w:after="0" w:line="240" w:lineRule="auto"/>
        <w:rPr>
          <w:rFonts w:ascii="Arial" w:hAnsi="Arial" w:cs="Arial"/>
          <w:color w:val="363534"/>
          <w:szCs w:val="22"/>
        </w:rPr>
      </w:pPr>
      <w:bookmarkStart w:id="2" w:name="_Hlk102550785"/>
      <w:r w:rsidRPr="00175D35">
        <w:rPr>
          <w:rFonts w:ascii="Arial" w:hAnsi="Arial" w:cs="Arial"/>
          <w:color w:val="363534"/>
          <w:szCs w:val="22"/>
        </w:rPr>
        <w:t>The key selection criteria specified below outline the capabilities required for the position. </w:t>
      </w:r>
    </w:p>
    <w:p w14:paraId="0FDDDD1B" w14:textId="77777777" w:rsidR="00175D35" w:rsidRPr="00175D35" w:rsidRDefault="00175D35" w:rsidP="00175D35">
      <w:pPr>
        <w:keepNext/>
        <w:spacing w:before="0" w:after="0" w:line="240" w:lineRule="auto"/>
        <w:rPr>
          <w:rFonts w:ascii="Arial" w:hAnsi="Arial" w:cs="Arial"/>
          <w:color w:val="363534"/>
          <w:szCs w:val="22"/>
        </w:rPr>
      </w:pPr>
      <w:r w:rsidRPr="00175D35">
        <w:rPr>
          <w:rFonts w:ascii="Arial" w:hAnsi="Arial" w:cs="Arial"/>
          <w:b/>
          <w:bCs/>
          <w:color w:val="363534"/>
          <w:szCs w:val="22"/>
        </w:rPr>
        <w:t>Specialist/Technical Expertise/Qualifications</w:t>
      </w:r>
      <w:r w:rsidRPr="00175D35">
        <w:rPr>
          <w:rFonts w:ascii="Arial" w:hAnsi="Arial" w:cs="Arial"/>
          <w:color w:val="363534"/>
          <w:szCs w:val="22"/>
        </w:rPr>
        <w:t> </w:t>
      </w:r>
    </w:p>
    <w:p w14:paraId="1C95F0CF" w14:textId="77777777" w:rsidR="00772E4D" w:rsidRDefault="00772E4D" w:rsidP="00772E4D">
      <w:pPr>
        <w:numPr>
          <w:ilvl w:val="0"/>
          <w:numId w:val="33"/>
        </w:numPr>
        <w:spacing w:before="0" w:after="0" w:line="276" w:lineRule="auto"/>
        <w:contextualSpacing/>
        <w:rPr>
          <w:rFonts w:ascii="Arial" w:hAnsi="Arial" w:cs="Arial"/>
          <w:bCs/>
          <w:color w:val="363534"/>
        </w:rPr>
      </w:pPr>
      <w:r w:rsidRPr="0074560E">
        <w:rPr>
          <w:rFonts w:ascii="Arial" w:hAnsi="Arial" w:cs="Arial"/>
          <w:bCs/>
          <w:color w:val="363534"/>
        </w:rPr>
        <w:t xml:space="preserve">Financial </w:t>
      </w:r>
      <w:r>
        <w:rPr>
          <w:rFonts w:ascii="Arial" w:hAnsi="Arial" w:cs="Arial"/>
          <w:bCs/>
          <w:color w:val="363534"/>
        </w:rPr>
        <w:t>analysis</w:t>
      </w:r>
      <w:r w:rsidRPr="0074560E">
        <w:rPr>
          <w:rFonts w:ascii="Arial" w:hAnsi="Arial" w:cs="Arial"/>
          <w:bCs/>
          <w:color w:val="363534"/>
        </w:rPr>
        <w:t xml:space="preserve"> experience in the public or private sector</w:t>
      </w:r>
      <w:r>
        <w:rPr>
          <w:rFonts w:ascii="Arial" w:hAnsi="Arial" w:cs="Arial"/>
          <w:bCs/>
          <w:color w:val="363534"/>
        </w:rPr>
        <w:t xml:space="preserve"> to provide expert advice to the senior leadership team in achieving deliverables.</w:t>
      </w:r>
    </w:p>
    <w:p w14:paraId="3F43E7A0" w14:textId="77777777" w:rsidR="00772E4D" w:rsidRPr="00D916E6" w:rsidRDefault="00772E4D" w:rsidP="00772E4D">
      <w:pPr>
        <w:pStyle w:val="ListParagraph"/>
        <w:numPr>
          <w:ilvl w:val="0"/>
          <w:numId w:val="33"/>
        </w:numPr>
        <w:tabs>
          <w:tab w:val="left" w:pos="10178"/>
        </w:tabs>
        <w:spacing w:before="0" w:after="0" w:line="276" w:lineRule="auto"/>
        <w:ind w:right="114"/>
        <w:jc w:val="both"/>
        <w:rPr>
          <w:rFonts w:ascii="Arial" w:hAnsi="Arial" w:cs="Arial"/>
          <w:noProof/>
          <w:color w:val="363534"/>
          <w:szCs w:val="22"/>
          <w:lang w:eastAsia="zh-CN"/>
        </w:rPr>
      </w:pPr>
      <w:r>
        <w:t>Deep understanding of and practical experience in applying the Financial Management Act 1994 and the Resource Management Framework to best bring practice in decision making.</w:t>
      </w:r>
    </w:p>
    <w:p w14:paraId="2B19C855" w14:textId="7FC58970" w:rsidR="00772E4D" w:rsidRPr="00D916E6" w:rsidRDefault="00772E4D" w:rsidP="00772E4D">
      <w:pPr>
        <w:pStyle w:val="ListParagraph"/>
        <w:numPr>
          <w:ilvl w:val="0"/>
          <w:numId w:val="33"/>
        </w:numPr>
        <w:tabs>
          <w:tab w:val="left" w:pos="10178"/>
        </w:tabs>
        <w:spacing w:before="0" w:after="0" w:line="276" w:lineRule="auto"/>
        <w:ind w:right="114"/>
        <w:jc w:val="both"/>
        <w:rPr>
          <w:rFonts w:ascii="Arial" w:hAnsi="Arial" w:cs="Arial"/>
          <w:bCs/>
          <w:color w:val="363534"/>
        </w:rPr>
      </w:pPr>
      <w:r w:rsidRPr="00D916E6">
        <w:rPr>
          <w:rFonts w:ascii="Arial" w:hAnsi="Arial" w:cs="Arial"/>
          <w:bCs/>
          <w:color w:val="363534"/>
        </w:rPr>
        <w:t xml:space="preserve">An appropriate business or finance related qualification </w:t>
      </w:r>
      <w:r w:rsidR="00443100">
        <w:t>is mandatory</w:t>
      </w:r>
    </w:p>
    <w:p w14:paraId="17272B3D" w14:textId="748242CE" w:rsidR="00772E4D" w:rsidRPr="0074560E" w:rsidRDefault="00772E4D" w:rsidP="00772E4D">
      <w:pPr>
        <w:numPr>
          <w:ilvl w:val="0"/>
          <w:numId w:val="33"/>
        </w:numPr>
        <w:spacing w:before="0" w:after="0" w:line="276" w:lineRule="auto"/>
        <w:contextualSpacing/>
        <w:rPr>
          <w:rFonts w:ascii="Arial" w:hAnsi="Arial" w:cs="Arial"/>
          <w:bCs/>
          <w:color w:val="363534"/>
        </w:rPr>
      </w:pPr>
      <w:r w:rsidRPr="0074560E">
        <w:rPr>
          <w:rFonts w:ascii="Arial" w:hAnsi="Arial" w:cs="Arial"/>
          <w:bCs/>
          <w:color w:val="363534"/>
        </w:rPr>
        <w:t xml:space="preserve">A professional accounting qualification (CPA or CA) </w:t>
      </w:r>
      <w:r w:rsidR="00534988">
        <w:rPr>
          <w:rFonts w:ascii="Arial" w:hAnsi="Arial" w:cs="Arial"/>
          <w:bCs/>
          <w:color w:val="363534"/>
        </w:rPr>
        <w:t>will be regarded</w:t>
      </w:r>
    </w:p>
    <w:p w14:paraId="68F72207" w14:textId="22B15EBD" w:rsidR="009D343B" w:rsidRPr="009D343B" w:rsidRDefault="00772E4D" w:rsidP="009D343B">
      <w:pPr>
        <w:keepNext/>
        <w:spacing w:before="0" w:after="0" w:line="240" w:lineRule="auto"/>
        <w:rPr>
          <w:rFonts w:ascii="Arial" w:hAnsi="Arial" w:cs="Arial"/>
          <w:b/>
          <w:bCs/>
          <w:color w:val="363534"/>
          <w:szCs w:val="22"/>
        </w:rPr>
      </w:pPr>
      <w:r>
        <w:rPr>
          <w:rFonts w:ascii="Arial" w:hAnsi="Arial" w:cs="Arial"/>
          <w:b/>
          <w:bCs/>
          <w:color w:val="363534"/>
          <w:szCs w:val="22"/>
        </w:rPr>
        <w:br/>
      </w:r>
      <w:r w:rsidR="009D343B" w:rsidRPr="009D343B">
        <w:rPr>
          <w:rFonts w:ascii="Arial" w:hAnsi="Arial" w:cs="Arial"/>
          <w:b/>
          <w:bCs/>
          <w:color w:val="363534"/>
          <w:szCs w:val="22"/>
        </w:rPr>
        <w:t>Capabilities </w:t>
      </w:r>
    </w:p>
    <w:p w14:paraId="6BE1622C" w14:textId="184DB346" w:rsidR="009D343B" w:rsidRPr="009D343B" w:rsidRDefault="009D343B" w:rsidP="009D343B">
      <w:pPr>
        <w:keepNext/>
        <w:numPr>
          <w:ilvl w:val="0"/>
          <w:numId w:val="27"/>
        </w:numPr>
        <w:spacing w:before="0" w:after="0" w:line="240" w:lineRule="auto"/>
        <w:rPr>
          <w:rFonts w:ascii="Arial" w:hAnsi="Arial" w:cs="Arial"/>
          <w:color w:val="363534"/>
          <w:szCs w:val="22"/>
        </w:rPr>
      </w:pPr>
      <w:r w:rsidRPr="009D343B">
        <w:rPr>
          <w:rFonts w:ascii="Arial" w:hAnsi="Arial" w:cs="Arial"/>
          <w:b/>
          <w:bCs/>
          <w:color w:val="363534"/>
          <w:szCs w:val="22"/>
        </w:rPr>
        <w:t xml:space="preserve">Financial Planning and Analysis: </w:t>
      </w:r>
      <w:r w:rsidRPr="009D343B">
        <w:rPr>
          <w:rFonts w:ascii="Arial" w:hAnsi="Arial" w:cs="Arial"/>
          <w:color w:val="363534"/>
          <w:szCs w:val="22"/>
        </w:rPr>
        <w:t>Guides budget formulation, modelling and forecasting by utilising strategic financial information and analysis to assesses the impact of funding allocations on budget management and organisational capability and to test and support stakeholders; applies relevant government and non-government accounting standards, supporting legislation and frameworks when providing financial management advice to support decision making or responses to issues or events​  </w:t>
      </w:r>
    </w:p>
    <w:p w14:paraId="408026F3" w14:textId="77777777" w:rsidR="009D343B" w:rsidRPr="009D343B" w:rsidRDefault="009D343B" w:rsidP="009D343B">
      <w:pPr>
        <w:keepNext/>
        <w:numPr>
          <w:ilvl w:val="0"/>
          <w:numId w:val="28"/>
        </w:numPr>
        <w:spacing w:before="0" w:after="0" w:line="240" w:lineRule="auto"/>
        <w:rPr>
          <w:rFonts w:ascii="Arial" w:hAnsi="Arial" w:cs="Arial"/>
          <w:b/>
          <w:bCs/>
          <w:color w:val="363534"/>
          <w:szCs w:val="22"/>
        </w:rPr>
      </w:pPr>
      <w:r w:rsidRPr="009D343B">
        <w:rPr>
          <w:rFonts w:ascii="Arial" w:hAnsi="Arial" w:cs="Arial"/>
          <w:b/>
          <w:bCs/>
          <w:color w:val="363534"/>
          <w:szCs w:val="22"/>
        </w:rPr>
        <w:t xml:space="preserve">Finance Business Partnering: </w:t>
      </w:r>
      <w:r w:rsidRPr="009D343B">
        <w:rPr>
          <w:rFonts w:ascii="Arial" w:hAnsi="Arial" w:cs="Arial"/>
          <w:color w:val="363534"/>
          <w:szCs w:val="22"/>
        </w:rPr>
        <w:t>Partners with management to determine the financial strength of the organisation, provide financial advice adding value to decision making, and to remedy deficiencies and mitigate financial risks</w:t>
      </w:r>
      <w:r w:rsidRPr="009D343B">
        <w:rPr>
          <w:rFonts w:ascii="Arial" w:hAnsi="Arial" w:cs="Arial"/>
          <w:b/>
          <w:bCs/>
          <w:color w:val="363534"/>
          <w:szCs w:val="22"/>
        </w:rPr>
        <w:t> </w:t>
      </w:r>
    </w:p>
    <w:p w14:paraId="0F630096" w14:textId="77777777" w:rsidR="009D343B" w:rsidRPr="009D343B" w:rsidRDefault="009D343B" w:rsidP="009D343B">
      <w:pPr>
        <w:keepNext/>
        <w:numPr>
          <w:ilvl w:val="0"/>
          <w:numId w:val="29"/>
        </w:numPr>
        <w:spacing w:before="0" w:after="0" w:line="240" w:lineRule="auto"/>
        <w:rPr>
          <w:rFonts w:ascii="Arial" w:hAnsi="Arial" w:cs="Arial"/>
          <w:b/>
          <w:bCs/>
          <w:color w:val="363534"/>
          <w:szCs w:val="22"/>
        </w:rPr>
      </w:pPr>
      <w:r w:rsidRPr="009D343B">
        <w:rPr>
          <w:rFonts w:ascii="Arial" w:hAnsi="Arial" w:cs="Arial"/>
          <w:b/>
          <w:bCs/>
          <w:color w:val="363534"/>
          <w:szCs w:val="22"/>
        </w:rPr>
        <w:t xml:space="preserve">Critical Thinking and Problem Solving: </w:t>
      </w:r>
      <w:proofErr w:type="gramStart"/>
      <w:r w:rsidRPr="009D343B">
        <w:rPr>
          <w:rFonts w:ascii="Arial" w:hAnsi="Arial" w:cs="Arial"/>
          <w:color w:val="363534"/>
          <w:szCs w:val="22"/>
        </w:rPr>
        <w:t>Takes into account</w:t>
      </w:r>
      <w:proofErr w:type="gramEnd"/>
      <w:r w:rsidRPr="009D343B">
        <w:rPr>
          <w:rFonts w:ascii="Arial" w:hAnsi="Arial" w:cs="Arial"/>
          <w:color w:val="363534"/>
          <w:szCs w:val="22"/>
        </w:rPr>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sidRPr="009D343B">
        <w:rPr>
          <w:rFonts w:ascii="Arial" w:hAnsi="Arial" w:cs="Arial"/>
          <w:color w:val="363534"/>
          <w:szCs w:val="22"/>
        </w:rPr>
        <w:t>as a result of</w:t>
      </w:r>
      <w:proofErr w:type="gramEnd"/>
      <w:r w:rsidRPr="009D343B">
        <w:rPr>
          <w:rFonts w:ascii="Arial" w:hAnsi="Arial" w:cs="Arial"/>
          <w:color w:val="363534"/>
          <w:szCs w:val="22"/>
        </w:rPr>
        <w:t xml:space="preserve"> critically evaluating problems from multiple perspectives and delivering effective solutions </w:t>
      </w:r>
    </w:p>
    <w:p w14:paraId="641A38D5" w14:textId="77777777" w:rsidR="009D343B" w:rsidRPr="009D343B" w:rsidRDefault="009D343B" w:rsidP="009D343B">
      <w:pPr>
        <w:keepNext/>
        <w:numPr>
          <w:ilvl w:val="0"/>
          <w:numId w:val="30"/>
        </w:numPr>
        <w:spacing w:before="0" w:after="0" w:line="240" w:lineRule="auto"/>
        <w:rPr>
          <w:rFonts w:ascii="Arial" w:hAnsi="Arial" w:cs="Arial"/>
          <w:b/>
          <w:bCs/>
          <w:color w:val="363534"/>
          <w:szCs w:val="22"/>
        </w:rPr>
      </w:pPr>
      <w:r w:rsidRPr="009D343B">
        <w:rPr>
          <w:rFonts w:ascii="Arial" w:hAnsi="Arial" w:cs="Arial"/>
          <w:b/>
          <w:bCs/>
          <w:color w:val="363534"/>
          <w:szCs w:val="22"/>
        </w:rPr>
        <w:t xml:space="preserve">Stakeholder Engagement: </w:t>
      </w:r>
      <w:r w:rsidRPr="009D343B">
        <w:rPr>
          <w:rFonts w:ascii="Arial" w:hAnsi="Arial" w:cs="Arial"/>
          <w:color w:val="363534"/>
          <w:szCs w:val="22"/>
        </w:rPr>
        <w:t>Identifies issues in common for one or more clients or stakeholders and uses them to build mutually beneficial partnerships; Identifies and responds to stakeholder’s underlying needs; Uses understanding of the stakeholder’s organisational context to ensure outcomes are achieved </w:t>
      </w:r>
    </w:p>
    <w:p w14:paraId="5D032203" w14:textId="77777777" w:rsidR="009D343B" w:rsidRPr="009D343B" w:rsidRDefault="009D343B" w:rsidP="009D343B">
      <w:pPr>
        <w:keepNext/>
        <w:numPr>
          <w:ilvl w:val="0"/>
          <w:numId w:val="31"/>
        </w:numPr>
        <w:spacing w:before="0" w:after="0" w:line="240" w:lineRule="auto"/>
        <w:rPr>
          <w:rFonts w:ascii="Arial" w:hAnsi="Arial" w:cs="Arial"/>
          <w:b/>
          <w:bCs/>
          <w:color w:val="363534"/>
          <w:szCs w:val="22"/>
        </w:rPr>
      </w:pPr>
      <w:r w:rsidRPr="009D343B">
        <w:rPr>
          <w:rFonts w:ascii="Arial" w:hAnsi="Arial" w:cs="Arial"/>
          <w:b/>
          <w:bCs/>
          <w:color w:val="363534"/>
          <w:szCs w:val="22"/>
        </w:rPr>
        <w:t xml:space="preserve">Digital &amp; Technological Literacy: </w:t>
      </w:r>
      <w:r w:rsidRPr="009D343B">
        <w:rPr>
          <w:rFonts w:ascii="Arial" w:hAnsi="Arial" w:cs="Arial"/>
          <w:color w:val="363534"/>
          <w:szCs w:val="22"/>
        </w:rPr>
        <w:t xml:space="preserve">Guides other in operating digital and technology tools relevant to area of work. Understands the impact of internal IT landscape to daily operations; Has broad understanding on </w:t>
      </w:r>
      <w:r w:rsidRPr="009D343B">
        <w:rPr>
          <w:rFonts w:ascii="Arial" w:hAnsi="Arial" w:cs="Arial"/>
          <w:color w:val="363534"/>
          <w:szCs w:val="22"/>
        </w:rPr>
        <w:lastRenderedPageBreak/>
        <w:t>implementation activities related to the introduction and ongoing maintenance of new digital and technology tools</w:t>
      </w:r>
      <w:r w:rsidRPr="009D343B">
        <w:rPr>
          <w:rFonts w:ascii="Arial" w:hAnsi="Arial" w:cs="Arial"/>
          <w:b/>
          <w:bCs/>
          <w:color w:val="363534"/>
          <w:szCs w:val="22"/>
        </w:rPr>
        <w:t> </w:t>
      </w:r>
    </w:p>
    <w:p w14:paraId="5C3CB6BD" w14:textId="77777777" w:rsidR="009D343B" w:rsidRPr="009D343B" w:rsidRDefault="009D343B" w:rsidP="009D343B">
      <w:pPr>
        <w:keepNext/>
        <w:numPr>
          <w:ilvl w:val="0"/>
          <w:numId w:val="32"/>
        </w:numPr>
        <w:spacing w:before="0" w:after="0" w:line="240" w:lineRule="auto"/>
        <w:rPr>
          <w:rFonts w:ascii="Arial" w:hAnsi="Arial" w:cs="Arial"/>
          <w:b/>
          <w:bCs/>
          <w:color w:val="363534"/>
          <w:szCs w:val="22"/>
        </w:rPr>
      </w:pPr>
      <w:r w:rsidRPr="009D343B">
        <w:rPr>
          <w:rFonts w:ascii="Arial" w:hAnsi="Arial" w:cs="Arial"/>
          <w:b/>
          <w:bCs/>
          <w:color w:val="363534"/>
          <w:szCs w:val="22"/>
        </w:rPr>
        <w:t xml:space="preserve">Team Management: </w:t>
      </w:r>
      <w:r w:rsidRPr="009D343B">
        <w:rPr>
          <w:rFonts w:ascii="Arial" w:hAnsi="Arial" w:cs="Arial"/>
          <w:color w:val="363534"/>
          <w:szCs w:val="22"/>
        </w:rPr>
        <w:t>Ensures staff are productively deployed through effective workforce planning practices. Translates organisational strategy into workforce requirements (e.g. roles, team structures, capabilities). Takes actions to optimise workforce effectiveness.</w:t>
      </w:r>
      <w:r w:rsidRPr="009D343B">
        <w:rPr>
          <w:rFonts w:ascii="Arial" w:hAnsi="Arial" w:cs="Arial"/>
          <w:b/>
          <w:bCs/>
          <w:color w:val="363534"/>
          <w:szCs w:val="22"/>
        </w:rPr>
        <w:t> </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E762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5161FCE8" w14:textId="4BD8F72A" w:rsidR="00E716A5"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750133">
              <w:rPr>
                <w:rFonts w:cs="Arial"/>
                <w:color w:val="1A1A1A"/>
                <w:sz w:val="20"/>
              </w:rPr>
              <w:t xml:space="preserve">20,000 - </w:t>
            </w:r>
            <w:r w:rsidR="00E716A5">
              <w:rPr>
                <w:rFonts w:cs="Arial"/>
                <w:color w:val="1A1A1A"/>
                <w:sz w:val="20"/>
              </w:rPr>
              <w:t>$50,000 (dependable on the group)</w:t>
            </w:r>
          </w:p>
          <w:p w14:paraId="2DBD5EFC" w14:textId="5D8EE39E"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A declaration of Private Interests will be required for positions with financial delegations of &gt;$20,000</w:t>
            </w:r>
          </w:p>
        </w:tc>
      </w:tr>
      <w:tr w:rsidR="00495B3B" w:rsidRPr="00495B3B" w14:paraId="13112EBA"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16DFC6CD" w:rsidR="00495B3B" w:rsidRPr="00761896" w:rsidRDefault="00495B3B" w:rsidP="00761896">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tc>
        <w:tc>
          <w:tcPr>
            <w:tcW w:w="6803" w:type="dxa"/>
            <w:shd w:val="clear" w:color="auto" w:fill="auto"/>
          </w:tcPr>
          <w:p w14:paraId="7216FB89" w14:textId="77777777" w:rsidR="00495B3B" w:rsidRPr="00495B3B" w:rsidRDefault="00495B3B" w:rsidP="009D343B">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31B0024F" w:rsidR="00495B3B" w:rsidRPr="00495B3B" w:rsidRDefault="00495B3B" w:rsidP="001E537A">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3EB97B50" w:rsidR="00495B3B" w:rsidRPr="00761896" w:rsidRDefault="00495B3B" w:rsidP="00761896">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5C759975" w14:textId="77777777" w:rsidR="00761896" w:rsidRPr="00495B3B" w:rsidRDefault="00761896" w:rsidP="00761896">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06408F0E" w:rsidR="00495B3B" w:rsidRPr="00495B3B" w:rsidRDefault="00761896" w:rsidP="00761896">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761896" w:rsidRPr="00495B3B" w14:paraId="555B356F"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761896" w:rsidRPr="00495B3B" w:rsidRDefault="00761896" w:rsidP="00761896">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761896" w:rsidRPr="00495B3B" w:rsidRDefault="00761896" w:rsidP="00761896">
            <w:pPr>
              <w:spacing w:before="120" w:after="120"/>
              <w:rPr>
                <w:rFonts w:ascii="Arial" w:hAnsi="Arial"/>
                <w:color w:val="1A1A1A"/>
                <w:sz w:val="20"/>
              </w:rPr>
            </w:pPr>
          </w:p>
        </w:tc>
        <w:tc>
          <w:tcPr>
            <w:tcW w:w="6803" w:type="dxa"/>
            <w:shd w:val="clear" w:color="auto" w:fill="auto"/>
          </w:tcPr>
          <w:p w14:paraId="426DD00E" w14:textId="77777777" w:rsidR="00761896" w:rsidRPr="00495B3B" w:rsidRDefault="00761896" w:rsidP="00761896">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09D3742B" w14:textId="77777777" w:rsidR="00761896" w:rsidRPr="00495B3B" w:rsidRDefault="00761896" w:rsidP="00761896">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101C4940" w:rsidR="00761896" w:rsidRPr="00495B3B" w:rsidRDefault="00761896" w:rsidP="00761896">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761896" w:rsidRPr="00495B3B" w14:paraId="10873C64"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761896" w:rsidRPr="00495B3B" w:rsidRDefault="00761896" w:rsidP="00761896">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C5703B" w:rsidR="00761896" w:rsidRPr="00495B3B" w:rsidRDefault="00761896" w:rsidP="00761896">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D9D85ED" w14:textId="77777777" w:rsidR="00761896" w:rsidRPr="00495B3B" w:rsidRDefault="00761896" w:rsidP="00761896">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5F2799F5" w14:textId="77777777" w:rsidR="00761896" w:rsidRPr="00454423" w:rsidRDefault="00761896" w:rsidP="00761896">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D4A2313" w14:textId="77777777" w:rsidR="00761896" w:rsidRPr="005763CD" w:rsidRDefault="00761896" w:rsidP="00761896">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03045EC" w14:textId="77777777" w:rsidR="00761896" w:rsidRPr="005763CD" w:rsidRDefault="00761896" w:rsidP="00761896">
      <w:pPr>
        <w:spacing w:before="0" w:after="0"/>
        <w:rPr>
          <w:rFonts w:ascii="Arial" w:hAnsi="Arial" w:cs="Arial"/>
        </w:rPr>
      </w:pPr>
    </w:p>
    <w:p w14:paraId="06F76D84" w14:textId="77777777" w:rsidR="00761896" w:rsidRPr="005763CD" w:rsidRDefault="00761896" w:rsidP="00761896">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5D312151" w14:textId="77777777" w:rsidR="00761896" w:rsidRPr="00495B3B" w:rsidRDefault="00761896" w:rsidP="00761896">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0D7FB64" w14:textId="77777777" w:rsidR="00761896" w:rsidRPr="002775A7" w:rsidRDefault="00761896" w:rsidP="00761896">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60874A0" w14:textId="10FC26BF" w:rsidR="00761896" w:rsidRPr="00761896" w:rsidRDefault="00761896" w:rsidP="00761896">
      <w:pPr>
        <w:rPr>
          <w:rFonts w:ascii="Arial" w:hAnsi="Arial" w:cs="Arial"/>
          <w:color w:val="000000"/>
          <w:szCs w:val="22"/>
        </w:rPr>
      </w:pPr>
      <w:r w:rsidRPr="00AC1638">
        <w:rPr>
          <w:rFonts w:ascii="Arial" w:eastAsia="Microsoft JhengHei" w:hAnsi="Arial"/>
          <w:color w:val="442D97"/>
          <w:sz w:val="28"/>
          <w:szCs w:val="28"/>
        </w:rPr>
        <w:t>Our Community Charter</w:t>
      </w:r>
    </w:p>
    <w:p w14:paraId="7D6EF1F7" w14:textId="77777777" w:rsidR="00761896" w:rsidRPr="00AC1638" w:rsidRDefault="00761896" w:rsidP="00761896">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24459AC0" w14:textId="77777777" w:rsidR="00761896" w:rsidRPr="00495B3B" w:rsidRDefault="00761896" w:rsidP="0076189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Emergency Response and Health and Safety Requirements</w:t>
      </w:r>
    </w:p>
    <w:p w14:paraId="1D4E81B5" w14:textId="77777777" w:rsidR="00761896" w:rsidRDefault="00761896" w:rsidP="00761896">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7D2BAF1" w14:textId="77777777" w:rsidR="00761896" w:rsidRPr="00495B3B" w:rsidRDefault="00761896" w:rsidP="00761896">
      <w:pPr>
        <w:spacing w:line="240" w:lineRule="auto"/>
        <w:contextualSpacing/>
        <w:outlineLvl w:val="1"/>
        <w:rPr>
          <w:rFonts w:ascii="Arial" w:hAnsi="Arial" w:cs="Arial"/>
          <w:color w:val="363534"/>
        </w:rPr>
      </w:pPr>
    </w:p>
    <w:p w14:paraId="1A5AA69D" w14:textId="77777777" w:rsidR="00761896" w:rsidRPr="00495B3B" w:rsidRDefault="00761896" w:rsidP="0076189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22B6A091" w14:textId="77777777" w:rsidR="00761896" w:rsidRPr="00495B3B" w:rsidRDefault="00761896" w:rsidP="00761896">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533A91BF" w14:textId="77777777" w:rsidR="00761896" w:rsidRPr="00495B3B" w:rsidRDefault="00761896" w:rsidP="00761896">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8F639A3" w14:textId="77777777" w:rsidR="00761896" w:rsidRPr="00495B3B" w:rsidRDefault="00761896" w:rsidP="00761896">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90DCF3F" w14:textId="77777777" w:rsidR="00761896" w:rsidRPr="00495B3B" w:rsidRDefault="00761896" w:rsidP="00761896">
      <w:pPr>
        <w:rPr>
          <w:rFonts w:ascii="Arial" w:hAnsi="Arial" w:cs="Arial"/>
          <w:b/>
          <w:bCs/>
          <w:color w:val="363534"/>
        </w:rPr>
      </w:pPr>
      <w:r w:rsidRPr="00495B3B">
        <w:rPr>
          <w:rFonts w:ascii="Arial" w:hAnsi="Arial" w:cs="Arial"/>
          <w:b/>
          <w:bCs/>
          <w:color w:val="363534"/>
        </w:rPr>
        <w:t>Aboriginal Cultural Safety</w:t>
      </w:r>
    </w:p>
    <w:p w14:paraId="51D48418" w14:textId="77777777" w:rsidR="00761896" w:rsidRPr="00495B3B" w:rsidRDefault="00761896" w:rsidP="00761896">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60DC6F3F" w14:textId="77777777" w:rsidR="00761896" w:rsidRPr="00495B3B" w:rsidRDefault="00761896" w:rsidP="00761896">
      <w:pPr>
        <w:rPr>
          <w:rFonts w:ascii="Arial" w:hAnsi="Arial" w:cs="Arial"/>
          <w:b/>
          <w:color w:val="363534"/>
          <w:szCs w:val="22"/>
        </w:rPr>
      </w:pPr>
      <w:r w:rsidRPr="00495B3B">
        <w:rPr>
          <w:rFonts w:ascii="Arial" w:hAnsi="Arial" w:cs="Arial"/>
          <w:b/>
          <w:color w:val="363534"/>
          <w:szCs w:val="22"/>
        </w:rPr>
        <w:t>Balancing your Life / Hybrid Working</w:t>
      </w:r>
    </w:p>
    <w:p w14:paraId="03A4BEA0" w14:textId="77777777" w:rsidR="00761896" w:rsidRPr="00495B3B" w:rsidRDefault="00761896" w:rsidP="00761896">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231A177" w14:textId="77777777" w:rsidR="00761896" w:rsidRPr="00495B3B" w:rsidRDefault="00761896" w:rsidP="00761896">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sectPr w:rsidR="00495B3B" w:rsidRPr="00495B3B"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9771B24" w14:textId="77777777" w:rsidR="00212181" w:rsidRDefault="00212181" w:rsidP="00CD157B">
      <w:pPr>
        <w:pStyle w:val="NoSpacing"/>
      </w:pPr>
    </w:p>
    <w:p w14:paraId="5958EBC0" w14:textId="77777777" w:rsidR="00212181" w:rsidRDefault="00212181"/>
  </w:endnote>
  <w:endnote w:type="continuationSeparator" w:id="0">
    <w:p w14:paraId="47EF5B3E" w14:textId="77777777" w:rsidR="00212181" w:rsidRDefault="00212181" w:rsidP="00CD157B">
      <w:pPr>
        <w:pStyle w:val="NoSpacing"/>
      </w:pPr>
    </w:p>
    <w:p w14:paraId="448C3CBB" w14:textId="77777777" w:rsidR="00212181" w:rsidRDefault="00212181"/>
  </w:endnote>
  <w:endnote w:type="continuationNotice" w:id="1">
    <w:p w14:paraId="25993E3A" w14:textId="77777777" w:rsidR="00212181" w:rsidRDefault="00212181" w:rsidP="00CD157B">
      <w:pPr>
        <w:pStyle w:val="NoSpacing"/>
      </w:pPr>
    </w:p>
    <w:p w14:paraId="02F50DC4" w14:textId="77777777" w:rsidR="00212181" w:rsidRDefault="0021218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707AAD30" w:rsidR="00A60698" w:rsidRPr="00D55628" w:rsidRDefault="00E16CBD" w:rsidP="00A60698">
          <w:pPr>
            <w:pStyle w:val="FooterEvenPageNumber"/>
            <w:framePr w:wrap="auto" w:vAnchor="margin" w:hAnchor="text" w:yAlign="inline"/>
          </w:pPr>
          <w:r>
            <w:rPr>
              <w:noProof/>
            </w:rPr>
            <mc:AlternateContent>
              <mc:Choice Requires="wps">
                <w:drawing>
                  <wp:anchor distT="0" distB="0" distL="114300" distR="114300" simplePos="0" relativeHeight="251658256" behindDoc="0" locked="0" layoutInCell="0" allowOverlap="1" wp14:anchorId="2D53076B" wp14:editId="4144AFC5">
                    <wp:simplePos x="0" y="0"/>
                    <wp:positionH relativeFrom="page">
                      <wp:posOffset>0</wp:posOffset>
                    </wp:positionH>
                    <wp:positionV relativeFrom="page">
                      <wp:posOffset>10228580</wp:posOffset>
                    </wp:positionV>
                    <wp:extent cx="7560945" cy="273050"/>
                    <wp:effectExtent l="0" t="0" r="0" b="12700"/>
                    <wp:wrapNone/>
                    <wp:docPr id="47" name="MSIPCMd27244a39f804d987bde0457"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0771817" w14:textId="41EEC708"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D53076B" id="_x0000_t202" coordsize="21600,21600" o:spt="202" path="m,l,21600r21600,l21600,xe">
                    <v:stroke joinstyle="miter"/>
                    <v:path gradientshapeok="t" o:connecttype="rect"/>
                  </v:shapetype>
                  <v:shape id="MSIPCMd27244a39f804d987bde0457" o:spid="_x0000_s1029" type="#_x0000_t202" alt="{&quot;HashCode&quot;:1862493762,&quot;Height&quot;:841.0,&quot;Width&quot;:595.0,&quot;Placement&quot;:&quot;Footer&quot;,&quot;Index&quot;:&quot;OddAndEven&quot;,&quot;Section&quot;:1,&quot;Top&quot;:0.0,&quot;Left&quot;:0.0}" style="position:absolute;margin-left:0;margin-top:805.4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00771817" w14:textId="41EEC708"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60" behindDoc="0" locked="0" layoutInCell="0" allowOverlap="1" wp14:anchorId="1B10DD55" wp14:editId="61093188">
                    <wp:simplePos x="0" y="0"/>
                    <wp:positionH relativeFrom="page">
                      <wp:posOffset>0</wp:posOffset>
                    </wp:positionH>
                    <wp:positionV relativeFrom="page">
                      <wp:posOffset>10229215</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6DAA1C0F"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B10DD55" id="Text Box 44" o:spid="_x0000_s1030" type="#_x0000_t202" alt="{&quot;HashCode&quot;:1862493762,&quot;Height&quot;:841.0,&quot;Width&quot;:595.0,&quot;Placement&quot;:&quot;Footer&quot;,&quot;Index&quot;:&quot;OddAndEven&quot;,&quot;Section&quot;:1,&quot;Top&quot;:0.0,&quot;Left&quot;:0.0}" style="position:absolute;margin-left:0;margin-top:805.45pt;width:595.35pt;height:21.5pt;z-index:25165826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2ACCD6DE" w14:textId="6DAA1C0F"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9"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1" type="#_x0000_t202" alt="{&quot;HashCode&quot;:-1264680268,&quot;Height&quot;:841.0,&quot;Width&quot;:595.0,&quot;Placement&quot;:&quot;Footer&quot;,&quot;Index&quot;:&quot;OddAndEven&quot;,&quot;Section&quot;:1,&quot;Top&quot;:0.0,&quot;Left&quot;:0.0}" style="position:absolute;margin-left:0;margin-top:805.4pt;width:595.35pt;height:21.5pt;z-index:25165825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2D3AE1C4"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5D27E180" w:rsidR="00495B3B" w:rsidRPr="00CB1FB7" w:rsidRDefault="00E16CBD"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5E02D05A" wp14:editId="33A418CD">
                    <wp:simplePos x="0" y="0"/>
                    <wp:positionH relativeFrom="page">
                      <wp:posOffset>0</wp:posOffset>
                    </wp:positionH>
                    <wp:positionV relativeFrom="page">
                      <wp:posOffset>10228580</wp:posOffset>
                    </wp:positionV>
                    <wp:extent cx="7560945" cy="273050"/>
                    <wp:effectExtent l="0" t="0" r="0" b="12700"/>
                    <wp:wrapNone/>
                    <wp:docPr id="45" name="MSIPCM15444190819ac74db82c977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EE1C1A" w14:textId="2FB6EF7C"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E02D05A" id="_x0000_t202" coordsize="21600,21600" o:spt="202" path="m,l,21600r21600,l21600,xe">
                    <v:stroke joinstyle="miter"/>
                    <v:path gradientshapeok="t" o:connecttype="rect"/>
                  </v:shapetype>
                  <v:shape id="MSIPCM15444190819ac74db82c9776" o:spid="_x0000_s1032" type="#_x0000_t202" alt="{&quot;HashCode&quot;:1862493762,&quot;Height&quot;:841.0,&quot;Width&quot;:595.0,&quot;Placement&quot;:&quot;Footer&quot;,&quot;Index&quot;:&quot;Primary&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o:allowincell="f" filled="f" stroked="f" strokeweight=".5pt">
                    <v:textbox inset=",0,,0">
                      <w:txbxContent>
                        <w:p w14:paraId="75EE1C1A" w14:textId="2FB6EF7C"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b/>
              <w:noProof/>
            </w:rPr>
            <mc:AlternateContent>
              <mc:Choice Requires="wps">
                <w:drawing>
                  <wp:anchor distT="0" distB="0" distL="114300" distR="114300" simplePos="0" relativeHeight="251658252" behindDoc="0" locked="0" layoutInCell="0" allowOverlap="1" wp14:anchorId="447BF85C" wp14:editId="38505F7E">
                    <wp:simplePos x="0" y="0"/>
                    <wp:positionH relativeFrom="page">
                      <wp:posOffset>0</wp:posOffset>
                    </wp:positionH>
                    <wp:positionV relativeFrom="page">
                      <wp:posOffset>10229215</wp:posOffset>
                    </wp:positionV>
                    <wp:extent cx="7560945" cy="273050"/>
                    <wp:effectExtent l="0" t="0" r="0" b="12700"/>
                    <wp:wrapNone/>
                    <wp:docPr id="42" name="Text Box 4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5518FC3D"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47BF85C" id="Text Box 42" o:spid="_x0000_s1033" type="#_x0000_t202" alt="{&quot;HashCode&quot;:1862493762,&quot;Height&quot;:841.0,&quot;Width&quot;:595.0,&quot;Placement&quot;:&quot;Footer&quot;,&quot;Index&quot;:&quot;Primary&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CgTot/GAIAACsEAAAOAAAAAAAAAAAAAAAAAC4CAABkcnMvZTJvRG9jLnhtbFBLAQItABQA&#10;BgAIAAAAIQARcqd+3wAAAAsBAAAPAAAAAAAAAAAAAAAAAHIEAABkcnMvZG93bnJldi54bWxQSwUG&#10;AAAAAAQABADzAAAAfgUAAAAA&#10;" o:allowincell="f" filled="f" stroked="f" strokeweight=".5pt">
                    <v:textbox inset=",0,,0">
                      <w:txbxContent>
                        <w:p w14:paraId="5ADDC227" w14:textId="5518FC3D"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8"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4" type="#_x0000_t202" alt="{&quot;HashCode&quot;:-1264680268,&quot;Height&quot;:841.0,&quot;Width&quot;:595.0,&quot;Placement&quot;:&quot;Footer&quot;,&quot;Index&quot;:&quot;Primary&quot;,&quot;Section&quot;:1,&quot;Top&quot;:0.0,&quot;Left&quot;:0.0}" style="position:absolute;margin-left:0;margin-top:805.4pt;width:595.35pt;height:21.5pt;z-index:25165825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o:allowincell="f" filled="f" stroked="f" strokeweight=".5pt">
                    <v:textbox inset=",0,,0">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1669CA3C"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0B782D1E" w:rsidR="00364C9A" w:rsidRDefault="00E16CBD">
    <w:pPr>
      <w:pStyle w:val="Footer"/>
    </w:pPr>
    <w:r>
      <w:rPr>
        <w:noProof/>
      </w:rPr>
      <mc:AlternateContent>
        <mc:Choice Requires="wps">
          <w:drawing>
            <wp:anchor distT="0" distB="0" distL="114300" distR="114300" simplePos="0" relativeHeight="251658255" behindDoc="0" locked="0" layoutInCell="0" allowOverlap="1" wp14:anchorId="1C678AA1" wp14:editId="2917D604">
              <wp:simplePos x="0" y="0"/>
              <wp:positionH relativeFrom="page">
                <wp:posOffset>0</wp:posOffset>
              </wp:positionH>
              <wp:positionV relativeFrom="page">
                <wp:posOffset>10228580</wp:posOffset>
              </wp:positionV>
              <wp:extent cx="7560945" cy="273050"/>
              <wp:effectExtent l="0" t="0" r="0" b="12700"/>
              <wp:wrapNone/>
              <wp:docPr id="46" name="MSIPCM0d484973b07ccd497d1b9a0e"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83AD274" w14:textId="28B26B5B"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C678AA1" id="_x0000_t202" coordsize="21600,21600" o:spt="202" path="m,l,21600r21600,l21600,xe">
              <v:stroke joinstyle="miter"/>
              <v:path gradientshapeok="t" o:connecttype="rect"/>
            </v:shapetype>
            <v:shape id="MSIPCM0d484973b07ccd497d1b9a0e" o:spid="_x0000_s1035" type="#_x0000_t202" alt="{&quot;HashCode&quot;:1862493762,&quot;Height&quot;:841.0,&quot;Width&quot;:595.0,&quot;Placement&quot;:&quot;Footer&quot;,&quot;Index&quot;:&quot;FirstPage&quot;,&quot;Section&quot;:1,&quot;Top&quot;:0.0,&quot;Left&quot;:0.0}" style="position:absolute;margin-left:0;margin-top:805.4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m1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vDDssYXqiOs56Jn3lq8VzvDA&#10;fHhmDqnGjVC+4QkPqQF7wcmipAb382/+mI8MYJSSFqVTUv9jz5ygRH8zyM3NeDqNWks/aLi33u3g&#10;NfvmDlCVY3wglicz5gY9mNJB84rqXsVuGGKGY8+SbgfzLvRCxtfBxWqVklBVloUHs7E8lo6YRWRf&#10;ulfm7An+gMQ9wiAuVrxjoc/t0V7tA0iVKIr49mieYEdFJuZOrydK/u1/yrq88e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BV/m1GAIAACsEAAAOAAAAAAAAAAAAAAAAAC4CAABkcnMvZTJvRG9jLnhtbFBLAQItABQA&#10;BgAIAAAAIQDg+czn3wAAAAsBAAAPAAAAAAAAAAAAAAAAAHIEAABkcnMvZG93bnJldi54bWxQSwUG&#10;AAAAAAQABADzAAAAfgUAAAAA&#10;" o:allowincell="f" filled="f" stroked="f" strokeweight=".5pt">
              <v:textbox inset=",0,,0">
                <w:txbxContent>
                  <w:p w14:paraId="083AD274" w14:textId="28B26B5B" w:rsidR="00E16CBD" w:rsidRPr="00E16CBD" w:rsidRDefault="00E16CBD" w:rsidP="00E16CBD">
                    <w:pPr>
                      <w:spacing w:before="0" w:after="0"/>
                      <w:jc w:val="center"/>
                      <w:rPr>
                        <w:rFonts w:ascii="Calibri" w:hAnsi="Calibri" w:cs="Calibri"/>
                        <w:color w:val="000000"/>
                        <w:sz w:val="24"/>
                      </w:rPr>
                    </w:pPr>
                    <w:r w:rsidRPr="00E16CB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53" behindDoc="0" locked="0" layoutInCell="0" allowOverlap="1" wp14:anchorId="0F4B5772" wp14:editId="3419F0DC">
              <wp:simplePos x="0" y="0"/>
              <wp:positionH relativeFrom="page">
                <wp:posOffset>0</wp:posOffset>
              </wp:positionH>
              <wp:positionV relativeFrom="page">
                <wp:posOffset>10229215</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068B4407"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0F4B5772" id="Text Box 43" o:spid="_x0000_s1036" type="#_x0000_t202" alt="{&quot;HashCode&quot;:1862493762,&quot;Height&quot;:841.0,&quot;Width&quot;:595.0,&quot;Placement&quot;:&quot;Footer&quot;,&quot;Index&quot;:&quot;FirstPage&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x2Hg9GAIAACsEAAAOAAAAAAAAAAAAAAAAAC4CAABkcnMvZTJvRG9jLnhtbFBLAQItABQA&#10;BgAIAAAAIQARcqd+3wAAAAsBAAAPAAAAAAAAAAAAAAAAAHIEAABkcnMvZG93bnJldi54bWxQSwUG&#10;AAAAAAQABADzAAAAfgUAAAAA&#10;" o:allowincell="f" filled="f" stroked="f" strokeweight=".5pt">
              <v:textbox inset=",0,,0">
                <w:txbxContent>
                  <w:p w14:paraId="493A846C" w14:textId="068B4407" w:rsidR="002933EA" w:rsidRPr="00FC6838" w:rsidRDefault="00FC6838" w:rsidP="00FC6838">
                    <w:pPr>
                      <w:spacing w:before="0" w:after="0"/>
                      <w:jc w:val="center"/>
                      <w:rPr>
                        <w:rFonts w:ascii="Calibri" w:hAnsi="Calibri" w:cs="Calibri"/>
                        <w:color w:val="000000"/>
                        <w:sz w:val="24"/>
                      </w:rPr>
                    </w:pPr>
                    <w:r w:rsidRPr="00FC683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7"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37" type="#_x0000_t202" alt="{&quot;HashCode&quot;:-1264680268,&quot;Height&quot;:841.0,&quot;Width&quot;:595.0,&quot;Placement&quot;:&quot;Footer&quot;,&quot;Index&quot;:&quot;FirstPage&quot;,&quot;Section&quot;:1,&quot;Top&quot;:0.0,&quot;Left&quot;:0.0}" style="position:absolute;margin-left:0;margin-top:805.4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TSvGQIAACsEAAAOAAAAZHJzL2Uyb0RvYy54bWysU99v2jAQfp+0/8Hy+0igQNuIULFWTJNQ&#10;W4lOfTaOTSI5Ps82JOyv39lJoO32NO3Fudyd78f3fV7ctbUiR2FdBTqn41FKidAcikrvc/rjZf3l&#10;hhLnmS6YAi1yehKO3i0/f1o0JhMTKEEVwhIsol3WmJyW3pssSRwvRc3cCIzQGJRga+bx1+6TwrIG&#10;q9cqmaTpPGnAFsYCF86h96EL0mWsL6Xg/klKJzxROcXZfDxtPHfhTJYLlu0tM2XF+zHYP0xRs0pj&#10;03OpB+YZOdjqj1J1xS04kH7EoU5AyoqLuANuM04/bLMtmRFxFwTHmTNM7v+V5Y/HrXm2xLdfoUUC&#10;AyCNcZlDZ9inlbYOX5yUYBwhPJ1hE60nHJ3Xs3l6O51RwjE2ub5KZxHX5HLbWOe/CahJMHJqkZaI&#10;FjtunMeOmDqkhGYa1pVSkRqlSZPT+RWWfBfBG0rjxcuswfLtriVVkdObYY8dFCdcz0LHvDN8XeEM&#10;G+b8M7NINW6E8vVPeEgF2At6i5IS7K+/+UM+MoBRShqUTk7dzwOzghL1XSM3t+PpNGgt/qBh33p3&#10;g1cf6ntAVY7xgRgezZDr1WBKC/UrqnsVumGIaY49c7obzHvfCRlfBxerVUxCVRnmN3preCgdMAvI&#10;vrSvzJoefo/EPcIgLpZ9YKHL7dBeHTzIKlIU8O3Q7GFHRUbm+tcTJP/2P2Zd3vjyNwAAAP//AwBQ&#10;SwMEFAAGAAgAAAAhAOD5zOffAAAACwEAAA8AAABkcnMvZG93bnJldi54bWxMj0tPwzAQhO9I/Adr&#10;kbhRJzxKG+JUCMQFCVWUqmcn3jyaeB3Fbpv8ezYnOO7MaHa+dDPaTpxx8I0jBfEiAoFUONNQpWD/&#10;83G3AuGDJqM7R6hgQg+b7Poq1YlxF/rG8y5UgkvIJ1pBHUKfSOmLGq32C9cjsVe6werA51BJM+gL&#10;l9tO3kfRUlrdEH+odY9vNRbt7mQVPG7XeSmPrT1+TZ/T1LTl4T0vlbq9GV9fQAQcw18Y5vk8HTLe&#10;lLsTGS86BQwSWF3GERPMfryOnkHks/b0sAKZpfI/Q/YLAAD//wMAUEsBAi0AFAAGAAgAAAAhALaD&#10;OJL+AAAA4QEAABMAAAAAAAAAAAAAAAAAAAAAAFtDb250ZW50X1R5cGVzXS54bWxQSwECLQAUAAYA&#10;CAAAACEAOP0h/9YAAACUAQAACwAAAAAAAAAAAAAAAAAvAQAAX3JlbHMvLnJlbHNQSwECLQAUAAYA&#10;CAAAACEApRE0rxkCAAArBAAADgAAAAAAAAAAAAAAAAAuAgAAZHJzL2Uyb0RvYy54bWxQSwECLQAU&#10;AAYACAAAACEA4PnM598AAAALAQAADwAAAAAAAAAAAAAAAABzBAAAZHJzL2Rvd25yZXYueG1sUEsF&#10;BgAAAAAEAAQA8wAAAH8FA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404525" w14:textId="77777777" w:rsidR="00212181" w:rsidRPr="0056073C" w:rsidRDefault="00212181" w:rsidP="005D764F">
      <w:pPr>
        <w:pStyle w:val="FootnoteSeparator"/>
      </w:pPr>
    </w:p>
    <w:p w14:paraId="51A95995" w14:textId="77777777" w:rsidR="00212181" w:rsidRDefault="00212181"/>
  </w:footnote>
  <w:footnote w:type="continuationSeparator" w:id="0">
    <w:p w14:paraId="3C952748" w14:textId="77777777" w:rsidR="00212181" w:rsidRPr="00CA30B7" w:rsidRDefault="00212181" w:rsidP="006D5A90">
      <w:pPr>
        <w:rPr>
          <w:lang w:val="en-US"/>
        </w:rPr>
      </w:pPr>
      <w:r w:rsidRPr="00CA30B7">
        <w:rPr>
          <w:lang w:val="en-US"/>
        </w:rPr>
        <w:t>_______</w:t>
      </w:r>
    </w:p>
    <w:p w14:paraId="4110CD59" w14:textId="77777777" w:rsidR="00212181" w:rsidRDefault="00212181"/>
  </w:footnote>
  <w:footnote w:type="continuationNotice" w:id="1">
    <w:p w14:paraId="460D3C7E" w14:textId="77777777" w:rsidR="00212181" w:rsidRDefault="00212181" w:rsidP="006D5A90"/>
    <w:p w14:paraId="04D69A20" w14:textId="77777777" w:rsidR="00212181" w:rsidRDefault="0021218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78B85C"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89EE6F"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093B277"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C0BE90"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09A2D1" id="Freeform: Shape 3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7B6682" id="Freeform: Shape 3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0AA736" id="Freeform: Shape 2"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46DBF2" id="Freeform: Shape 25"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8AAC248" id="Freeform: Shape 5"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C560ED"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60E095"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59A452"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DF2743"/>
    <w:multiLevelType w:val="multilevel"/>
    <w:tmpl w:val="EB84B8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12C1268"/>
    <w:multiLevelType w:val="multilevel"/>
    <w:tmpl w:val="A0DEF7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4A31FD3"/>
    <w:multiLevelType w:val="multilevel"/>
    <w:tmpl w:val="163A30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720"/>
        </w:tabs>
        <w:ind w:left="720" w:hanging="360"/>
      </w:pPr>
      <w:rPr>
        <w:rFonts w:ascii="Symbol" w:hAnsi="Symbol" w:hint="default"/>
      </w:rPr>
    </w:lvl>
    <w:lvl w:ilvl="1" w:tplc="00030409" w:tentative="1">
      <w:start w:val="1"/>
      <w:numFmt w:val="bullet"/>
      <w:lvlText w:val="o"/>
      <w:lvlJc w:val="left"/>
      <w:pPr>
        <w:tabs>
          <w:tab w:val="num" w:pos="1800"/>
        </w:tabs>
        <w:ind w:left="1800" w:hanging="360"/>
      </w:pPr>
      <w:rPr>
        <w:rFonts w:ascii="Courier New" w:hAnsi="Courier New" w:hint="default"/>
      </w:rPr>
    </w:lvl>
    <w:lvl w:ilvl="2" w:tplc="00050409" w:tentative="1">
      <w:start w:val="1"/>
      <w:numFmt w:val="bullet"/>
      <w:lvlText w:val=""/>
      <w:lvlJc w:val="left"/>
      <w:pPr>
        <w:tabs>
          <w:tab w:val="num" w:pos="2520"/>
        </w:tabs>
        <w:ind w:left="2520" w:hanging="360"/>
      </w:pPr>
      <w:rPr>
        <w:rFonts w:ascii="Wingdings" w:hAnsi="Wingdings" w:hint="default"/>
      </w:rPr>
    </w:lvl>
    <w:lvl w:ilvl="3" w:tplc="00010409" w:tentative="1">
      <w:start w:val="1"/>
      <w:numFmt w:val="bullet"/>
      <w:lvlText w:val=""/>
      <w:lvlJc w:val="left"/>
      <w:pPr>
        <w:tabs>
          <w:tab w:val="num" w:pos="3240"/>
        </w:tabs>
        <w:ind w:left="3240" w:hanging="360"/>
      </w:pPr>
      <w:rPr>
        <w:rFonts w:ascii="Symbol" w:hAnsi="Symbol" w:hint="default"/>
      </w:rPr>
    </w:lvl>
    <w:lvl w:ilvl="4" w:tplc="00030409" w:tentative="1">
      <w:start w:val="1"/>
      <w:numFmt w:val="bullet"/>
      <w:lvlText w:val="o"/>
      <w:lvlJc w:val="left"/>
      <w:pPr>
        <w:tabs>
          <w:tab w:val="num" w:pos="3960"/>
        </w:tabs>
        <w:ind w:left="3960" w:hanging="360"/>
      </w:pPr>
      <w:rPr>
        <w:rFonts w:ascii="Courier New" w:hAnsi="Courier New" w:hint="default"/>
      </w:rPr>
    </w:lvl>
    <w:lvl w:ilvl="5" w:tplc="00050409" w:tentative="1">
      <w:start w:val="1"/>
      <w:numFmt w:val="bullet"/>
      <w:lvlText w:val=""/>
      <w:lvlJc w:val="left"/>
      <w:pPr>
        <w:tabs>
          <w:tab w:val="num" w:pos="4680"/>
        </w:tabs>
        <w:ind w:left="4680" w:hanging="360"/>
      </w:pPr>
      <w:rPr>
        <w:rFonts w:ascii="Wingdings" w:hAnsi="Wingdings" w:hint="default"/>
      </w:rPr>
    </w:lvl>
    <w:lvl w:ilvl="6" w:tplc="00010409" w:tentative="1">
      <w:start w:val="1"/>
      <w:numFmt w:val="bullet"/>
      <w:lvlText w:val=""/>
      <w:lvlJc w:val="left"/>
      <w:pPr>
        <w:tabs>
          <w:tab w:val="num" w:pos="5400"/>
        </w:tabs>
        <w:ind w:left="5400" w:hanging="360"/>
      </w:pPr>
      <w:rPr>
        <w:rFonts w:ascii="Symbol" w:hAnsi="Symbol" w:hint="default"/>
      </w:rPr>
    </w:lvl>
    <w:lvl w:ilvl="7" w:tplc="00030409" w:tentative="1">
      <w:start w:val="1"/>
      <w:numFmt w:val="bullet"/>
      <w:lvlText w:val="o"/>
      <w:lvlJc w:val="left"/>
      <w:pPr>
        <w:tabs>
          <w:tab w:val="num" w:pos="6120"/>
        </w:tabs>
        <w:ind w:left="6120" w:hanging="360"/>
      </w:pPr>
      <w:rPr>
        <w:rFonts w:ascii="Courier New" w:hAnsi="Courier New" w:hint="default"/>
      </w:rPr>
    </w:lvl>
    <w:lvl w:ilvl="8" w:tplc="00050409" w:tentative="1">
      <w:start w:val="1"/>
      <w:numFmt w:val="bullet"/>
      <w:lvlText w:val=""/>
      <w:lvlJc w:val="left"/>
      <w:pPr>
        <w:tabs>
          <w:tab w:val="num" w:pos="6840"/>
        </w:tabs>
        <w:ind w:left="684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5DD6BD6"/>
    <w:multiLevelType w:val="multilevel"/>
    <w:tmpl w:val="64AEBD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17C936A6"/>
    <w:multiLevelType w:val="multilevel"/>
    <w:tmpl w:val="99C81B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A9915F9"/>
    <w:multiLevelType w:val="multilevel"/>
    <w:tmpl w:val="5C8E34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421B8F"/>
    <w:multiLevelType w:val="multilevel"/>
    <w:tmpl w:val="F44A82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35D9038D"/>
    <w:multiLevelType w:val="multilevel"/>
    <w:tmpl w:val="DFCA04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0">
    <w:nsid w:val="36D24515"/>
    <w:multiLevelType w:val="multilevel"/>
    <w:tmpl w:val="0FB2A2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3BE623B5"/>
    <w:multiLevelType w:val="multilevel"/>
    <w:tmpl w:val="0BA8B0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0960BFC"/>
    <w:multiLevelType w:val="multilevel"/>
    <w:tmpl w:val="E0D03A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0B47527"/>
    <w:multiLevelType w:val="multilevel"/>
    <w:tmpl w:val="3CA26E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7" w15:restartNumberingAfterBreak="0">
    <w:nsid w:val="4BA831C4"/>
    <w:multiLevelType w:val="multilevel"/>
    <w:tmpl w:val="D038AB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4C47721C"/>
    <w:multiLevelType w:val="multilevel"/>
    <w:tmpl w:val="EADEF2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0"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1"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2" w15:restartNumberingAfterBreak="0">
    <w:nsid w:val="524B438D"/>
    <w:multiLevelType w:val="multilevel"/>
    <w:tmpl w:val="5EE855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6"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7"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8"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9"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1"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2"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4" w15:restartNumberingAfterBreak="0">
    <w:nsid w:val="73723B52"/>
    <w:multiLevelType w:val="multilevel"/>
    <w:tmpl w:val="0524A5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5"/>
  </w:num>
  <w:num w:numId="2" w16cid:durableId="170411264">
    <w:abstractNumId w:val="49"/>
  </w:num>
  <w:num w:numId="3" w16cid:durableId="985085104">
    <w:abstractNumId w:val="14"/>
  </w:num>
  <w:num w:numId="4" w16cid:durableId="1872112631">
    <w:abstractNumId w:val="16"/>
  </w:num>
  <w:num w:numId="5" w16cid:durableId="336812815">
    <w:abstractNumId w:val="33"/>
  </w:num>
  <w:num w:numId="6" w16cid:durableId="155153463">
    <w:abstractNumId w:val="2"/>
  </w:num>
  <w:num w:numId="7" w16cid:durableId="1428236886">
    <w:abstractNumId w:val="36"/>
  </w:num>
  <w:num w:numId="8" w16cid:durableId="103154041">
    <w:abstractNumId w:val="40"/>
  </w:num>
  <w:num w:numId="9" w16cid:durableId="1308436166">
    <w:abstractNumId w:val="35"/>
  </w:num>
  <w:num w:numId="10" w16cid:durableId="1335643199">
    <w:abstractNumId w:val="47"/>
  </w:num>
  <w:num w:numId="11" w16cid:durableId="1160577431">
    <w:abstractNumId w:val="39"/>
  </w:num>
  <w:num w:numId="12" w16cid:durableId="1673139647">
    <w:abstractNumId w:val="21"/>
  </w:num>
  <w:num w:numId="13" w16cid:durableId="1742215375">
    <w:abstractNumId w:val="57"/>
  </w:num>
  <w:num w:numId="14" w16cid:durableId="664823544">
    <w:abstractNumId w:val="53"/>
  </w:num>
  <w:num w:numId="15" w16cid:durableId="979774751">
    <w:abstractNumId w:val="17"/>
  </w:num>
  <w:num w:numId="16" w16cid:durableId="322781625">
    <w:abstractNumId w:val="34"/>
  </w:num>
  <w:num w:numId="17" w16cid:durableId="1279027280">
    <w:abstractNumId w:val="42"/>
  </w:num>
  <w:num w:numId="18" w16cid:durableId="366756046">
    <w:abstractNumId w:val="10"/>
  </w:num>
  <w:num w:numId="19" w16cid:durableId="431317873">
    <w:abstractNumId w:val="24"/>
  </w:num>
  <w:num w:numId="20" w16cid:durableId="661087583">
    <w:abstractNumId w:val="29"/>
  </w:num>
  <w:num w:numId="21" w16cid:durableId="1938171686">
    <w:abstractNumId w:val="19"/>
  </w:num>
  <w:num w:numId="22" w16cid:durableId="1206022730">
    <w:abstractNumId w:val="13"/>
  </w:num>
  <w:num w:numId="23" w16cid:durableId="1394156652">
    <w:abstractNumId w:val="31"/>
  </w:num>
  <w:num w:numId="24" w16cid:durableId="237247714">
    <w:abstractNumId w:val="54"/>
  </w:num>
  <w:num w:numId="25" w16cid:durableId="97138411">
    <w:abstractNumId w:val="38"/>
  </w:num>
  <w:num w:numId="26" w16cid:durableId="905608669">
    <w:abstractNumId w:val="1"/>
  </w:num>
  <w:num w:numId="27" w16cid:durableId="1650479410">
    <w:abstractNumId w:val="4"/>
  </w:num>
  <w:num w:numId="28" w16cid:durableId="292714174">
    <w:abstractNumId w:val="30"/>
  </w:num>
  <w:num w:numId="29" w16cid:durableId="1785230582">
    <w:abstractNumId w:val="11"/>
  </w:num>
  <w:num w:numId="30" w16cid:durableId="333413660">
    <w:abstractNumId w:val="37"/>
  </w:num>
  <w:num w:numId="31" w16cid:durableId="804851793">
    <w:abstractNumId w:val="0"/>
  </w:num>
  <w:num w:numId="32" w16cid:durableId="1197279238">
    <w:abstractNumId w:val="22"/>
  </w:num>
  <w:num w:numId="33" w16cid:durableId="729228463">
    <w:abstractNumId w:val="7"/>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20B1"/>
    <w:rsid w:val="0003300C"/>
    <w:rsid w:val="000332EC"/>
    <w:rsid w:val="000337A3"/>
    <w:rsid w:val="000343D3"/>
    <w:rsid w:val="000346D1"/>
    <w:rsid w:val="00034E7A"/>
    <w:rsid w:val="0003565D"/>
    <w:rsid w:val="00036064"/>
    <w:rsid w:val="000360F2"/>
    <w:rsid w:val="00036D45"/>
    <w:rsid w:val="00036EBF"/>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59B7"/>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1"/>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77EA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2D"/>
    <w:rsid w:val="00085B6D"/>
    <w:rsid w:val="00086400"/>
    <w:rsid w:val="0008678B"/>
    <w:rsid w:val="00086BBF"/>
    <w:rsid w:val="00086C5B"/>
    <w:rsid w:val="00087019"/>
    <w:rsid w:val="00087157"/>
    <w:rsid w:val="0008765C"/>
    <w:rsid w:val="00087AA2"/>
    <w:rsid w:val="00087CE5"/>
    <w:rsid w:val="00087DBC"/>
    <w:rsid w:val="0009026C"/>
    <w:rsid w:val="000905C8"/>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0E6"/>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3DD3"/>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8E"/>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348"/>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300"/>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5F2"/>
    <w:rsid w:val="0011371C"/>
    <w:rsid w:val="00113A48"/>
    <w:rsid w:val="00113D4F"/>
    <w:rsid w:val="00113EE7"/>
    <w:rsid w:val="00114175"/>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BB3"/>
    <w:rsid w:val="0013609B"/>
    <w:rsid w:val="001365F2"/>
    <w:rsid w:val="001369F7"/>
    <w:rsid w:val="00136DBE"/>
    <w:rsid w:val="001378AA"/>
    <w:rsid w:val="00137A24"/>
    <w:rsid w:val="00137CF3"/>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6D2"/>
    <w:rsid w:val="00150746"/>
    <w:rsid w:val="00151331"/>
    <w:rsid w:val="00151BF0"/>
    <w:rsid w:val="00151CF9"/>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6A9"/>
    <w:rsid w:val="00160C09"/>
    <w:rsid w:val="00160EA5"/>
    <w:rsid w:val="00161183"/>
    <w:rsid w:val="00161450"/>
    <w:rsid w:val="00161A18"/>
    <w:rsid w:val="00161DFE"/>
    <w:rsid w:val="001622E2"/>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1F44"/>
    <w:rsid w:val="00172637"/>
    <w:rsid w:val="001726D4"/>
    <w:rsid w:val="001728B5"/>
    <w:rsid w:val="0017336D"/>
    <w:rsid w:val="00173F1A"/>
    <w:rsid w:val="00174052"/>
    <w:rsid w:val="001745CE"/>
    <w:rsid w:val="00174E84"/>
    <w:rsid w:val="001750A0"/>
    <w:rsid w:val="00175D35"/>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38C2"/>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2F5"/>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37A"/>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298"/>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33B"/>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18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19"/>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4A0"/>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0C"/>
    <w:rsid w:val="002A38CE"/>
    <w:rsid w:val="002A3D3F"/>
    <w:rsid w:val="002A4E2C"/>
    <w:rsid w:val="002A4F2A"/>
    <w:rsid w:val="002A5F7A"/>
    <w:rsid w:val="002A738D"/>
    <w:rsid w:val="002A73A1"/>
    <w:rsid w:val="002A7ACA"/>
    <w:rsid w:val="002A7B1C"/>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5CED"/>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36B"/>
    <w:rsid w:val="00361ECA"/>
    <w:rsid w:val="0036200D"/>
    <w:rsid w:val="0036258B"/>
    <w:rsid w:val="00362602"/>
    <w:rsid w:val="00362729"/>
    <w:rsid w:val="00362A66"/>
    <w:rsid w:val="00362A68"/>
    <w:rsid w:val="003636D0"/>
    <w:rsid w:val="003636D4"/>
    <w:rsid w:val="00363F02"/>
    <w:rsid w:val="00364559"/>
    <w:rsid w:val="00364B80"/>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FE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496E"/>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41D"/>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8B8"/>
    <w:rsid w:val="003D1B95"/>
    <w:rsid w:val="003D2616"/>
    <w:rsid w:val="003D2A34"/>
    <w:rsid w:val="003D2FC3"/>
    <w:rsid w:val="003D3028"/>
    <w:rsid w:val="003D32A2"/>
    <w:rsid w:val="003D3FBD"/>
    <w:rsid w:val="003D4029"/>
    <w:rsid w:val="003D432D"/>
    <w:rsid w:val="003D44EC"/>
    <w:rsid w:val="003D4E8A"/>
    <w:rsid w:val="003D4F8B"/>
    <w:rsid w:val="003D5307"/>
    <w:rsid w:val="003D6672"/>
    <w:rsid w:val="003D66C9"/>
    <w:rsid w:val="003D70B4"/>
    <w:rsid w:val="003D70C8"/>
    <w:rsid w:val="003D7855"/>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ED"/>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100"/>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0C6F"/>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1E7"/>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205"/>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40B9"/>
    <w:rsid w:val="004E5182"/>
    <w:rsid w:val="004E5200"/>
    <w:rsid w:val="004E60F4"/>
    <w:rsid w:val="004E6BD0"/>
    <w:rsid w:val="004E6C3A"/>
    <w:rsid w:val="004E6D2C"/>
    <w:rsid w:val="004E6DDB"/>
    <w:rsid w:val="004E6EDB"/>
    <w:rsid w:val="004E7000"/>
    <w:rsid w:val="004E78B5"/>
    <w:rsid w:val="004E7A32"/>
    <w:rsid w:val="004E7A6C"/>
    <w:rsid w:val="004E7FB0"/>
    <w:rsid w:val="004F009F"/>
    <w:rsid w:val="004F03F3"/>
    <w:rsid w:val="004F0E0D"/>
    <w:rsid w:val="004F0FB3"/>
    <w:rsid w:val="004F12E7"/>
    <w:rsid w:val="004F1C43"/>
    <w:rsid w:val="004F22E4"/>
    <w:rsid w:val="004F28B3"/>
    <w:rsid w:val="004F2B70"/>
    <w:rsid w:val="004F34DC"/>
    <w:rsid w:val="004F35C0"/>
    <w:rsid w:val="004F44A9"/>
    <w:rsid w:val="004F5359"/>
    <w:rsid w:val="004F5DB0"/>
    <w:rsid w:val="004F5FD5"/>
    <w:rsid w:val="004F6047"/>
    <w:rsid w:val="004F6959"/>
    <w:rsid w:val="004F698C"/>
    <w:rsid w:val="004F6B8D"/>
    <w:rsid w:val="004F71A6"/>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988"/>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51"/>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45F"/>
    <w:rsid w:val="005B3936"/>
    <w:rsid w:val="005B4923"/>
    <w:rsid w:val="005B587B"/>
    <w:rsid w:val="005B5DA0"/>
    <w:rsid w:val="005B6842"/>
    <w:rsid w:val="005B6B22"/>
    <w:rsid w:val="005B6DB4"/>
    <w:rsid w:val="005B72A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40B"/>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D2C"/>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3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9D0"/>
    <w:rsid w:val="00625EF4"/>
    <w:rsid w:val="00626215"/>
    <w:rsid w:val="00627DAE"/>
    <w:rsid w:val="00630C13"/>
    <w:rsid w:val="006310C1"/>
    <w:rsid w:val="006310CE"/>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9D6"/>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77"/>
    <w:rsid w:val="006838F2"/>
    <w:rsid w:val="006846EA"/>
    <w:rsid w:val="00684BCF"/>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DD4"/>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3C4"/>
    <w:rsid w:val="006D5A90"/>
    <w:rsid w:val="006D682B"/>
    <w:rsid w:val="006D6D16"/>
    <w:rsid w:val="006D6EA3"/>
    <w:rsid w:val="006D788B"/>
    <w:rsid w:val="006D7ABD"/>
    <w:rsid w:val="006D7AEF"/>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625"/>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195D"/>
    <w:rsid w:val="007425C9"/>
    <w:rsid w:val="00742A40"/>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133"/>
    <w:rsid w:val="007503C3"/>
    <w:rsid w:val="0075059D"/>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896"/>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E4D"/>
    <w:rsid w:val="00772F18"/>
    <w:rsid w:val="007731C1"/>
    <w:rsid w:val="007737AF"/>
    <w:rsid w:val="007737C1"/>
    <w:rsid w:val="00773D36"/>
    <w:rsid w:val="007745A7"/>
    <w:rsid w:val="00774DE6"/>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3FE"/>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4E79"/>
    <w:rsid w:val="007C5053"/>
    <w:rsid w:val="007C6B6D"/>
    <w:rsid w:val="007C6D10"/>
    <w:rsid w:val="007C71CA"/>
    <w:rsid w:val="007C7D6F"/>
    <w:rsid w:val="007D051A"/>
    <w:rsid w:val="007D0DEF"/>
    <w:rsid w:val="007D109C"/>
    <w:rsid w:val="007D2759"/>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44A"/>
    <w:rsid w:val="007E4AF8"/>
    <w:rsid w:val="007E5126"/>
    <w:rsid w:val="007E5339"/>
    <w:rsid w:val="007E5872"/>
    <w:rsid w:val="007E5889"/>
    <w:rsid w:val="007E5B4E"/>
    <w:rsid w:val="007E694C"/>
    <w:rsid w:val="007E6AE1"/>
    <w:rsid w:val="007E6F2D"/>
    <w:rsid w:val="007E7171"/>
    <w:rsid w:val="007E78A6"/>
    <w:rsid w:val="007F0350"/>
    <w:rsid w:val="007F0D3C"/>
    <w:rsid w:val="007F12FF"/>
    <w:rsid w:val="007F1347"/>
    <w:rsid w:val="007F1526"/>
    <w:rsid w:val="007F17D1"/>
    <w:rsid w:val="007F1A74"/>
    <w:rsid w:val="007F265F"/>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62C"/>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5E82"/>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0E4"/>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1F6"/>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A48"/>
    <w:rsid w:val="008F6E4D"/>
    <w:rsid w:val="008F6F72"/>
    <w:rsid w:val="008F744E"/>
    <w:rsid w:val="008F7726"/>
    <w:rsid w:val="008F79B2"/>
    <w:rsid w:val="008F7DDE"/>
    <w:rsid w:val="008F7FD8"/>
    <w:rsid w:val="00900131"/>
    <w:rsid w:val="009003E0"/>
    <w:rsid w:val="009006D6"/>
    <w:rsid w:val="00900C0C"/>
    <w:rsid w:val="00900E9A"/>
    <w:rsid w:val="00901562"/>
    <w:rsid w:val="009022C6"/>
    <w:rsid w:val="009024DD"/>
    <w:rsid w:val="00902ABC"/>
    <w:rsid w:val="009042E1"/>
    <w:rsid w:val="0090495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C04"/>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27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1BF"/>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2EC3"/>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909"/>
    <w:rsid w:val="009C5D3E"/>
    <w:rsid w:val="009C6B5A"/>
    <w:rsid w:val="009C76BC"/>
    <w:rsid w:val="009C7877"/>
    <w:rsid w:val="009C795A"/>
    <w:rsid w:val="009C79FA"/>
    <w:rsid w:val="009C7BFA"/>
    <w:rsid w:val="009C7E16"/>
    <w:rsid w:val="009D011E"/>
    <w:rsid w:val="009D01DD"/>
    <w:rsid w:val="009D11B3"/>
    <w:rsid w:val="009D11DB"/>
    <w:rsid w:val="009D16FC"/>
    <w:rsid w:val="009D1828"/>
    <w:rsid w:val="009D1BC9"/>
    <w:rsid w:val="009D1D76"/>
    <w:rsid w:val="009D2007"/>
    <w:rsid w:val="009D21FE"/>
    <w:rsid w:val="009D246B"/>
    <w:rsid w:val="009D2787"/>
    <w:rsid w:val="009D2B29"/>
    <w:rsid w:val="009D343B"/>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6D1"/>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3FCE"/>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0B3"/>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2E"/>
    <w:rsid w:val="00A9194C"/>
    <w:rsid w:val="00A91D05"/>
    <w:rsid w:val="00A93280"/>
    <w:rsid w:val="00A934FE"/>
    <w:rsid w:val="00A935BE"/>
    <w:rsid w:val="00A94064"/>
    <w:rsid w:val="00A94789"/>
    <w:rsid w:val="00A954A3"/>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5FDE"/>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876"/>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3912"/>
    <w:rsid w:val="00B0441A"/>
    <w:rsid w:val="00B04DFB"/>
    <w:rsid w:val="00B05017"/>
    <w:rsid w:val="00B05733"/>
    <w:rsid w:val="00B05998"/>
    <w:rsid w:val="00B05AB9"/>
    <w:rsid w:val="00B05B00"/>
    <w:rsid w:val="00B06077"/>
    <w:rsid w:val="00B0680D"/>
    <w:rsid w:val="00B072DC"/>
    <w:rsid w:val="00B10A43"/>
    <w:rsid w:val="00B10FB5"/>
    <w:rsid w:val="00B1148F"/>
    <w:rsid w:val="00B11A35"/>
    <w:rsid w:val="00B12AC2"/>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07"/>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2E5"/>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5F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315C"/>
    <w:rsid w:val="00BA4ED5"/>
    <w:rsid w:val="00BA58E7"/>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80"/>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039"/>
    <w:rsid w:val="00C66842"/>
    <w:rsid w:val="00C675A2"/>
    <w:rsid w:val="00C67B2C"/>
    <w:rsid w:val="00C67C64"/>
    <w:rsid w:val="00C70493"/>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6C5E"/>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C92"/>
    <w:rsid w:val="00CA1DF5"/>
    <w:rsid w:val="00CA1FAB"/>
    <w:rsid w:val="00CA1FB1"/>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78"/>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833"/>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3F99"/>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2FDD"/>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1718"/>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31D"/>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8A1"/>
    <w:rsid w:val="00DD6E56"/>
    <w:rsid w:val="00DD7311"/>
    <w:rsid w:val="00DD74BB"/>
    <w:rsid w:val="00DD791E"/>
    <w:rsid w:val="00DD7D99"/>
    <w:rsid w:val="00DD7FB2"/>
    <w:rsid w:val="00DE0356"/>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6CBD"/>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CB5"/>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6A5"/>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4FF"/>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4A2"/>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2B7"/>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66E"/>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002"/>
    <w:rsid w:val="00F53AB5"/>
    <w:rsid w:val="00F53F40"/>
    <w:rsid w:val="00F542CE"/>
    <w:rsid w:val="00F549BC"/>
    <w:rsid w:val="00F54A26"/>
    <w:rsid w:val="00F555C1"/>
    <w:rsid w:val="00F555F1"/>
    <w:rsid w:val="00F565B0"/>
    <w:rsid w:val="00F57D76"/>
    <w:rsid w:val="00F600CB"/>
    <w:rsid w:val="00F601BF"/>
    <w:rsid w:val="00F602AC"/>
    <w:rsid w:val="00F60717"/>
    <w:rsid w:val="00F609A2"/>
    <w:rsid w:val="00F61065"/>
    <w:rsid w:val="00F6107F"/>
    <w:rsid w:val="00F625B2"/>
    <w:rsid w:val="00F628EA"/>
    <w:rsid w:val="00F62992"/>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847"/>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687"/>
    <w:rsid w:val="00F85DA4"/>
    <w:rsid w:val="00F85F94"/>
    <w:rsid w:val="00F86448"/>
    <w:rsid w:val="00F870D7"/>
    <w:rsid w:val="00F874AD"/>
    <w:rsid w:val="00F9224D"/>
    <w:rsid w:val="00F92490"/>
    <w:rsid w:val="00F929BC"/>
    <w:rsid w:val="00F92C56"/>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83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37C1"/>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91E3E51"/>
    <w:rsid w:val="2AD1A92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B106ECE2-00E3-4941-A336-0FCABE66C1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aliases w:val="Bulleted list"/>
    <w:basedOn w:val="Normal"/>
    <w:link w:val="ListParagraphChar"/>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ListParagraphChar">
    <w:name w:val="List Paragraph Char"/>
    <w:aliases w:val="Bulleted list Char"/>
    <w:basedOn w:val="DefaultParagraphFont"/>
    <w:link w:val="ListParagraph"/>
    <w:uiPriority w:val="34"/>
    <w:rsid w:val="00772E4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53742575">
      <w:bodyDiv w:val="1"/>
      <w:marLeft w:val="0"/>
      <w:marRight w:val="0"/>
      <w:marTop w:val="0"/>
      <w:marBottom w:val="0"/>
      <w:divBdr>
        <w:top w:val="none" w:sz="0" w:space="0" w:color="auto"/>
        <w:left w:val="none" w:sz="0" w:space="0" w:color="auto"/>
        <w:bottom w:val="none" w:sz="0" w:space="0" w:color="auto"/>
        <w:right w:val="none" w:sz="0" w:space="0" w:color="auto"/>
      </w:divBdr>
    </w:div>
    <w:div w:id="62800555">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05419386">
      <w:bodyDiv w:val="1"/>
      <w:marLeft w:val="0"/>
      <w:marRight w:val="0"/>
      <w:marTop w:val="0"/>
      <w:marBottom w:val="0"/>
      <w:divBdr>
        <w:top w:val="none" w:sz="0" w:space="0" w:color="auto"/>
        <w:left w:val="none" w:sz="0" w:space="0" w:color="auto"/>
        <w:bottom w:val="none" w:sz="0" w:space="0" w:color="auto"/>
        <w:right w:val="none" w:sz="0" w:space="0" w:color="auto"/>
      </w:divBdr>
    </w:div>
    <w:div w:id="407121062">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28090059">
      <w:bodyDiv w:val="1"/>
      <w:marLeft w:val="0"/>
      <w:marRight w:val="0"/>
      <w:marTop w:val="0"/>
      <w:marBottom w:val="0"/>
      <w:divBdr>
        <w:top w:val="none" w:sz="0" w:space="0" w:color="auto"/>
        <w:left w:val="none" w:sz="0" w:space="0" w:color="auto"/>
        <w:bottom w:val="none" w:sz="0" w:space="0" w:color="auto"/>
        <w:right w:val="none" w:sz="0" w:space="0" w:color="auto"/>
      </w:divBdr>
    </w:div>
    <w:div w:id="455680796">
      <w:bodyDiv w:val="1"/>
      <w:marLeft w:val="0"/>
      <w:marRight w:val="0"/>
      <w:marTop w:val="0"/>
      <w:marBottom w:val="0"/>
      <w:divBdr>
        <w:top w:val="none" w:sz="0" w:space="0" w:color="auto"/>
        <w:left w:val="none" w:sz="0" w:space="0" w:color="auto"/>
        <w:bottom w:val="none" w:sz="0" w:space="0" w:color="auto"/>
        <w:right w:val="none" w:sz="0" w:space="0" w:color="auto"/>
      </w:divBdr>
    </w:div>
    <w:div w:id="606428107">
      <w:bodyDiv w:val="1"/>
      <w:marLeft w:val="0"/>
      <w:marRight w:val="0"/>
      <w:marTop w:val="0"/>
      <w:marBottom w:val="0"/>
      <w:divBdr>
        <w:top w:val="none" w:sz="0" w:space="0" w:color="auto"/>
        <w:left w:val="none" w:sz="0" w:space="0" w:color="auto"/>
        <w:bottom w:val="none" w:sz="0" w:space="0" w:color="auto"/>
        <w:right w:val="none" w:sz="0" w:space="0" w:color="auto"/>
      </w:divBdr>
    </w:div>
    <w:div w:id="866060561">
      <w:bodyDiv w:val="1"/>
      <w:marLeft w:val="0"/>
      <w:marRight w:val="0"/>
      <w:marTop w:val="0"/>
      <w:marBottom w:val="0"/>
      <w:divBdr>
        <w:top w:val="none" w:sz="0" w:space="0" w:color="auto"/>
        <w:left w:val="none" w:sz="0" w:space="0" w:color="auto"/>
        <w:bottom w:val="none" w:sz="0" w:space="0" w:color="auto"/>
        <w:right w:val="none" w:sz="0" w:space="0" w:color="auto"/>
      </w:divBdr>
    </w:div>
    <w:div w:id="905845530">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35632532">
      <w:bodyDiv w:val="1"/>
      <w:marLeft w:val="0"/>
      <w:marRight w:val="0"/>
      <w:marTop w:val="0"/>
      <w:marBottom w:val="0"/>
      <w:divBdr>
        <w:top w:val="none" w:sz="0" w:space="0" w:color="auto"/>
        <w:left w:val="none" w:sz="0" w:space="0" w:color="auto"/>
        <w:bottom w:val="none" w:sz="0" w:space="0" w:color="auto"/>
        <w:right w:val="none" w:sz="0" w:space="0" w:color="auto"/>
      </w:divBdr>
    </w:div>
    <w:div w:id="1459909542">
      <w:bodyDiv w:val="1"/>
      <w:marLeft w:val="0"/>
      <w:marRight w:val="0"/>
      <w:marTop w:val="0"/>
      <w:marBottom w:val="0"/>
      <w:divBdr>
        <w:top w:val="none" w:sz="0" w:space="0" w:color="auto"/>
        <w:left w:val="none" w:sz="0" w:space="0" w:color="auto"/>
        <w:bottom w:val="none" w:sz="0" w:space="0" w:color="auto"/>
        <w:right w:val="none" w:sz="0" w:space="0" w:color="auto"/>
      </w:divBdr>
    </w:div>
    <w:div w:id="161995132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19760194">
      <w:bodyDiv w:val="1"/>
      <w:marLeft w:val="0"/>
      <w:marRight w:val="0"/>
      <w:marTop w:val="0"/>
      <w:marBottom w:val="0"/>
      <w:divBdr>
        <w:top w:val="none" w:sz="0" w:space="0" w:color="auto"/>
        <w:left w:val="none" w:sz="0" w:space="0" w:color="auto"/>
        <w:bottom w:val="none" w:sz="0" w:space="0" w:color="auto"/>
        <w:right w:val="none" w:sz="0" w:space="0" w:color="auto"/>
      </w:divBdr>
    </w:div>
    <w:div w:id="1885369399">
      <w:bodyDiv w:val="1"/>
      <w:marLeft w:val="0"/>
      <w:marRight w:val="0"/>
      <w:marTop w:val="0"/>
      <w:marBottom w:val="0"/>
      <w:divBdr>
        <w:top w:val="none" w:sz="0" w:space="0" w:color="auto"/>
        <w:left w:val="none" w:sz="0" w:space="0" w:color="auto"/>
        <w:bottom w:val="none" w:sz="0" w:space="0" w:color="auto"/>
        <w:right w:val="none" w:sz="0" w:space="0" w:color="auto"/>
      </w:divBdr>
      <w:divsChild>
        <w:div w:id="434254714">
          <w:marLeft w:val="547"/>
          <w:marRight w:val="0"/>
          <w:marTop w:val="0"/>
          <w:marBottom w:val="0"/>
          <w:divBdr>
            <w:top w:val="none" w:sz="0" w:space="0" w:color="auto"/>
            <w:left w:val="none" w:sz="0" w:space="0" w:color="auto"/>
            <w:bottom w:val="none" w:sz="0" w:space="0" w:color="auto"/>
            <w:right w:val="none" w:sz="0" w:space="0" w:color="auto"/>
          </w:divBdr>
        </w:div>
      </w:divsChild>
    </w:div>
    <w:div w:id="2014137436">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905C8"/>
    <w:rsid w:val="000D4A8E"/>
    <w:rsid w:val="001135F2"/>
    <w:rsid w:val="001606A9"/>
    <w:rsid w:val="001E02F5"/>
    <w:rsid w:val="003A6075"/>
    <w:rsid w:val="00584F41"/>
    <w:rsid w:val="005B72A4"/>
    <w:rsid w:val="005F4D2C"/>
    <w:rsid w:val="006B71E1"/>
    <w:rsid w:val="00730C85"/>
    <w:rsid w:val="00745437"/>
    <w:rsid w:val="007933FE"/>
    <w:rsid w:val="00815E82"/>
    <w:rsid w:val="008C278E"/>
    <w:rsid w:val="009D011E"/>
    <w:rsid w:val="00A43FCE"/>
    <w:rsid w:val="00AF6876"/>
    <w:rsid w:val="00B41E13"/>
    <w:rsid w:val="00C4261B"/>
    <w:rsid w:val="00C83608"/>
    <w:rsid w:val="00D10410"/>
    <w:rsid w:val="00D31718"/>
    <w:rsid w:val="00D83E5E"/>
    <w:rsid w:val="00E51ECD"/>
    <w:rsid w:val="00F62992"/>
    <w:rsid w:val="00F8568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797aeec6-0273-40f2-ab3e-beee73212332" ContentTypeId="0x0101009298E819CE1EBB4F8D2096B3E0F0C291"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12</Value>
      <Value>11</Value>
      <Value>10</Value>
    </TaxCatchAll>
    <ManagersName xmlns="http://schemas.microsoft.com/sharepoint/v3" xsi:nil="true"/>
    <VPSGrade xmlns="2c1027e1-3f4a-4872-87cb-8e11f34862a8">VPS5</VPSGrad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DLCPolicyLabelLock xmlns="9c4c9ff1-6507-4003-9a10-6bc219b54808"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Division xmlns="2c1027e1-3f4a-4872-87cb-8e11f34862a8">Finance Infrastructure &amp; Procurement</Division>
    <Employee_Name xmlns="9fd47c19-1c4a-4d7d-b342-c10cef269344">
      <UserInfo>
        <DisplayName/>
        <AccountId xsi:nil="true"/>
        <AccountType/>
      </UserInfo>
    </Employee_Name>
    <Ongoing_x002f_Fixed xmlns="2c1027e1-3f4a-4872-87cb-8e11f34862a8">Ongoing</Ongoing_x002f_Fixed>
    <DLCPolicyLabelClientValue xmlns="9c4c9ff1-6507-4003-9a10-6bc219b54808">Version {_UIVersionString}</DLCPolicyLabelClientValue>
    <_dlc_DocId xmlns="a5f32de4-e402-4188-b034-e71ca7d22e54">DOCID1173-5871972-236</_dlc_DocId>
    <_dlc_DocIdUrl xmlns="a5f32de4-e402-4188-b034-e71ca7d22e54">
      <Url>https://delwpvicgovau.sharepoint.com/sites/ecm_1173/_layouts/15/DocIdRedir.aspx?ID=DOCID1173-5871972-236</Url>
      <Description>DOCID1173-5871972-236</Description>
    </_dlc_DocIdUrl>
    <DLCPolicyLabelValue xmlns="9c4c9ff1-6507-4003-9a10-6bc219b54808">Version {_UIVersionString}</DLCPolicyLabelValue>
  </documentManagement>
</p:properties>
</file>

<file path=customXml/item8.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BDA23BE6244D644A8B0861B8FA457D1" ma:contentTypeVersion="211" ma:contentTypeDescription="For use with ECM V2 HR Administration libraries. Documents relating to the hiring, on boarding, secondment, higher duties etc. of staff and contractors. &#10;!Note: Performance Management is in EPP " ma:contentTypeScope="" ma:versionID="ce604186f20c7bfa3a7abebdf175edcd">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2c1027e1-3f4a-4872-87cb-8e11f34862a8" targetNamespace="http://schemas.microsoft.com/office/2006/metadata/properties" ma:root="true" ma:fieldsID="01d78b34d195621a2060b17aed2ad132" ns1:_="" ns2:_="" ns3:_="" ns4:_="" ns5:_="">
    <xsd:import namespace="http://schemas.microsoft.com/sharepoint/v3"/>
    <xsd:import namespace="9fd47c19-1c4a-4d7d-b342-c10cef269344"/>
    <xsd:import namespace="a5f32de4-e402-4188-b034-e71ca7d22e54"/>
    <xsd:import namespace="9c4c9ff1-6507-4003-9a10-6bc219b54808"/>
    <xsd:import namespace="2c1027e1-3f4a-4872-87cb-8e11f34862a8"/>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2:Employee_Name" minOccurs="0"/>
                <xsd:element ref="ns1:ManagersName" minOccurs="0"/>
                <xsd:element ref="ns5:Ongoing_x002f_Fixed" minOccurs="0"/>
                <xsd:element ref="ns5:VPSGrade" minOccurs="0"/>
                <xsd:element ref="ns5:MediaServiceMetadata" minOccurs="0"/>
                <xsd:element ref="ns5:MediaServiceFastMetadata" minOccurs="0"/>
                <xsd:element ref="ns5:MediaServiceSearchProperties" minOccurs="0"/>
                <xsd:element ref="ns5:Divi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3" nillable="true" ma:displayName="Exempt from Policy" ma:hidden="true" ma:internalName="_dlc_Exempt" ma:readOnly="true">
      <xsd:simpleType>
        <xsd:restriction base="dms:Unknown"/>
      </xsd:simpleType>
    </xsd:element>
    <xsd:element name="ManagersName" ma:index="26"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9" nillable="true" ma:taxonomy="true" ma:internalName="pd01c257034b4e86b1f58279a3bd54c6" ma:taxonomyFieldName="Security_x0020_Classification" ma:displayName="Security Classification" ma:readOnly="false" ma:default="1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3" nillable="true" ma:taxonomy="true" ma:internalName="fb3179c379644f499d7166d0c985669b" ma:taxonomyFieldName="Dissemination_x0020_Limiting_x0020_Marker" ma:displayName="Dissemination Limiting Marker" ma:readOnly="false" ma:default="10;#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pb0badcc4c144703855597c78047301a" ma:index="16" ma:taxonomy="true" ma:internalName="pb0badcc4c144703855597c78047301a" ma:taxonomyFieldName="Records_x0020_Class_x0020_HR_x0020_Admin" ma:displayName="Classification" ma:default="12;#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19"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25"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6" nillable="true" ma:displayName="Document ID Value" ma:description="The value of the document ID assigned to this item." ma:indexed="true" ma:internalName="_dlc_DocId" ma:readOnly="true">
      <xsd:simpleType>
        <xsd:restriction base="dms:Text"/>
      </xsd:simpleType>
    </xsd:element>
    <xsd:element name="_dlc_DocIdUrl" ma:index="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1"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2"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4"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c1027e1-3f4a-4872-87cb-8e11f34862a8" elementFormDefault="qualified">
    <xsd:import namespace="http://schemas.microsoft.com/office/2006/documentManagement/types"/>
    <xsd:import namespace="http://schemas.microsoft.com/office/infopath/2007/PartnerControls"/>
    <xsd:element name="Ongoing_x002f_Fixed" ma:index="27" nillable="true" ma:displayName="Ongoing/Fixed" ma:format="Dropdown" ma:internalName="Ongoing_x002f_Fixed">
      <xsd:simpleType>
        <xsd:restriction base="dms:Choice">
          <xsd:enumeration value="Ongoing"/>
          <xsd:enumeration value="Fixed"/>
        </xsd:restriction>
      </xsd:simpleType>
    </xsd:element>
    <xsd:element name="VPSGrade" ma:index="28" nillable="true" ma:displayName="VPS Grade" ma:format="Dropdown" ma:internalName="VPSGrade">
      <xsd:simpleType>
        <xsd:restriction base="dms:Choice">
          <xsd:enumeration value="VPS2"/>
          <xsd:enumeration value="VPS3"/>
          <xsd:enumeration value="VPS4"/>
          <xsd:enumeration value="VPS5"/>
          <xsd:enumeration value="VPS6"/>
          <xsd:enumeration value="VPS7"/>
          <xsd:enumeration value="SES1"/>
          <xsd:enumeration value="SES2"/>
        </xsd:restrict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Division" ma:index="32" nillable="true" ma:displayName="Division" ma:format="Dropdown" ma:internalName="Division">
      <xsd:simpleType>
        <xsd:restriction base="dms:Choice">
          <xsd:enumeration value="Finance Infrastructure &amp; Procurement"/>
          <xsd:enumeration value="Information Services"/>
          <xsd:enumeration value="Legal and Legislation"/>
          <xsd:enumeration value="Office Dep Sec"/>
          <xsd:enumeration value="People and Culture"/>
          <xsd:enumeration value="Strategic Comms"/>
          <xsd:enumeration value="Strategy and Performanc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428EB596-B720-47A5-812F-825DFA56D3D6}">
  <ds:schemaRefs>
    <ds:schemaRef ds:uri="Microsoft.SharePoint.Taxonomy.ContentTypeSync"/>
  </ds:schemaRefs>
</ds:datastoreItem>
</file>

<file path=customXml/itemProps4.xml><?xml version="1.0" encoding="utf-8"?>
<ds:datastoreItem xmlns:ds="http://schemas.openxmlformats.org/officeDocument/2006/customXml" ds:itemID="{353D1260-AECE-4C00-BFC7-4C838CF46959}">
  <ds:schemaRefs>
    <ds:schemaRef ds:uri="http://schemas.microsoft.com/sharepoint/events"/>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BF03CEF8-6D02-44AF-903E-998E4FD55DDE}">
  <ds:schemaRefs>
    <ds:schemaRef ds:uri="office.server.policy"/>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2c1027e1-3f4a-4872-87cb-8e11f34862a8"/>
    <ds:schemaRef ds:uri="9c4c9ff1-6507-4003-9a10-6bc219b54808"/>
    <ds:schemaRef ds:uri="a5f32de4-e402-4188-b034-e71ca7d22e54"/>
  </ds:schemaRefs>
</ds:datastoreItem>
</file>

<file path=customXml/itemProps8.xml><?xml version="1.0" encoding="utf-8"?>
<ds:datastoreItem xmlns:ds="http://schemas.openxmlformats.org/officeDocument/2006/customXml" ds:itemID="{FE052253-BBE8-4DEF-9933-F81FE46C62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2c1027e1-3f4a-4872-87cb-8e11f34862a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4</Pages>
  <Words>1875</Words>
  <Characters>10689</Characters>
  <Application>Microsoft Office Word</Application>
  <DocSecurity>0</DocSecurity>
  <Lines>89</Lines>
  <Paragraphs>25</Paragraphs>
  <ScaleCrop>false</ScaleCrop>
  <HeadingPairs>
    <vt:vector size="2" baseType="variant">
      <vt:variant>
        <vt:lpstr>Title</vt:lpstr>
      </vt:variant>
      <vt:variant>
        <vt:i4>1</vt:i4>
      </vt:variant>
    </vt:vector>
  </HeadingPairs>
  <TitlesOfParts>
    <vt:vector size="1" baseType="lpstr">
      <vt:lpstr>Title over two lines maximum just to see how it looks and how it will work</vt:lpstr>
    </vt:vector>
  </TitlesOfParts>
  <Company/>
  <LinksUpToDate>false</LinksUpToDate>
  <CharactersWithSpaces>12539</CharactersWithSpaces>
  <SharedDoc>false</SharedDoc>
  <HLinks>
    <vt:vector size="30" baseType="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1572952</vt:i4>
      </vt:variant>
      <vt:variant>
        <vt:i4>15</vt:i4>
      </vt:variant>
      <vt:variant>
        <vt:i4>0</vt:i4>
      </vt:variant>
      <vt:variant>
        <vt:i4>5</vt:i4>
      </vt:variant>
      <vt:variant>
        <vt:lpwstr>https://careers.vic.gov.au/victorian-public-sector/public-sector-values-integrity</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dc:title>
  <dc:subject>Position Description</dc:subject>
  <dc:creator>Fiona</dc:creator>
  <cp:keywords/>
  <dc:description/>
  <cp:lastModifiedBy>Lisa M Knight (DEECA)</cp:lastModifiedBy>
  <cp:revision>3</cp:revision>
  <cp:lastPrinted>2022-06-17T19:14:00Z</cp:lastPrinted>
  <dcterms:created xsi:type="dcterms:W3CDTF">2026-09-13T22:05:00Z</dcterms:created>
  <dcterms:modified xsi:type="dcterms:W3CDTF">2026-09-21T07:25:00Z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0x0101009298E819CE1EBB4F8D2096B3E0F0C2910F003BDA23BE6244D644A8B0861B8FA457D1</vt:lpwstr>
  </property>
  <property fmtid="{D5CDD505-2E9C-101B-9397-08002B2CF9AE}" pid="5" name="MediaServiceImageTags">
    <vt:lpwstr/>
  </property>
  <property fmtid="{D5CDD505-2E9C-101B-9397-08002B2CF9AE}" pid="6" name="_dlc_DocIdItemGuid">
    <vt:lpwstr>e3e15066-060f-4ddd-a26b-41aa5deaa3c0</vt:lpwstr>
  </property>
  <property fmtid="{D5CDD505-2E9C-101B-9397-08002B2CF9AE}" pid="7" name="Dissemination Limiting Marker">
    <vt:lpwstr>10;#FOUO|955eb6fc-b35a-4808-8aa5-31e514fa3f26</vt:lpwstr>
  </property>
  <property fmtid="{D5CDD505-2E9C-101B-9397-08002B2CF9AE}" pid="8" name="Security Classification">
    <vt:lpwstr>11;#Unclassified|7fa379f4-4aba-4692-ab80-7d39d3a23cf4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7;#All|8270565e-a836-42c0-aa61-1ac7b0ff14aa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6;#All|8270565e-a836-42c0-aa61-1ac7b0ff14aa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5;#People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4;#Corporate Services|583021de-5b88-4fc0-9d26-f0e13a42b826</vt:lpwstr>
  </property>
  <property fmtid="{D5CDD505-2E9C-101B-9397-08002B2CF9AE}" pid="47" name="MSIP_Label_4257e2ab-f512-40e2-9c9a-c64247360765_Enabled">
    <vt:lpwstr>true</vt:lpwstr>
  </property>
  <property fmtid="{D5CDD505-2E9C-101B-9397-08002B2CF9AE}" pid="48" name="MSIP_Label_4257e2ab-f512-40e2-9c9a-c64247360765_SetDate">
    <vt:lpwstr>2023-07-17T01:03:26Z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075fef45-7566-4307-b2d2-8243f31f116e</vt:lpwstr>
  </property>
  <property fmtid="{D5CDD505-2E9C-101B-9397-08002B2CF9AE}" pid="53" name="MSIP_Label_4257e2ab-f512-40e2-9c9a-c64247360765_ContentBits">
    <vt:lpwstr>2</vt:lpwstr>
  </property>
  <property fmtid="{D5CDD505-2E9C-101B-9397-08002B2CF9AE}" pid="54" name="Security_x0020_Classification">
    <vt:lpwstr>11;#Unclassified|7fa379f4-4aba-4692-ab80-7d39d3a23cf4</vt:lpwstr>
  </property>
  <property fmtid="{D5CDD505-2E9C-101B-9397-08002B2CF9AE}" pid="55" name="Dissemination_x0020_Limiting_x0020_Marker">
    <vt:lpwstr>10;#FOUO|955eb6fc-b35a-4808-8aa5-31e514fa3f26</vt:lpwstr>
  </property>
  <property fmtid="{D5CDD505-2E9C-101B-9397-08002B2CF9AE}" pid="56" name="Records Class HR Admin">
    <vt:lpwstr>12;#Position Description|9b605b16-5ff4-4142-9815-57489365a519</vt:lpwstr>
  </property>
  <property fmtid="{D5CDD505-2E9C-101B-9397-08002B2CF9AE}" pid="57" name="Records_x0020_Class_x0020_HR_x0020_Admin">
    <vt:lpwstr>12;#Position Description|9b605b16-5ff4-4142-9815-57489365a519</vt:lpwstr>
  </property>
</Properties>
</file>