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14044ECD" w:rsidR="00254F12" w:rsidRPr="00862057" w:rsidRDefault="00E37777"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FE1124">
            <w:t>De</w:t>
          </w:r>
          <w:r w:rsidR="006C01DA">
            <w:t>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Picture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Picture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3154C0CB">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xmlns:w16cei="http://schemas.microsoft.com/office/word/2026/wordml/cei">
            <w:pict w14:anchorId="62DF584E">
              <v:shape id="Freeform: Shape 4"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6717665,2227580" o:spid="_x0000_s1026" fillcolor="#201547 [3215]" stroked="f" path="m6717068,l,,127,2227567r5666892,-241l671706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w14:anchorId="550DB1B7">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6F733212">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5D99C6F9">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03AEA26C">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5D5E3F48">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xmlns:w16cei="http://schemas.microsoft.com/office/word/2026/wordml/cei">
            <w:pict w14:anchorId="46A9C94A">
              <v:shape id="Freeform: Shape 7"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255395,893444" o:spid="_x0000_s1026" fillcolor="#00b1a8" stroked="f" path="m1255382,l418833,,,893102r837107,-229l1255382,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w14:anchorId="10F12F80">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xmlns:w16cei="http://schemas.microsoft.com/office/word/2026/wordml/cei">
            <w:pict w14:anchorId="48D2BFD4">
              <v:shape id="Freeform: Shape 8"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48385,449580" o:spid="_x0000_s1026" fillcolor="#88dbdf [3205]" stroked="f" path="m1048296,l211747,,,449198r837120,-241l104829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w14:anchorId="38EEBCC0">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xmlns:w16cei="http://schemas.microsoft.com/office/word/2026/wordml/cei">
            <w:pict w14:anchorId="408AC82C">
              <v:shape id="Freeform: Shape 9"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4100,893444" o:spid="_x0000_s1026" fillcolor="#201547 [3215]" stroked="f" path="m423494,892873l211747,443674,,892873r423494,xem1053515,449199l841768,,630021,449199r423494,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w14:anchorId="097534C5">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xmlns:w16cei="http://schemas.microsoft.com/office/word/2026/wordml/cei">
            <w:pict w14:anchorId="3CE7F867">
              <v:shape id="Freeform: Shape 6"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678304,1781810" o:spid="_x0000_s1026" fillcolor="#004c97 [3204]" stroked="f" path="m1677733,l841171,,,1781251r837107,-242l1677733,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w14:anchorId="7BC9AE59">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12C3A214"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xmlns:w16cei="http://schemas.microsoft.com/office/word/2026/wordml/cei">
            <w:pict w14:anchorId="23837BD6">
              <v:group id="Canvas 22" style="position:absolute;margin-left:0;margin-top:776.95pt;width:179.15pt;height:65.2pt;z-index:251658242;visibility:hidden;mso-position-horizontal-relative:page;mso-position-vertical-relative:page;mso-width-relative:margin;mso-height-relative:margin" alt="&quot;&quot;" coordsize="22745,8274" o:spid="_x0000_s1026" editas="canvas" w14:anchorId="387FDCF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s1027" style="position:absolute;width:22745;height:8274;visibility:hidden;mso-wrap-style:square" alt="&quot;&quot;" type="#_x0000_t75">
                  <v:fill o:detectmouseclick="t"/>
                  <v:path o:connecttype="none"/>
                </v:shape>
                <v:shapetype id="_x0000_t202" coordsize="21600,21600" o:spt="202" path="m,l,21600r21600,l21600,xe">
                  <v:stroke joinstyle="miter"/>
                  <v:path gradientshapeok="t" o:connecttype="rect"/>
                </v:shapetype>
                <v:shape id="Cover_TextBoxWeb" style="position:absolute;left:5400;top:1458;width:17352;height:3600;visibility:visible;mso-wrap-style:square;v-text-anchor:top" o:spid="_x0000_s1028" filled="f" stroked="f" strokeweight=".5pt" type="#_x0000_t20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v:textbox inset="0,0,0,0">
                    <w:txbxContent>
                      <w:p w:rsidRPr="00484CC4" w:rsidR="00254F12" w:rsidP="00254F12" w:rsidRDefault="00254F12" w14:paraId="3E857185" w14:textId="12C3A214">
                        <w:pPr>
                          <w:pStyle w:val="xWebCoverPage"/>
                        </w:pPr>
                        <w:hyperlink w:history="1" r:id="rId27">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632"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8052"/>
      </w:tblGrid>
      <w:tr w:rsidR="00495B3B" w:rsidRPr="00495B3B" w14:paraId="7C7EDD09" w14:textId="77777777" w:rsidTr="008D5227">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8052" w:type="dxa"/>
            <w:tcBorders>
              <w:top w:val="single" w:sz="4" w:space="0" w:color="A6A6A6"/>
              <w:left w:val="nil"/>
              <w:bottom w:val="single" w:sz="4" w:space="0" w:color="A6A6A6"/>
              <w:right w:val="nil"/>
            </w:tcBorders>
            <w:vAlign w:val="center"/>
          </w:tcPr>
          <w:p w14:paraId="0AAF272F" w14:textId="469BAD90" w:rsidR="00495B3B" w:rsidRPr="00BC63B8" w:rsidRDefault="00032386" w:rsidP="00BC63B8">
            <w:pPr>
              <w:rPr>
                <w:rFonts w:ascii="Arial" w:hAnsi="Arial"/>
                <w:szCs w:val="22"/>
              </w:rPr>
            </w:pPr>
            <w:r>
              <w:rPr>
                <w:rFonts w:ascii="Arial" w:hAnsi="Arial"/>
                <w:szCs w:val="22"/>
              </w:rPr>
              <w:t xml:space="preserve"> </w:t>
            </w:r>
            <w:r w:rsidR="00BE772E">
              <w:rPr>
                <w:rFonts w:ascii="Arial" w:hAnsi="Arial"/>
                <w:szCs w:val="22"/>
              </w:rPr>
              <w:t xml:space="preserve">Manager, </w:t>
            </w:r>
            <w:r w:rsidR="00BC63B8" w:rsidRPr="00BC63B8">
              <w:rPr>
                <w:rFonts w:ascii="Arial" w:hAnsi="Arial"/>
                <w:szCs w:val="22"/>
              </w:rPr>
              <w:t>Management</w:t>
            </w:r>
            <w:r w:rsidR="00371398">
              <w:rPr>
                <w:rFonts w:ascii="Arial" w:hAnsi="Arial"/>
                <w:szCs w:val="22"/>
              </w:rPr>
              <w:t xml:space="preserve"> Reporting</w:t>
            </w:r>
            <w:r w:rsidR="00BC63B8" w:rsidRPr="00BC63B8">
              <w:rPr>
                <w:rFonts w:ascii="Arial" w:hAnsi="Arial"/>
                <w:szCs w:val="22"/>
              </w:rPr>
              <w:t xml:space="preserve"> and Engagement</w:t>
            </w:r>
          </w:p>
        </w:tc>
      </w:tr>
      <w:tr w:rsidR="00495B3B" w:rsidRPr="00495B3B" w14:paraId="5F8F815C" w14:textId="77777777" w:rsidTr="008D5227">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8052" w:type="dxa"/>
            <w:tcBorders>
              <w:top w:val="single" w:sz="4" w:space="0" w:color="A6A6A6"/>
              <w:left w:val="nil"/>
              <w:bottom w:val="single" w:sz="4" w:space="0" w:color="A6A6A6"/>
              <w:right w:val="nil"/>
            </w:tcBorders>
            <w:vAlign w:val="center"/>
          </w:tcPr>
          <w:p w14:paraId="592AF1EA" w14:textId="52005089" w:rsidR="00495B3B" w:rsidRPr="00495B3B" w:rsidRDefault="00BC63B8" w:rsidP="00495B3B">
            <w:pPr>
              <w:spacing w:before="0" w:after="0"/>
              <w:ind w:left="57" w:right="-450"/>
              <w:rPr>
                <w:rFonts w:ascii="Arial" w:hAnsi="Arial" w:cs="Arial"/>
                <w:color w:val="363534"/>
                <w:szCs w:val="22"/>
              </w:rPr>
            </w:pPr>
            <w:r w:rsidRPr="00BC63B8">
              <w:rPr>
                <w:rFonts w:ascii="Arial" w:hAnsi="Arial"/>
                <w:szCs w:val="22"/>
              </w:rPr>
              <w:t>50802847</w:t>
            </w:r>
          </w:p>
        </w:tc>
      </w:tr>
      <w:tr w:rsidR="00495B3B" w:rsidRPr="00495B3B" w14:paraId="6052E497" w14:textId="77777777" w:rsidTr="008D5227">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8052" w:type="dxa"/>
            <w:tcBorders>
              <w:top w:val="single" w:sz="4" w:space="0" w:color="A6A6A6"/>
              <w:left w:val="nil"/>
              <w:bottom w:val="single" w:sz="4" w:space="0" w:color="A6A6A6"/>
              <w:right w:val="nil"/>
            </w:tcBorders>
            <w:vAlign w:val="center"/>
          </w:tcPr>
          <w:p w14:paraId="25CA635E" w14:textId="1BD41CC2" w:rsidR="00495B3B" w:rsidRPr="00495B3B" w:rsidRDefault="002E5A6E" w:rsidP="00495B3B">
            <w:pPr>
              <w:spacing w:before="0" w:after="0"/>
              <w:ind w:left="57" w:right="-450"/>
              <w:rPr>
                <w:rFonts w:ascii="Arial" w:hAnsi="Arial" w:cs="Arial"/>
                <w:color w:val="363534"/>
                <w:szCs w:val="22"/>
              </w:rPr>
            </w:pPr>
            <w:r>
              <w:rPr>
                <w:rFonts w:ascii="Arial" w:hAnsi="Arial" w:cs="Arial"/>
                <w:color w:val="363534"/>
                <w:szCs w:val="22"/>
              </w:rPr>
              <w:t xml:space="preserve">VPS </w:t>
            </w:r>
            <w:r w:rsidR="00F926AB">
              <w:rPr>
                <w:rFonts w:ascii="Arial" w:hAnsi="Arial" w:cs="Arial"/>
                <w:color w:val="363534"/>
                <w:szCs w:val="22"/>
              </w:rPr>
              <w:t>6</w:t>
            </w:r>
          </w:p>
        </w:tc>
      </w:tr>
      <w:tr w:rsidR="00495B3B" w:rsidRPr="00495B3B" w14:paraId="513E600D" w14:textId="77777777" w:rsidTr="008D5227">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8052" w:type="dxa"/>
            <w:tcBorders>
              <w:top w:val="single" w:sz="4" w:space="0" w:color="A6A6A6"/>
              <w:left w:val="nil"/>
              <w:bottom w:val="single" w:sz="4" w:space="0" w:color="A6A6A6"/>
              <w:right w:val="nil"/>
            </w:tcBorders>
            <w:vAlign w:val="center"/>
          </w:tcPr>
          <w:p w14:paraId="2A6A7605" w14:textId="5590D49C" w:rsidR="00495B3B" w:rsidRPr="00495B3B" w:rsidRDefault="001B398E" w:rsidP="00495B3B">
            <w:pPr>
              <w:spacing w:before="0" w:after="0"/>
              <w:ind w:left="57" w:right="-450"/>
              <w:rPr>
                <w:rFonts w:ascii="Arial" w:hAnsi="Arial" w:cs="Arial"/>
                <w:color w:val="363534"/>
                <w:szCs w:val="22"/>
              </w:rPr>
            </w:pPr>
            <w:r w:rsidRPr="00913296">
              <w:rPr>
                <w:rFonts w:ascii="Arial" w:hAnsi="Arial" w:cs="Arial"/>
                <w:color w:val="363534"/>
                <w:szCs w:val="22"/>
              </w:rPr>
              <w:t>$1</w:t>
            </w:r>
            <w:r w:rsidR="007765E3" w:rsidRPr="00913296">
              <w:rPr>
                <w:rFonts w:ascii="Arial" w:hAnsi="Arial" w:cs="Arial"/>
                <w:color w:val="363534"/>
                <w:szCs w:val="22"/>
              </w:rPr>
              <w:t>42</w:t>
            </w:r>
            <w:r w:rsidRPr="00913296">
              <w:rPr>
                <w:rFonts w:ascii="Arial" w:hAnsi="Arial" w:cs="Arial"/>
                <w:color w:val="363534"/>
                <w:szCs w:val="22"/>
              </w:rPr>
              <w:t>,</w:t>
            </w:r>
            <w:r w:rsidR="007765E3" w:rsidRPr="00913296">
              <w:rPr>
                <w:rFonts w:ascii="Arial" w:hAnsi="Arial" w:cs="Arial"/>
                <w:color w:val="363534"/>
                <w:szCs w:val="22"/>
              </w:rPr>
              <w:t>790</w:t>
            </w:r>
            <w:r w:rsidRPr="00913296">
              <w:rPr>
                <w:rFonts w:ascii="Arial" w:hAnsi="Arial" w:cs="Arial"/>
                <w:color w:val="363534"/>
                <w:szCs w:val="22"/>
              </w:rPr>
              <w:t xml:space="preserve"> - $</w:t>
            </w:r>
            <w:r w:rsidR="00913296" w:rsidRPr="00913296">
              <w:rPr>
                <w:rFonts w:ascii="Arial" w:hAnsi="Arial" w:cs="Arial"/>
                <w:color w:val="363534"/>
                <w:szCs w:val="22"/>
              </w:rPr>
              <w:t>1</w:t>
            </w:r>
            <w:r w:rsidR="00913296">
              <w:rPr>
                <w:rFonts w:ascii="Arial" w:hAnsi="Arial" w:cs="Arial"/>
                <w:color w:val="363534"/>
                <w:szCs w:val="22"/>
              </w:rPr>
              <w:t>91,084</w:t>
            </w:r>
            <w:r>
              <w:rPr>
                <w:rFonts w:ascii="Arial" w:hAnsi="Arial" w:cs="Arial"/>
                <w:color w:val="363534"/>
                <w:szCs w:val="22"/>
              </w:rPr>
              <w:t xml:space="preserve"> </w:t>
            </w:r>
            <w:r>
              <w:rPr>
                <w:rFonts w:ascii="Arial" w:hAnsi="Arial"/>
                <w:szCs w:val="22"/>
              </w:rPr>
              <w:t>plus superannuation</w:t>
            </w:r>
          </w:p>
        </w:tc>
      </w:tr>
      <w:tr w:rsidR="00495B3B" w:rsidRPr="00495B3B" w14:paraId="2A722203" w14:textId="77777777" w:rsidTr="008D5227">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8052" w:type="dxa"/>
            <w:tcBorders>
              <w:top w:val="single" w:sz="4" w:space="0" w:color="A6A6A6"/>
              <w:left w:val="nil"/>
              <w:bottom w:val="single" w:sz="4" w:space="0" w:color="A6A6A6"/>
              <w:right w:val="nil"/>
            </w:tcBorders>
            <w:vAlign w:val="center"/>
          </w:tcPr>
          <w:p w14:paraId="1BEB3C39" w14:textId="605F1259" w:rsidR="00495B3B" w:rsidRPr="00495B3B" w:rsidRDefault="006F6098" w:rsidP="00495B3B">
            <w:pPr>
              <w:tabs>
                <w:tab w:val="left" w:pos="3529"/>
              </w:tabs>
              <w:spacing w:before="0" w:after="0"/>
              <w:ind w:left="57" w:right="-450"/>
              <w:rPr>
                <w:rFonts w:ascii="Arial" w:hAnsi="Arial" w:cs="Arial"/>
                <w:color w:val="363534"/>
                <w:szCs w:val="22"/>
              </w:rPr>
            </w:pPr>
            <w:r>
              <w:rPr>
                <w:rFonts w:ascii="Arial" w:hAnsi="Arial" w:cs="Arial"/>
                <w:color w:val="363534"/>
                <w:szCs w:val="22"/>
              </w:rPr>
              <w:t>Ongoing, Full time</w:t>
            </w:r>
          </w:p>
        </w:tc>
      </w:tr>
      <w:tr w:rsidR="00495B3B" w:rsidRPr="00495B3B" w14:paraId="73E4C712" w14:textId="77777777" w:rsidTr="008D5227">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8052" w:type="dxa"/>
            <w:tcBorders>
              <w:top w:val="single" w:sz="4" w:space="0" w:color="A6A6A6"/>
              <w:left w:val="nil"/>
              <w:bottom w:val="single" w:sz="4" w:space="0" w:color="A6A6A6"/>
              <w:right w:val="nil"/>
            </w:tcBorders>
            <w:vAlign w:val="center"/>
          </w:tcPr>
          <w:p w14:paraId="5A6BC801" w14:textId="001BEC32" w:rsidR="00495B3B" w:rsidRPr="00495B3B" w:rsidRDefault="00DE50C5" w:rsidP="00495B3B">
            <w:pPr>
              <w:spacing w:before="0" w:after="0"/>
              <w:ind w:left="57" w:right="-450"/>
              <w:rPr>
                <w:rFonts w:ascii="Arial" w:hAnsi="Arial" w:cs="Arial"/>
                <w:color w:val="363534"/>
                <w:szCs w:val="22"/>
              </w:rPr>
            </w:pPr>
            <w:r>
              <w:rPr>
                <w:rFonts w:ascii="Arial" w:hAnsi="Arial" w:cs="Arial"/>
                <w:color w:val="363534"/>
                <w:szCs w:val="22"/>
              </w:rPr>
              <w:t>Corporate Service</w:t>
            </w:r>
          </w:p>
        </w:tc>
      </w:tr>
      <w:tr w:rsidR="00495B3B" w:rsidRPr="00495B3B" w14:paraId="1EBFF7E6" w14:textId="77777777" w:rsidTr="008D5227">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8052" w:type="dxa"/>
            <w:tcBorders>
              <w:top w:val="single" w:sz="4" w:space="0" w:color="A6A6A6"/>
              <w:left w:val="nil"/>
              <w:bottom w:val="single" w:sz="4" w:space="0" w:color="A6A6A6"/>
              <w:right w:val="nil"/>
            </w:tcBorders>
            <w:vAlign w:val="center"/>
          </w:tcPr>
          <w:p w14:paraId="20A96CCF" w14:textId="624156B4" w:rsidR="008D5227" w:rsidRPr="008D5227" w:rsidRDefault="006E06D8" w:rsidP="00174629">
            <w:pPr>
              <w:spacing w:before="0" w:after="0"/>
              <w:ind w:left="57" w:right="-450"/>
              <w:rPr>
                <w:rFonts w:ascii="Arial" w:hAnsi="Arial"/>
                <w:bCs/>
                <w:color w:val="000000"/>
              </w:rPr>
            </w:pPr>
            <w:r w:rsidRPr="00C05A68">
              <w:rPr>
                <w:rStyle w:val="normaltextrun1"/>
                <w:rFonts w:ascii="Arial" w:eastAsia="Arial" w:hAnsi="Arial"/>
              </w:rPr>
              <w:t>Finance Infrastructure and Services</w:t>
            </w:r>
            <w:r w:rsidR="00174629">
              <w:rPr>
                <w:rStyle w:val="normaltextrun1"/>
                <w:rFonts w:ascii="Arial" w:eastAsia="Arial" w:hAnsi="Arial"/>
              </w:rPr>
              <w:t xml:space="preserve"> Division, </w:t>
            </w:r>
            <w:r w:rsidR="003F1F65">
              <w:rPr>
                <w:bCs/>
                <w:color w:val="000000"/>
              </w:rPr>
              <w:t>Budget Management and Partnerships</w:t>
            </w:r>
          </w:p>
        </w:tc>
      </w:tr>
      <w:tr w:rsidR="00495B3B" w:rsidRPr="00495B3B" w14:paraId="37A0D7CE" w14:textId="77777777" w:rsidTr="008D5227">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8052" w:type="dxa"/>
            <w:tcBorders>
              <w:top w:val="single" w:sz="4" w:space="0" w:color="A6A6A6"/>
              <w:left w:val="nil"/>
              <w:bottom w:val="single" w:sz="4" w:space="0" w:color="A6A6A6"/>
              <w:right w:val="nil"/>
            </w:tcBorders>
            <w:vAlign w:val="center"/>
          </w:tcPr>
          <w:p w14:paraId="26162B02" w14:textId="6549356B"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Flexible within Victoria </w:t>
            </w:r>
          </w:p>
          <w:p w14:paraId="3B7CA3B3" w14:textId="5FA4B7B0"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0F2E71">
              <w:rPr>
                <w:rFonts w:ascii="Arial" w:hAnsi="Arial" w:cs="Arial"/>
                <w:color w:val="363534"/>
                <w:szCs w:val="22"/>
              </w:rPr>
              <w:fldChar w:fldCharType="begin">
                <w:ffData>
                  <w:name w:val=""/>
                  <w:enabled/>
                  <w:calcOnExit w:val="0"/>
                  <w:checkBox>
                    <w:size w:val="26"/>
                    <w:default w:val="1"/>
                  </w:checkBox>
                </w:ffData>
              </w:fldChar>
            </w:r>
            <w:r w:rsidR="000F2E71">
              <w:rPr>
                <w:rFonts w:ascii="Arial" w:hAnsi="Arial" w:cs="Arial"/>
                <w:color w:val="363534"/>
                <w:szCs w:val="22"/>
              </w:rPr>
              <w:instrText xml:space="preserve"> FORMCHECKBOX </w:instrText>
            </w:r>
            <w:r w:rsidR="000F2E71">
              <w:rPr>
                <w:rFonts w:ascii="Arial" w:hAnsi="Arial" w:cs="Arial"/>
                <w:color w:val="363534"/>
                <w:szCs w:val="22"/>
              </w:rPr>
            </w:r>
            <w:r w:rsidR="000F2E71">
              <w:rPr>
                <w:rFonts w:ascii="Arial" w:hAnsi="Arial" w:cs="Arial"/>
                <w:color w:val="363534"/>
                <w:szCs w:val="22"/>
              </w:rPr>
              <w:fldChar w:fldCharType="separate"/>
            </w:r>
            <w:r w:rsidR="000F2E71">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008D5227">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8052" w:type="dxa"/>
            <w:tcBorders>
              <w:top w:val="single" w:sz="4" w:space="0" w:color="A6A6A6"/>
              <w:left w:val="nil"/>
              <w:bottom w:val="single" w:sz="4" w:space="0" w:color="A6A6A6"/>
              <w:right w:val="nil"/>
            </w:tcBorders>
            <w:vAlign w:val="center"/>
          </w:tcPr>
          <w:p w14:paraId="49BBC3C8" w14:textId="6A9A8BE3" w:rsidR="00495B3B" w:rsidRPr="00495B3B" w:rsidRDefault="009F41A3"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Director</w:t>
            </w:r>
            <w:r w:rsidR="008129A6">
              <w:rPr>
                <w:rFonts w:ascii="Arial" w:hAnsi="Arial" w:cs="Arial"/>
                <w:color w:val="363534"/>
                <w:szCs w:val="22"/>
              </w:rPr>
              <w:t>,</w:t>
            </w:r>
            <w:r>
              <w:rPr>
                <w:rFonts w:ascii="Arial" w:hAnsi="Arial" w:cs="Arial"/>
                <w:color w:val="363534"/>
                <w:szCs w:val="22"/>
              </w:rPr>
              <w:t xml:space="preserve"> </w:t>
            </w:r>
            <w:r w:rsidR="008129A6">
              <w:rPr>
                <w:rFonts w:ascii="Arial" w:hAnsi="Arial" w:cs="Arial"/>
                <w:color w:val="363534"/>
                <w:szCs w:val="22"/>
              </w:rPr>
              <w:t>Budget management and Partnerships (Deputy CFO)</w:t>
            </w:r>
          </w:p>
        </w:tc>
      </w:tr>
      <w:tr w:rsidR="00495B3B" w:rsidRPr="00495B3B" w14:paraId="35F6D00F" w14:textId="77777777" w:rsidTr="008D5227">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8052" w:type="dxa"/>
            <w:tcBorders>
              <w:top w:val="single" w:sz="4" w:space="0" w:color="A6A6A6"/>
              <w:left w:val="nil"/>
              <w:bottom w:val="single" w:sz="4" w:space="0" w:color="A6A6A6"/>
              <w:right w:val="nil"/>
            </w:tcBorders>
            <w:vAlign w:val="center"/>
          </w:tcPr>
          <w:p w14:paraId="3B39DD97" w14:textId="6A51506B" w:rsidR="00495B3B" w:rsidRPr="00495B3B" w:rsidRDefault="00E63FC1"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ab/>
              <w:t>Yes</w:t>
            </w:r>
            <w:r w:rsidR="00495B3B" w:rsidRPr="00495B3B">
              <w:rPr>
                <w:rFonts w:ascii="Arial" w:hAnsi="Arial" w:cs="Arial"/>
                <w:color w:val="363534"/>
                <w:szCs w:val="22"/>
              </w:rPr>
              <w:tab/>
            </w:r>
            <w:r>
              <w:rPr>
                <w:rFonts w:ascii="Arial" w:hAnsi="Arial" w:cs="Arial"/>
                <w:color w:val="363534"/>
                <w:szCs w:val="22"/>
              </w:rPr>
              <w:fldChar w:fldCharType="begin">
                <w:ffData>
                  <w:name w:val=""/>
                  <w:enabled w:val="0"/>
                  <w:calcOnExit w:val="0"/>
                  <w:checkBox>
                    <w:size w:val="26"/>
                    <w:default w:val="0"/>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95B3B" w:rsidRPr="00495B3B">
              <w:rPr>
                <w:rFonts w:ascii="Arial" w:hAnsi="Arial" w:cs="Arial"/>
                <w:color w:val="363534"/>
                <w:szCs w:val="22"/>
              </w:rPr>
              <w:t xml:space="preserve">  No                If yes, how many?</w:t>
            </w:r>
            <w:r>
              <w:rPr>
                <w:rFonts w:ascii="Arial" w:hAnsi="Arial" w:cs="Arial"/>
                <w:color w:val="363534"/>
                <w:szCs w:val="22"/>
              </w:rPr>
              <w:t xml:space="preserve"> </w:t>
            </w:r>
            <w:r w:rsidR="002B62A4">
              <w:rPr>
                <w:rFonts w:ascii="Arial" w:hAnsi="Arial" w:cs="Arial"/>
                <w:color w:val="363534"/>
                <w:szCs w:val="22"/>
              </w:rPr>
              <w:t>5</w:t>
            </w:r>
          </w:p>
        </w:tc>
      </w:tr>
      <w:tr w:rsidR="00495B3B" w:rsidRPr="00495B3B" w14:paraId="70C7CF88" w14:textId="77777777" w:rsidTr="008D5227">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8052" w:type="dxa"/>
            <w:tcBorders>
              <w:top w:val="single" w:sz="4" w:space="0" w:color="A6A6A6"/>
              <w:left w:val="nil"/>
              <w:bottom w:val="single" w:sz="4" w:space="0" w:color="A6A6A6"/>
              <w:right w:val="nil"/>
            </w:tcBorders>
            <w:vAlign w:val="center"/>
          </w:tcPr>
          <w:p w14:paraId="723EDD97" w14:textId="5719D7AC" w:rsidR="00495B3B" w:rsidRPr="00724D97" w:rsidRDefault="008129A6" w:rsidP="00495B3B">
            <w:pPr>
              <w:spacing w:before="0" w:after="0"/>
              <w:ind w:left="57" w:right="-450"/>
              <w:rPr>
                <w:rFonts w:ascii="Arial" w:hAnsi="Arial" w:cs="Arial"/>
                <w:color w:val="363534"/>
                <w:szCs w:val="22"/>
              </w:rPr>
            </w:pPr>
            <w:r>
              <w:rPr>
                <w:rFonts w:ascii="Arial" w:hAnsi="Arial" w:cs="Arial"/>
                <w:color w:val="363534"/>
                <w:szCs w:val="22"/>
              </w:rPr>
              <w:t xml:space="preserve">Annelie Hatting, </w:t>
            </w:r>
            <w:hyperlink r:id="rId32" w:history="1">
              <w:r w:rsidR="00EC399F" w:rsidRPr="0017183C">
                <w:rPr>
                  <w:rStyle w:val="Hyperlink"/>
                  <w:rFonts w:ascii="Arial" w:hAnsi="Arial" w:cs="Arial"/>
                  <w:szCs w:val="22"/>
                </w:rPr>
                <w:t>annelie.hatting@deeca.vic.gov.au</w:t>
              </w:r>
            </w:hyperlink>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7529EE21" w14:textId="0B12FA19" w:rsidR="00512365" w:rsidRPr="00512365" w:rsidRDefault="040456FF" w:rsidP="348D2677">
      <w:pPr>
        <w:keepNext/>
        <w:spacing w:line="240" w:lineRule="auto"/>
        <w:rPr>
          <w:rFonts w:asciiTheme="majorHAnsi" w:hAnsiTheme="majorHAnsi" w:cstheme="majorBidi"/>
        </w:rPr>
      </w:pPr>
      <w:r w:rsidRPr="348D2677">
        <w:rPr>
          <w:rFonts w:asciiTheme="majorHAnsi" w:hAnsiTheme="majorHAnsi" w:cstheme="majorBidi"/>
        </w:rPr>
        <w:t xml:space="preserve">Reporting to the Director, </w:t>
      </w:r>
      <w:r w:rsidR="6F5A9AB9" w:rsidRPr="348D2677">
        <w:rPr>
          <w:rFonts w:asciiTheme="majorHAnsi" w:hAnsiTheme="majorHAnsi" w:cstheme="majorBidi"/>
        </w:rPr>
        <w:t>Budget Management and Partnerships (Deputy CFO)</w:t>
      </w:r>
      <w:r w:rsidRPr="348D2677">
        <w:rPr>
          <w:rFonts w:asciiTheme="majorHAnsi" w:hAnsiTheme="majorHAnsi" w:cstheme="majorBidi"/>
        </w:rPr>
        <w:t>, the Manager Management</w:t>
      </w:r>
      <w:r w:rsidR="1D155D5E" w:rsidRPr="348D2677">
        <w:rPr>
          <w:rFonts w:asciiTheme="majorHAnsi" w:hAnsiTheme="majorHAnsi" w:cstheme="majorBidi"/>
        </w:rPr>
        <w:t xml:space="preserve"> Reporting</w:t>
      </w:r>
      <w:r w:rsidRPr="348D2677">
        <w:rPr>
          <w:rFonts w:asciiTheme="majorHAnsi" w:hAnsiTheme="majorHAnsi" w:cstheme="majorBidi"/>
        </w:rPr>
        <w:t xml:space="preserve"> and Engagement will provide expert financial management support </w:t>
      </w:r>
      <w:r w:rsidR="5861A209" w:rsidRPr="348D2677">
        <w:rPr>
          <w:rFonts w:asciiTheme="majorHAnsi" w:hAnsiTheme="majorHAnsi" w:cstheme="majorBidi"/>
        </w:rPr>
        <w:t xml:space="preserve">to </w:t>
      </w:r>
      <w:r w:rsidRPr="348D2677">
        <w:rPr>
          <w:rFonts w:asciiTheme="majorHAnsi" w:hAnsiTheme="majorHAnsi" w:cstheme="majorBidi"/>
        </w:rPr>
        <w:t>senior managers and stakeholders on</w:t>
      </w:r>
      <w:r w:rsidR="35F2D97A" w:rsidRPr="348D2677">
        <w:rPr>
          <w:rFonts w:asciiTheme="majorHAnsi" w:hAnsiTheme="majorHAnsi" w:cstheme="majorBidi"/>
        </w:rPr>
        <w:t xml:space="preserve"> financial reporting and </w:t>
      </w:r>
      <w:r w:rsidR="41DA3399" w:rsidRPr="348D2677">
        <w:rPr>
          <w:rFonts w:asciiTheme="majorHAnsi" w:hAnsiTheme="majorHAnsi" w:cstheme="majorBidi"/>
        </w:rPr>
        <w:t>other</w:t>
      </w:r>
      <w:r w:rsidRPr="348D2677">
        <w:rPr>
          <w:rFonts w:asciiTheme="majorHAnsi" w:hAnsiTheme="majorHAnsi" w:cstheme="majorBidi"/>
        </w:rPr>
        <w:t xml:space="preserve"> aspects relating to the departments financial position. The position leads a dedicated team of financial management professionals </w:t>
      </w:r>
      <w:r w:rsidR="5D3616BC" w:rsidRPr="348D2677">
        <w:rPr>
          <w:rFonts w:asciiTheme="majorHAnsi" w:hAnsiTheme="majorHAnsi" w:cstheme="majorBidi"/>
        </w:rPr>
        <w:t xml:space="preserve">and reporting analysts </w:t>
      </w:r>
      <w:r w:rsidRPr="348D2677">
        <w:rPr>
          <w:rFonts w:asciiTheme="majorHAnsi" w:hAnsiTheme="majorHAnsi" w:cstheme="majorBidi"/>
        </w:rPr>
        <w:t xml:space="preserve">with department wide responsibilities including </w:t>
      </w:r>
      <w:r w:rsidR="54DA99CF" w:rsidRPr="348D2677">
        <w:rPr>
          <w:rFonts w:asciiTheme="majorHAnsi" w:hAnsiTheme="majorHAnsi" w:cstheme="majorBidi"/>
        </w:rPr>
        <w:t>management reporting,</w:t>
      </w:r>
      <w:r w:rsidR="00032386">
        <w:rPr>
          <w:rFonts w:asciiTheme="majorHAnsi" w:hAnsiTheme="majorHAnsi" w:cstheme="majorBidi"/>
        </w:rPr>
        <w:t xml:space="preserve"> </w:t>
      </w:r>
      <w:r w:rsidRPr="348D2677">
        <w:rPr>
          <w:rFonts w:asciiTheme="majorHAnsi" w:hAnsiTheme="majorHAnsi" w:cstheme="majorBidi"/>
        </w:rPr>
        <w:t>utilising financial position and analysis to create business insights and provides oversight and support to the Department’s Finance</w:t>
      </w:r>
      <w:r w:rsidR="7BD3BA97" w:rsidRPr="348D2677">
        <w:rPr>
          <w:rFonts w:asciiTheme="majorHAnsi" w:hAnsiTheme="majorHAnsi" w:cstheme="majorBidi"/>
        </w:rPr>
        <w:t xml:space="preserve">, </w:t>
      </w:r>
      <w:r w:rsidR="0B284788" w:rsidRPr="348D2677">
        <w:rPr>
          <w:rFonts w:asciiTheme="majorHAnsi" w:hAnsiTheme="majorHAnsi" w:cstheme="majorBidi"/>
        </w:rPr>
        <w:t xml:space="preserve">Procurement and </w:t>
      </w:r>
      <w:r w:rsidR="7BD3BA97" w:rsidRPr="348D2677">
        <w:rPr>
          <w:rFonts w:asciiTheme="majorHAnsi" w:hAnsiTheme="majorHAnsi" w:cstheme="majorBidi"/>
        </w:rPr>
        <w:t>Budget</w:t>
      </w:r>
      <w:r w:rsidR="0B284788" w:rsidRPr="348D2677">
        <w:rPr>
          <w:rFonts w:asciiTheme="majorHAnsi" w:hAnsiTheme="majorHAnsi" w:cstheme="majorBidi"/>
        </w:rPr>
        <w:t xml:space="preserve"> Strategy</w:t>
      </w:r>
      <w:r w:rsidRPr="348D2677">
        <w:rPr>
          <w:rFonts w:asciiTheme="majorHAnsi" w:hAnsiTheme="majorHAnsi" w:cstheme="majorBidi"/>
        </w:rPr>
        <w:t xml:space="preserve"> Committee. </w:t>
      </w:r>
    </w:p>
    <w:p w14:paraId="64A14D97" w14:textId="77777777" w:rsidR="00512365" w:rsidRPr="00512365" w:rsidRDefault="00512365" w:rsidP="00512365">
      <w:pPr>
        <w:keepNext/>
        <w:spacing w:line="240" w:lineRule="auto"/>
        <w:rPr>
          <w:rFonts w:asciiTheme="majorHAnsi" w:hAnsiTheme="majorHAnsi" w:cstheme="majorBidi"/>
        </w:rPr>
      </w:pPr>
      <w:r w:rsidRPr="00512365">
        <w:rPr>
          <w:rFonts w:asciiTheme="majorHAnsi" w:hAnsiTheme="majorHAnsi" w:cstheme="majorBidi"/>
        </w:rPr>
        <w:t> </w:t>
      </w:r>
    </w:p>
    <w:p w14:paraId="1B2A7F63" w14:textId="334BE3E3" w:rsidR="00512365" w:rsidRPr="00512365" w:rsidRDefault="00512365" w:rsidP="00512365">
      <w:pPr>
        <w:keepNext/>
        <w:spacing w:line="240" w:lineRule="auto"/>
        <w:rPr>
          <w:rFonts w:asciiTheme="majorHAnsi" w:hAnsiTheme="majorHAnsi" w:cstheme="majorBidi"/>
        </w:rPr>
      </w:pPr>
      <w:r w:rsidRPr="00512365">
        <w:rPr>
          <w:rFonts w:asciiTheme="majorHAnsi" w:hAnsiTheme="majorHAnsi" w:cstheme="majorBidi"/>
        </w:rPr>
        <w:t>The Manager</w:t>
      </w:r>
      <w:r w:rsidR="009A43A0">
        <w:rPr>
          <w:rFonts w:asciiTheme="majorHAnsi" w:hAnsiTheme="majorHAnsi" w:cstheme="majorBidi"/>
        </w:rPr>
        <w:t>,</w:t>
      </w:r>
      <w:r w:rsidRPr="00512365">
        <w:rPr>
          <w:rFonts w:asciiTheme="majorHAnsi" w:hAnsiTheme="majorHAnsi" w:cstheme="majorBidi"/>
        </w:rPr>
        <w:t xml:space="preserve"> </w:t>
      </w:r>
      <w:r w:rsidR="00D27AB0" w:rsidRPr="00512365">
        <w:rPr>
          <w:rFonts w:asciiTheme="majorHAnsi" w:hAnsiTheme="majorHAnsi" w:cstheme="majorBidi"/>
        </w:rPr>
        <w:t>Management</w:t>
      </w:r>
      <w:r w:rsidR="00D27AB0">
        <w:rPr>
          <w:rFonts w:asciiTheme="majorHAnsi" w:hAnsiTheme="majorHAnsi" w:cstheme="majorBidi"/>
        </w:rPr>
        <w:t xml:space="preserve"> Reporting</w:t>
      </w:r>
      <w:r w:rsidR="00D27AB0" w:rsidRPr="00512365">
        <w:rPr>
          <w:rFonts w:asciiTheme="majorHAnsi" w:hAnsiTheme="majorHAnsi" w:cstheme="majorBidi"/>
        </w:rPr>
        <w:t xml:space="preserve"> and Engagement </w:t>
      </w:r>
      <w:r w:rsidRPr="00512365">
        <w:rPr>
          <w:rFonts w:asciiTheme="majorHAnsi" w:hAnsiTheme="majorHAnsi" w:cstheme="majorBidi"/>
        </w:rPr>
        <w:t>works closely with the Group Finance Managers to maintain and develop policies, procedures and systems to support effective budget development and financial management across the department. </w:t>
      </w:r>
    </w:p>
    <w:p w14:paraId="1B3F576A" w14:textId="1A723CD2"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1DAE8F0D" w14:textId="77777777" w:rsidR="00EC38A1" w:rsidRPr="00F443E0" w:rsidRDefault="00EC38A1" w:rsidP="00EC38A1">
      <w:pPr>
        <w:spacing w:before="160"/>
        <w:rPr>
          <w:rFonts w:ascii="Arial" w:hAnsi="Arial"/>
          <w:i/>
          <w:color w:val="000000"/>
          <w:szCs w:val="22"/>
        </w:rPr>
      </w:pPr>
      <w:r w:rsidRPr="00F443E0">
        <w:rPr>
          <w:rFonts w:ascii="Arial" w:hAnsi="Arial"/>
          <w:i/>
          <w:color w:val="000000"/>
          <w:szCs w:val="22"/>
        </w:rPr>
        <w:t>The Group</w:t>
      </w:r>
    </w:p>
    <w:p w14:paraId="4CB2AA33" w14:textId="77777777" w:rsidR="00EC38A1" w:rsidRDefault="00EC38A1" w:rsidP="00EC38A1">
      <w:pPr>
        <w:spacing w:before="160"/>
        <w:rPr>
          <w:rFonts w:ascii="Arial" w:hAnsi="Arial"/>
          <w:color w:val="000000"/>
          <w:szCs w:val="22"/>
        </w:rPr>
      </w:pPr>
      <w:r w:rsidRPr="00F443E0">
        <w:rPr>
          <w:b/>
          <w:bCs/>
        </w:rPr>
        <w:t xml:space="preserve">Corporate Services </w:t>
      </w:r>
      <w:r w:rsidRPr="00F443E0">
        <w:t xml:space="preserve">comprises seven divisions which includes People and Culture, Finance, Information Services, Digital and Customer Communications, Legal and Governance, Strategic Operations and Strategy and Performance. Each deliver services and expert advice that enables the department to be a sustainable, vibrant and efficient organisation. </w:t>
      </w:r>
      <w:r w:rsidRPr="00F443E0">
        <w:rPr>
          <w:rFonts w:ascii="Arial" w:hAnsi="Arial"/>
          <w:color w:val="000000"/>
          <w:szCs w:val="22"/>
        </w:rPr>
        <w:t xml:space="preserve"> </w:t>
      </w:r>
    </w:p>
    <w:p w14:paraId="77DD8BBA" w14:textId="77777777" w:rsidR="00FC4478" w:rsidRPr="00F443E0" w:rsidRDefault="00FC4478" w:rsidP="00EC38A1">
      <w:pPr>
        <w:spacing w:before="160"/>
        <w:rPr>
          <w:rFonts w:ascii="Arial" w:hAnsi="Arial"/>
          <w:color w:val="000000"/>
          <w:szCs w:val="22"/>
        </w:rPr>
      </w:pPr>
    </w:p>
    <w:p w14:paraId="7D3831DD" w14:textId="77777777" w:rsidR="00EC38A1" w:rsidRPr="00F443E0" w:rsidRDefault="00EC38A1" w:rsidP="00EC38A1">
      <w:pPr>
        <w:spacing w:before="160"/>
        <w:rPr>
          <w:rFonts w:ascii="Arial" w:hAnsi="Arial"/>
          <w:i/>
          <w:color w:val="000000"/>
          <w:szCs w:val="22"/>
        </w:rPr>
      </w:pPr>
      <w:r w:rsidRPr="00F443E0">
        <w:rPr>
          <w:rFonts w:ascii="Arial" w:hAnsi="Arial"/>
          <w:i/>
          <w:color w:val="000000"/>
          <w:szCs w:val="22"/>
        </w:rPr>
        <w:lastRenderedPageBreak/>
        <w:t>The Division</w:t>
      </w:r>
    </w:p>
    <w:p w14:paraId="306C030D" w14:textId="3C212FD1" w:rsidR="00EC38A1" w:rsidRPr="00F443E0" w:rsidRDefault="00EC38A1" w:rsidP="003A038E">
      <w:pPr>
        <w:spacing w:before="160"/>
        <w:rPr>
          <w:rFonts w:ascii="Arial" w:hAnsi="Arial"/>
          <w:i/>
          <w:color w:val="000000"/>
          <w:szCs w:val="22"/>
        </w:rPr>
      </w:pPr>
      <w:r w:rsidRPr="00F443E0">
        <w:t xml:space="preserve">The </w:t>
      </w:r>
      <w:r w:rsidRPr="00F443E0">
        <w:rPr>
          <w:b/>
          <w:bCs/>
        </w:rPr>
        <w:t>Finance</w:t>
      </w:r>
      <w:r w:rsidR="00380693">
        <w:rPr>
          <w:b/>
          <w:bCs/>
        </w:rPr>
        <w:t xml:space="preserve"> and</w:t>
      </w:r>
      <w:r w:rsidRPr="00F443E0">
        <w:rPr>
          <w:b/>
          <w:bCs/>
        </w:rPr>
        <w:t xml:space="preserve"> Infrastructure Services Division </w:t>
      </w:r>
      <w:r w:rsidRPr="00F443E0">
        <w:t>operates as a valued business partner to other groups across DEECA by providing high quality financial, infrastructure</w:t>
      </w:r>
      <w:r w:rsidR="00380693">
        <w:t xml:space="preserve"> </w:t>
      </w:r>
      <w:r w:rsidRPr="00F443E0">
        <w:t>and grant management services, through strong partnerships across the Department, central agencies and service delivery agencies.</w:t>
      </w:r>
    </w:p>
    <w:p w14:paraId="3ABDD913" w14:textId="77777777" w:rsidR="00EC38A1" w:rsidRPr="00F443E0" w:rsidRDefault="00EC38A1" w:rsidP="00EC38A1">
      <w:pPr>
        <w:spacing w:before="160"/>
        <w:rPr>
          <w:rFonts w:ascii="Arial" w:hAnsi="Arial"/>
          <w:i/>
          <w:color w:val="000000"/>
          <w:szCs w:val="22"/>
        </w:rPr>
      </w:pPr>
      <w:r w:rsidRPr="00F443E0">
        <w:rPr>
          <w:rFonts w:ascii="Arial" w:hAnsi="Arial"/>
          <w:i/>
          <w:color w:val="000000"/>
          <w:szCs w:val="22"/>
        </w:rPr>
        <w:t>The Branch</w:t>
      </w:r>
    </w:p>
    <w:p w14:paraId="203D6F18" w14:textId="726DC2CD" w:rsidR="00EC38A1" w:rsidRDefault="00EC38A1" w:rsidP="00EC38A1">
      <w:pPr>
        <w:spacing w:before="160"/>
        <w:rPr>
          <w:rFonts w:ascii="Arial" w:hAnsi="Arial"/>
          <w:szCs w:val="22"/>
        </w:rPr>
      </w:pPr>
      <w:r w:rsidRPr="00C37E5B">
        <w:rPr>
          <w:rFonts w:ascii="Arial" w:hAnsi="Arial"/>
          <w:szCs w:val="22"/>
        </w:rPr>
        <w:t xml:space="preserve">The </w:t>
      </w:r>
      <w:r w:rsidRPr="00202EA5">
        <w:rPr>
          <w:rFonts w:ascii="Arial" w:hAnsi="Arial"/>
          <w:b/>
          <w:bCs/>
          <w:szCs w:val="22"/>
        </w:rPr>
        <w:t>Budget Management and Partnerships</w:t>
      </w:r>
      <w:r w:rsidRPr="00CC2088">
        <w:rPr>
          <w:rFonts w:ascii="Arial" w:hAnsi="Arial"/>
          <w:szCs w:val="22"/>
        </w:rPr>
        <w:t xml:space="preserve"> branch</w:t>
      </w:r>
      <w:r w:rsidRPr="00C37E5B">
        <w:rPr>
          <w:rFonts w:ascii="Arial" w:hAnsi="Arial"/>
          <w:szCs w:val="22"/>
        </w:rPr>
        <w:t xml:space="preserve"> provide</w:t>
      </w:r>
      <w:r>
        <w:rPr>
          <w:rFonts w:ascii="Arial" w:hAnsi="Arial"/>
          <w:szCs w:val="22"/>
        </w:rPr>
        <w:t>s</w:t>
      </w:r>
      <w:r w:rsidRPr="00852ECE">
        <w:rPr>
          <w:rFonts w:ascii="Arial" w:hAnsi="Arial"/>
          <w:szCs w:val="22"/>
        </w:rPr>
        <w:t xml:space="preserve"> </w:t>
      </w:r>
      <w:r w:rsidR="005A41F5" w:rsidRPr="00852ECE">
        <w:rPr>
          <w:rFonts w:ascii="Arial" w:hAnsi="Arial"/>
          <w:szCs w:val="22"/>
        </w:rPr>
        <w:t>high-quality</w:t>
      </w:r>
      <w:r w:rsidRPr="00852ECE">
        <w:rPr>
          <w:rFonts w:ascii="Arial" w:hAnsi="Arial"/>
          <w:szCs w:val="22"/>
        </w:rPr>
        <w:t xml:space="preserve"> services with a strong focus on business insights and financial analysis</w:t>
      </w:r>
      <w:r>
        <w:rPr>
          <w:rFonts w:ascii="Arial" w:hAnsi="Arial"/>
          <w:szCs w:val="22"/>
        </w:rPr>
        <w:t xml:space="preserve"> and</w:t>
      </w:r>
      <w:r w:rsidRPr="00852ECE">
        <w:rPr>
          <w:rFonts w:ascii="Arial" w:hAnsi="Arial"/>
          <w:szCs w:val="22"/>
        </w:rPr>
        <w:t xml:space="preserve"> budget strategy relating to the State budget, cabinet submissions and Parliamentary inquiries, portfolio budget and financial management of </w:t>
      </w:r>
      <w:r>
        <w:rPr>
          <w:rFonts w:ascii="Arial" w:hAnsi="Arial"/>
          <w:szCs w:val="22"/>
        </w:rPr>
        <w:t>DEECA’s</w:t>
      </w:r>
      <w:r w:rsidRPr="00852ECE">
        <w:rPr>
          <w:rFonts w:ascii="Arial" w:hAnsi="Arial"/>
          <w:szCs w:val="22"/>
        </w:rPr>
        <w:t xml:space="preserve"> budget and forward estimates</w:t>
      </w:r>
      <w:r>
        <w:rPr>
          <w:rFonts w:ascii="Arial" w:hAnsi="Arial"/>
          <w:szCs w:val="22"/>
        </w:rPr>
        <w:t>.</w:t>
      </w:r>
    </w:p>
    <w:p w14:paraId="6FDBA03E" w14:textId="77777777" w:rsidR="00EC38A1" w:rsidRDefault="00EC38A1" w:rsidP="00EC38A1">
      <w:pPr>
        <w:spacing w:before="160"/>
        <w:rPr>
          <w:rFonts w:ascii="Arial" w:hAnsi="Arial"/>
          <w:szCs w:val="22"/>
        </w:rPr>
      </w:pPr>
      <w:r w:rsidRPr="007C35A4">
        <w:rPr>
          <w:rFonts w:ascii="Arial" w:hAnsi="Arial"/>
          <w:szCs w:val="22"/>
        </w:rPr>
        <w:t xml:space="preserve">The </w:t>
      </w:r>
      <w:r w:rsidRPr="00202EA5">
        <w:rPr>
          <w:rFonts w:ascii="Arial" w:hAnsi="Arial"/>
          <w:b/>
          <w:bCs/>
          <w:szCs w:val="22"/>
        </w:rPr>
        <w:t>Budget Management and Partnerships</w:t>
      </w:r>
      <w:r w:rsidRPr="00CC2088">
        <w:rPr>
          <w:rFonts w:ascii="Arial" w:hAnsi="Arial"/>
          <w:szCs w:val="22"/>
        </w:rPr>
        <w:t xml:space="preserve"> branch</w:t>
      </w:r>
      <w:r w:rsidRPr="00C37E5B">
        <w:rPr>
          <w:rFonts w:ascii="Arial" w:hAnsi="Arial"/>
          <w:szCs w:val="22"/>
        </w:rPr>
        <w:t xml:space="preserve"> also</w:t>
      </w:r>
      <w:r>
        <w:rPr>
          <w:rFonts w:ascii="Arial" w:hAnsi="Arial"/>
          <w:szCs w:val="22"/>
        </w:rPr>
        <w:t xml:space="preserve"> </w:t>
      </w:r>
      <w:r w:rsidRPr="007C35A4">
        <w:rPr>
          <w:rFonts w:ascii="Arial" w:hAnsi="Arial"/>
          <w:szCs w:val="22"/>
        </w:rPr>
        <w:t>provides core financial management expertise including budget management, analytical insights and foresights</w:t>
      </w:r>
      <w:r>
        <w:rPr>
          <w:rFonts w:ascii="Arial" w:hAnsi="Arial"/>
          <w:szCs w:val="22"/>
        </w:rPr>
        <w:t xml:space="preserve"> as partners to DEECA Groups</w:t>
      </w:r>
      <w:r w:rsidRPr="007C35A4">
        <w:rPr>
          <w:rFonts w:ascii="Arial" w:hAnsi="Arial"/>
          <w:szCs w:val="22"/>
        </w:rPr>
        <w:t xml:space="preserve">. It is responsible for gaining acceptance and adoption of the new operating model and systems within the Groups while continually looking at better ways to work through standardisation of processes and reporting.  </w:t>
      </w:r>
      <w:r>
        <w:rPr>
          <w:rFonts w:ascii="Arial" w:hAnsi="Arial"/>
          <w:szCs w:val="22"/>
        </w:rPr>
        <w:t>T</w:t>
      </w:r>
      <w:r w:rsidRPr="007C35A4">
        <w:rPr>
          <w:rFonts w:ascii="Arial" w:hAnsi="Arial"/>
          <w:szCs w:val="22"/>
        </w:rPr>
        <w:t>he branch delivers these services through its strong working partnerships to inform group executive leadership teams to consider strategic, operational, and financial decision making.</w:t>
      </w:r>
    </w:p>
    <w:p w14:paraId="47A5774F" w14:textId="77777777"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6A9D9A7A" w14:textId="77777777" w:rsidR="007B1451" w:rsidRPr="007B1451" w:rsidRDefault="007B1451" w:rsidP="007B1451">
      <w:pPr>
        <w:numPr>
          <w:ilvl w:val="0"/>
          <w:numId w:val="26"/>
        </w:numPr>
        <w:spacing w:before="0" w:line="240" w:lineRule="auto"/>
        <w:rPr>
          <w:rFonts w:ascii="Arial" w:hAnsi="Arial"/>
          <w:szCs w:val="22"/>
        </w:rPr>
      </w:pPr>
      <w:r w:rsidRPr="007B1451">
        <w:rPr>
          <w:rFonts w:ascii="Arial" w:hAnsi="Arial"/>
          <w:szCs w:val="22"/>
        </w:rPr>
        <w:t>Lead and manage a high performing team which provides information and advice on financial and budget management.  </w:t>
      </w:r>
    </w:p>
    <w:p w14:paraId="5D622E56" w14:textId="2ACFD8AF" w:rsidR="00D937F0" w:rsidRPr="007B1451" w:rsidRDefault="00847A55" w:rsidP="00D937F0">
      <w:pPr>
        <w:numPr>
          <w:ilvl w:val="0"/>
          <w:numId w:val="26"/>
        </w:numPr>
        <w:spacing w:before="0" w:line="240" w:lineRule="auto"/>
        <w:rPr>
          <w:rFonts w:ascii="Arial" w:hAnsi="Arial"/>
          <w:szCs w:val="22"/>
        </w:rPr>
      </w:pPr>
      <w:r>
        <w:rPr>
          <w:rFonts w:ascii="Arial" w:hAnsi="Arial"/>
          <w:szCs w:val="22"/>
        </w:rPr>
        <w:t>Lead the delivery of</w:t>
      </w:r>
      <w:r w:rsidR="007A5F87">
        <w:rPr>
          <w:rFonts w:ascii="Arial" w:hAnsi="Arial"/>
          <w:szCs w:val="22"/>
        </w:rPr>
        <w:t xml:space="preserve"> strategic</w:t>
      </w:r>
      <w:r w:rsidR="00D937F0" w:rsidRPr="007B1451">
        <w:rPr>
          <w:rFonts w:ascii="Arial" w:hAnsi="Arial"/>
          <w:szCs w:val="22"/>
        </w:rPr>
        <w:t xml:space="preserve"> monthly/quarterly reports and </w:t>
      </w:r>
      <w:proofErr w:type="spellStart"/>
      <w:r w:rsidR="00D937F0" w:rsidRPr="007B1451">
        <w:rPr>
          <w:rFonts w:ascii="Arial" w:hAnsi="Arial"/>
          <w:szCs w:val="22"/>
        </w:rPr>
        <w:t>adhoc</w:t>
      </w:r>
      <w:proofErr w:type="spellEnd"/>
      <w:r w:rsidR="00D937F0" w:rsidRPr="007B1451">
        <w:rPr>
          <w:rFonts w:ascii="Arial" w:hAnsi="Arial"/>
          <w:szCs w:val="22"/>
        </w:rPr>
        <w:t xml:space="preserve"> requests on the department’s financial performance and live financial </w:t>
      </w:r>
      <w:r w:rsidR="00A63B3E">
        <w:rPr>
          <w:rFonts w:ascii="Arial" w:hAnsi="Arial"/>
          <w:szCs w:val="22"/>
        </w:rPr>
        <w:t>risks</w:t>
      </w:r>
      <w:r w:rsidR="00D937F0" w:rsidRPr="007B1451">
        <w:rPr>
          <w:rFonts w:ascii="Arial" w:hAnsi="Arial"/>
          <w:szCs w:val="22"/>
        </w:rPr>
        <w:t xml:space="preserve"> to senior executives to support decision making. </w:t>
      </w:r>
    </w:p>
    <w:p w14:paraId="35F8FF59" w14:textId="60343399" w:rsidR="00F75942" w:rsidRPr="007B1451" w:rsidRDefault="00F75942" w:rsidP="00F75942">
      <w:pPr>
        <w:numPr>
          <w:ilvl w:val="0"/>
          <w:numId w:val="26"/>
        </w:numPr>
        <w:spacing w:before="0" w:line="240" w:lineRule="auto"/>
        <w:rPr>
          <w:rFonts w:ascii="Arial" w:hAnsi="Arial"/>
          <w:szCs w:val="22"/>
        </w:rPr>
      </w:pPr>
      <w:r w:rsidRPr="007B1451">
        <w:rPr>
          <w:rFonts w:ascii="Arial" w:hAnsi="Arial"/>
          <w:szCs w:val="22"/>
        </w:rPr>
        <w:t xml:space="preserve">Build and maintain effective partnerships and strong working relationships with </w:t>
      </w:r>
      <w:r w:rsidR="00DD7E6F">
        <w:rPr>
          <w:rFonts w:ascii="Arial" w:hAnsi="Arial"/>
          <w:szCs w:val="22"/>
        </w:rPr>
        <w:t>Portfolio</w:t>
      </w:r>
      <w:r w:rsidR="00DD7E6F" w:rsidRPr="007B1451">
        <w:rPr>
          <w:rFonts w:ascii="Arial" w:hAnsi="Arial"/>
          <w:szCs w:val="22"/>
        </w:rPr>
        <w:t xml:space="preserve"> </w:t>
      </w:r>
      <w:r w:rsidRPr="007B1451">
        <w:rPr>
          <w:rFonts w:ascii="Arial" w:hAnsi="Arial"/>
          <w:szCs w:val="22"/>
        </w:rPr>
        <w:t>Finance Managers and their teams to ensure outcomes are achieved.  </w:t>
      </w:r>
    </w:p>
    <w:p w14:paraId="3B3C185B" w14:textId="2ABA9815" w:rsidR="007B1451" w:rsidRPr="007B1451" w:rsidRDefault="007B1451" w:rsidP="007B1451">
      <w:pPr>
        <w:numPr>
          <w:ilvl w:val="0"/>
          <w:numId w:val="27"/>
        </w:numPr>
        <w:spacing w:before="0" w:line="240" w:lineRule="auto"/>
        <w:rPr>
          <w:rFonts w:ascii="Arial" w:hAnsi="Arial"/>
          <w:szCs w:val="22"/>
        </w:rPr>
      </w:pPr>
      <w:r w:rsidRPr="007B1451">
        <w:rPr>
          <w:rFonts w:ascii="Arial" w:hAnsi="Arial"/>
          <w:szCs w:val="22"/>
        </w:rPr>
        <w:t xml:space="preserve">Drive improved efficiency, effectiveness and strategic value by providing and communicating </w:t>
      </w:r>
      <w:r w:rsidR="00DE6EFB">
        <w:rPr>
          <w:rFonts w:ascii="Arial" w:hAnsi="Arial"/>
          <w:szCs w:val="22"/>
        </w:rPr>
        <w:t xml:space="preserve">consistent </w:t>
      </w:r>
      <w:r w:rsidRPr="007B1451">
        <w:rPr>
          <w:rFonts w:ascii="Arial" w:hAnsi="Arial"/>
          <w:szCs w:val="22"/>
        </w:rPr>
        <w:t>business</w:t>
      </w:r>
      <w:r w:rsidR="000605D7">
        <w:rPr>
          <w:rFonts w:ascii="Arial" w:hAnsi="Arial"/>
          <w:szCs w:val="22"/>
        </w:rPr>
        <w:t xml:space="preserve"> processes, reports and</w:t>
      </w:r>
      <w:r w:rsidRPr="007B1451">
        <w:rPr>
          <w:rFonts w:ascii="Arial" w:hAnsi="Arial"/>
          <w:szCs w:val="22"/>
        </w:rPr>
        <w:t xml:space="preserve"> insights</w:t>
      </w:r>
      <w:r w:rsidR="000605D7">
        <w:rPr>
          <w:rFonts w:ascii="Arial" w:hAnsi="Arial"/>
          <w:szCs w:val="22"/>
        </w:rPr>
        <w:t>, as well as</w:t>
      </w:r>
      <w:r w:rsidRPr="007B1451">
        <w:rPr>
          <w:rFonts w:ascii="Arial" w:hAnsi="Arial"/>
          <w:szCs w:val="22"/>
        </w:rPr>
        <w:t xml:space="preserve"> high-quality advice to key stakeholders. </w:t>
      </w:r>
    </w:p>
    <w:p w14:paraId="29E0CFF2" w14:textId="4BC8A959" w:rsidR="007B1451" w:rsidRPr="00F15BE5" w:rsidRDefault="007B1451" w:rsidP="007B1451">
      <w:pPr>
        <w:numPr>
          <w:ilvl w:val="0"/>
          <w:numId w:val="29"/>
        </w:numPr>
        <w:spacing w:before="0" w:line="240" w:lineRule="auto"/>
        <w:rPr>
          <w:rFonts w:ascii="Arial" w:hAnsi="Arial"/>
          <w:szCs w:val="22"/>
        </w:rPr>
      </w:pPr>
      <w:r w:rsidRPr="007B1451">
        <w:rPr>
          <w:rFonts w:ascii="Arial" w:hAnsi="Arial"/>
          <w:szCs w:val="22"/>
        </w:rPr>
        <w:t xml:space="preserve">Lead </w:t>
      </w:r>
      <w:r w:rsidRPr="00F15BE5">
        <w:rPr>
          <w:rFonts w:ascii="Arial" w:hAnsi="Arial"/>
          <w:szCs w:val="22"/>
        </w:rPr>
        <w:t>secretariat support function for the Finance</w:t>
      </w:r>
      <w:r w:rsidR="00D937F0" w:rsidRPr="00F15BE5">
        <w:rPr>
          <w:rFonts w:ascii="Arial" w:hAnsi="Arial"/>
          <w:szCs w:val="22"/>
        </w:rPr>
        <w:t>,</w:t>
      </w:r>
      <w:r w:rsidRPr="00F15BE5">
        <w:rPr>
          <w:rFonts w:ascii="Arial" w:hAnsi="Arial"/>
          <w:szCs w:val="22"/>
        </w:rPr>
        <w:t xml:space="preserve"> Procurement</w:t>
      </w:r>
      <w:r w:rsidR="00D937F0" w:rsidRPr="00F15BE5">
        <w:rPr>
          <w:rFonts w:ascii="Arial" w:hAnsi="Arial"/>
          <w:szCs w:val="22"/>
        </w:rPr>
        <w:t xml:space="preserve"> and Budget Strategy</w:t>
      </w:r>
      <w:r w:rsidRPr="00F15BE5">
        <w:rPr>
          <w:rFonts w:ascii="Arial" w:hAnsi="Arial"/>
          <w:szCs w:val="22"/>
        </w:rPr>
        <w:t xml:space="preserve"> Committee. </w:t>
      </w:r>
    </w:p>
    <w:p w14:paraId="309633C2" w14:textId="370C256C" w:rsidR="007B1451" w:rsidRPr="00F15BE5" w:rsidRDefault="007B1451" w:rsidP="007B1451">
      <w:pPr>
        <w:numPr>
          <w:ilvl w:val="0"/>
          <w:numId w:val="30"/>
        </w:numPr>
        <w:spacing w:before="0" w:line="240" w:lineRule="auto"/>
        <w:rPr>
          <w:rFonts w:ascii="Arial" w:hAnsi="Arial"/>
          <w:szCs w:val="22"/>
        </w:rPr>
      </w:pPr>
      <w:r w:rsidRPr="00F15BE5">
        <w:rPr>
          <w:rFonts w:ascii="Arial" w:hAnsi="Arial"/>
          <w:szCs w:val="22"/>
        </w:rPr>
        <w:t>Maintain and develop policies</w:t>
      </w:r>
      <w:r w:rsidR="006736CD">
        <w:rPr>
          <w:rFonts w:ascii="Arial" w:hAnsi="Arial"/>
          <w:szCs w:val="22"/>
        </w:rPr>
        <w:t xml:space="preserve"> and</w:t>
      </w:r>
      <w:r w:rsidRPr="00F15BE5">
        <w:rPr>
          <w:rFonts w:ascii="Arial" w:hAnsi="Arial"/>
          <w:szCs w:val="22"/>
        </w:rPr>
        <w:t xml:space="preserve"> procedures and</w:t>
      </w:r>
      <w:r w:rsidR="009512B8">
        <w:rPr>
          <w:rFonts w:ascii="Arial" w:hAnsi="Arial"/>
          <w:szCs w:val="22"/>
        </w:rPr>
        <w:t xml:space="preserve"> use</w:t>
      </w:r>
      <w:r w:rsidRPr="00F15BE5">
        <w:rPr>
          <w:rFonts w:ascii="Arial" w:hAnsi="Arial"/>
          <w:szCs w:val="22"/>
        </w:rPr>
        <w:t xml:space="preserve"> systems to support effective financial management across the department and its stakeholders, and to ensure the integrity of the general ledger</w:t>
      </w:r>
      <w:r w:rsidR="00A813A1">
        <w:rPr>
          <w:rFonts w:ascii="Arial" w:hAnsi="Arial"/>
          <w:szCs w:val="22"/>
        </w:rPr>
        <w:t>, internal budgets</w:t>
      </w:r>
      <w:r w:rsidRPr="00F15BE5">
        <w:rPr>
          <w:rFonts w:ascii="Arial" w:hAnsi="Arial"/>
          <w:szCs w:val="22"/>
        </w:rPr>
        <w:t xml:space="preserve"> and compliance with the Financial Management Act 1994. </w:t>
      </w:r>
    </w:p>
    <w:p w14:paraId="46055DB9" w14:textId="77777777" w:rsidR="007B1451" w:rsidRPr="007B1451" w:rsidRDefault="007B1451" w:rsidP="007B1451">
      <w:pPr>
        <w:numPr>
          <w:ilvl w:val="0"/>
          <w:numId w:val="32"/>
        </w:numPr>
        <w:spacing w:before="0" w:line="240" w:lineRule="auto"/>
        <w:rPr>
          <w:rFonts w:ascii="Arial" w:hAnsi="Arial"/>
          <w:szCs w:val="22"/>
        </w:rPr>
      </w:pPr>
      <w:r w:rsidRPr="007B1451">
        <w:rPr>
          <w:rFonts w:ascii="Arial" w:hAnsi="Arial"/>
          <w:szCs w:val="22"/>
        </w:rPr>
        <w:t>Undertake projects, initiatives and functions as required by management. </w:t>
      </w:r>
    </w:p>
    <w:p w14:paraId="56E958E6" w14:textId="77777777" w:rsidR="007B1451" w:rsidRPr="007B1451" w:rsidRDefault="007B1451" w:rsidP="007B1451">
      <w:pPr>
        <w:numPr>
          <w:ilvl w:val="0"/>
          <w:numId w:val="33"/>
        </w:numPr>
        <w:spacing w:before="0" w:line="240" w:lineRule="auto"/>
        <w:rPr>
          <w:rFonts w:ascii="Arial" w:hAnsi="Arial"/>
          <w:szCs w:val="22"/>
        </w:rPr>
      </w:pPr>
      <w:r w:rsidRPr="007B1451">
        <w:rPr>
          <w:rFonts w:ascii="Arial" w:hAnsi="Arial"/>
          <w:szCs w:val="22"/>
        </w:rPr>
        <w:t>Practice cultural safety by creating environments, relationships and systems free from racism and discrimination so that people can feel safe, valued and able to participate. </w:t>
      </w:r>
    </w:p>
    <w:p w14:paraId="1AEE2617" w14:textId="77777777" w:rsidR="00495B3B" w:rsidRPr="0062121F" w:rsidRDefault="00495B3B" w:rsidP="0062121F">
      <w:pPr>
        <w:spacing w:before="0" w:after="0" w:line="240" w:lineRule="auto"/>
        <w:ind w:left="357"/>
        <w:rPr>
          <w:rFonts w:ascii="Arial" w:hAnsi="Arial" w:cs="Arial"/>
          <w:color w:val="363534"/>
          <w:szCs w:val="22"/>
        </w:rPr>
      </w:pP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3791FC17" w14:textId="77777777" w:rsidR="00594944" w:rsidRPr="001B1027" w:rsidRDefault="00594944" w:rsidP="00594944">
      <w:pPr>
        <w:rPr>
          <w:rFonts w:ascii="Arial" w:hAnsi="Arial"/>
          <w:szCs w:val="22"/>
        </w:rPr>
      </w:pPr>
      <w:bookmarkStart w:id="2" w:name="_Hlk102550785"/>
      <w:r w:rsidRPr="001B1027">
        <w:rPr>
          <w:rFonts w:ascii="Arial" w:hAnsi="Arial"/>
          <w:szCs w:val="22"/>
        </w:rPr>
        <w:t>The key selection criteria specified below outline the capabilities required for the position.</w:t>
      </w:r>
    </w:p>
    <w:p w14:paraId="7680CC0E" w14:textId="77777777" w:rsidR="00594944" w:rsidRDefault="00594944" w:rsidP="00594944">
      <w:pPr>
        <w:spacing w:before="160"/>
        <w:rPr>
          <w:rFonts w:ascii="Arial" w:hAnsi="Arial"/>
          <w:b/>
          <w:szCs w:val="22"/>
        </w:rPr>
      </w:pPr>
      <w:r w:rsidRPr="001B1027">
        <w:rPr>
          <w:rFonts w:ascii="Arial" w:hAnsi="Arial"/>
          <w:b/>
          <w:szCs w:val="22"/>
        </w:rPr>
        <w:t>Specialist/Technical Expertise</w:t>
      </w:r>
      <w:r>
        <w:rPr>
          <w:rFonts w:ascii="Arial" w:hAnsi="Arial"/>
          <w:b/>
          <w:szCs w:val="22"/>
        </w:rPr>
        <w:t>/Qualifications</w:t>
      </w:r>
    </w:p>
    <w:p w14:paraId="547D164C" w14:textId="77777777" w:rsidR="00BA2FA2" w:rsidRPr="00BA2FA2" w:rsidRDefault="00BA2FA2" w:rsidP="00BA2FA2">
      <w:pPr>
        <w:numPr>
          <w:ilvl w:val="0"/>
          <w:numId w:val="34"/>
        </w:numPr>
        <w:spacing w:before="160"/>
        <w:rPr>
          <w:rFonts w:ascii="Arial" w:hAnsi="Arial"/>
          <w:szCs w:val="22"/>
        </w:rPr>
      </w:pPr>
      <w:r w:rsidRPr="00BA2FA2">
        <w:rPr>
          <w:rFonts w:ascii="Arial" w:hAnsi="Arial"/>
          <w:szCs w:val="22"/>
        </w:rPr>
        <w:t>Degree in accounting, finance or commerce or equivalent  </w:t>
      </w:r>
    </w:p>
    <w:p w14:paraId="5DCD3AC6" w14:textId="77777777" w:rsidR="00BA2FA2" w:rsidRPr="00BA2FA2" w:rsidRDefault="00BA2FA2" w:rsidP="00BA2FA2">
      <w:pPr>
        <w:numPr>
          <w:ilvl w:val="0"/>
          <w:numId w:val="35"/>
        </w:numPr>
        <w:spacing w:before="160"/>
        <w:rPr>
          <w:rFonts w:ascii="Arial" w:hAnsi="Arial"/>
          <w:szCs w:val="22"/>
        </w:rPr>
      </w:pPr>
      <w:r w:rsidRPr="00BA2FA2">
        <w:rPr>
          <w:rFonts w:ascii="Arial" w:hAnsi="Arial"/>
          <w:szCs w:val="22"/>
        </w:rPr>
        <w:t>A professional accounting qualification (CPA or CA) or MBA qualification is preferable. </w:t>
      </w:r>
    </w:p>
    <w:p w14:paraId="25549D9D" w14:textId="297C1FF7" w:rsidR="00BA2FA2" w:rsidRPr="00BA2FA2" w:rsidRDefault="00BA2FA2" w:rsidP="00BA2FA2">
      <w:pPr>
        <w:numPr>
          <w:ilvl w:val="0"/>
          <w:numId w:val="36"/>
        </w:numPr>
        <w:spacing w:before="160"/>
        <w:rPr>
          <w:rFonts w:ascii="Arial" w:hAnsi="Arial"/>
          <w:szCs w:val="22"/>
        </w:rPr>
      </w:pPr>
      <w:r w:rsidRPr="00BA2FA2">
        <w:rPr>
          <w:rFonts w:ascii="Arial" w:hAnsi="Arial"/>
          <w:szCs w:val="22"/>
        </w:rPr>
        <w:t xml:space="preserve">Expertise in best practice budgeting and financial management within government and knowledge of the </w:t>
      </w:r>
      <w:r w:rsidRPr="00BA2FA2">
        <w:rPr>
          <w:rFonts w:ascii="Arial" w:hAnsi="Arial"/>
          <w:i/>
          <w:iCs/>
          <w:szCs w:val="22"/>
        </w:rPr>
        <w:t>Financial Management Act, 1994</w:t>
      </w:r>
      <w:r w:rsidRPr="00BA2FA2">
        <w:rPr>
          <w:rFonts w:ascii="Arial" w:hAnsi="Arial"/>
          <w:szCs w:val="22"/>
        </w:rPr>
        <w:t> </w:t>
      </w:r>
      <w:r w:rsidR="00C81070">
        <w:rPr>
          <w:rFonts w:ascii="Arial" w:hAnsi="Arial"/>
          <w:szCs w:val="22"/>
        </w:rPr>
        <w:t>and the DTF Resource Management Framework</w:t>
      </w:r>
      <w:r w:rsidR="00156676">
        <w:rPr>
          <w:rFonts w:ascii="Arial" w:hAnsi="Arial"/>
          <w:szCs w:val="22"/>
        </w:rPr>
        <w:t xml:space="preserve"> will be an advantage</w:t>
      </w:r>
      <w:r w:rsidR="00C81070">
        <w:rPr>
          <w:rFonts w:ascii="Arial" w:hAnsi="Arial"/>
          <w:szCs w:val="22"/>
        </w:rPr>
        <w:t>.</w:t>
      </w:r>
    </w:p>
    <w:p w14:paraId="04B43C32" w14:textId="77777777" w:rsidR="00594944" w:rsidRPr="001B1027" w:rsidRDefault="00594944" w:rsidP="00594944">
      <w:pPr>
        <w:spacing w:before="160"/>
        <w:rPr>
          <w:rFonts w:ascii="Arial" w:hAnsi="Arial"/>
          <w:b/>
        </w:rPr>
      </w:pPr>
      <w:r w:rsidRPr="59CDF50F">
        <w:rPr>
          <w:rFonts w:ascii="Arial" w:hAnsi="Arial"/>
          <w:b/>
        </w:rPr>
        <w:t>Capabilities</w:t>
      </w:r>
    </w:p>
    <w:p w14:paraId="01D0B93B" w14:textId="5D2E3EFA" w:rsidR="00222639" w:rsidRDefault="00222639" w:rsidP="00222639">
      <w:pPr>
        <w:keepNext/>
        <w:numPr>
          <w:ilvl w:val="0"/>
          <w:numId w:val="37"/>
        </w:numPr>
        <w:spacing w:before="0" w:after="0" w:line="240" w:lineRule="auto"/>
        <w:rPr>
          <w:rFonts w:ascii="Arial" w:hAnsi="Arial"/>
          <w:szCs w:val="22"/>
        </w:rPr>
      </w:pPr>
      <w:r w:rsidRPr="00222639">
        <w:rPr>
          <w:rFonts w:ascii="Arial" w:hAnsi="Arial"/>
          <w:b/>
          <w:bCs/>
          <w:szCs w:val="22"/>
        </w:rPr>
        <w:t xml:space="preserve">Critical thinking and problem solving:  </w:t>
      </w:r>
      <w:r w:rsidRPr="00222639">
        <w:rPr>
          <w:rFonts w:ascii="Arial" w:hAnsi="Arial"/>
          <w:szCs w:val="22"/>
        </w:rPr>
        <w:t xml:space="preserve">Objectively analyse and evaluate available data, points of view, needs of stakeholders and potential solutions before recommending relevant actions or decisions. </w:t>
      </w:r>
      <w:proofErr w:type="gramStart"/>
      <w:r w:rsidRPr="00222639">
        <w:rPr>
          <w:rFonts w:ascii="Arial" w:hAnsi="Arial"/>
          <w:szCs w:val="22"/>
        </w:rPr>
        <w:t>Takes into account</w:t>
      </w:r>
      <w:proofErr w:type="gramEnd"/>
      <w:r w:rsidRPr="00222639">
        <w:rPr>
          <w:rFonts w:ascii="Arial" w:hAnsi="Arial"/>
          <w:szCs w:val="22"/>
        </w:rPr>
        <w:t xml:space="preserve"> wider business context within business unit when considering options to resolve issues. Identifies recurring problems and prevents future recurrence by integrating solutions into work process. Delivers tangible business outcomes </w:t>
      </w:r>
      <w:proofErr w:type="gramStart"/>
      <w:r w:rsidRPr="00222639">
        <w:rPr>
          <w:rFonts w:ascii="Arial" w:hAnsi="Arial"/>
          <w:szCs w:val="22"/>
        </w:rPr>
        <w:t>as a result of</w:t>
      </w:r>
      <w:proofErr w:type="gramEnd"/>
      <w:r w:rsidRPr="00222639">
        <w:rPr>
          <w:rFonts w:ascii="Arial" w:hAnsi="Arial"/>
          <w:szCs w:val="22"/>
        </w:rPr>
        <w:t xml:space="preserve"> critically evaluating problems from multiple perspectives and delivering effective solutions. </w:t>
      </w:r>
    </w:p>
    <w:p w14:paraId="1237C8F1" w14:textId="77777777" w:rsidR="003357EE" w:rsidRDefault="003357EE" w:rsidP="003357EE">
      <w:pPr>
        <w:keepNext/>
        <w:numPr>
          <w:ilvl w:val="0"/>
          <w:numId w:val="37"/>
        </w:numPr>
        <w:spacing w:before="0" w:after="0" w:line="240" w:lineRule="auto"/>
        <w:rPr>
          <w:rFonts w:ascii="Arial" w:hAnsi="Arial"/>
          <w:b/>
          <w:bCs/>
          <w:szCs w:val="22"/>
        </w:rPr>
      </w:pPr>
      <w:r w:rsidRPr="00222639">
        <w:rPr>
          <w:rFonts w:ascii="Arial" w:hAnsi="Arial"/>
          <w:b/>
          <w:bCs/>
          <w:szCs w:val="22"/>
        </w:rPr>
        <w:t xml:space="preserve">Financial planning and analysis: </w:t>
      </w:r>
      <w:r w:rsidRPr="00222639">
        <w:rPr>
          <w:rFonts w:ascii="Arial" w:hAnsi="Arial"/>
          <w:szCs w:val="22"/>
        </w:rPr>
        <w:t xml:space="preserve">Analysing financial and operational performance to provide accurate, timely and </w:t>
      </w:r>
      <w:proofErr w:type="gramStart"/>
      <w:r w:rsidRPr="00222639">
        <w:rPr>
          <w:rFonts w:ascii="Arial" w:hAnsi="Arial"/>
          <w:szCs w:val="22"/>
        </w:rPr>
        <w:t>user friendly</w:t>
      </w:r>
      <w:proofErr w:type="gramEnd"/>
      <w:r w:rsidRPr="00222639">
        <w:rPr>
          <w:rFonts w:ascii="Arial" w:hAnsi="Arial"/>
          <w:szCs w:val="22"/>
        </w:rPr>
        <w:t xml:space="preserve"> budget formulation, modelling, forecasting and projections. Develops strategic </w:t>
      </w:r>
      <w:r w:rsidRPr="00222639">
        <w:rPr>
          <w:rFonts w:ascii="Arial" w:hAnsi="Arial"/>
          <w:szCs w:val="22"/>
        </w:rPr>
        <w:lastRenderedPageBreak/>
        <w:t>reporting that provides clear, concise, transparent explanations of budget formulation, modelling and forecasting to internal stakeholders, and partners across the organisation to reinforce the importance of fully informed decision making.</w:t>
      </w:r>
      <w:r w:rsidRPr="00222639">
        <w:rPr>
          <w:rFonts w:ascii="Arial" w:hAnsi="Arial"/>
          <w:b/>
          <w:bCs/>
          <w:szCs w:val="22"/>
        </w:rPr>
        <w:t> </w:t>
      </w:r>
    </w:p>
    <w:p w14:paraId="15524B83" w14:textId="5F9EE1C0" w:rsidR="00363142" w:rsidRPr="00363142" w:rsidRDefault="00363142" w:rsidP="004D3BED">
      <w:pPr>
        <w:numPr>
          <w:ilvl w:val="0"/>
          <w:numId w:val="37"/>
        </w:numPr>
        <w:spacing w:before="60" w:after="0" w:line="240" w:lineRule="auto"/>
        <w:rPr>
          <w:rFonts w:ascii="Arial" w:hAnsi="Arial"/>
          <w:color w:val="000000"/>
          <w:szCs w:val="22"/>
          <w:lang w:eastAsia="zh-CN"/>
        </w:rPr>
      </w:pPr>
      <w:r w:rsidRPr="00363142">
        <w:rPr>
          <w:rFonts w:ascii="Arial" w:hAnsi="Arial"/>
          <w:b/>
          <w:bCs/>
          <w:color w:val="000000"/>
          <w:szCs w:val="22"/>
          <w:lang w:eastAsia="zh-CN"/>
        </w:rPr>
        <w:t>Managing People</w:t>
      </w:r>
      <w:r w:rsidRPr="00363142">
        <w:rPr>
          <w:rFonts w:ascii="Arial" w:hAnsi="Arial"/>
          <w:color w:val="000000"/>
          <w:szCs w:val="22"/>
          <w:lang w:eastAsia="zh-CN"/>
        </w:rPr>
        <w:t> - Role models ethical leadership through decision making and interactions with people; Creates an organisational culture that enables others to perform at their best and achieve outcomes the organisation; Champions people engagement as an organisational priority; Provides thought leadership on people management across the service. </w:t>
      </w:r>
    </w:p>
    <w:p w14:paraId="228FC5E0" w14:textId="4E6F0CFE" w:rsidR="004D3BED" w:rsidRDefault="004D3BED" w:rsidP="004D3BED">
      <w:pPr>
        <w:numPr>
          <w:ilvl w:val="0"/>
          <w:numId w:val="37"/>
        </w:numPr>
        <w:spacing w:before="60" w:after="0" w:line="240" w:lineRule="auto"/>
        <w:rPr>
          <w:rFonts w:ascii="Arial" w:hAnsi="Arial"/>
          <w:color w:val="000000"/>
          <w:szCs w:val="22"/>
          <w:lang w:eastAsia="zh-CN"/>
        </w:rPr>
      </w:pPr>
      <w:r>
        <w:rPr>
          <w:rFonts w:ascii="Arial" w:hAnsi="Arial"/>
          <w:b/>
          <w:bCs/>
          <w:color w:val="000000"/>
          <w:szCs w:val="22"/>
          <w:lang w:eastAsia="zh-CN"/>
        </w:rPr>
        <w:t xml:space="preserve">Stakeholder Management – </w:t>
      </w:r>
      <w:r>
        <w:rPr>
          <w:rFonts w:cstheme="minorHAnsi"/>
          <w:iCs/>
          <w:kern w:val="20"/>
          <w:szCs w:val="18"/>
        </w:rPr>
        <w:t>Takes steps to add value for the client or stakeholder; Links people with other areas as appropriate; Monitors client and stakeholder satisfaction; Constructively deals with stakeholder issues.</w:t>
      </w:r>
    </w:p>
    <w:p w14:paraId="6419AB1E" w14:textId="77777777" w:rsidR="006561C5" w:rsidRPr="00FD6C9B" w:rsidRDefault="006561C5" w:rsidP="006561C5">
      <w:pPr>
        <w:numPr>
          <w:ilvl w:val="0"/>
          <w:numId w:val="37"/>
        </w:numPr>
        <w:spacing w:before="60" w:after="0" w:line="240" w:lineRule="auto"/>
        <w:rPr>
          <w:rFonts w:ascii="Arial" w:hAnsi="Arial"/>
          <w:b/>
          <w:bCs/>
          <w:color w:val="000000"/>
          <w:szCs w:val="22"/>
          <w:lang w:eastAsia="zh-CN"/>
        </w:rPr>
      </w:pPr>
      <w:r>
        <w:rPr>
          <w:rFonts w:ascii="Arial" w:hAnsi="Arial"/>
          <w:b/>
          <w:bCs/>
          <w:color w:val="000000"/>
          <w:szCs w:val="22"/>
          <w:lang w:eastAsia="zh-CN"/>
        </w:rPr>
        <w:t xml:space="preserve">Innovation and Continuous Improvement – </w:t>
      </w:r>
      <w:r>
        <w:rPr>
          <w:rFonts w:cstheme="minorHAnsi"/>
          <w:iCs/>
          <w:kern w:val="20"/>
          <w:szCs w:val="18"/>
        </w:rPr>
        <w:t>Seeks opportunities for continuous improvement and ways to innovate; Offers suggestions and ideas, encourages others to do the same; Leverage on existing continuous improvement systems and procedures to improve outcomes, quality &amp; efficiency of work; Creates space for learning and innovation by seeking for input and feedback from others.</w:t>
      </w:r>
    </w:p>
    <w:p w14:paraId="6E35D7CB" w14:textId="5AB27DD9" w:rsidR="00FD6C9B" w:rsidRDefault="00FD6C9B" w:rsidP="006561C5">
      <w:pPr>
        <w:numPr>
          <w:ilvl w:val="0"/>
          <w:numId w:val="37"/>
        </w:numPr>
        <w:spacing w:before="60" w:after="0" w:line="240" w:lineRule="auto"/>
        <w:rPr>
          <w:rFonts w:ascii="Arial" w:hAnsi="Arial"/>
          <w:b/>
          <w:bCs/>
          <w:color w:val="000000"/>
          <w:szCs w:val="22"/>
          <w:lang w:eastAsia="zh-CN"/>
        </w:rPr>
      </w:pPr>
      <w:r w:rsidRPr="00752DB7">
        <w:rPr>
          <w:rFonts w:cstheme="minorHAnsi"/>
          <w:b/>
          <w:lang w:eastAsia="en-US"/>
        </w:rPr>
        <w:t>Communicate with Impact</w:t>
      </w:r>
      <w:r>
        <w:rPr>
          <w:rFonts w:cstheme="minorHAnsi"/>
          <w:b/>
          <w:lang w:eastAsia="en-US"/>
        </w:rPr>
        <w:t xml:space="preserve"> </w:t>
      </w:r>
      <w:r>
        <w:rPr>
          <w:rFonts w:cstheme="minorHAnsi"/>
          <w:bCs/>
          <w:lang w:eastAsia="en-US"/>
        </w:rPr>
        <w:t xml:space="preserve">- </w:t>
      </w:r>
      <w:r w:rsidR="00CE6462" w:rsidRPr="00CE6462">
        <w:rPr>
          <w:rFonts w:cstheme="minorHAnsi"/>
          <w:bCs/>
          <w:lang w:eastAsia="en-US"/>
        </w:rPr>
        <w:t>Use various communication media to convey information, ideas, and insights in ways that maximises understanding of key messages; Posses good written and verbal communication skills</w:t>
      </w:r>
      <w:r w:rsidR="00CE6462">
        <w:rPr>
          <w:rFonts w:cstheme="minorHAnsi"/>
          <w:bCs/>
          <w:lang w:eastAsia="en-US"/>
        </w:rPr>
        <w:t>.</w:t>
      </w:r>
    </w:p>
    <w:p w14:paraId="72CE8D2C" w14:textId="178E1BAD"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6E762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15850F67"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2B7DF6">
              <w:rPr>
                <w:rFonts w:cs="Arial"/>
                <w:color w:val="1A1A1A"/>
                <w:sz w:val="20"/>
              </w:rPr>
              <w:t>0</w:t>
            </w:r>
            <w:r w:rsidRPr="00495B3B">
              <w:rPr>
                <w:rFonts w:cs="Arial"/>
                <w:color w:val="1A1A1A"/>
                <w:sz w:val="20"/>
              </w:rPr>
              <w:t xml:space="preserve"> A declaration of Private Interests will be required for positions with financial delegations of &gt;$20,000</w:t>
            </w:r>
          </w:p>
        </w:tc>
      </w:tr>
      <w:tr w:rsidR="00495B3B" w:rsidRPr="00495B3B" w14:paraId="13112EBA" w14:textId="77777777" w:rsidTr="006E7625">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E591157" w14:textId="523447B4" w:rsidR="00495B3B" w:rsidRPr="00495B3B" w:rsidRDefault="00495B3B" w:rsidP="00DD54D5">
            <w:pPr>
              <w:spacing w:line="240" w:lineRule="auto"/>
              <w:ind w:left="0"/>
              <w:contextualSpacing/>
              <w:outlineLvl w:val="1"/>
              <w:rPr>
                <w:rFonts w:ascii="Arial" w:hAnsi="Arial" w:cs="Arial"/>
                <w:color w:val="1A1A1A"/>
                <w:sz w:val="20"/>
              </w:rPr>
            </w:pPr>
            <w:r w:rsidRPr="00495B3B">
              <w:rPr>
                <w:rFonts w:ascii="Arial" w:hAnsi="Arial" w:cs="Arial"/>
                <w:sz w:val="20"/>
              </w:rPr>
              <w:t>The occupational health and safety    requirements of this position may include, but are not limited to</w:t>
            </w:r>
            <w:r w:rsidR="002A67A6">
              <w:rPr>
                <w:rFonts w:ascii="Arial" w:hAnsi="Arial" w:cs="Arial"/>
                <w:sz w:val="20"/>
              </w:rPr>
              <w:t>:</w:t>
            </w:r>
          </w:p>
        </w:tc>
        <w:tc>
          <w:tcPr>
            <w:tcW w:w="6803" w:type="dxa"/>
            <w:shd w:val="clear" w:color="auto" w:fill="auto"/>
          </w:tcPr>
          <w:p w14:paraId="23FF4545" w14:textId="44583F4F" w:rsidR="00495B3B" w:rsidRPr="00BA6E7C" w:rsidRDefault="00495B3B" w:rsidP="00015CD8">
            <w:pPr>
              <w:numPr>
                <w:ilvl w:val="0"/>
                <w:numId w:val="16"/>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Sedentary desk work</w:t>
            </w:r>
          </w:p>
        </w:tc>
      </w:tr>
      <w:tr w:rsidR="00495B3B" w:rsidRPr="00495B3B" w14:paraId="7CD2DEBC" w14:textId="77777777" w:rsidTr="006E762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6E8913A" w14:textId="68ADC35D" w:rsidR="00495B3B" w:rsidRPr="00BA6E7C" w:rsidRDefault="00495B3B" w:rsidP="00BA6E7C">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tc>
        <w:tc>
          <w:tcPr>
            <w:tcW w:w="6803" w:type="dxa"/>
            <w:shd w:val="clear" w:color="auto" w:fill="auto"/>
          </w:tcPr>
          <w:p w14:paraId="28D304DB" w14:textId="77777777" w:rsidR="00032386" w:rsidRPr="00495B3B" w:rsidRDefault="00032386" w:rsidP="00032386">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19B818CA" w:rsidR="00495B3B" w:rsidRPr="00495B3B" w:rsidRDefault="00032386" w:rsidP="00032386">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495B3B" w:rsidRPr="00495B3B" w14:paraId="555B356F" w14:textId="77777777" w:rsidTr="006E7625">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63EB89D0" w14:textId="77777777" w:rsidR="00032386" w:rsidRPr="00495B3B" w:rsidRDefault="00032386" w:rsidP="00032386">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E12E6CC" w14:textId="77777777" w:rsidR="00032386" w:rsidRPr="00495B3B" w:rsidRDefault="00032386" w:rsidP="00032386">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5C30C0A4" w14:textId="162D1214" w:rsidR="00495B3B" w:rsidRPr="00495B3B" w:rsidRDefault="00032386" w:rsidP="00032386">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032386" w:rsidRPr="00495B3B" w14:paraId="10873C64" w14:textId="77777777" w:rsidTr="006E762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032386" w:rsidRPr="00495B3B" w:rsidRDefault="00032386" w:rsidP="00032386">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540E55DB" w:rsidR="00032386" w:rsidRPr="00495B3B" w:rsidRDefault="00032386" w:rsidP="00032386">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3C72102F" w14:textId="77777777" w:rsidR="00032386" w:rsidRPr="00495B3B" w:rsidRDefault="00032386" w:rsidP="00032386">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7EE3B2D0" w14:textId="77777777" w:rsidR="00032386" w:rsidRPr="00454423" w:rsidRDefault="00032386" w:rsidP="00032386">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004FCA4E" w14:textId="77777777" w:rsidR="00032386" w:rsidRPr="005763CD" w:rsidRDefault="00032386" w:rsidP="00032386">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1010C5D1" w14:textId="77777777" w:rsidR="00032386" w:rsidRPr="005763CD" w:rsidRDefault="00032386" w:rsidP="00032386">
      <w:pPr>
        <w:spacing w:before="0" w:after="0"/>
        <w:rPr>
          <w:rFonts w:ascii="Arial" w:hAnsi="Arial" w:cs="Arial"/>
        </w:rPr>
      </w:pPr>
    </w:p>
    <w:p w14:paraId="6E818E3C" w14:textId="77777777" w:rsidR="00032386" w:rsidRPr="005763CD" w:rsidRDefault="00032386" w:rsidP="00032386">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3" w:history="1">
        <w:r w:rsidRPr="00220147">
          <w:rPr>
            <w:rStyle w:val="Hyperlink"/>
            <w:rFonts w:ascii="Arial" w:hAnsi="Arial" w:cs="Arial"/>
            <w:lang w:eastAsia="en-US"/>
          </w:rPr>
          <w:t>www.deeca.vic.gov.au</w:t>
        </w:r>
      </w:hyperlink>
    </w:p>
    <w:p w14:paraId="7B3A7B8D" w14:textId="77777777" w:rsidR="00032386" w:rsidRPr="00495B3B" w:rsidRDefault="00032386" w:rsidP="00032386">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0DA2C7E3" w14:textId="77777777" w:rsidR="00032386" w:rsidRPr="002775A7" w:rsidRDefault="00032386" w:rsidP="00032386">
      <w:pPr>
        <w:spacing w:before="0" w:after="0" w:line="240" w:lineRule="auto"/>
        <w:jc w:val="both"/>
        <w:rPr>
          <w:rFonts w:ascii="Arial" w:hAnsi="Arial" w:cs="Arial"/>
        </w:rPr>
      </w:pPr>
      <w:r w:rsidRPr="00AC1638">
        <w:rPr>
          <w:rFonts w:ascii="Arial" w:hAnsi="Arial" w:cs="Arial"/>
        </w:rPr>
        <w:t xml:space="preserve">Our values align with the core </w:t>
      </w:r>
      <w:hyperlink r:id="rId34"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458563CA" w14:textId="517AA212" w:rsidR="00032386" w:rsidRPr="00032386" w:rsidRDefault="00032386" w:rsidP="00032386">
      <w:pPr>
        <w:rPr>
          <w:rFonts w:ascii="Arial" w:hAnsi="Arial" w:cs="Arial"/>
          <w:color w:val="000000"/>
          <w:szCs w:val="22"/>
        </w:rPr>
      </w:pPr>
      <w:r w:rsidRPr="00AC1638">
        <w:rPr>
          <w:rFonts w:ascii="Arial" w:eastAsia="Microsoft JhengHei" w:hAnsi="Arial"/>
          <w:color w:val="442D97"/>
          <w:sz w:val="28"/>
          <w:szCs w:val="28"/>
        </w:rPr>
        <w:lastRenderedPageBreak/>
        <w:t>Our Community Charter</w:t>
      </w:r>
    </w:p>
    <w:p w14:paraId="29522882" w14:textId="77777777" w:rsidR="00032386" w:rsidRPr="00AC1638" w:rsidRDefault="00032386" w:rsidP="00032386">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4FE8BAD3" w14:textId="77777777" w:rsidR="00032386" w:rsidRPr="00495B3B" w:rsidRDefault="00032386" w:rsidP="00032386">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2E5401F3" w14:textId="77777777" w:rsidR="00032386" w:rsidRDefault="00032386" w:rsidP="00032386">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67DBA430" w14:textId="77777777" w:rsidR="00032386" w:rsidRPr="00495B3B" w:rsidRDefault="00032386" w:rsidP="00032386">
      <w:pPr>
        <w:spacing w:line="240" w:lineRule="auto"/>
        <w:contextualSpacing/>
        <w:outlineLvl w:val="1"/>
        <w:rPr>
          <w:rFonts w:ascii="Arial" w:hAnsi="Arial" w:cs="Arial"/>
          <w:color w:val="363534"/>
        </w:rPr>
      </w:pPr>
    </w:p>
    <w:p w14:paraId="7036A844" w14:textId="77777777" w:rsidR="00032386" w:rsidRPr="00495B3B" w:rsidRDefault="00032386" w:rsidP="00032386">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7BE228F1" w14:textId="77777777" w:rsidR="00032386" w:rsidRPr="00495B3B" w:rsidRDefault="00032386" w:rsidP="00032386">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2E49A9A7" w14:textId="77777777" w:rsidR="00032386" w:rsidRPr="00495B3B" w:rsidRDefault="00032386" w:rsidP="00032386">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5AFE2822" w14:textId="77777777" w:rsidR="00032386" w:rsidRPr="00495B3B" w:rsidRDefault="00032386" w:rsidP="00032386">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63569098" w14:textId="77777777" w:rsidR="00032386" w:rsidRPr="00495B3B" w:rsidRDefault="00032386" w:rsidP="00032386">
      <w:pPr>
        <w:rPr>
          <w:rFonts w:ascii="Arial" w:hAnsi="Arial" w:cs="Arial"/>
          <w:b/>
          <w:bCs/>
          <w:color w:val="363534"/>
        </w:rPr>
      </w:pPr>
      <w:r w:rsidRPr="00495B3B">
        <w:rPr>
          <w:rFonts w:ascii="Arial" w:hAnsi="Arial" w:cs="Arial"/>
          <w:b/>
          <w:bCs/>
          <w:color w:val="363534"/>
        </w:rPr>
        <w:t>Aboriginal Cultural Safety</w:t>
      </w:r>
    </w:p>
    <w:p w14:paraId="0AF5F4CF" w14:textId="77777777" w:rsidR="00032386" w:rsidRPr="00495B3B" w:rsidRDefault="00032386" w:rsidP="00032386">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5" w:history="1">
        <w:r w:rsidRPr="726134F3">
          <w:rPr>
            <w:rStyle w:val="Hyperlink"/>
            <w:rFonts w:ascii="Arial" w:hAnsi="Arial" w:cs="Arial"/>
          </w:rPr>
          <w:t>aboriginal.employment@deeca.vic.gov.au</w:t>
        </w:r>
      </w:hyperlink>
      <w:r>
        <w:t>.</w:t>
      </w:r>
    </w:p>
    <w:p w14:paraId="18BD57A8" w14:textId="77777777" w:rsidR="00032386" w:rsidRPr="00495B3B" w:rsidRDefault="00032386" w:rsidP="00032386">
      <w:pPr>
        <w:rPr>
          <w:rFonts w:ascii="Arial" w:hAnsi="Arial" w:cs="Arial"/>
          <w:b/>
          <w:color w:val="363534"/>
          <w:szCs w:val="22"/>
        </w:rPr>
      </w:pPr>
      <w:r w:rsidRPr="00495B3B">
        <w:rPr>
          <w:rFonts w:ascii="Arial" w:hAnsi="Arial" w:cs="Arial"/>
          <w:b/>
          <w:color w:val="363534"/>
          <w:szCs w:val="22"/>
        </w:rPr>
        <w:t>Balancing your Life / Hybrid Working</w:t>
      </w:r>
    </w:p>
    <w:p w14:paraId="32D8932F" w14:textId="77777777" w:rsidR="00032386" w:rsidRPr="00495B3B" w:rsidRDefault="00032386" w:rsidP="00032386">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39935308" w14:textId="77777777" w:rsidR="00032386" w:rsidRPr="00495B3B" w:rsidRDefault="00032386" w:rsidP="00032386">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6" w:history="1">
        <w:r w:rsidRPr="00220147">
          <w:rPr>
            <w:rStyle w:val="Hyperlink"/>
            <w:rFonts w:ascii="Arial" w:eastAsia="Microsoft JhengHei" w:hAnsi="Arial" w:cs="Arial"/>
            <w:sz w:val="22"/>
            <w:szCs w:val="24"/>
            <w:lang w:eastAsia="en-US"/>
          </w:rPr>
          <w:t>customer.service@deeca.vic.gov.au</w:t>
        </w:r>
      </w:hyperlink>
    </w:p>
    <w:p w14:paraId="1E4900D7" w14:textId="416435D5" w:rsidR="00FE3448" w:rsidRPr="00495B3B" w:rsidRDefault="00FE3448" w:rsidP="00FE3448">
      <w:pPr>
        <w:spacing w:line="240" w:lineRule="auto"/>
        <w:rPr>
          <w:rFonts w:ascii="Arial" w:eastAsia="Microsoft JhengHei" w:hAnsi="Arial" w:cs="Arial"/>
          <w:sz w:val="22"/>
          <w:szCs w:val="24"/>
          <w:u w:val="single"/>
          <w:lang w:eastAsia="en-US"/>
        </w:rPr>
      </w:pPr>
    </w:p>
    <w:p w14:paraId="491AE125" w14:textId="5DDCD00E" w:rsidR="00495B3B" w:rsidRPr="00495B3B" w:rsidRDefault="00495B3B" w:rsidP="00495B3B">
      <w:pPr>
        <w:spacing w:line="240" w:lineRule="auto"/>
        <w:rPr>
          <w:rFonts w:ascii="Arial" w:hAnsi="Arial" w:cs="Arial"/>
          <w:sz w:val="28"/>
          <w:szCs w:val="28"/>
          <w:lang w:eastAsia="en-US"/>
        </w:rPr>
      </w:pPr>
    </w:p>
    <w:p w14:paraId="69B28C1E" w14:textId="01B63964" w:rsidR="00A14A3F" w:rsidRDefault="00A14A3F" w:rsidP="007425C9"/>
    <w:sectPr w:rsidR="00A14A3F" w:rsidSect="007425C9">
      <w:headerReference w:type="default" r:id="rId37"/>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CD45C63" w14:textId="77777777" w:rsidR="00E37777" w:rsidRDefault="00E37777" w:rsidP="00CD157B">
      <w:pPr>
        <w:pStyle w:val="NoSpacing"/>
      </w:pPr>
    </w:p>
    <w:p w14:paraId="19E91523" w14:textId="77777777" w:rsidR="00E37777" w:rsidRDefault="00E37777"/>
  </w:endnote>
  <w:endnote w:type="continuationSeparator" w:id="0">
    <w:p w14:paraId="3599A759" w14:textId="77777777" w:rsidR="00E37777" w:rsidRDefault="00E37777" w:rsidP="00CD157B">
      <w:pPr>
        <w:pStyle w:val="NoSpacing"/>
      </w:pPr>
    </w:p>
    <w:p w14:paraId="62B5D493" w14:textId="77777777" w:rsidR="00E37777" w:rsidRDefault="00E37777"/>
  </w:endnote>
  <w:endnote w:type="continuationNotice" w:id="1">
    <w:p w14:paraId="130CB80C" w14:textId="77777777" w:rsidR="00E37777" w:rsidRDefault="00E37777" w:rsidP="00CD157B">
      <w:pPr>
        <w:pStyle w:val="NoSpacing"/>
      </w:pPr>
    </w:p>
    <w:p w14:paraId="69FD51B0" w14:textId="77777777" w:rsidR="00E37777" w:rsidRDefault="00E3777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6E7625">
      <w:trPr>
        <w:trHeight w:val="397"/>
      </w:trPr>
      <w:tc>
        <w:tcPr>
          <w:tcW w:w="340" w:type="dxa"/>
        </w:tcPr>
        <w:p w14:paraId="34C922F5" w14:textId="13B4D30A" w:rsidR="00A60698" w:rsidRPr="00D55628" w:rsidRDefault="002933EA" w:rsidP="00A60698">
          <w:pPr>
            <w:pStyle w:val="FooterEvenPageNumber"/>
            <w:framePr w:wrap="auto" w:vAnchor="margin" w:hAnchor="text" w:yAlign="inline"/>
          </w:pPr>
          <w:r>
            <w:rPr>
              <w:noProof/>
            </w:rPr>
            <mc:AlternateContent>
              <mc:Choice Requires="wps">
                <w:drawing>
                  <wp:anchor distT="0" distB="0" distL="114300" distR="114300" simplePos="0" relativeHeight="251658257" behindDoc="0" locked="0" layoutInCell="0" allowOverlap="1" wp14:anchorId="1B10DD55" wp14:editId="0DF5144D">
                    <wp:simplePos x="0" y="0"/>
                    <wp:positionH relativeFrom="page">
                      <wp:posOffset>0</wp:posOffset>
                    </wp:positionH>
                    <wp:positionV relativeFrom="page">
                      <wp:posOffset>10228580</wp:posOffset>
                    </wp:positionV>
                    <wp:extent cx="7560945" cy="273050"/>
                    <wp:effectExtent l="0" t="0" r="0" b="12700"/>
                    <wp:wrapNone/>
                    <wp:docPr id="44" name="MSIPCM8cc6418b9d7d500a0dc9d314" descr="{&quot;HashCode&quot;:-1264680268,&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ACCD6DE" w14:textId="60B7C9B1" w:rsidR="002933EA" w:rsidRPr="002933EA" w:rsidRDefault="002933EA" w:rsidP="002933EA">
                                <w:pPr>
                                  <w:spacing w:before="0" w:after="0"/>
                                  <w:jc w:val="center"/>
                                  <w:rPr>
                                    <w:rFonts w:ascii="Calibri" w:hAnsi="Calibri" w:cs="Calibri"/>
                                    <w:color w:val="000000"/>
                                    <w:sz w:val="24"/>
                                  </w:rPr>
                                </w:pPr>
                                <w:r w:rsidRPr="002933E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14="http://schemas.microsoft.com/office/drawing/2010/main" xmlns:a="http://schemas.openxmlformats.org/drawingml/2006/main" xmlns:w16cei="http://schemas.microsoft.com/office/word/2026/wordml/cei">
                <w:pict w14:anchorId="6F0E7942">
                  <v:shapetype id="_x0000_t202" coordsize="21600,21600" o:spt="202" path="m,l,21600r21600,l21600,xe" w14:anchorId="1B10DD55">
                    <v:stroke joinstyle="miter"/>
                    <v:path gradientshapeok="t" o:connecttype="rect"/>
                  </v:shapetype>
                  <v:shape id="MSIPCM8cc6418b9d7d500a0dc9d314" style="position:absolute;margin-left:0;margin-top:805.4pt;width:595.35pt;height:21.5pt;z-index:251658257;visibility:visible;mso-wrap-style:square;mso-wrap-distance-left:9pt;mso-wrap-distance-top:0;mso-wrap-distance-right:9pt;mso-wrap-distance-bottom:0;mso-position-horizontal:absolute;mso-position-horizontal-relative:page;mso-position-vertical:absolute;mso-position-vertical-relative:page;v-text-anchor:bottom" alt="{&quot;HashCode&quot;:-1264680268,&quot;Height&quot;:841.0,&quot;Width&quot;:595.0,&quot;Placement&quot;:&quot;Footer&quot;,&quot;Index&quot;:&quot;OddAndEven&quot;,&quot;Section&quot;:1,&quot;Top&quot;:0.0,&quot;Left&quot;:0.0}" o:spid="_x0000_s1029"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Dg+czn3wAAAAsBAAAPAAAAZHJzL2Rvd25yZXYueG1sTI9LT8MwEITvSPwHa5G4USc8&#10;ShviVAjEBQlVlKpnJ948mngdxW6b/Hs2JzjuzGh2vnQz2k6ccfCNIwXxIgKBVDjTUKVg//NxtwLh&#10;gyajO0eoYEIPm+z6KtWJcRf6xvMuVIJLyCdaQR1Cn0jpixqt9gvXI7FXusHqwOdQSTPoC5fbTt5H&#10;0VJa3RB/qHWPbzUW7e5kFTxu13kpj609fk2f09S05eE9L5W6vRlfX0AEHMNfGOb5PB0y3pS7Exkv&#10;OgUMElhdxhETzH68jp5B5LP29LACmaXyP0P2CwAA//8DAFBLAQItABQABgAIAAAAIQC2gziS/gAA&#10;AOEBAAATAAAAAAAAAAAAAAAAAAAAAABbQ29udGVudF9UeXBlc10ueG1sUEsBAi0AFAAGAAgAAAAh&#10;ADj9If/WAAAAlAEAAAsAAAAAAAAAAAAAAAAALwEAAF9yZWxzLy5yZWxzUEsBAi0AFAAGAAgAAAAh&#10;AM4I/vMUAgAAJAQAAA4AAAAAAAAAAAAAAAAALgIAAGRycy9lMm9Eb2MueG1sUEsBAi0AFAAGAAgA&#10;AAAhAOD5zOffAAAACwEAAA8AAAAAAAAAAAAAAAAAbgQAAGRycy9kb3ducmV2LnhtbFBLBQYAAAAA&#10;BAAEAPMAAAB6BQAAAAA=&#10;">
                    <v:textbox inset=",0,,0">
                      <w:txbxContent>
                        <w:p w:rsidRPr="002933EA" w:rsidR="002933EA" w:rsidP="002933EA" w:rsidRDefault="002933EA" w14:paraId="08CE8BEA" w14:textId="60B7C9B1">
                          <w:pPr>
                            <w:spacing w:before="0" w:after="0"/>
                            <w:jc w:val="center"/>
                            <w:rPr>
                              <w:rFonts w:ascii="Calibri" w:hAnsi="Calibri" w:cs="Calibri"/>
                              <w:color w:val="000000"/>
                              <w:sz w:val="24"/>
                            </w:rPr>
                          </w:pPr>
                          <w:r w:rsidRPr="002933EA">
                            <w:rPr>
                              <w:rFonts w:ascii="Calibri" w:hAnsi="Calibri" w:cs="Calibri"/>
                              <w:color w:val="000000"/>
                              <w:sz w:val="24"/>
                            </w:rPr>
                            <w:t>OFFICIAL</w:t>
                          </w:r>
                        </w:p>
                      </w:txbxContent>
                    </v:textbox>
                    <w10:wrap anchorx="page" anchory="page"/>
                  </v:shape>
                </w:pict>
              </mc:Fallback>
            </mc:AlternateContent>
          </w:r>
          <w:r w:rsidR="00364C9A">
            <w:rPr>
              <w:noProof/>
            </w:rPr>
            <mc:AlternateContent>
              <mc:Choice Requires="wps">
                <w:drawing>
                  <wp:anchor distT="0" distB="0" distL="114300" distR="114300" simplePos="0" relativeHeight="251658253" behindDoc="0" locked="0" layoutInCell="0" allowOverlap="1" wp14:anchorId="72A0F53B" wp14:editId="23ECCA07">
                    <wp:simplePos x="0" y="0"/>
                    <wp:positionH relativeFrom="page">
                      <wp:posOffset>0</wp:posOffset>
                    </wp:positionH>
                    <wp:positionV relativeFrom="page">
                      <wp:posOffset>10228818</wp:posOffset>
                    </wp:positionV>
                    <wp:extent cx="7560945" cy="273050"/>
                    <wp:effectExtent l="0" t="0" r="0" b="12700"/>
                    <wp:wrapNone/>
                    <wp:docPr id="41" name="Text Box 41" descr="{&quot;HashCode&quot;:-1264680268,&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14="http://schemas.microsoft.com/office/drawing/2010/main" xmlns:a="http://schemas.openxmlformats.org/drawingml/2006/main" xmlns:w16cei="http://schemas.microsoft.com/office/word/2026/wordml/cei">
                <w:pict w14:anchorId="42471AD5">
                  <v:shape id="Text Box 41" style="position:absolute;margin-left:0;margin-top:805.4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alt="{&quot;HashCode&quot;:-1264680268,&quot;Height&quot;:841.0,&quot;Width&quot;:595.0,&quot;Placement&quot;:&quot;Footer&quot;,&quot;Index&quot;:&quot;OddAndEven&quot;,&quot;Section&quot;:1,&quot;Top&quot;:0.0,&quot;Left&quot;:0.0}" o:spid="_x0000_s1030"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OD5zOffAAAACwEAAA8AAABkcnMvZG93bnJldi54bWxMj0tPwzAQhO9I/AdrkbhR&#10;JzxKG+JUCMQFCVWUqmcn3jyaeB3Fbpv8ezYnOO7MaHa+dDPaTpxx8I0jBfEiAoFUONNQpWD/83G3&#10;AuGDJqM7R6hgQg+b7Poq1YlxF/rG8y5UgkvIJ1pBHUKfSOmLGq32C9cjsVe6werA51BJM+gLl9tO&#10;3kfRUlrdEH+odY9vNRbt7mQVPG7XeSmPrT1+TZ/T1LTl4T0vlbq9GV9fQAQcw18Y5vk8HTLelLsT&#10;GS86BQwSWF3GERPMfryOnkHks/b0sAKZpfI/Q/YLAAD//wMAUEsBAi0AFAAGAAgAAAAhALaDOJL+&#10;AAAA4QEAABMAAAAAAAAAAAAAAAAAAAAAAFtDb250ZW50X1R5cGVzXS54bWxQSwECLQAUAAYACAAA&#10;ACEAOP0h/9YAAACUAQAACwAAAAAAAAAAAAAAAAAvAQAAX3JlbHMvLnJlbHNQSwECLQAUAAYACAAA&#10;ACEAU/SfuBYCAAArBAAADgAAAAAAAAAAAAAAAAAuAgAAZHJzL2Uyb0RvYy54bWxQSwECLQAUAAYA&#10;CAAAACEA4PnM598AAAALAQAADwAAAAAAAAAAAAAAAABwBAAAZHJzL2Rvd25yZXYueG1sUEsFBgAA&#10;AAAEAAQA8wAAAHwFAAAAAA==&#10;" w14:anchorId="72A0F53B">
                    <v:textbox inset=",0,,0">
                      <w:txbxContent>
                        <w:p w:rsidRPr="00364C9A" w:rsidR="00364C9A" w:rsidP="00364C9A" w:rsidRDefault="00364C9A" w14:paraId="09E77742" w14:textId="77777777">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79816BF9" w:rsidR="00A60698" w:rsidRPr="00810C40" w:rsidRDefault="00A60698" w:rsidP="00495B3B">
          <w:pPr>
            <w:pStyle w:val="FooterEven"/>
            <w:jc w:val="right"/>
          </w:pP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336BAA96" w:rsidR="00495B3B" w:rsidRPr="007749BC" w:rsidRDefault="002933EA" w:rsidP="00495B3B">
          <w:pPr>
            <w:pStyle w:val="FooterOdd"/>
            <w:jc w:val="left"/>
            <w:rPr>
              <w:b/>
            </w:rPr>
          </w:pPr>
          <w:r>
            <w:rPr>
              <w:b/>
              <w:noProof/>
            </w:rPr>
            <mc:AlternateContent>
              <mc:Choice Requires="wps">
                <w:drawing>
                  <wp:anchor distT="0" distB="0" distL="114300" distR="114300" simplePos="0" relativeHeight="251658255" behindDoc="0" locked="0" layoutInCell="0" allowOverlap="1" wp14:anchorId="447BF85C" wp14:editId="718A5F2E">
                    <wp:simplePos x="0" y="0"/>
                    <wp:positionH relativeFrom="page">
                      <wp:posOffset>0</wp:posOffset>
                    </wp:positionH>
                    <wp:positionV relativeFrom="page">
                      <wp:posOffset>10228580</wp:posOffset>
                    </wp:positionV>
                    <wp:extent cx="7560945" cy="273050"/>
                    <wp:effectExtent l="0" t="0" r="0" b="12700"/>
                    <wp:wrapNone/>
                    <wp:docPr id="42" name="MSIPCMc39e4fddb980ae4beee92b3b"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ADDC227" w14:textId="01F8103F" w:rsidR="002933EA" w:rsidRPr="002933EA" w:rsidRDefault="002933EA" w:rsidP="002933EA">
                                <w:pPr>
                                  <w:spacing w:before="0" w:after="0"/>
                                  <w:jc w:val="center"/>
                                  <w:rPr>
                                    <w:rFonts w:ascii="Calibri" w:hAnsi="Calibri" w:cs="Calibri"/>
                                    <w:color w:val="000000"/>
                                    <w:sz w:val="24"/>
                                  </w:rPr>
                                </w:pPr>
                                <w:r w:rsidRPr="002933E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14="http://schemas.microsoft.com/office/drawing/2010/main" xmlns:a="http://schemas.openxmlformats.org/drawingml/2006/main" xmlns:w16cei="http://schemas.microsoft.com/office/word/2026/wordml/cei">
                <w:pict w14:anchorId="4F11DAF3">
                  <v:shapetype id="_x0000_t202" coordsize="21600,21600" o:spt="202" path="m,l,21600r21600,l21600,xe" w14:anchorId="447BF85C">
                    <v:stroke joinstyle="miter"/>
                    <v:path gradientshapeok="t" o:connecttype="rect"/>
                  </v:shapetype>
                  <v:shape id="MSIPCMc39e4fddb980ae4beee92b3b" style="position:absolute;margin-left:0;margin-top:805.4pt;width:595.35pt;height:21.5pt;z-index:251658255;visibility:visible;mso-wrap-style:square;mso-wrap-distance-left:9pt;mso-wrap-distance-top:0;mso-wrap-distance-right:9pt;mso-wrap-distance-bottom:0;mso-position-horizontal:absolute;mso-position-horizontal-relative:page;mso-position-vertical:absolute;mso-position-vertical-relative:page;v-text-anchor:bottom" alt="{&quot;HashCode&quot;:-1264680268,&quot;Height&quot;:841.0,&quot;Width&quot;:595.0,&quot;Placement&quot;:&quot;Footer&quot;,&quot;Index&quot;:&quot;Primary&quot;,&quot;Section&quot;:1,&quot;Top&quot;:0.0,&quot;Left&quot;:0.0}" o:spid="_x0000_s1031"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Dg+czn3wAAAAsBAAAPAAAAAAAAAAAAAAAAAHIEAABkcnMvZG93bnJldi54bWxQSwUG&#10;AAAAAAQABADzAAAAfgUAAAAA&#10;">
                    <v:textbox inset=",0,,0">
                      <w:txbxContent>
                        <w:p w:rsidRPr="002933EA" w:rsidR="002933EA" w:rsidP="002933EA" w:rsidRDefault="002933EA" w14:paraId="171AAEBA" w14:textId="01F8103F">
                          <w:pPr>
                            <w:spacing w:before="0" w:after="0"/>
                            <w:jc w:val="center"/>
                            <w:rPr>
                              <w:rFonts w:ascii="Calibri" w:hAnsi="Calibri" w:cs="Calibri"/>
                              <w:color w:val="000000"/>
                              <w:sz w:val="24"/>
                            </w:rPr>
                          </w:pPr>
                          <w:r w:rsidRPr="002933EA">
                            <w:rPr>
                              <w:rFonts w:ascii="Calibri" w:hAnsi="Calibri" w:cs="Calibri"/>
                              <w:color w:val="000000"/>
                              <w:sz w:val="24"/>
                            </w:rPr>
                            <w:t>OFFICIAL</w:t>
                          </w:r>
                        </w:p>
                      </w:txbxContent>
                    </v:textbox>
                    <w10:wrap anchorx="page" anchory="page"/>
                  </v:shape>
                </w:pict>
              </mc:Fallback>
            </mc:AlternateContent>
          </w:r>
          <w:r w:rsidR="00495B3B">
            <w:rPr>
              <w:b/>
              <w:noProof/>
            </w:rPr>
            <mc:AlternateContent>
              <mc:Choice Requires="wps">
                <w:drawing>
                  <wp:anchor distT="0" distB="0" distL="114300" distR="114300" simplePos="0" relativeHeight="251658254" behindDoc="0" locked="0" layoutInCell="0" allowOverlap="1" wp14:anchorId="38662FAA" wp14:editId="0B97E1F2">
                    <wp:simplePos x="0" y="0"/>
                    <wp:positionH relativeFrom="page">
                      <wp:posOffset>0</wp:posOffset>
                    </wp:positionH>
                    <wp:positionV relativeFrom="page">
                      <wp:posOffset>10228580</wp:posOffset>
                    </wp:positionV>
                    <wp:extent cx="7560945" cy="273050"/>
                    <wp:effectExtent l="0" t="0" r="0" b="12700"/>
                    <wp:wrapNone/>
                    <wp:docPr id="3" name="Text Box 3"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5FD51D30" w:rsidR="00495B3B" w:rsidRPr="00495B3B" w:rsidRDefault="00495B3B" w:rsidP="00495B3B">
                                <w:pPr>
                                  <w:spacing w:before="0" w:after="0"/>
                                  <w:jc w:val="center"/>
                                  <w:rPr>
                                    <w:rFonts w:ascii="Calibri" w:hAnsi="Calibri" w:cs="Calibri"/>
                                    <w:color w:val="000000"/>
                                    <w:sz w:val="24"/>
                                  </w:rPr>
                                </w:pPr>
                                <w:r w:rsidRPr="00495B3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14="http://schemas.microsoft.com/office/drawing/2010/main" xmlns:a="http://schemas.openxmlformats.org/drawingml/2006/main" xmlns:w16cei="http://schemas.microsoft.com/office/word/2026/wordml/cei">
                <w:pict w14:anchorId="292A0DED">
                  <v:shape id="Text Box 3" style="position:absolute;margin-left:0;margin-top:805.4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alt="{&quot;HashCode&quot;:-1264680268,&quot;Height&quot;:841.0,&quot;Width&quot;:595.0,&quot;Placement&quot;:&quot;Footer&quot;,&quot;Index&quot;:&quot;Primary&quot;,&quot;Section&quot;:1,&quot;Top&quot;:0.0,&quot;Left&quot;:0.0}" o:spid="_x0000_s1032"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7e1yGAIAACsEAAAOAAAAZHJzL2Uyb0RvYy54bWysU8tu2zAQvBfoPxC815KfaQTLgZvARQEj&#10;CeAUOdMUaQmguCxJW3K/vktKstO0p6IXarW73MfMcHnX1oqchHUV6JyORyklQnMoKn3I6feXzafP&#10;lDjPdMEUaJHTs3D0bvXxw7IxmZhACaoQlmAR7bLG5LT03mRJ4ngpauZGYITGoARbM4+/9pAUljVY&#10;vVbJJE0XSQO2MBa4cA69D12QrmJ9KQX3T1I64YnKKc7m42njuQ9nslqy7GCZKSvej8H+YYqaVRqb&#10;Xko9MM/I0VZ/lKorbsGB9CMOdQJSVlzEHXCbcfpum13JjIi7IDjOXGBy/68sfzztzLMlvv0CLRIY&#10;AGmMyxw6wz6ttHX44qQE4wjh+QKbaD3h6LyZL9Lb2ZwSjrHJzTSdR1yT621jnf8qoCbByKlFWiJa&#10;7LR1Hjti6pASmmnYVEpFapQmTU4XUyz5WwRvKI0Xr7MGy7f7llRFTqfDHnsozriehY55Z/imwhm2&#10;zPlnZpFq3Ajl65/wkAqwF/QWJSXYn3/zh3xkAKOUNCidnLofR2YFJeqbRm5ux7NZ0Fr8QcO+9e4H&#10;rz7W94CqHOMDMTyaIderwZQW6ldU9zp0wxDTHHvmdD+Y974TMr4OLtbrmISqMsxv9c7wUDpgFpB9&#10;aV+ZNT38Hol7hEFcLHvHQpfbob0+epBVpCjg26HZw46KjMz1rydI/u1/zLq+8dUv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Dy7e1yGAIAACsEAAAOAAAAAAAAAAAAAAAAAC4CAABkcnMvZTJvRG9jLnhtbFBLAQItABQA&#10;BgAIAAAAIQDg+czn3wAAAAsBAAAPAAAAAAAAAAAAAAAAAHIEAABkcnMvZG93bnJldi54bWxQSwUG&#10;AAAAAAQABADzAAAAfgUAAAAA&#10;" w14:anchorId="38662FAA">
                    <v:textbox inset=",0,,0">
                      <w:txbxContent>
                        <w:p w:rsidRPr="00495B3B" w:rsidR="00495B3B" w:rsidP="00495B3B" w:rsidRDefault="00495B3B" w14:paraId="2CCFEE10" w14:textId="5FD51D30">
                          <w:pPr>
                            <w:spacing w:before="0" w:after="0"/>
                            <w:jc w:val="center"/>
                            <w:rPr>
                              <w:rFonts w:ascii="Calibri" w:hAnsi="Calibri" w:cs="Calibri"/>
                              <w:color w:val="000000"/>
                              <w:sz w:val="24"/>
                            </w:rPr>
                          </w:pPr>
                          <w:r w:rsidRPr="00495B3B">
                            <w:rPr>
                              <w:rFonts w:ascii="Calibri" w:hAnsi="Calibri" w:cs="Calibri"/>
                              <w:color w:val="000000"/>
                              <w:sz w:val="24"/>
                            </w:rPr>
                            <w:t>OFFICIAL</w:t>
                          </w:r>
                        </w:p>
                      </w:txbxContent>
                    </v:textbox>
                    <w10:wrap anchorx="page" anchory="page"/>
                  </v:shape>
                </w:pict>
              </mc:Fallback>
            </mc:AlternateContent>
          </w:r>
          <w:r w:rsidR="00495B3B">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41DD3EE5" w:rsidR="00495B3B" w:rsidRPr="00D55628" w:rsidRDefault="00495B3B" w:rsidP="00495B3B">
          <w:pPr>
            <w:pStyle w:val="FooterOddPageNumber"/>
            <w:ind w:left="-9070" w:firstLine="9070"/>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11268F12" w:rsidR="00364C9A" w:rsidRDefault="002933EA">
    <w:pPr>
      <w:pStyle w:val="Footer"/>
    </w:pPr>
    <w:r>
      <w:rPr>
        <w:noProof/>
      </w:rPr>
      <mc:AlternateContent>
        <mc:Choice Requires="wps">
          <w:drawing>
            <wp:anchor distT="0" distB="0" distL="114300" distR="114300" simplePos="0" relativeHeight="251658256" behindDoc="0" locked="0" layoutInCell="0" allowOverlap="1" wp14:anchorId="0F4B5772" wp14:editId="5BD85ED3">
              <wp:simplePos x="0" y="0"/>
              <wp:positionH relativeFrom="page">
                <wp:posOffset>0</wp:posOffset>
              </wp:positionH>
              <wp:positionV relativeFrom="page">
                <wp:posOffset>10228580</wp:posOffset>
              </wp:positionV>
              <wp:extent cx="7560945" cy="273050"/>
              <wp:effectExtent l="0" t="0" r="0" b="12700"/>
              <wp:wrapNone/>
              <wp:docPr id="43" name="MSIPCM64944d2dbe1e789f0e91bc2d"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93A846C" w14:textId="25945CB5" w:rsidR="002933EA" w:rsidRPr="002933EA" w:rsidRDefault="002933EA" w:rsidP="002933EA">
                          <w:pPr>
                            <w:spacing w:before="0" w:after="0"/>
                            <w:jc w:val="center"/>
                            <w:rPr>
                              <w:rFonts w:ascii="Calibri" w:hAnsi="Calibri" w:cs="Calibri"/>
                              <w:color w:val="000000"/>
                              <w:sz w:val="24"/>
                            </w:rPr>
                          </w:pPr>
                          <w:r w:rsidRPr="002933E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14="http://schemas.microsoft.com/office/drawing/2010/main" xmlns:a="http://schemas.openxmlformats.org/drawingml/2006/main" xmlns:w16cei="http://schemas.microsoft.com/office/word/2026/wordml/cei">
          <w:pict w14:anchorId="7474DEED">
            <v:shapetype id="_x0000_t202" coordsize="21600,21600" o:spt="202" path="m,l,21600r21600,l21600,xe" w14:anchorId="0F4B5772">
              <v:stroke joinstyle="miter"/>
              <v:path gradientshapeok="t" o:connecttype="rect"/>
            </v:shapetype>
            <v:shape id="MSIPCM64944d2dbe1e789f0e91bc2d" style="position:absolute;margin-left:0;margin-top:805.4pt;width:595.35pt;height:21.5pt;z-index:251658256;visibility:visible;mso-wrap-style:square;mso-wrap-distance-left:9pt;mso-wrap-distance-top:0;mso-wrap-distance-right:9pt;mso-wrap-distance-bottom:0;mso-position-horizontal:absolute;mso-position-horizontal-relative:page;mso-position-vertical:absolute;mso-position-vertical-relative:page;v-text-anchor:bottom" alt="{&quot;HashCode&quot;:-1264680268,&quot;Height&quot;:841.0,&quot;Width&quot;:595.0,&quot;Placement&quot;:&quot;Footer&quot;,&quot;Index&quot;:&quot;FirstPage&quot;,&quot;Section&quot;:1,&quot;Top&quot;:0.0,&quot;Left&quot;:0.0}" o:spid="_x0000_s1033"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ot/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k6HPbZQHXE9Bz3z3vK1whke&#10;mA/PzCHVuBHKNzzhITVgLzhZlNTgfv7NH/ORAYxS0qJ0Sup/7JkTlOhvBrm5GU+nUWvpBw331rsd&#10;vGbf3AGqcowPxPJkxtygB1M6aF5R3avYDUPMcOxZ0u1g3oVeyPg6uFitUhKqyrLwYDaWx9IRs4js&#10;S/fKnD3BH5C4RxjExYp3LPS5PdqrfQCpEkUR3x7NE+yoyMTc6fVEyb/9T1mXN778BQ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CgTot/GAIAACsEAAAOAAAAAAAAAAAAAAAAAC4CAABkcnMvZTJvRG9jLnhtbFBLAQItABQA&#10;BgAIAAAAIQDg+czn3wAAAAsBAAAPAAAAAAAAAAAAAAAAAHIEAABkcnMvZG93bnJldi54bWxQSwUG&#10;AAAAAAQABADzAAAAfgUAAAAA&#10;">
              <v:textbox inset=",0,,0">
                <w:txbxContent>
                  <w:p w:rsidRPr="002933EA" w:rsidR="002933EA" w:rsidP="002933EA" w:rsidRDefault="002933EA" w14:paraId="75F360E3" w14:textId="25945CB5">
                    <w:pPr>
                      <w:spacing w:before="0" w:after="0"/>
                      <w:jc w:val="center"/>
                      <w:rPr>
                        <w:rFonts w:ascii="Calibri" w:hAnsi="Calibri" w:cs="Calibri"/>
                        <w:color w:val="000000"/>
                        <w:sz w:val="24"/>
                      </w:rPr>
                    </w:pPr>
                    <w:r w:rsidRPr="002933EA">
                      <w:rPr>
                        <w:rFonts w:ascii="Calibri" w:hAnsi="Calibri" w:cs="Calibri"/>
                        <w:color w:val="000000"/>
                        <w:sz w:val="24"/>
                      </w:rPr>
                      <w:t>OFFICIAL</w:t>
                    </w:r>
                  </w:p>
                </w:txbxContent>
              </v:textbox>
              <w10:wrap anchorx="page" anchory="page"/>
            </v:shape>
          </w:pict>
        </mc:Fallback>
      </mc:AlternateContent>
    </w:r>
    <w:r w:rsidR="00364C9A">
      <w:rPr>
        <w:noProof/>
      </w:rPr>
      <mc:AlternateContent>
        <mc:Choice Requires="wps">
          <w:drawing>
            <wp:anchor distT="0" distB="0" distL="114300" distR="114300" simplePos="0" relativeHeight="251658252" behindDoc="0" locked="0" layoutInCell="0" allowOverlap="1" wp14:anchorId="4244B73F" wp14:editId="6136B3D1">
              <wp:simplePos x="0" y="0"/>
              <wp:positionH relativeFrom="page">
                <wp:posOffset>0</wp:posOffset>
              </wp:positionH>
              <wp:positionV relativeFrom="page">
                <wp:posOffset>10228580</wp:posOffset>
              </wp:positionV>
              <wp:extent cx="7560945" cy="273050"/>
              <wp:effectExtent l="0" t="0" r="0" b="12700"/>
              <wp:wrapNone/>
              <wp:docPr id="40" name="Text Box 40"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14="http://schemas.microsoft.com/office/drawing/2010/main" xmlns:a="http://schemas.openxmlformats.org/drawingml/2006/main" xmlns:w16cei="http://schemas.microsoft.com/office/word/2026/wordml/cei">
          <w:pict w14:anchorId="768B4BE1">
            <v:shape id="Text Box 40" style="position:absolute;margin-left:0;margin-top:805.4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alt="{&quot;HashCode&quot;:-1264680268,&quot;Height&quot;:841.0,&quot;Width&quot;:595.0,&quot;Placement&quot;:&quot;Footer&quot;,&quot;Index&quot;:&quot;FirstPage&quot;,&quot;Section&quot;:1,&quot;Top&quot;:0.0,&quot;Left&quot;:0.0}" o:spid="_x0000_s1034"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wQr3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s6GPbZQHXE9Bz3z3vK1whke&#10;mA/PzCHVuBHKNzzhITVgLzhZlNTgfv7NH/ORAYxS0qJ0Sup/7JkTlOhvBrm5GU+nUWvpBw331rsd&#10;vGbf3AGqcowPxPJkxtygB1M6aF5R3avYDUPMcOxZ0u1g3oVeyPg6uFitUhKqyrLwYDaWx9IRs4js&#10;S/fKnD3BH5C4RxjExYp3LPS5PdqrfQCpEkUR3x7NE+yoyMTc6fVEyb/9T1mXN778BQ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BQwQr3GAIAACsEAAAOAAAAAAAAAAAAAAAAAC4CAABkcnMvZTJvRG9jLnhtbFBLAQItABQA&#10;BgAIAAAAIQDg+czn3wAAAAsBAAAPAAAAAAAAAAAAAAAAAHIEAABkcnMvZG93bnJldi54bWxQSwUG&#10;AAAAAAQABADzAAAAfgUAAAAA&#10;" w14:anchorId="4244B73F">
              <v:textbox inset=",0,,0">
                <w:txbxContent>
                  <w:p w:rsidRPr="00364C9A" w:rsidR="00364C9A" w:rsidP="00364C9A" w:rsidRDefault="00364C9A" w14:paraId="17D1F485" w14:textId="77777777">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48924E6" w14:textId="77777777" w:rsidR="00E37777" w:rsidRPr="0056073C" w:rsidRDefault="00E37777" w:rsidP="005D764F">
      <w:pPr>
        <w:pStyle w:val="FootnoteSeparator"/>
      </w:pPr>
    </w:p>
    <w:p w14:paraId="2C5960C0" w14:textId="77777777" w:rsidR="00E37777" w:rsidRDefault="00E37777"/>
  </w:footnote>
  <w:footnote w:type="continuationSeparator" w:id="0">
    <w:p w14:paraId="122E14F5" w14:textId="77777777" w:rsidR="00E37777" w:rsidRPr="00CA30B7" w:rsidRDefault="00E37777" w:rsidP="006D5A90">
      <w:pPr>
        <w:rPr>
          <w:lang w:val="en-US"/>
        </w:rPr>
      </w:pPr>
      <w:r w:rsidRPr="00CA30B7">
        <w:rPr>
          <w:lang w:val="en-US"/>
        </w:rPr>
        <w:t>_______</w:t>
      </w:r>
    </w:p>
    <w:p w14:paraId="0CE6B214" w14:textId="77777777" w:rsidR="00E37777" w:rsidRDefault="00E37777"/>
  </w:footnote>
  <w:footnote w:type="continuationNotice" w:id="1">
    <w:p w14:paraId="07BD3534" w14:textId="77777777" w:rsidR="00E37777" w:rsidRDefault="00E37777" w:rsidP="006D5A90"/>
    <w:p w14:paraId="00AEC5BD" w14:textId="77777777" w:rsidR="00E37777" w:rsidRDefault="00E37777"/>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7"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w16cei="http://schemas.microsoft.com/office/word/2026/wordml/cei">
          <w:pict w14:anchorId="27E6D67A">
            <v:shape id="Freeform: Shape 32" style="position:absolute;margin-left:512.5pt;margin-top:0;width:83.0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299DA80A">
              <v:path arrowok="t"/>
              <w10:wrap anchorx="page" anchory="page"/>
              <w10:anchorlock/>
            </v:shape>
          </w:pict>
        </mc:Fallback>
      </mc:AlternateContent>
    </w:r>
    <w:r w:rsidRPr="00484CC4">
      <w:rPr>
        <w:noProof/>
      </w:rPr>
      <mc:AlternateContent>
        <mc:Choice Requires="wps">
          <w:drawing>
            <wp:anchor distT="0" distB="0" distL="114300" distR="114300" simplePos="0" relativeHeight="251658246"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w16cei="http://schemas.microsoft.com/office/word/2026/wordml/cei">
          <w:pict w14:anchorId="4227DEF2">
            <v:shape id="Freeform: Shape 33" style="position:absolute;margin-left:0;margin-top:0;width:595.3pt;height:35.15pt;z-index:25165824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740F8BE7">
              <v:path arrowok="t"/>
              <w10:wrap anchorx="page" anchory="page"/>
            </v:shape>
          </w:pict>
        </mc:Fallback>
      </mc:AlternateContent>
    </w:r>
    <w:r w:rsidRPr="00484CC4">
      <w:rPr>
        <w:noProof/>
      </w:rPr>
      <mc:AlternateContent>
        <mc:Choice Requires="wps">
          <w:drawing>
            <wp:anchor distT="0" distB="0" distL="114300" distR="114300" simplePos="0" relativeHeight="251658248"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w16cei="http://schemas.microsoft.com/office/word/2026/wordml/cei">
          <w:pict w14:anchorId="277B85F2">
            <v:shape id="Freeform: Shape 34" style="position:absolute;margin-left:363.9pt;margin-top:0;width:115.6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3813F64F">
              <v:path arrowok="t"/>
              <w10:wrap anchorx="page" anchory="page"/>
              <w10:anchorlock/>
            </v:shape>
          </w:pict>
        </mc:Fallback>
      </mc:AlternateContent>
    </w:r>
    <w:r w:rsidRPr="00484CC4">
      <w:rPr>
        <w:noProof/>
      </w:rPr>
      <mc:AlternateContent>
        <mc:Choice Requires="wps">
          <w:drawing>
            <wp:anchor distT="0" distB="0" distL="114300" distR="114300" simplePos="0" relativeHeight="251658249"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w16cei="http://schemas.microsoft.com/office/word/2026/wordml/cei">
          <w:pict w14:anchorId="31732487">
            <v:shape id="Freeform: Shape 37"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64BDE771">
              <v:path arrowok="t"/>
              <w10:wrap anchorx="page" anchory="page"/>
              <w10:anchorlock/>
            </v:shape>
          </w:pict>
        </mc:Fallback>
      </mc:AlternateContent>
    </w:r>
    <w:r w:rsidRPr="00484CC4">
      <w:rPr>
        <w:noProof/>
      </w:rPr>
      <mc:AlternateContent>
        <mc:Choice Requires="wps">
          <w:drawing>
            <wp:anchor distT="0" distB="0" distL="114300" distR="114300" simplePos="0" relativeHeight="251658250"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w16cei="http://schemas.microsoft.com/office/word/2026/wordml/cei">
          <w:pict w14:anchorId="74EC84D7">
            <v:shape id="Freeform: Shape 38"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5A2D1F79">
              <v:path arrowok="t"/>
              <w10:wrap anchorx="page" anchory="page"/>
              <w10:anchorlock/>
            </v:shape>
          </w:pict>
        </mc:Fallback>
      </mc:AlternateContent>
    </w:r>
    <w:r w:rsidRPr="00484CC4">
      <w:rPr>
        <w:noProof/>
      </w:rPr>
      <mc:AlternateContent>
        <mc:Choice Requires="wps">
          <w:drawing>
            <wp:anchor distT="0" distB="0" distL="114300" distR="114300" simplePos="0" relativeHeight="251658251"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w16cei="http://schemas.microsoft.com/office/word/2026/wordml/cei">
          <w:pict w14:anchorId="5EB6E1F9">
            <v:shape id="Freeform: Shape 39"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4B432C1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1"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w16cei="http://schemas.microsoft.com/office/word/2026/wordml/cei">
          <w:pict w14:anchorId="5E0025D8">
            <v:shape id="Freeform: Shape 2"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19007932">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0"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w16cei="http://schemas.microsoft.com/office/word/2026/wordml/cei">
          <w:pict w14:anchorId="0B15C1BC">
            <v:shape id="Freeform: Shape 25"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7484FD00">
              <v:path arrowok="t"/>
              <w10:wrap anchorx="page" anchory="page"/>
            </v:shape>
          </w:pict>
        </mc:Fallback>
      </mc:AlternateContent>
    </w:r>
    <w:r w:rsidR="00484CC4" w:rsidRPr="00484CC4">
      <w:rPr>
        <w:noProof/>
      </w:rPr>
      <mc:AlternateContent>
        <mc:Choice Requires="wps">
          <w:drawing>
            <wp:anchor distT="0" distB="0" distL="114300" distR="114300" simplePos="0" relativeHeight="251658242"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w16cei="http://schemas.microsoft.com/office/word/2026/wordml/cei">
          <w:pict w14:anchorId="719F24A0">
            <v:shape id="Freeform: Shape 5"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66F89BAD">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3"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w16cei="http://schemas.microsoft.com/office/word/2026/wordml/cei">
          <w:pict w14:anchorId="46E8344C">
            <v:shape id="Freeform: Shape 26"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49A2395B">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w16cei="http://schemas.microsoft.com/office/word/2026/wordml/cei">
          <w:pict w14:anchorId="7019E01D">
            <v:shape id="Freeform: Shape 28" style="position:absolute;margin-left:297.65pt;margin-top:0;width:82.75pt;height:35.1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40BBF923">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5"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w16cei="http://schemas.microsoft.com/office/word/2026/wordml/cei">
          <w:pict w14:anchorId="6689ACFB">
            <v:shape id="Freeform: Shape 29" style="position:absolute;margin-left:363.8pt;margin-top:0;width:33.1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35A4684B">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60ABD"/>
    <w:multiLevelType w:val="multilevel"/>
    <w:tmpl w:val="2F24C7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 w15:restartNumberingAfterBreak="0">
    <w:nsid w:val="068B37FE"/>
    <w:multiLevelType w:val="multilevel"/>
    <w:tmpl w:val="A2EE2272"/>
    <w:name w:val="DEPIListBullets"/>
    <w:lvl w:ilvl="0">
      <w:start w:val="1"/>
      <w:numFmt w:val="bullet"/>
      <w:lvlText w:val="•"/>
      <w:lvlJc w:val="left"/>
      <w:pPr>
        <w:tabs>
          <w:tab w:val="num" w:pos="170"/>
        </w:tabs>
        <w:ind w:left="170" w:hanging="170"/>
      </w:pPr>
      <w:rPr>
        <w:rFonts w:ascii="Times New Roman" w:hAnsi="Times New Roman" w:cs="Times New Roman" w:hint="default"/>
        <w:b w:val="0"/>
        <w:i w:val="0"/>
        <w:color w:val="232222" w:themeColor="text1"/>
        <w:position w:val="0"/>
        <w:sz w:val="20"/>
      </w:rPr>
    </w:lvl>
    <w:lvl w:ilvl="1">
      <w:start w:val="1"/>
      <w:numFmt w:val="bullet"/>
      <w:lvlText w:val="–"/>
      <w:lvlJc w:val="left"/>
      <w:pPr>
        <w:tabs>
          <w:tab w:val="num" w:pos="340"/>
        </w:tabs>
        <w:ind w:left="340" w:hanging="170"/>
      </w:pPr>
      <w:rPr>
        <w:rFonts w:asciiTheme="minorHAnsi" w:hAnsiTheme="minorHAnsi" w:hint="default"/>
        <w:b w:val="0"/>
        <w:i w:val="0"/>
        <w:color w:val="auto"/>
        <w:position w:val="2"/>
        <w:sz w:val="20"/>
      </w:rPr>
    </w:lvl>
    <w:lvl w:ilvl="2">
      <w:start w:val="1"/>
      <w:numFmt w:val="bullet"/>
      <w:lvlText w:val="&gt;"/>
      <w:lvlJc w:val="left"/>
      <w:pPr>
        <w:tabs>
          <w:tab w:val="num" w:pos="510"/>
        </w:tabs>
        <w:ind w:left="510" w:hanging="170"/>
      </w:pPr>
      <w:rPr>
        <w:rFonts w:ascii="Symbol" w:hAnsi="Symbol" w:hint="default"/>
        <w:b w:val="0"/>
        <w:i w:val="0"/>
        <w:color w:val="232222" w:themeColor="text1"/>
        <w:spacing w:val="0"/>
        <w:w w:val="100"/>
        <w:position w:val="3"/>
        <w:sz w:val="18"/>
        <w:szCs w:val="16"/>
      </w:rPr>
    </w:lvl>
    <w:lvl w:ilvl="3">
      <w:start w:val="1"/>
      <w:numFmt w:val="none"/>
      <w:lvlText w:val=""/>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4" w15:restartNumberingAfterBreak="0">
    <w:nsid w:val="088F780A"/>
    <w:multiLevelType w:val="multilevel"/>
    <w:tmpl w:val="CCBA72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08D5040D"/>
    <w:multiLevelType w:val="multilevel"/>
    <w:tmpl w:val="082A86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 w15:restartNumberingAfterBreak="0">
    <w:nsid w:val="0AB27E51"/>
    <w:multiLevelType w:val="hybridMultilevel"/>
    <w:tmpl w:val="6694BD3A"/>
    <w:lvl w:ilvl="0" w:tplc="E3C82E66">
      <w:start w:val="1"/>
      <w:numFmt w:val="decimal"/>
      <w:lvlText w:val="%1)"/>
      <w:lvlJc w:val="left"/>
      <w:pPr>
        <w:ind w:left="1020" w:hanging="360"/>
      </w:pPr>
    </w:lvl>
    <w:lvl w:ilvl="1" w:tplc="604818A4">
      <w:start w:val="1"/>
      <w:numFmt w:val="decimal"/>
      <w:lvlText w:val="%2)"/>
      <w:lvlJc w:val="left"/>
      <w:pPr>
        <w:ind w:left="1020" w:hanging="360"/>
      </w:pPr>
    </w:lvl>
    <w:lvl w:ilvl="2" w:tplc="89609BD8">
      <w:start w:val="1"/>
      <w:numFmt w:val="decimal"/>
      <w:lvlText w:val="%3)"/>
      <w:lvlJc w:val="left"/>
      <w:pPr>
        <w:ind w:left="1020" w:hanging="360"/>
      </w:pPr>
    </w:lvl>
    <w:lvl w:ilvl="3" w:tplc="39284248">
      <w:start w:val="1"/>
      <w:numFmt w:val="decimal"/>
      <w:lvlText w:val="%4)"/>
      <w:lvlJc w:val="left"/>
      <w:pPr>
        <w:ind w:left="1020" w:hanging="360"/>
      </w:pPr>
    </w:lvl>
    <w:lvl w:ilvl="4" w:tplc="4DDED2BA">
      <w:start w:val="1"/>
      <w:numFmt w:val="decimal"/>
      <w:lvlText w:val="%5)"/>
      <w:lvlJc w:val="left"/>
      <w:pPr>
        <w:ind w:left="1020" w:hanging="360"/>
      </w:pPr>
    </w:lvl>
    <w:lvl w:ilvl="5" w:tplc="C91A8F18">
      <w:start w:val="1"/>
      <w:numFmt w:val="decimal"/>
      <w:lvlText w:val="%6)"/>
      <w:lvlJc w:val="left"/>
      <w:pPr>
        <w:ind w:left="1020" w:hanging="360"/>
      </w:pPr>
    </w:lvl>
    <w:lvl w:ilvl="6" w:tplc="13D8B9A0">
      <w:start w:val="1"/>
      <w:numFmt w:val="decimal"/>
      <w:lvlText w:val="%7)"/>
      <w:lvlJc w:val="left"/>
      <w:pPr>
        <w:ind w:left="1020" w:hanging="360"/>
      </w:pPr>
    </w:lvl>
    <w:lvl w:ilvl="7" w:tplc="B154621E">
      <w:start w:val="1"/>
      <w:numFmt w:val="decimal"/>
      <w:lvlText w:val="%8)"/>
      <w:lvlJc w:val="left"/>
      <w:pPr>
        <w:ind w:left="1020" w:hanging="360"/>
      </w:pPr>
    </w:lvl>
    <w:lvl w:ilvl="8" w:tplc="8D406DFC">
      <w:start w:val="1"/>
      <w:numFmt w:val="decimal"/>
      <w:lvlText w:val="%9)"/>
      <w:lvlJc w:val="left"/>
      <w:pPr>
        <w:ind w:left="1020" w:hanging="360"/>
      </w:pPr>
    </w:lvl>
  </w:abstractNum>
  <w:abstractNum w:abstractNumId="7" w15:restartNumberingAfterBreak="0">
    <w:nsid w:val="0AE17ADC"/>
    <w:multiLevelType w:val="multilevel"/>
    <w:tmpl w:val="486E35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9"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10" w15:restartNumberingAfterBreak="0">
    <w:nsid w:val="0E726909"/>
    <w:multiLevelType w:val="hybridMultilevel"/>
    <w:tmpl w:val="81CA9C60"/>
    <w:lvl w:ilvl="0" w:tplc="AA9C0986">
      <w:numFmt w:val="bullet"/>
      <w:lvlText w:val=""/>
      <w:lvlJc w:val="left"/>
      <w:pPr>
        <w:tabs>
          <w:tab w:val="num" w:pos="360"/>
        </w:tabs>
        <w:ind w:left="360" w:hanging="360"/>
      </w:pPr>
      <w:rPr>
        <w:rFonts w:ascii="Symbol" w:hAnsi="Symbol" w:hint="default"/>
      </w:rPr>
    </w:lvl>
    <w:lvl w:ilvl="1" w:tplc="00030409">
      <w:start w:val="1"/>
      <w:numFmt w:val="bullet"/>
      <w:lvlText w:val="o"/>
      <w:lvlJc w:val="left"/>
      <w:pPr>
        <w:tabs>
          <w:tab w:val="num" w:pos="1440"/>
        </w:tabs>
        <w:ind w:left="1440" w:hanging="360"/>
      </w:pPr>
      <w:rPr>
        <w:rFonts w:ascii="Courier New" w:hAnsi="Courier New" w:cs="Times New Roman" w:hint="default"/>
      </w:rPr>
    </w:lvl>
    <w:lvl w:ilvl="2" w:tplc="00050409">
      <w:start w:val="1"/>
      <w:numFmt w:val="bullet"/>
      <w:lvlText w:val=""/>
      <w:lvlJc w:val="left"/>
      <w:pPr>
        <w:tabs>
          <w:tab w:val="num" w:pos="2160"/>
        </w:tabs>
        <w:ind w:left="2160" w:hanging="360"/>
      </w:pPr>
      <w:rPr>
        <w:rFonts w:ascii="Wingdings" w:hAnsi="Wingdings" w:hint="default"/>
      </w:rPr>
    </w:lvl>
    <w:lvl w:ilvl="3" w:tplc="00010409">
      <w:start w:val="1"/>
      <w:numFmt w:val="bullet"/>
      <w:lvlText w:val=""/>
      <w:lvlJc w:val="left"/>
      <w:pPr>
        <w:tabs>
          <w:tab w:val="num" w:pos="2880"/>
        </w:tabs>
        <w:ind w:left="2880" w:hanging="360"/>
      </w:pPr>
      <w:rPr>
        <w:rFonts w:ascii="Symbol" w:hAnsi="Symbol" w:hint="default"/>
      </w:rPr>
    </w:lvl>
    <w:lvl w:ilvl="4" w:tplc="00030409">
      <w:start w:val="1"/>
      <w:numFmt w:val="bullet"/>
      <w:lvlText w:val="o"/>
      <w:lvlJc w:val="left"/>
      <w:pPr>
        <w:tabs>
          <w:tab w:val="num" w:pos="3600"/>
        </w:tabs>
        <w:ind w:left="3600" w:hanging="360"/>
      </w:pPr>
      <w:rPr>
        <w:rFonts w:ascii="Courier New" w:hAnsi="Courier New" w:cs="Times New Roman" w:hint="default"/>
      </w:rPr>
    </w:lvl>
    <w:lvl w:ilvl="5" w:tplc="00050409">
      <w:start w:val="1"/>
      <w:numFmt w:val="bullet"/>
      <w:lvlText w:val=""/>
      <w:lvlJc w:val="left"/>
      <w:pPr>
        <w:tabs>
          <w:tab w:val="num" w:pos="4320"/>
        </w:tabs>
        <w:ind w:left="4320" w:hanging="360"/>
      </w:pPr>
      <w:rPr>
        <w:rFonts w:ascii="Wingdings" w:hAnsi="Wingdings" w:hint="default"/>
      </w:rPr>
    </w:lvl>
    <w:lvl w:ilvl="6" w:tplc="00010409">
      <w:start w:val="1"/>
      <w:numFmt w:val="bullet"/>
      <w:lvlText w:val=""/>
      <w:lvlJc w:val="left"/>
      <w:pPr>
        <w:tabs>
          <w:tab w:val="num" w:pos="5040"/>
        </w:tabs>
        <w:ind w:left="5040" w:hanging="360"/>
      </w:pPr>
      <w:rPr>
        <w:rFonts w:ascii="Symbol" w:hAnsi="Symbol" w:hint="default"/>
      </w:rPr>
    </w:lvl>
    <w:lvl w:ilvl="7" w:tplc="00030409">
      <w:start w:val="1"/>
      <w:numFmt w:val="bullet"/>
      <w:lvlText w:val="o"/>
      <w:lvlJc w:val="left"/>
      <w:pPr>
        <w:tabs>
          <w:tab w:val="num" w:pos="5760"/>
        </w:tabs>
        <w:ind w:left="5760" w:hanging="360"/>
      </w:pPr>
      <w:rPr>
        <w:rFonts w:ascii="Courier New" w:hAnsi="Courier New" w:cs="Times New Roman" w:hint="default"/>
      </w:rPr>
    </w:lvl>
    <w:lvl w:ilvl="8" w:tplc="00050409">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12"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3" w15:restartNumberingAfterBreak="0">
    <w:nsid w:val="13B77E51"/>
    <w:multiLevelType w:val="multilevel"/>
    <w:tmpl w:val="A11634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154111D3"/>
    <w:multiLevelType w:val="multilevel"/>
    <w:tmpl w:val="1A3EFA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6"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7" w15:restartNumberingAfterBreak="0">
    <w:nsid w:val="22C107A0"/>
    <w:multiLevelType w:val="multilevel"/>
    <w:tmpl w:val="4D7AA1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22DF0FE9"/>
    <w:multiLevelType w:val="multilevel"/>
    <w:tmpl w:val="14E4D2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20" w15:restartNumberingAfterBreak="0">
    <w:nsid w:val="290E3CD9"/>
    <w:multiLevelType w:val="multilevel"/>
    <w:tmpl w:val="1FBE1D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294F7A5F"/>
    <w:multiLevelType w:val="multilevel"/>
    <w:tmpl w:val="B5BA30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23"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24"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5" w15:restartNumberingAfterBreak="0">
    <w:nsid w:val="33940156"/>
    <w:multiLevelType w:val="multilevel"/>
    <w:tmpl w:val="EAB851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7"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8"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9" w15:restartNumberingAfterBreak="0">
    <w:nsid w:val="37C114C1"/>
    <w:multiLevelType w:val="multilevel"/>
    <w:tmpl w:val="AFBC31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37D65ECD"/>
    <w:multiLevelType w:val="multilevel"/>
    <w:tmpl w:val="6D2CBF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2"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3" w15:restartNumberingAfterBreak="0">
    <w:nsid w:val="390E067B"/>
    <w:multiLevelType w:val="multilevel"/>
    <w:tmpl w:val="AA68E3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5"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6"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7" w15:restartNumberingAfterBreak="0">
    <w:nsid w:val="424925AF"/>
    <w:multiLevelType w:val="multilevel"/>
    <w:tmpl w:val="E0B292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9" w15:restartNumberingAfterBreak="0">
    <w:nsid w:val="440A06EF"/>
    <w:multiLevelType w:val="multilevel"/>
    <w:tmpl w:val="601C97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446A5ED8"/>
    <w:multiLevelType w:val="multilevel"/>
    <w:tmpl w:val="C1B4A9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48176DFD"/>
    <w:multiLevelType w:val="multilevel"/>
    <w:tmpl w:val="91A6FE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3"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4"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45"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46"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47"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48"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9" w15:restartNumberingAfterBreak="0">
    <w:nsid w:val="53BE5BA0"/>
    <w:multiLevelType w:val="multilevel"/>
    <w:tmpl w:val="85E065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1"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2"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53" w15:restartNumberingAfterBreak="0">
    <w:nsid w:val="5B1A49D1"/>
    <w:multiLevelType w:val="multilevel"/>
    <w:tmpl w:val="1F22C4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55"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56"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57" w15:restartNumberingAfterBreak="0">
    <w:nsid w:val="61582D30"/>
    <w:multiLevelType w:val="multilevel"/>
    <w:tmpl w:val="A25630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59"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60"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61" w15:restartNumberingAfterBreak="0">
    <w:nsid w:val="669812A1"/>
    <w:multiLevelType w:val="multilevel"/>
    <w:tmpl w:val="D31C79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2" w15:restartNumberingAfterBreak="0">
    <w:nsid w:val="6ECD06F2"/>
    <w:multiLevelType w:val="multilevel"/>
    <w:tmpl w:val="69764E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3" w15:restartNumberingAfterBreak="0">
    <w:nsid w:val="6F0B364B"/>
    <w:multiLevelType w:val="multilevel"/>
    <w:tmpl w:val="221C17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65" w15:restartNumberingAfterBreak="0">
    <w:nsid w:val="716E5529"/>
    <w:multiLevelType w:val="multilevel"/>
    <w:tmpl w:val="7ED63F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6"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67"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68" w15:restartNumberingAfterBreak="0">
    <w:nsid w:val="77FF4129"/>
    <w:multiLevelType w:val="multilevel"/>
    <w:tmpl w:val="1EE6E3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9"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70"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9"/>
  </w:num>
  <w:num w:numId="2" w16cid:durableId="170411264">
    <w:abstractNumId w:val="56"/>
  </w:num>
  <w:num w:numId="3" w16cid:durableId="985085104">
    <w:abstractNumId w:val="16"/>
  </w:num>
  <w:num w:numId="4" w16cid:durableId="1872112631">
    <w:abstractNumId w:val="22"/>
  </w:num>
  <w:num w:numId="5" w16cid:durableId="336812815">
    <w:abstractNumId w:val="38"/>
  </w:num>
  <w:num w:numId="6" w16cid:durableId="155153463">
    <w:abstractNumId w:val="1"/>
  </w:num>
  <w:num w:numId="7" w16cid:durableId="1428236886">
    <w:abstractNumId w:val="44"/>
  </w:num>
  <w:num w:numId="8" w16cid:durableId="103154041">
    <w:abstractNumId w:val="46"/>
  </w:num>
  <w:num w:numId="9" w16cid:durableId="1308436166">
    <w:abstractNumId w:val="43"/>
  </w:num>
  <w:num w:numId="10" w16cid:durableId="1335643199">
    <w:abstractNumId w:val="54"/>
  </w:num>
  <w:num w:numId="11" w16cid:durableId="1160577431">
    <w:abstractNumId w:val="45"/>
  </w:num>
  <w:num w:numId="12" w16cid:durableId="1673139647">
    <w:abstractNumId w:val="27"/>
  </w:num>
  <w:num w:numId="13" w16cid:durableId="1742215375">
    <w:abstractNumId w:val="69"/>
  </w:num>
  <w:num w:numId="14" w16cid:durableId="664823544">
    <w:abstractNumId w:val="64"/>
  </w:num>
  <w:num w:numId="15" w16cid:durableId="979774751">
    <w:abstractNumId w:val="23"/>
  </w:num>
  <w:num w:numId="16" w16cid:durableId="322781625">
    <w:abstractNumId w:val="42"/>
  </w:num>
  <w:num w:numId="17" w16cid:durableId="1629120480">
    <w:abstractNumId w:val="25"/>
  </w:num>
  <w:num w:numId="18" w16cid:durableId="1573392825">
    <w:abstractNumId w:val="41"/>
  </w:num>
  <w:num w:numId="19" w16cid:durableId="1330906726">
    <w:abstractNumId w:val="5"/>
  </w:num>
  <w:num w:numId="20" w16cid:durableId="1606616415">
    <w:abstractNumId w:val="33"/>
  </w:num>
  <w:num w:numId="21" w16cid:durableId="960844849">
    <w:abstractNumId w:val="37"/>
  </w:num>
  <w:num w:numId="22" w16cid:durableId="2037265371">
    <w:abstractNumId w:val="17"/>
  </w:num>
  <w:num w:numId="23" w16cid:durableId="326328085">
    <w:abstractNumId w:val="20"/>
  </w:num>
  <w:num w:numId="24" w16cid:durableId="200018425">
    <w:abstractNumId w:val="65"/>
  </w:num>
  <w:num w:numId="25" w16cid:durableId="1055661174">
    <w:abstractNumId w:val="62"/>
  </w:num>
  <w:num w:numId="26" w16cid:durableId="357465750">
    <w:abstractNumId w:val="7"/>
  </w:num>
  <w:num w:numId="27" w16cid:durableId="1801875119">
    <w:abstractNumId w:val="0"/>
  </w:num>
  <w:num w:numId="28" w16cid:durableId="1756315562">
    <w:abstractNumId w:val="68"/>
  </w:num>
  <w:num w:numId="29" w16cid:durableId="873738971">
    <w:abstractNumId w:val="18"/>
  </w:num>
  <w:num w:numId="30" w16cid:durableId="34697369">
    <w:abstractNumId w:val="29"/>
  </w:num>
  <w:num w:numId="31" w16cid:durableId="1348947677">
    <w:abstractNumId w:val="53"/>
  </w:num>
  <w:num w:numId="32" w16cid:durableId="753166044">
    <w:abstractNumId w:val="39"/>
  </w:num>
  <w:num w:numId="33" w16cid:durableId="1606961910">
    <w:abstractNumId w:val="57"/>
  </w:num>
  <w:num w:numId="34" w16cid:durableId="998729451">
    <w:abstractNumId w:val="4"/>
  </w:num>
  <w:num w:numId="35" w16cid:durableId="1044402118">
    <w:abstractNumId w:val="13"/>
  </w:num>
  <w:num w:numId="36" w16cid:durableId="922958545">
    <w:abstractNumId w:val="14"/>
  </w:num>
  <w:num w:numId="37" w16cid:durableId="312150804">
    <w:abstractNumId w:val="63"/>
  </w:num>
  <w:num w:numId="38" w16cid:durableId="1407146672">
    <w:abstractNumId w:val="21"/>
  </w:num>
  <w:num w:numId="39" w16cid:durableId="357465825">
    <w:abstractNumId w:val="61"/>
  </w:num>
  <w:num w:numId="40" w16cid:durableId="864095173">
    <w:abstractNumId w:val="49"/>
  </w:num>
  <w:num w:numId="41" w16cid:durableId="346832547">
    <w:abstractNumId w:val="30"/>
  </w:num>
  <w:num w:numId="42" w16cid:durableId="554510203">
    <w:abstractNumId w:val="40"/>
  </w:num>
  <w:num w:numId="43" w16cid:durableId="1906378184">
    <w:abstractNumId w:val="6"/>
  </w:num>
  <w:num w:numId="44" w16cid:durableId="1730299081">
    <w:abstractNumId w:val="10"/>
  </w:num>
  <w:numIdMacAtCleanup w:val="2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7B7"/>
    <w:rsid w:val="000128AB"/>
    <w:rsid w:val="0001294B"/>
    <w:rsid w:val="00012BCD"/>
    <w:rsid w:val="00012D6E"/>
    <w:rsid w:val="00012FAF"/>
    <w:rsid w:val="0001307F"/>
    <w:rsid w:val="000133B3"/>
    <w:rsid w:val="000139F9"/>
    <w:rsid w:val="00013C91"/>
    <w:rsid w:val="000147D8"/>
    <w:rsid w:val="00014AD2"/>
    <w:rsid w:val="000152AC"/>
    <w:rsid w:val="00015543"/>
    <w:rsid w:val="00015655"/>
    <w:rsid w:val="00015CD8"/>
    <w:rsid w:val="000160DB"/>
    <w:rsid w:val="0001645A"/>
    <w:rsid w:val="00016927"/>
    <w:rsid w:val="00016F11"/>
    <w:rsid w:val="00017A37"/>
    <w:rsid w:val="00017E78"/>
    <w:rsid w:val="000200A9"/>
    <w:rsid w:val="00020166"/>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2386"/>
    <w:rsid w:val="0003300C"/>
    <w:rsid w:val="000332EC"/>
    <w:rsid w:val="000337A3"/>
    <w:rsid w:val="00034178"/>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5D7"/>
    <w:rsid w:val="00060B9F"/>
    <w:rsid w:val="000610DD"/>
    <w:rsid w:val="0006141F"/>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218"/>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81"/>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D2"/>
    <w:rsid w:val="000A64DF"/>
    <w:rsid w:val="000A65C4"/>
    <w:rsid w:val="000A6AD7"/>
    <w:rsid w:val="000A77FE"/>
    <w:rsid w:val="000B010B"/>
    <w:rsid w:val="000B02C8"/>
    <w:rsid w:val="000B07C0"/>
    <w:rsid w:val="000B1783"/>
    <w:rsid w:val="000B2770"/>
    <w:rsid w:val="000B36D8"/>
    <w:rsid w:val="000B389F"/>
    <w:rsid w:val="000B481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1AA4"/>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E71"/>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0F7CDD"/>
    <w:rsid w:val="0010018C"/>
    <w:rsid w:val="00101154"/>
    <w:rsid w:val="00101215"/>
    <w:rsid w:val="00101244"/>
    <w:rsid w:val="00101A91"/>
    <w:rsid w:val="00101FF8"/>
    <w:rsid w:val="001023F4"/>
    <w:rsid w:val="001029C7"/>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76"/>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29EF"/>
    <w:rsid w:val="0017336D"/>
    <w:rsid w:val="00173F1A"/>
    <w:rsid w:val="00174052"/>
    <w:rsid w:val="001745CE"/>
    <w:rsid w:val="00174629"/>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796"/>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1992"/>
    <w:rsid w:val="001B1B2B"/>
    <w:rsid w:val="001B1CD9"/>
    <w:rsid w:val="001B204A"/>
    <w:rsid w:val="001B2370"/>
    <w:rsid w:val="001B2AD7"/>
    <w:rsid w:val="001B2D49"/>
    <w:rsid w:val="001B2ED0"/>
    <w:rsid w:val="001B32D1"/>
    <w:rsid w:val="001B330C"/>
    <w:rsid w:val="001B332D"/>
    <w:rsid w:val="001B387D"/>
    <w:rsid w:val="001B398E"/>
    <w:rsid w:val="001B45A7"/>
    <w:rsid w:val="001B57E8"/>
    <w:rsid w:val="001B6D41"/>
    <w:rsid w:val="001B6E7E"/>
    <w:rsid w:val="001B7C04"/>
    <w:rsid w:val="001B7E65"/>
    <w:rsid w:val="001C0203"/>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701"/>
    <w:rsid w:val="00215A33"/>
    <w:rsid w:val="00215E28"/>
    <w:rsid w:val="00215E95"/>
    <w:rsid w:val="002167E2"/>
    <w:rsid w:val="00216940"/>
    <w:rsid w:val="00216F32"/>
    <w:rsid w:val="002174E7"/>
    <w:rsid w:val="00217836"/>
    <w:rsid w:val="002204F3"/>
    <w:rsid w:val="00221061"/>
    <w:rsid w:val="00221E74"/>
    <w:rsid w:val="00222639"/>
    <w:rsid w:val="00222825"/>
    <w:rsid w:val="00222F2D"/>
    <w:rsid w:val="0022327F"/>
    <w:rsid w:val="0022339A"/>
    <w:rsid w:val="002239F4"/>
    <w:rsid w:val="002247B9"/>
    <w:rsid w:val="0022483C"/>
    <w:rsid w:val="00226225"/>
    <w:rsid w:val="0022661F"/>
    <w:rsid w:val="002269FE"/>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9CE"/>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2FC"/>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19"/>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3B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33EA"/>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97FF0"/>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67A6"/>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2A4"/>
    <w:rsid w:val="002B63C6"/>
    <w:rsid w:val="002B6B22"/>
    <w:rsid w:val="002B6DF2"/>
    <w:rsid w:val="002B7185"/>
    <w:rsid w:val="002B742D"/>
    <w:rsid w:val="002B78A9"/>
    <w:rsid w:val="002B78E8"/>
    <w:rsid w:val="002B790E"/>
    <w:rsid w:val="002B79D7"/>
    <w:rsid w:val="002B7B5A"/>
    <w:rsid w:val="002B7D64"/>
    <w:rsid w:val="002B7DF6"/>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A6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5FD0"/>
    <w:rsid w:val="00316561"/>
    <w:rsid w:val="00316DFD"/>
    <w:rsid w:val="00316E1E"/>
    <w:rsid w:val="00316EE4"/>
    <w:rsid w:val="003172A7"/>
    <w:rsid w:val="003178C3"/>
    <w:rsid w:val="00317D2D"/>
    <w:rsid w:val="00317F17"/>
    <w:rsid w:val="00320BBE"/>
    <w:rsid w:val="003214C0"/>
    <w:rsid w:val="00321517"/>
    <w:rsid w:val="00321A79"/>
    <w:rsid w:val="0032292D"/>
    <w:rsid w:val="00323662"/>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57EE"/>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08"/>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142"/>
    <w:rsid w:val="003636D0"/>
    <w:rsid w:val="003636D4"/>
    <w:rsid w:val="00363F02"/>
    <w:rsid w:val="00364559"/>
    <w:rsid w:val="00364C9A"/>
    <w:rsid w:val="00365FE5"/>
    <w:rsid w:val="0036600D"/>
    <w:rsid w:val="00366B4B"/>
    <w:rsid w:val="00366E1B"/>
    <w:rsid w:val="0036739A"/>
    <w:rsid w:val="0036747C"/>
    <w:rsid w:val="00370000"/>
    <w:rsid w:val="00370C5B"/>
    <w:rsid w:val="00371398"/>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693"/>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38E"/>
    <w:rsid w:val="003A040B"/>
    <w:rsid w:val="003A042A"/>
    <w:rsid w:val="003A1206"/>
    <w:rsid w:val="003A1B04"/>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2554"/>
    <w:rsid w:val="003D2616"/>
    <w:rsid w:val="003D2A34"/>
    <w:rsid w:val="003D2FC3"/>
    <w:rsid w:val="003D3028"/>
    <w:rsid w:val="003D3977"/>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1F65"/>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87ED9"/>
    <w:rsid w:val="004902CA"/>
    <w:rsid w:val="00490510"/>
    <w:rsid w:val="00490907"/>
    <w:rsid w:val="00490A6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4FF"/>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9CE"/>
    <w:rsid w:val="004A2AD0"/>
    <w:rsid w:val="004A33A3"/>
    <w:rsid w:val="004A3B23"/>
    <w:rsid w:val="004A474E"/>
    <w:rsid w:val="004A4D43"/>
    <w:rsid w:val="004A54A4"/>
    <w:rsid w:val="004A5BD7"/>
    <w:rsid w:val="004A6286"/>
    <w:rsid w:val="004A641C"/>
    <w:rsid w:val="004A6F63"/>
    <w:rsid w:val="004A731E"/>
    <w:rsid w:val="004A7370"/>
    <w:rsid w:val="004A7C6D"/>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2FB4"/>
    <w:rsid w:val="004D3AA5"/>
    <w:rsid w:val="004D3ACE"/>
    <w:rsid w:val="004D3BED"/>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5200"/>
    <w:rsid w:val="004E581E"/>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6C54"/>
    <w:rsid w:val="004F70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2365"/>
    <w:rsid w:val="0051335C"/>
    <w:rsid w:val="00513D22"/>
    <w:rsid w:val="00514C53"/>
    <w:rsid w:val="00516437"/>
    <w:rsid w:val="0051709F"/>
    <w:rsid w:val="00517156"/>
    <w:rsid w:val="00517176"/>
    <w:rsid w:val="005172CF"/>
    <w:rsid w:val="0051780B"/>
    <w:rsid w:val="0052053F"/>
    <w:rsid w:val="00520DD8"/>
    <w:rsid w:val="00521461"/>
    <w:rsid w:val="005217FD"/>
    <w:rsid w:val="00522745"/>
    <w:rsid w:val="00522CAE"/>
    <w:rsid w:val="00522D70"/>
    <w:rsid w:val="00522FB7"/>
    <w:rsid w:val="00523412"/>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06F"/>
    <w:rsid w:val="0058538A"/>
    <w:rsid w:val="005860DD"/>
    <w:rsid w:val="005860EA"/>
    <w:rsid w:val="00586134"/>
    <w:rsid w:val="0058629F"/>
    <w:rsid w:val="005870E3"/>
    <w:rsid w:val="005872F9"/>
    <w:rsid w:val="00587DAA"/>
    <w:rsid w:val="005904C7"/>
    <w:rsid w:val="00590AEE"/>
    <w:rsid w:val="00591195"/>
    <w:rsid w:val="005914CB"/>
    <w:rsid w:val="005916FB"/>
    <w:rsid w:val="00591BB6"/>
    <w:rsid w:val="00591BC1"/>
    <w:rsid w:val="00592C65"/>
    <w:rsid w:val="00593334"/>
    <w:rsid w:val="0059378B"/>
    <w:rsid w:val="00593EF8"/>
    <w:rsid w:val="00594944"/>
    <w:rsid w:val="00594B88"/>
    <w:rsid w:val="0059548C"/>
    <w:rsid w:val="005956F6"/>
    <w:rsid w:val="005957B9"/>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1F5"/>
    <w:rsid w:val="005A46E2"/>
    <w:rsid w:val="005A5C3A"/>
    <w:rsid w:val="005A62C9"/>
    <w:rsid w:val="005A65A1"/>
    <w:rsid w:val="005A67D7"/>
    <w:rsid w:val="005A6B62"/>
    <w:rsid w:val="005A6CE9"/>
    <w:rsid w:val="005A73B1"/>
    <w:rsid w:val="005A758E"/>
    <w:rsid w:val="005A7A95"/>
    <w:rsid w:val="005B0545"/>
    <w:rsid w:val="005B12FA"/>
    <w:rsid w:val="005B1948"/>
    <w:rsid w:val="005B280F"/>
    <w:rsid w:val="005B3936"/>
    <w:rsid w:val="005B4923"/>
    <w:rsid w:val="005B587B"/>
    <w:rsid w:val="005B5DA0"/>
    <w:rsid w:val="005B6842"/>
    <w:rsid w:val="005B6B22"/>
    <w:rsid w:val="005B6DB4"/>
    <w:rsid w:val="005B7FE2"/>
    <w:rsid w:val="005C0221"/>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0A8"/>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121F"/>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D7D"/>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5FAF"/>
    <w:rsid w:val="006561C5"/>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6CD"/>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01DA"/>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AEF"/>
    <w:rsid w:val="006D7B69"/>
    <w:rsid w:val="006E00BF"/>
    <w:rsid w:val="006E06D8"/>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E7625"/>
    <w:rsid w:val="006F04BD"/>
    <w:rsid w:val="006F1C0F"/>
    <w:rsid w:val="006F1DED"/>
    <w:rsid w:val="006F2759"/>
    <w:rsid w:val="006F2A91"/>
    <w:rsid w:val="006F2D33"/>
    <w:rsid w:val="006F2D7A"/>
    <w:rsid w:val="006F2FF5"/>
    <w:rsid w:val="006F379C"/>
    <w:rsid w:val="006F4220"/>
    <w:rsid w:val="006F6098"/>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D9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279"/>
    <w:rsid w:val="00756302"/>
    <w:rsid w:val="0075649A"/>
    <w:rsid w:val="007565FE"/>
    <w:rsid w:val="00756864"/>
    <w:rsid w:val="00756F61"/>
    <w:rsid w:val="007570AD"/>
    <w:rsid w:val="007577B1"/>
    <w:rsid w:val="00760C03"/>
    <w:rsid w:val="00760D0A"/>
    <w:rsid w:val="00760DB2"/>
    <w:rsid w:val="0076106D"/>
    <w:rsid w:val="0076110A"/>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4826"/>
    <w:rsid w:val="007749BC"/>
    <w:rsid w:val="007753A9"/>
    <w:rsid w:val="00775B73"/>
    <w:rsid w:val="00775C47"/>
    <w:rsid w:val="00775F65"/>
    <w:rsid w:val="0077612A"/>
    <w:rsid w:val="00776142"/>
    <w:rsid w:val="007765E3"/>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679"/>
    <w:rsid w:val="00795BFD"/>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5F87"/>
    <w:rsid w:val="007A6721"/>
    <w:rsid w:val="007A69E1"/>
    <w:rsid w:val="007A6F5D"/>
    <w:rsid w:val="007A74BE"/>
    <w:rsid w:val="007B02E3"/>
    <w:rsid w:val="007B0AAB"/>
    <w:rsid w:val="007B1032"/>
    <w:rsid w:val="007B1451"/>
    <w:rsid w:val="007B2048"/>
    <w:rsid w:val="007B2CDF"/>
    <w:rsid w:val="007B37D2"/>
    <w:rsid w:val="007B39E2"/>
    <w:rsid w:val="007B3CEB"/>
    <w:rsid w:val="007B3DAC"/>
    <w:rsid w:val="007B47D3"/>
    <w:rsid w:val="007B4D59"/>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1E1"/>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2F8A"/>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992"/>
    <w:rsid w:val="00805BCE"/>
    <w:rsid w:val="008060A1"/>
    <w:rsid w:val="0080645F"/>
    <w:rsid w:val="00806F9D"/>
    <w:rsid w:val="00807484"/>
    <w:rsid w:val="008078A9"/>
    <w:rsid w:val="00807A07"/>
    <w:rsid w:val="00810747"/>
    <w:rsid w:val="0081135E"/>
    <w:rsid w:val="00811C69"/>
    <w:rsid w:val="00811EFC"/>
    <w:rsid w:val="00812114"/>
    <w:rsid w:val="00812255"/>
    <w:rsid w:val="008122A0"/>
    <w:rsid w:val="008129A6"/>
    <w:rsid w:val="0081324A"/>
    <w:rsid w:val="008134B5"/>
    <w:rsid w:val="00813FE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47A55"/>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720"/>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9FE"/>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9"/>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227"/>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296"/>
    <w:rsid w:val="00913EA4"/>
    <w:rsid w:val="00915910"/>
    <w:rsid w:val="009160C5"/>
    <w:rsid w:val="0091646A"/>
    <w:rsid w:val="009169A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1C8"/>
    <w:rsid w:val="00945CD2"/>
    <w:rsid w:val="00945D93"/>
    <w:rsid w:val="00945EB7"/>
    <w:rsid w:val="00946416"/>
    <w:rsid w:val="0094658C"/>
    <w:rsid w:val="0094698A"/>
    <w:rsid w:val="00947363"/>
    <w:rsid w:val="0094798C"/>
    <w:rsid w:val="0095024D"/>
    <w:rsid w:val="00950442"/>
    <w:rsid w:val="009507FC"/>
    <w:rsid w:val="009512B8"/>
    <w:rsid w:val="00951D00"/>
    <w:rsid w:val="00951DCF"/>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5B88"/>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6D1A"/>
    <w:rsid w:val="009978B7"/>
    <w:rsid w:val="009979D5"/>
    <w:rsid w:val="009A083C"/>
    <w:rsid w:val="009A144F"/>
    <w:rsid w:val="009A1F4F"/>
    <w:rsid w:val="009A2C7E"/>
    <w:rsid w:val="009A2DA7"/>
    <w:rsid w:val="009A331D"/>
    <w:rsid w:val="009A370B"/>
    <w:rsid w:val="009A3D30"/>
    <w:rsid w:val="009A3D84"/>
    <w:rsid w:val="009A43A0"/>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5CA"/>
    <w:rsid w:val="009C46F8"/>
    <w:rsid w:val="009C4885"/>
    <w:rsid w:val="009C55E0"/>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1C40"/>
    <w:rsid w:val="009F2537"/>
    <w:rsid w:val="009F28C7"/>
    <w:rsid w:val="009F3862"/>
    <w:rsid w:val="009F387A"/>
    <w:rsid w:val="009F3897"/>
    <w:rsid w:val="009F41A3"/>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5E15"/>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3B3E"/>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3A1"/>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1C1"/>
    <w:rsid w:val="00A86607"/>
    <w:rsid w:val="00A8679F"/>
    <w:rsid w:val="00A86F0E"/>
    <w:rsid w:val="00A878F9"/>
    <w:rsid w:val="00A87D1B"/>
    <w:rsid w:val="00A90568"/>
    <w:rsid w:val="00A91763"/>
    <w:rsid w:val="00A9192E"/>
    <w:rsid w:val="00A9194C"/>
    <w:rsid w:val="00A91D05"/>
    <w:rsid w:val="00A91E3F"/>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34"/>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600"/>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2B1D"/>
    <w:rsid w:val="00B03701"/>
    <w:rsid w:val="00B0441A"/>
    <w:rsid w:val="00B04DFB"/>
    <w:rsid w:val="00B05017"/>
    <w:rsid w:val="00B05266"/>
    <w:rsid w:val="00B05733"/>
    <w:rsid w:val="00B05998"/>
    <w:rsid w:val="00B05AB9"/>
    <w:rsid w:val="00B05B00"/>
    <w:rsid w:val="00B06077"/>
    <w:rsid w:val="00B0680D"/>
    <w:rsid w:val="00B072DC"/>
    <w:rsid w:val="00B10A43"/>
    <w:rsid w:val="00B10FB5"/>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4B4D"/>
    <w:rsid w:val="00B34F72"/>
    <w:rsid w:val="00B35B06"/>
    <w:rsid w:val="00B36966"/>
    <w:rsid w:val="00B3776C"/>
    <w:rsid w:val="00B37969"/>
    <w:rsid w:val="00B40690"/>
    <w:rsid w:val="00B40FEB"/>
    <w:rsid w:val="00B41D2A"/>
    <w:rsid w:val="00B41DA9"/>
    <w:rsid w:val="00B42034"/>
    <w:rsid w:val="00B42088"/>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6A29"/>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3C"/>
    <w:rsid w:val="00B62287"/>
    <w:rsid w:val="00B62A99"/>
    <w:rsid w:val="00B633EF"/>
    <w:rsid w:val="00B6379A"/>
    <w:rsid w:val="00B63EF2"/>
    <w:rsid w:val="00B64019"/>
    <w:rsid w:val="00B649CC"/>
    <w:rsid w:val="00B64AC2"/>
    <w:rsid w:val="00B64F42"/>
    <w:rsid w:val="00B652E5"/>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285"/>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750"/>
    <w:rsid w:val="00B90BD0"/>
    <w:rsid w:val="00B91320"/>
    <w:rsid w:val="00B91935"/>
    <w:rsid w:val="00B9201D"/>
    <w:rsid w:val="00B92352"/>
    <w:rsid w:val="00B925EB"/>
    <w:rsid w:val="00B92973"/>
    <w:rsid w:val="00B931B7"/>
    <w:rsid w:val="00B939E8"/>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2FA2"/>
    <w:rsid w:val="00BA3E20"/>
    <w:rsid w:val="00BA4ED5"/>
    <w:rsid w:val="00BA5B65"/>
    <w:rsid w:val="00BA5B6C"/>
    <w:rsid w:val="00BA64BE"/>
    <w:rsid w:val="00BA6E77"/>
    <w:rsid w:val="00BA6E7C"/>
    <w:rsid w:val="00BA7064"/>
    <w:rsid w:val="00BA77B4"/>
    <w:rsid w:val="00BA7B37"/>
    <w:rsid w:val="00BB1B2F"/>
    <w:rsid w:val="00BB1F66"/>
    <w:rsid w:val="00BB2BE3"/>
    <w:rsid w:val="00BB30CA"/>
    <w:rsid w:val="00BB31AC"/>
    <w:rsid w:val="00BB322B"/>
    <w:rsid w:val="00BB3A2F"/>
    <w:rsid w:val="00BB4FFE"/>
    <w:rsid w:val="00BB5967"/>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00"/>
    <w:rsid w:val="00BC5D41"/>
    <w:rsid w:val="00BC62FE"/>
    <w:rsid w:val="00BC63B8"/>
    <w:rsid w:val="00BC6622"/>
    <w:rsid w:val="00BC674F"/>
    <w:rsid w:val="00BC69FC"/>
    <w:rsid w:val="00BC6D91"/>
    <w:rsid w:val="00BC79F3"/>
    <w:rsid w:val="00BD054B"/>
    <w:rsid w:val="00BD0A89"/>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72E"/>
    <w:rsid w:val="00BE7D49"/>
    <w:rsid w:val="00BF0652"/>
    <w:rsid w:val="00BF081E"/>
    <w:rsid w:val="00BF0B78"/>
    <w:rsid w:val="00BF0BFA"/>
    <w:rsid w:val="00BF0FE7"/>
    <w:rsid w:val="00BF1830"/>
    <w:rsid w:val="00BF2581"/>
    <w:rsid w:val="00BF26D5"/>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A68"/>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5E56"/>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82A"/>
    <w:rsid w:val="00C80953"/>
    <w:rsid w:val="00C81070"/>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359"/>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A30"/>
    <w:rsid w:val="00CE3DFD"/>
    <w:rsid w:val="00CE3EFE"/>
    <w:rsid w:val="00CE40E2"/>
    <w:rsid w:val="00CE4474"/>
    <w:rsid w:val="00CE4A19"/>
    <w:rsid w:val="00CE4C6C"/>
    <w:rsid w:val="00CE4CE1"/>
    <w:rsid w:val="00CE4DC6"/>
    <w:rsid w:val="00CE5644"/>
    <w:rsid w:val="00CE5820"/>
    <w:rsid w:val="00CE5B07"/>
    <w:rsid w:val="00CE6462"/>
    <w:rsid w:val="00CE6DFB"/>
    <w:rsid w:val="00CE700D"/>
    <w:rsid w:val="00CE73D9"/>
    <w:rsid w:val="00CE7CF8"/>
    <w:rsid w:val="00CF0706"/>
    <w:rsid w:val="00CF0BD9"/>
    <w:rsid w:val="00CF1778"/>
    <w:rsid w:val="00CF3020"/>
    <w:rsid w:val="00CF3278"/>
    <w:rsid w:val="00CF346F"/>
    <w:rsid w:val="00CF3A3C"/>
    <w:rsid w:val="00CF3F20"/>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1A3"/>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27AB0"/>
    <w:rsid w:val="00D30018"/>
    <w:rsid w:val="00D30268"/>
    <w:rsid w:val="00D30F2D"/>
    <w:rsid w:val="00D32450"/>
    <w:rsid w:val="00D3295B"/>
    <w:rsid w:val="00D3329C"/>
    <w:rsid w:val="00D333B0"/>
    <w:rsid w:val="00D33449"/>
    <w:rsid w:val="00D337D0"/>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2E20"/>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67C"/>
    <w:rsid w:val="00D778A4"/>
    <w:rsid w:val="00D800CD"/>
    <w:rsid w:val="00D801A0"/>
    <w:rsid w:val="00D80C7B"/>
    <w:rsid w:val="00D8111B"/>
    <w:rsid w:val="00D811CF"/>
    <w:rsid w:val="00D813D4"/>
    <w:rsid w:val="00D81F03"/>
    <w:rsid w:val="00D82348"/>
    <w:rsid w:val="00D82F2A"/>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7F0"/>
    <w:rsid w:val="00D938C3"/>
    <w:rsid w:val="00D93902"/>
    <w:rsid w:val="00D94560"/>
    <w:rsid w:val="00D94B21"/>
    <w:rsid w:val="00D94D40"/>
    <w:rsid w:val="00D94DD1"/>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67A"/>
    <w:rsid w:val="00DD2C2C"/>
    <w:rsid w:val="00DD2C71"/>
    <w:rsid w:val="00DD3B94"/>
    <w:rsid w:val="00DD3FEB"/>
    <w:rsid w:val="00DD4952"/>
    <w:rsid w:val="00DD53FC"/>
    <w:rsid w:val="00DD54D5"/>
    <w:rsid w:val="00DD6100"/>
    <w:rsid w:val="00DD6E56"/>
    <w:rsid w:val="00DD7311"/>
    <w:rsid w:val="00DD74BB"/>
    <w:rsid w:val="00DD791E"/>
    <w:rsid w:val="00DD7D99"/>
    <w:rsid w:val="00DD7E6F"/>
    <w:rsid w:val="00DD7FB2"/>
    <w:rsid w:val="00DE02E8"/>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0C5"/>
    <w:rsid w:val="00DE52AC"/>
    <w:rsid w:val="00DE5CE2"/>
    <w:rsid w:val="00DE5EEB"/>
    <w:rsid w:val="00DE657F"/>
    <w:rsid w:val="00DE6A15"/>
    <w:rsid w:val="00DE6EFB"/>
    <w:rsid w:val="00DE734F"/>
    <w:rsid w:val="00DE7F5E"/>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777"/>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815"/>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57B65"/>
    <w:rsid w:val="00E60556"/>
    <w:rsid w:val="00E60F93"/>
    <w:rsid w:val="00E61AEC"/>
    <w:rsid w:val="00E61BCF"/>
    <w:rsid w:val="00E62624"/>
    <w:rsid w:val="00E63D14"/>
    <w:rsid w:val="00E63FC1"/>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B0F"/>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864"/>
    <w:rsid w:val="00EC092D"/>
    <w:rsid w:val="00EC096C"/>
    <w:rsid w:val="00EC245D"/>
    <w:rsid w:val="00EC288D"/>
    <w:rsid w:val="00EC2893"/>
    <w:rsid w:val="00EC2B7F"/>
    <w:rsid w:val="00EC32EA"/>
    <w:rsid w:val="00EC36FE"/>
    <w:rsid w:val="00EC38A1"/>
    <w:rsid w:val="00EC399F"/>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450"/>
    <w:rsid w:val="00EE64AC"/>
    <w:rsid w:val="00EE6632"/>
    <w:rsid w:val="00EE75D4"/>
    <w:rsid w:val="00EE76D1"/>
    <w:rsid w:val="00EE7E53"/>
    <w:rsid w:val="00EF05F4"/>
    <w:rsid w:val="00EF140E"/>
    <w:rsid w:val="00EF1AAB"/>
    <w:rsid w:val="00EF1B03"/>
    <w:rsid w:val="00EF2922"/>
    <w:rsid w:val="00EF2C83"/>
    <w:rsid w:val="00EF2DB4"/>
    <w:rsid w:val="00EF2E32"/>
    <w:rsid w:val="00EF2F56"/>
    <w:rsid w:val="00EF32AC"/>
    <w:rsid w:val="00EF383D"/>
    <w:rsid w:val="00EF3AA0"/>
    <w:rsid w:val="00EF4BEA"/>
    <w:rsid w:val="00EF4E32"/>
    <w:rsid w:val="00EF521E"/>
    <w:rsid w:val="00EF5937"/>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BE5"/>
    <w:rsid w:val="00F15DFC"/>
    <w:rsid w:val="00F161C4"/>
    <w:rsid w:val="00F1678E"/>
    <w:rsid w:val="00F16871"/>
    <w:rsid w:val="00F16E67"/>
    <w:rsid w:val="00F17078"/>
    <w:rsid w:val="00F17081"/>
    <w:rsid w:val="00F17568"/>
    <w:rsid w:val="00F175AC"/>
    <w:rsid w:val="00F20D23"/>
    <w:rsid w:val="00F212BC"/>
    <w:rsid w:val="00F21701"/>
    <w:rsid w:val="00F220F0"/>
    <w:rsid w:val="00F224F8"/>
    <w:rsid w:val="00F2273E"/>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197"/>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942"/>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E19"/>
    <w:rsid w:val="00F85F94"/>
    <w:rsid w:val="00F86448"/>
    <w:rsid w:val="00F870D7"/>
    <w:rsid w:val="00F874AD"/>
    <w:rsid w:val="00F9224D"/>
    <w:rsid w:val="00F92490"/>
    <w:rsid w:val="00F926AB"/>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4478"/>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07A"/>
    <w:rsid w:val="00FD52A0"/>
    <w:rsid w:val="00FD583D"/>
    <w:rsid w:val="00FD5DF7"/>
    <w:rsid w:val="00FD6A00"/>
    <w:rsid w:val="00FD6AD9"/>
    <w:rsid w:val="00FD6C9B"/>
    <w:rsid w:val="00FD6F7E"/>
    <w:rsid w:val="00FD6FF2"/>
    <w:rsid w:val="00FD7017"/>
    <w:rsid w:val="00FD7088"/>
    <w:rsid w:val="00FD7C8D"/>
    <w:rsid w:val="00FE0304"/>
    <w:rsid w:val="00FE1124"/>
    <w:rsid w:val="00FE155C"/>
    <w:rsid w:val="00FE158A"/>
    <w:rsid w:val="00FE19EE"/>
    <w:rsid w:val="00FE19F9"/>
    <w:rsid w:val="00FE21C1"/>
    <w:rsid w:val="00FE28E4"/>
    <w:rsid w:val="00FE2D0D"/>
    <w:rsid w:val="00FE2F05"/>
    <w:rsid w:val="00FE3363"/>
    <w:rsid w:val="00FE3448"/>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40456FF"/>
    <w:rsid w:val="08DB2A4F"/>
    <w:rsid w:val="0B284788"/>
    <w:rsid w:val="1D155D5E"/>
    <w:rsid w:val="348D2677"/>
    <w:rsid w:val="35F2D97A"/>
    <w:rsid w:val="41DA3399"/>
    <w:rsid w:val="54DA99CF"/>
    <w:rsid w:val="5861A209"/>
    <w:rsid w:val="5D3616BC"/>
    <w:rsid w:val="6F5A9AB9"/>
    <w:rsid w:val="7BD3BA97"/>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C3C9870D-DE91-4586-807A-5B61A78188D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character" w:customStyle="1" w:styleId="normaltextrun1">
    <w:name w:val="normaltextrun1"/>
    <w:basedOn w:val="DefaultParagraphFont"/>
    <w:rsid w:val="00A861C1"/>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350497333">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426967937">
      <w:bodyDiv w:val="1"/>
      <w:marLeft w:val="0"/>
      <w:marRight w:val="0"/>
      <w:marTop w:val="0"/>
      <w:marBottom w:val="0"/>
      <w:divBdr>
        <w:top w:val="none" w:sz="0" w:space="0" w:color="auto"/>
        <w:left w:val="none" w:sz="0" w:space="0" w:color="auto"/>
        <w:bottom w:val="none" w:sz="0" w:space="0" w:color="auto"/>
        <w:right w:val="none" w:sz="0" w:space="0" w:color="auto"/>
      </w:divBdr>
      <w:divsChild>
        <w:div w:id="811293526">
          <w:marLeft w:val="547"/>
          <w:marRight w:val="0"/>
          <w:marTop w:val="0"/>
          <w:marBottom w:val="0"/>
          <w:divBdr>
            <w:top w:val="none" w:sz="0" w:space="0" w:color="auto"/>
            <w:left w:val="none" w:sz="0" w:space="0" w:color="auto"/>
            <w:bottom w:val="none" w:sz="0" w:space="0" w:color="auto"/>
            <w:right w:val="none" w:sz="0" w:space="0" w:color="auto"/>
          </w:divBdr>
        </w:div>
      </w:divsChild>
    </w:div>
    <w:div w:id="467237182">
      <w:bodyDiv w:val="1"/>
      <w:marLeft w:val="0"/>
      <w:marRight w:val="0"/>
      <w:marTop w:val="0"/>
      <w:marBottom w:val="0"/>
      <w:divBdr>
        <w:top w:val="none" w:sz="0" w:space="0" w:color="auto"/>
        <w:left w:val="none" w:sz="0" w:space="0" w:color="auto"/>
        <w:bottom w:val="none" w:sz="0" w:space="0" w:color="auto"/>
        <w:right w:val="none" w:sz="0" w:space="0" w:color="auto"/>
      </w:divBdr>
    </w:div>
    <w:div w:id="595140920">
      <w:bodyDiv w:val="1"/>
      <w:marLeft w:val="0"/>
      <w:marRight w:val="0"/>
      <w:marTop w:val="0"/>
      <w:marBottom w:val="0"/>
      <w:divBdr>
        <w:top w:val="none" w:sz="0" w:space="0" w:color="auto"/>
        <w:left w:val="none" w:sz="0" w:space="0" w:color="auto"/>
        <w:bottom w:val="none" w:sz="0" w:space="0" w:color="auto"/>
        <w:right w:val="none" w:sz="0" w:space="0" w:color="auto"/>
      </w:divBdr>
      <w:divsChild>
        <w:div w:id="338430778">
          <w:marLeft w:val="0"/>
          <w:marRight w:val="0"/>
          <w:marTop w:val="0"/>
          <w:marBottom w:val="0"/>
          <w:divBdr>
            <w:top w:val="none" w:sz="0" w:space="0" w:color="auto"/>
            <w:left w:val="none" w:sz="0" w:space="0" w:color="auto"/>
            <w:bottom w:val="none" w:sz="0" w:space="0" w:color="auto"/>
            <w:right w:val="none" w:sz="0" w:space="0" w:color="auto"/>
          </w:divBdr>
        </w:div>
        <w:div w:id="853810254">
          <w:marLeft w:val="0"/>
          <w:marRight w:val="0"/>
          <w:marTop w:val="0"/>
          <w:marBottom w:val="0"/>
          <w:divBdr>
            <w:top w:val="none" w:sz="0" w:space="0" w:color="auto"/>
            <w:left w:val="none" w:sz="0" w:space="0" w:color="auto"/>
            <w:bottom w:val="none" w:sz="0" w:space="0" w:color="auto"/>
            <w:right w:val="none" w:sz="0" w:space="0" w:color="auto"/>
          </w:divBdr>
        </w:div>
        <w:div w:id="2140027495">
          <w:marLeft w:val="0"/>
          <w:marRight w:val="0"/>
          <w:marTop w:val="0"/>
          <w:marBottom w:val="0"/>
          <w:divBdr>
            <w:top w:val="none" w:sz="0" w:space="0" w:color="auto"/>
            <w:left w:val="none" w:sz="0" w:space="0" w:color="auto"/>
            <w:bottom w:val="none" w:sz="0" w:space="0" w:color="auto"/>
            <w:right w:val="none" w:sz="0" w:space="0" w:color="auto"/>
          </w:divBdr>
        </w:div>
      </w:divsChild>
    </w:div>
    <w:div w:id="605187223">
      <w:bodyDiv w:val="1"/>
      <w:marLeft w:val="0"/>
      <w:marRight w:val="0"/>
      <w:marTop w:val="0"/>
      <w:marBottom w:val="0"/>
      <w:divBdr>
        <w:top w:val="none" w:sz="0" w:space="0" w:color="auto"/>
        <w:left w:val="none" w:sz="0" w:space="0" w:color="auto"/>
        <w:bottom w:val="none" w:sz="0" w:space="0" w:color="auto"/>
        <w:right w:val="none" w:sz="0" w:space="0" w:color="auto"/>
      </w:divBdr>
    </w:div>
    <w:div w:id="710568037">
      <w:bodyDiv w:val="1"/>
      <w:marLeft w:val="0"/>
      <w:marRight w:val="0"/>
      <w:marTop w:val="0"/>
      <w:marBottom w:val="0"/>
      <w:divBdr>
        <w:top w:val="none" w:sz="0" w:space="0" w:color="auto"/>
        <w:left w:val="none" w:sz="0" w:space="0" w:color="auto"/>
        <w:bottom w:val="none" w:sz="0" w:space="0" w:color="auto"/>
        <w:right w:val="none" w:sz="0" w:space="0" w:color="auto"/>
      </w:divBdr>
      <w:divsChild>
        <w:div w:id="2103408412">
          <w:marLeft w:val="0"/>
          <w:marRight w:val="0"/>
          <w:marTop w:val="0"/>
          <w:marBottom w:val="0"/>
          <w:divBdr>
            <w:top w:val="none" w:sz="0" w:space="0" w:color="auto"/>
            <w:left w:val="none" w:sz="0" w:space="0" w:color="auto"/>
            <w:bottom w:val="none" w:sz="0" w:space="0" w:color="auto"/>
            <w:right w:val="none" w:sz="0" w:space="0" w:color="auto"/>
          </w:divBdr>
        </w:div>
        <w:div w:id="577132169">
          <w:marLeft w:val="0"/>
          <w:marRight w:val="0"/>
          <w:marTop w:val="0"/>
          <w:marBottom w:val="0"/>
          <w:divBdr>
            <w:top w:val="none" w:sz="0" w:space="0" w:color="auto"/>
            <w:left w:val="none" w:sz="0" w:space="0" w:color="auto"/>
            <w:bottom w:val="none" w:sz="0" w:space="0" w:color="auto"/>
            <w:right w:val="none" w:sz="0" w:space="0" w:color="auto"/>
          </w:divBdr>
        </w:div>
        <w:div w:id="1701199027">
          <w:marLeft w:val="0"/>
          <w:marRight w:val="0"/>
          <w:marTop w:val="0"/>
          <w:marBottom w:val="0"/>
          <w:divBdr>
            <w:top w:val="none" w:sz="0" w:space="0" w:color="auto"/>
            <w:left w:val="none" w:sz="0" w:space="0" w:color="auto"/>
            <w:bottom w:val="none" w:sz="0" w:space="0" w:color="auto"/>
            <w:right w:val="none" w:sz="0" w:space="0" w:color="auto"/>
          </w:divBdr>
        </w:div>
      </w:divsChild>
    </w:div>
    <w:div w:id="763457714">
      <w:bodyDiv w:val="1"/>
      <w:marLeft w:val="0"/>
      <w:marRight w:val="0"/>
      <w:marTop w:val="0"/>
      <w:marBottom w:val="0"/>
      <w:divBdr>
        <w:top w:val="none" w:sz="0" w:space="0" w:color="auto"/>
        <w:left w:val="none" w:sz="0" w:space="0" w:color="auto"/>
        <w:bottom w:val="none" w:sz="0" w:space="0" w:color="auto"/>
        <w:right w:val="none" w:sz="0" w:space="0" w:color="auto"/>
      </w:divBdr>
    </w:div>
    <w:div w:id="1051072677">
      <w:bodyDiv w:val="1"/>
      <w:marLeft w:val="0"/>
      <w:marRight w:val="0"/>
      <w:marTop w:val="0"/>
      <w:marBottom w:val="0"/>
      <w:divBdr>
        <w:top w:val="none" w:sz="0" w:space="0" w:color="auto"/>
        <w:left w:val="none" w:sz="0" w:space="0" w:color="auto"/>
        <w:bottom w:val="none" w:sz="0" w:space="0" w:color="auto"/>
        <w:right w:val="none" w:sz="0" w:space="0" w:color="auto"/>
      </w:divBdr>
      <w:divsChild>
        <w:div w:id="1228150904">
          <w:marLeft w:val="547"/>
          <w:marRight w:val="0"/>
          <w:marTop w:val="0"/>
          <w:marBottom w:val="0"/>
          <w:divBdr>
            <w:top w:val="none" w:sz="0" w:space="0" w:color="auto"/>
            <w:left w:val="none" w:sz="0" w:space="0" w:color="auto"/>
            <w:bottom w:val="none" w:sz="0" w:space="0" w:color="auto"/>
            <w:right w:val="none" w:sz="0" w:space="0" w:color="auto"/>
          </w:divBdr>
        </w:div>
      </w:divsChild>
    </w:div>
    <w:div w:id="1143043575">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236282349">
      <w:bodyDiv w:val="1"/>
      <w:marLeft w:val="0"/>
      <w:marRight w:val="0"/>
      <w:marTop w:val="0"/>
      <w:marBottom w:val="0"/>
      <w:divBdr>
        <w:top w:val="none" w:sz="0" w:space="0" w:color="auto"/>
        <w:left w:val="none" w:sz="0" w:space="0" w:color="auto"/>
        <w:bottom w:val="none" w:sz="0" w:space="0" w:color="auto"/>
        <w:right w:val="none" w:sz="0" w:space="0" w:color="auto"/>
      </w:divBdr>
    </w:div>
    <w:div w:id="1263689521">
      <w:bodyDiv w:val="1"/>
      <w:marLeft w:val="0"/>
      <w:marRight w:val="0"/>
      <w:marTop w:val="0"/>
      <w:marBottom w:val="0"/>
      <w:divBdr>
        <w:top w:val="none" w:sz="0" w:space="0" w:color="auto"/>
        <w:left w:val="none" w:sz="0" w:space="0" w:color="auto"/>
        <w:bottom w:val="none" w:sz="0" w:space="0" w:color="auto"/>
        <w:right w:val="none" w:sz="0" w:space="0" w:color="auto"/>
      </w:divBdr>
    </w:div>
    <w:div w:id="1504319594">
      <w:bodyDiv w:val="1"/>
      <w:marLeft w:val="0"/>
      <w:marRight w:val="0"/>
      <w:marTop w:val="0"/>
      <w:marBottom w:val="0"/>
      <w:divBdr>
        <w:top w:val="none" w:sz="0" w:space="0" w:color="auto"/>
        <w:left w:val="none" w:sz="0" w:space="0" w:color="auto"/>
        <w:bottom w:val="none" w:sz="0" w:space="0" w:color="auto"/>
        <w:right w:val="none" w:sz="0" w:space="0" w:color="auto"/>
      </w:divBdr>
    </w:div>
    <w:div w:id="1635024011">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695962453">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glossaryDocument" Target="glossary/document.xml"/><Relationship Id="rId21" Type="http://schemas.openxmlformats.org/officeDocument/2006/relationships/image" Target="media/image7.png"/><Relationship Id="rId34" Type="http://schemas.openxmlformats.org/officeDocument/2006/relationships/hyperlink" Target="https://careers.vic.gov.au/victorian-public-sector/public-sector-values-integrity"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http://www.deeca.vic.gov.au" TargetMode="Externa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mailto:annelie.hatting@deeca.vic.gov.au" TargetMode="External"/><Relationship Id="rId37" Type="http://schemas.openxmlformats.org/officeDocument/2006/relationships/header" Target="header2.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yperlink" Target="mailto:customer.service@deeca.vic.gov.au" TargetMode="Externa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yperlink" Target="mailto:aboriginal.employment@deeca.vic.gov.au"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A77FE"/>
    <w:rsid w:val="00145184"/>
    <w:rsid w:val="00196479"/>
    <w:rsid w:val="00323662"/>
    <w:rsid w:val="003C7C63"/>
    <w:rsid w:val="00490A67"/>
    <w:rsid w:val="004974FF"/>
    <w:rsid w:val="00584F41"/>
    <w:rsid w:val="005957B9"/>
    <w:rsid w:val="00774826"/>
    <w:rsid w:val="00810E77"/>
    <w:rsid w:val="00862517"/>
    <w:rsid w:val="00A15E15"/>
    <w:rsid w:val="00B237CF"/>
    <w:rsid w:val="00B42843"/>
    <w:rsid w:val="00BA3E20"/>
    <w:rsid w:val="00BF446E"/>
    <w:rsid w:val="00CB6A04"/>
    <w:rsid w:val="00D83E5E"/>
    <w:rsid w:val="00DC1A59"/>
    <w:rsid w:val="00E51C76"/>
    <w:rsid w:val="00E51ECD"/>
    <w:rsid w:val="00EE76D1"/>
    <w:rsid w:val="00F224F8"/>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customXsn xmlns="http://schemas.microsoft.com/office/2006/metadata/customXsn">
  <xsnLocation/>
  <cached>True</cached>
  <openByDefault>True</openByDefault>
  <xsnScope>/sites/contentTypeHub</xsnScope>
</customXsn>
</file>

<file path=customXml/item3.xml><?xml version="1.0" encoding="utf-8"?>
<p:properties xmlns:p="http://schemas.microsoft.com/office/2006/metadata/properties" xmlns:xsi="http://www.w3.org/2001/XMLSchema-instance" xmlns:pc="http://schemas.microsoft.com/office/infopath/2007/PartnerControls">
  <documentManagement>
    <_dlc_DocId xmlns="a5f32de4-e402-4188-b034-e71ca7d22e54">DOCID516-1612398544-22</_dlc_DocId>
    <_dlc_DocIdUrl xmlns="a5f32de4-e402-4188-b034-e71ca7d22e54">
      <Url>https://delwpvicgovau.sharepoint.com/sites/ecm_516/_layouts/15/DocIdRedir.aspx?ID=DOCID516-1612398544-22</Url>
      <Description>DOCID516-1612398544-22</Description>
    </_dlc_DocIdUrl>
    <a25c4e3633654d669cbaa09ae6b70789 xmlns="9fd47c19-1c4a-4d7d-b342-c10cef269344">
      <Terms xmlns="http://schemas.microsoft.com/office/infopath/2007/PartnerControls"/>
    </a25c4e3633654d669cbaa09ae6b70789>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Public</TermName>
          <TermId xmlns="http://schemas.microsoft.com/office/infopath/2007/PartnerControls">4cf06271-6744-4b13-adab-7df8d80986af</TermId>
        </TermInfo>
      </Terms>
    </pd01c257034b4e86b1f58279a3bd54c6>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Energy, Environment and Climate Action</TermName>
          <TermId xmlns="http://schemas.microsoft.com/office/infopath/2007/PartnerControls">6ec2007c-62f7-4367-85b3-4db3e85c504f</TermId>
        </TermInfo>
      </Terms>
    </ece32f50ba964e1fbf627a9d83fe6c01>
    <h95eb04d7f474749bc4b40b63c6c76e0 xmlns="9fd47c19-1c4a-4d7d-b342-c10cef269344">
      <Terms xmlns="http://schemas.microsoft.com/office/infopath/2007/PartnerControls"/>
    </h95eb04d7f474749bc4b40b63c6c76e0>
    <k1bd994a94c2413797db3bab8f123f6f xmlns="9fd47c19-1c4a-4d7d-b342-c10cef269344">
      <Terms xmlns="http://schemas.microsoft.com/office/infopath/2007/PartnerControls">
        <TermInfo xmlns="http://schemas.microsoft.com/office/infopath/2007/PartnerControls">
          <TermName xmlns="http://schemas.microsoft.com/office/infopath/2007/PartnerControls">Accounts Payable</TermName>
          <TermId xmlns="http://schemas.microsoft.com/office/infopath/2007/PartnerControls">17d6d228-cd35-4562-bac9-2455514de376</TermId>
        </TermInfo>
      </Terms>
    </k1bd994a94c2413797db3bab8f123f6f>
    <RCTI_x002d_RCI xmlns="c7368b24-06c4-4f11-a2d3-351ec045ad09">Admin</RCTI_x002d_RCI>
    <Language xmlns="http://schemas.microsoft.com/sharepoint/v3">English</Language>
    <TaxCatchAll xmlns="9fd47c19-1c4a-4d7d-b342-c10cef269344">
      <Value>48</Value>
      <Value>47</Value>
      <Value>46</Value>
      <Value>8</Value>
      <Value>6</Value>
      <Value>5</Value>
      <Value>51</Value>
    </TaxCatchAll>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Corporate Services</TermName>
          <TermId xmlns="http://schemas.microsoft.com/office/infopath/2007/PartnerControls">583021de-5b88-4fc0-9d26-f0e13a42b826</TermId>
        </TermInfo>
      </Terms>
    </ic50d0a05a8e4d9791dac67f8a1e716c>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Financial Operations</TermName>
          <TermId xmlns="http://schemas.microsoft.com/office/infopath/2007/PartnerControls">8651ba82-ae44-4ff9-aa3c-54defbd887d8</TermId>
        </TermInfo>
      </Terms>
    </mfe9accc5a0b4653a7b513b67ffd122d>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Finance Infrastructure and Procurement Services</TermName>
          <TermId xmlns="http://schemas.microsoft.com/office/infopath/2007/PartnerControls">9b3c2167-f507-4a0f-b195-53ebb97594cd</TermId>
        </TermInfo>
      </Terms>
    </n771d69a070c4babbf278c67c8a2b859>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e76a803a-a9cc-4850-af8f-9debb0f1923e</TermId>
        </TermInfo>
      </Terms>
    </fb3179c379644f499d7166d0c985669b>
    <RoutingRuleDescription xmlns="http://schemas.microsoft.com/sharepoint/v3" xsi:nil="true"/>
  </documentManagement>
</p:properties>
</file>

<file path=customXml/item4.xml><?xml version="1.0" encoding="utf-8"?>
<ct:contentTypeSchema xmlns:ct="http://schemas.microsoft.com/office/2006/metadata/contentType" xmlns:ma="http://schemas.microsoft.com/office/2006/metadata/properties/metaAttributes" ct:_="" ma:_="" ma:contentTypeName="Financial Report" ma:contentTypeID="0x0101002517F445A0F35E449C98AAD631F2B038450700257FBB28C90A3B4D96FA0A8A9787F4AE" ma:contentTypeVersion="12" ma:contentTypeDescription="" ma:contentTypeScope="" ma:versionID="8a156e7341ef9d5f58b587d3fb18bf48">
  <xsd:schema xmlns:xsd="http://www.w3.org/2001/XMLSchema" xmlns:xs="http://www.w3.org/2001/XMLSchema" xmlns:p="http://schemas.microsoft.com/office/2006/metadata/properties" xmlns:ns1="http://schemas.microsoft.com/sharepoint/v3" xmlns:ns2="a5f32de4-e402-4188-b034-e71ca7d22e54" xmlns:ns3="9fd47c19-1c4a-4d7d-b342-c10cef269344" xmlns:ns4="c7368b24-06c4-4f11-a2d3-351ec045ad09" targetNamespace="http://schemas.microsoft.com/office/2006/metadata/properties" ma:root="true" ma:fieldsID="2cfc3481a20a73cab8956199d50a1df1" ns1:_="" ns2:_="" ns3:_="" ns4:_="">
    <xsd:import namespace="http://schemas.microsoft.com/sharepoint/v3"/>
    <xsd:import namespace="a5f32de4-e402-4188-b034-e71ca7d22e54"/>
    <xsd:import namespace="9fd47c19-1c4a-4d7d-b342-c10cef269344"/>
    <xsd:import namespace="c7368b24-06c4-4f11-a2d3-351ec045ad09"/>
    <xsd:element name="properties">
      <xsd:complexType>
        <xsd:sequence>
          <xsd:element name="documentManagement">
            <xsd:complexType>
              <xsd:all>
                <xsd:element ref="ns1:RoutingRuleDescription" minOccurs="0"/>
                <xsd:element ref="ns1:Language"/>
                <xsd:element ref="ns2:_dlc_DocIdUrl" minOccurs="0"/>
                <xsd:element ref="ns2:_dlc_DocId" minOccurs="0"/>
                <xsd:element ref="ns3:k1bd994a94c2413797db3bab8f123f6f" minOccurs="0"/>
                <xsd:element ref="ns3:a25c4e3633654d669cbaa09ae6b70789" minOccurs="0"/>
                <xsd:element ref="ns3:mfe9accc5a0b4653a7b513b67ffd122d" minOccurs="0"/>
                <xsd:element ref="ns2:_dlc_DocIdPersistId" minOccurs="0"/>
                <xsd:element ref="ns3:pd01c257034b4e86b1f58279a3bd54c6" minOccurs="0"/>
                <xsd:element ref="ns3:fb3179c379644f499d7166d0c985669b" minOccurs="0"/>
                <xsd:element ref="ns3:TaxCatchAll" minOccurs="0"/>
                <xsd:element ref="ns3:TaxCatchAllLabel" minOccurs="0"/>
                <xsd:element ref="ns3:ece32f50ba964e1fbf627a9d83fe6c01" minOccurs="0"/>
                <xsd:element ref="ns3:ic50d0a05a8e4d9791dac67f8a1e716c" minOccurs="0"/>
                <xsd:element ref="ns3:n771d69a070c4babbf278c67c8a2b859" minOccurs="0"/>
                <xsd:element ref="ns4:RCTI_x002d_RCI" minOccurs="0"/>
                <xsd:element ref="ns3:h95eb04d7f474749bc4b40b63c6c76e0"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internalName="RoutingRuleDescription" ma:readOnly="false">
      <xsd:simpleType>
        <xsd:restriction base="dms:Text">
          <xsd:maxLength value="255"/>
        </xsd:restriction>
      </xsd:simpleType>
    </xsd:element>
    <xsd:element name="Language" ma:index="11" ma:displayName="Language" ma:default="English"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9"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4" nillable="true" ma:taxonomy="true" ma:internalName="k1bd994a94c2413797db3bab8f123f6f" ma:taxonomyFieldName="Section" ma:displayName="Section" ma:default="7;#All|8270565e-a836-42c0-aa61-1ac7b0ff14aa"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16" nillable="true" ma:taxonomy="true" ma:internalName="a25c4e3633654d669cbaa09ae6b70789" ma:taxonomyFieldName="Sub_x002d_Section" ma:displayName="Sub-Section" ma:default=""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18" ma:taxonomy="true" ma:internalName="mfe9accc5a0b4653a7b513b67ffd122d" ma:taxonomyFieldName="Branch" ma:displayName="Branch" ma:default="8;#Financial Operations|8651ba82-ae44-4ff9-aa3c-54defbd887d8"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0" ma:taxonomy="true" ma:internalName="pd01c257034b4e86b1f58279a3bd54c6" ma:taxonomyFieldName="Security_x0020_Classification" ma:displayName="Security Classification"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1" ma:taxonomy="true" ma:internalName="fb3179c379644f499d7166d0c985669b" ma:taxonomyFieldName="Dissemination_x0020_Limiting_x0020_Marker" ma:displayName="Dissemination Limiting Marker"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badbf5ee-a73f-4d5c-960b-b72bdb8b86fc}" ma:internalName="TaxCatchAll" ma:showField="CatchAllData" ma:web="59ec5211-c209-4c48-bfe4-b9f7b1228ed1">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badbf5ee-a73f-4d5c-960b-b72bdb8b86fc}" ma:internalName="TaxCatchAllLabel" ma:readOnly="true" ma:showField="CatchAllDataLabel" ma:web="59ec5211-c209-4c48-bfe4-b9f7b1228ed1">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5" ma:taxonomy="true" ma:internalName="ece32f50ba964e1fbf627a9d83fe6c01" ma:taxonomyFieldName="Agency" ma:displayName="Agency"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7" ma:taxonomy="true" ma:internalName="ic50d0a05a8e4d9791dac67f8a1e716c" ma:taxonomyFieldName="Group1" ma:displayName="Group" ma:default="6;#Corporate Services|583021de-5b88-4fc0-9d26-f0e13a42b826"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29" ma:taxonomy="true" ma:internalName="n771d69a070c4babbf278c67c8a2b859" ma:taxonomyFieldName="Division" ma:displayName="Division" ma:default="5;#Finance and Planning|9b3c2167-f507-4a0f-b195-53ebb97594cd"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element name="h95eb04d7f474749bc4b40b63c6c76e0" ma:index="33" nillable="true" ma:taxonomy="true" ma:internalName="h95eb04d7f474749bc4b40b63c6c76e0" ma:taxonomyFieldName="Customer_x0020_Group" ma:displayName="Customer Group" ma:default="" ma:fieldId="{195eb04d-7f47-4749-bc4b-40b63c6c76e0}" ma:sspId="797aeec6-0273-40f2-ab3e-beee73212332" ma:termSetId="3ecb31a9-0471-45e8-941a-e3afffe93c8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7368b24-06c4-4f11-a2d3-351ec045ad09" elementFormDefault="qualified">
    <xsd:import namespace="http://schemas.microsoft.com/office/2006/documentManagement/types"/>
    <xsd:import namespace="http://schemas.microsoft.com/office/infopath/2007/PartnerControls"/>
    <xsd:element name="RCTI_x002d_RCI" ma:index="32" nillable="true" ma:displayName="Team Leaders" ma:format="Dropdown" ma:internalName="RCTI_x002d_RCI">
      <xsd:simpleType>
        <xsd:restriction base="dms:Choice">
          <xsd:enumeration value="Admin"/>
          <xsd:enumeration value="Validation"/>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b:Sources xmlns:b="http://schemas.openxmlformats.org/officeDocument/2006/bibliography" xmlns="http://schemas.openxmlformats.org/officeDocument/2006/bibliography" SelectedStyle="\APA.XSL" StyleName="APA Fifth Edition"/>
</file>

<file path=customXml/item7.xml><?xml version="1.0" encoding="utf-8"?>
<?mso-contentType ?>
<SharedContentType xmlns="Microsoft.SharePoint.Taxonomy.ContentTypeSync" SourceId="797aeec6-0273-40f2-ab3e-beee73212332" ContentTypeId="0x0101" PreviousValue="false"/>
</file>

<file path=customXml/item8.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6C92289-C017-4EFE-9A44-D3F7DF0F3151}">
  <ds:schemaRefs>
    <ds:schemaRef ds:uri="http://schemas.microsoft.com/office/2006/metadata/customXsn"/>
  </ds:schemaRefs>
</ds:datastoreItem>
</file>

<file path=customXml/itemProps3.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a5f32de4-e402-4188-b034-e71ca7d22e54"/>
    <ds:schemaRef ds:uri="9fd47c19-1c4a-4d7d-b342-c10cef269344"/>
    <ds:schemaRef ds:uri="c7368b24-06c4-4f11-a2d3-351ec045ad09"/>
    <ds:schemaRef ds:uri="http://schemas.microsoft.com/sharepoint/v3"/>
  </ds:schemaRefs>
</ds:datastoreItem>
</file>

<file path=customXml/itemProps4.xml><?xml version="1.0" encoding="utf-8"?>
<ds:datastoreItem xmlns:ds="http://schemas.openxmlformats.org/officeDocument/2006/customXml" ds:itemID="{C5BDDA00-2606-4889-80D4-D5E73AD898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9fd47c19-1c4a-4d7d-b342-c10cef269344"/>
    <ds:schemaRef ds:uri="c7368b24-06c4-4f11-a2d3-351ec045ad0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245B54D6-32A7-4188-A076-C0830DC51772}">
  <ds:schemaRefs>
    <ds:schemaRef ds:uri="http://schemas.microsoft.com/sharepoint/events"/>
  </ds:schemaRefs>
</ds:datastoreItem>
</file>

<file path=customXml/itemProps6.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7.xml><?xml version="1.0" encoding="utf-8"?>
<ds:datastoreItem xmlns:ds="http://schemas.openxmlformats.org/officeDocument/2006/customXml" ds:itemID="{4DC1EF26-9FAB-4083-A1A7-7ABAABC16634}">
  <ds:schemaRefs>
    <ds:schemaRef ds:uri="Microsoft.SharePoint.Taxonomy.ContentTypeSync"/>
  </ds:schemaRefs>
</ds:datastoreItem>
</file>

<file path=customXml/itemProps8.xml><?xml version="1.0" encoding="utf-8"?>
<ds:datastoreItem xmlns:ds="http://schemas.openxmlformats.org/officeDocument/2006/customXml" ds:itemID="{EE914417-542E-4BF3-ADA8-0AB15998CB5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4</Pages>
  <Words>1898</Words>
  <Characters>10819</Characters>
  <Application>Microsoft Office Word</Application>
  <DocSecurity>0</DocSecurity>
  <Lines>90</Lines>
  <Paragraphs>25</Paragraphs>
  <ScaleCrop>false</ScaleCrop>
  <Company/>
  <LinksUpToDate>false</LinksUpToDate>
  <CharactersWithSpaces>12692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Lisa M Knight (DEECA)</cp:lastModifiedBy>
  <cp:revision>25</cp:revision>
  <cp:lastPrinted>2022-06-17T02:14:00Z</cp:lastPrinted>
  <dcterms:created xsi:type="dcterms:W3CDTF">2026-09-10T23:18:00Z</dcterms:created>
  <dcterms:modified xsi:type="dcterms:W3CDTF">2026-09-16T06:39:00Z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0x0101002517F445A0F35E449C98AAD631F2B038450700257FBB28C90A3B4D96FA0A8A9787F4AE</vt:lpwstr>
  </property>
  <property fmtid="{D5CDD505-2E9C-101B-9397-08002B2CF9AE}" pid="5" name="MediaServiceImageTags">
    <vt:lpwstr/>
  </property>
  <property fmtid="{D5CDD505-2E9C-101B-9397-08002B2CF9AE}" pid="6" name="_dlc_DocIdItemGuid">
    <vt:lpwstr>d5031836-c941-498b-80b0-71908bf9942b</vt:lpwstr>
  </property>
  <property fmtid="{D5CDD505-2E9C-101B-9397-08002B2CF9AE}" pid="7" name="Dissemination Limiting Marker">
    <vt:lpwstr>51;#Unclassified|e76a803a-a9cc-4850-af8f-9debb0f1923e</vt:lpwstr>
  </property>
  <property fmtid="{D5CDD505-2E9C-101B-9397-08002B2CF9AE}" pid="8" name="Security Classification">
    <vt:lpwstr>48;#Public|4cf06271-6744-4b13-adab-7df8d80986af</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51;#Template|ad5654aa-69da-4dc8-81ae-e984a44f2180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Section">
    <vt:lpwstr>46;#Accounts Payable|17d6d228-cd35-4562-bac9-2455514de376</vt:lpwstr>
  </property>
  <property fmtid="{D5CDD505-2E9C-101B-9397-08002B2CF9AE}" pid="15" name="AdaRegion">
    <vt:lpwstr/>
  </property>
  <property fmtid="{D5CDD505-2E9C-101B-9397-08002B2CF9AE}" pid="16"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7" name="Sub-Section">
    <vt:lpwstr/>
  </property>
  <property fmtid="{D5CDD505-2E9C-101B-9397-08002B2CF9AE}" pid="18" name="Agency">
    <vt:lpwstr>47;#Department of Energy, Environment and Climate Action|6ec2007c-62f7-4367-85b3-4db3e85c504f</vt:lpwstr>
  </property>
  <property fmtid="{D5CDD505-2E9C-101B-9397-08002B2CF9AE}" pid="19" name="Branch">
    <vt:lpwstr>8;#Financial Operations|8651ba82-ae44-4ff9-aa3c-54defbd887d8</vt:lpwstr>
  </property>
  <property fmtid="{D5CDD505-2E9C-101B-9397-08002B2CF9AE}" pid="20" name="o85941e134754762b9719660a258a6e6">
    <vt:lpwstr/>
  </property>
  <property fmtid="{D5CDD505-2E9C-101B-9397-08002B2CF9AE}" pid="21" name="xTOCTable">
    <vt:lpwstr>H</vt:lpwstr>
  </property>
  <property fmtid="{D5CDD505-2E9C-101B-9397-08002B2CF9AE}" pid="22" name="xHeadingsNumbered">
    <vt:lpwstr>0</vt:lpwstr>
  </property>
  <property fmtid="{D5CDD505-2E9C-101B-9397-08002B2CF9AE}" pid="23" name="Copyright Licence Name">
    <vt:lpwstr/>
  </property>
  <property fmtid="{D5CDD505-2E9C-101B-9397-08002B2CF9AE}" pid="24" name="Resource type">
    <vt:lpwstr/>
  </property>
  <property fmtid="{D5CDD505-2E9C-101B-9397-08002B2CF9AE}" pid="25" name="xSubtitle">
    <vt:lpwstr>Subtitle</vt:lpwstr>
  </property>
  <property fmtid="{D5CDD505-2E9C-101B-9397-08002B2CF9AE}" pid="26" name="xCR">
    <vt:lpwstr>Heading</vt:lpwstr>
  </property>
  <property fmtid="{D5CDD505-2E9C-101B-9397-08002B2CF9AE}" pid="27" name="xDoctype">
    <vt:lpwstr/>
  </property>
  <property fmtid="{D5CDD505-2E9C-101B-9397-08002B2CF9AE}" pid="28" name="df723ab3fe1c4eb7a0b151674e7ac40d">
    <vt:lpwstr/>
  </property>
  <property fmtid="{D5CDD505-2E9C-101B-9397-08002B2CF9AE}" pid="29" name="Division">
    <vt:lpwstr>5;#Finance Infrastructure and Procurement Services|9b3c2167-f507-4a0f-b195-53ebb97594cd</vt:lpwstr>
  </property>
  <property fmtid="{D5CDD505-2E9C-101B-9397-08002B2CF9AE}" pid="30" name="xTOCApp">
    <vt:lpwstr>H</vt:lpwstr>
  </property>
  <property fmtid="{D5CDD505-2E9C-101B-9397-08002B2CF9AE}" pid="31" name="xDate">
    <vt:lpwstr/>
  </property>
  <property fmtid="{D5CDD505-2E9C-101B-9397-08002B2CF9AE}" pid="32" name="xTOCH2">
    <vt:lpwstr>Y</vt:lpwstr>
  </property>
  <property fmtid="{D5CDD505-2E9C-101B-9397-08002B2CF9AE}" pid="33" name="AuthorIds_UIVersion_9216">
    <vt:lpwstr>1110</vt:lpwstr>
  </property>
  <property fmtid="{D5CDD505-2E9C-101B-9397-08002B2CF9AE}" pid="34" name="ld508a88e6264ce89693af80a72862cb">
    <vt:lpwstr/>
  </property>
  <property fmtid="{D5CDD505-2E9C-101B-9397-08002B2CF9AE}" pid="35" name="Category">
    <vt:lpwstr/>
  </property>
  <property fmtid="{D5CDD505-2E9C-101B-9397-08002B2CF9AE}" pid="36" name="AdaOwningGroup">
    <vt:lpwstr>18;#People and Culture|4fe8dd26-179b-41a1-8a74-1f09d81ad67a</vt:lpwstr>
  </property>
  <property fmtid="{D5CDD505-2E9C-101B-9397-08002B2CF9AE}" pid="37" name="xTitle">
    <vt:lpwstr>Title</vt:lpwstr>
  </property>
  <property fmtid="{D5CDD505-2E9C-101B-9397-08002B2CF9AE}" pid="38" name="xTOCFigure">
    <vt:lpwstr>H</vt:lpwstr>
  </property>
  <property fmtid="{D5CDD505-2E9C-101B-9397-08002B2CF9AE}" pid="39" name="xTOCH3">
    <vt:lpwstr>Y</vt:lpwstr>
  </property>
  <property fmtid="{D5CDD505-2E9C-101B-9397-08002B2CF9AE}" pid="40" name="xStatus">
    <vt:lpwstr/>
  </property>
  <property fmtid="{D5CDD505-2E9C-101B-9397-08002B2CF9AE}" pid="41" name="Reference Type">
    <vt:lpwstr/>
  </property>
  <property fmtid="{D5CDD505-2E9C-101B-9397-08002B2CF9AE}" pid="42" name="Copyright License Type">
    <vt:lpwstr/>
  </property>
  <property fmtid="{D5CDD505-2E9C-101B-9397-08002B2CF9AE}" pid="43" name="xAppendixName">
    <vt:lpwstr>Appendix</vt:lpwstr>
  </property>
  <property fmtid="{D5CDD505-2E9C-101B-9397-08002B2CF9AE}" pid="44" name="Capability">
    <vt:lpwstr/>
  </property>
  <property fmtid="{D5CDD505-2E9C-101B-9397-08002B2CF9AE}" pid="45" name="xTOCH4">
    <vt:lpwstr>N</vt:lpwstr>
  </property>
  <property fmtid="{D5CDD505-2E9C-101B-9397-08002B2CF9AE}" pid="46" name="Group1">
    <vt:lpwstr>6;#Corporate Services|583021de-5b88-4fc0-9d26-f0e13a42b826</vt:lpwstr>
  </property>
  <property fmtid="{D5CDD505-2E9C-101B-9397-08002B2CF9AE}" pid="47" name="MSIP_Label_4257e2ab-f512-40e2-9c9a-c64247360765_Enabled">
    <vt:lpwstr>true</vt:lpwstr>
  </property>
  <property fmtid="{D5CDD505-2E9C-101B-9397-08002B2CF9AE}" pid="48" name="MSIP_Label_4257e2ab-f512-40e2-9c9a-c64247360765_SetDate">
    <vt:lpwstr>2023-07-13T01:59:02Z</vt:lpwstr>
  </property>
  <property fmtid="{D5CDD505-2E9C-101B-9397-08002B2CF9AE}" pid="49" name="MSIP_Label_4257e2ab-f512-40e2-9c9a-c64247360765_Method">
    <vt:lpwstr>Privileged</vt:lpwstr>
  </property>
  <property fmtid="{D5CDD505-2E9C-101B-9397-08002B2CF9AE}" pid="50" name="MSIP_Label_4257e2ab-f512-40e2-9c9a-c64247360765_Name">
    <vt:lpwstr>OFFICIAL</vt:lpwstr>
  </property>
  <property fmtid="{D5CDD505-2E9C-101B-9397-08002B2CF9AE}" pid="51" name="MSIP_Label_4257e2ab-f512-40e2-9c9a-c64247360765_SiteId">
    <vt:lpwstr>e8bdd6f7-fc18-4e48-a554-7f547927223b</vt:lpwstr>
  </property>
  <property fmtid="{D5CDD505-2E9C-101B-9397-08002B2CF9AE}" pid="52" name="MSIP_Label_4257e2ab-f512-40e2-9c9a-c64247360765_ActionId">
    <vt:lpwstr>9bb6eda2-ec1c-4227-ab7e-d28e30102516</vt:lpwstr>
  </property>
  <property fmtid="{D5CDD505-2E9C-101B-9397-08002B2CF9AE}" pid="53" name="MSIP_Label_4257e2ab-f512-40e2-9c9a-c64247360765_ContentBits">
    <vt:lpwstr>2</vt:lpwstr>
  </property>
  <property fmtid="{D5CDD505-2E9C-101B-9397-08002B2CF9AE}" pid="54" name="pd01c257034b4e86b1f58279a3bd54c6">
    <vt:lpwstr>Unclassified|7fa379f4-4aba-4692-ab80-7d39d3a23cf4</vt:lpwstr>
  </property>
  <property fmtid="{D5CDD505-2E9C-101B-9397-08002B2CF9AE}" pid="55" name="a25c4e3633654d669cbaa09ae6b70789">
    <vt:lpwstr/>
  </property>
  <property fmtid="{D5CDD505-2E9C-101B-9397-08002B2CF9AE}" pid="56" name="ece32f50ba964e1fbf627a9d83fe6c01">
    <vt:lpwstr>Department of Environment, Land, Water and Planning|607a3f87-1228-4cd9-82a5-076aa8776274</vt:lpwstr>
  </property>
  <property fmtid="{D5CDD505-2E9C-101B-9397-08002B2CF9AE}" pid="57" name="TaxCatchAll">
    <vt:lpwstr>2;#FOUO|955eb6fc-b35a-4808-8aa5-31e514fa3f26;#43;#People and Culture|c4e519e5-2a1a-4634-bbb0-9eb965f1a8c4;#7;#All|8270565e-a836-42c0-aa61-1ac7b0ff14aa;#6;#Corporate Services|583021de-5b88-4fc0-9d26-f0e13a42b826;#3;#Unclassified|7fa379f4-4aba-4692-ab80-7d39d3a23cf4;#36;#All|8270565e-a836-42c0-aa61-1ac7b0ff14aa;#1;#Department of Environment, Land, Water and Planning|607a3f87-1228-4cd9-82a5-076aa8776274</vt:lpwstr>
  </property>
  <property fmtid="{D5CDD505-2E9C-101B-9397-08002B2CF9AE}" pid="58" name="ic50d0a05a8e4d9791dac67f8a1e716c">
    <vt:lpwstr>Corporate Services|583021de-5b88-4fc0-9d26-f0e13a42b826</vt:lpwstr>
  </property>
  <property fmtid="{D5CDD505-2E9C-101B-9397-08002B2CF9AE}" pid="59" name="k1bd994a94c2413797db3bab8f123f6f">
    <vt:lpwstr>All|8270565e-a836-42c0-aa61-1ac7b0ff14aa</vt:lpwstr>
  </property>
  <property fmtid="{D5CDD505-2E9C-101B-9397-08002B2CF9AE}" pid="60" name="n771d69a070c4babbf278c67c8a2b859">
    <vt:lpwstr>People and Culture|c4e519e5-2a1a-4634-bbb0-9eb965f1a8c4</vt:lpwstr>
  </property>
  <property fmtid="{D5CDD505-2E9C-101B-9397-08002B2CF9AE}" pid="61" name="mfe9accc5a0b4653a7b513b67ffd122d">
    <vt:lpwstr>All|8270565e-a836-42c0-aa61-1ac7b0ff14aa</vt:lpwstr>
  </property>
  <property fmtid="{D5CDD505-2E9C-101B-9397-08002B2CF9AE}" pid="62" name="fb3179c379644f499d7166d0c985669b">
    <vt:lpwstr>FOUO|955eb6fc-b35a-4808-8aa5-31e514fa3f26</vt:lpwstr>
  </property>
  <property fmtid="{D5CDD505-2E9C-101B-9397-08002B2CF9AE}" pid="63" name="h95eb04d7f474749bc4b40b63c6c76e0">
    <vt:lpwstr/>
  </property>
  <property fmtid="{D5CDD505-2E9C-101B-9397-08002B2CF9AE}" pid="64" name="Customer_x0020_Group">
    <vt:lpwstr/>
  </property>
  <property fmtid="{D5CDD505-2E9C-101B-9397-08002B2CF9AE}" pid="65" name="RCTI-RCI">
    <vt:lpwstr>Admin</vt:lpwstr>
  </property>
  <property fmtid="{D5CDD505-2E9C-101B-9397-08002B2CF9AE}" pid="66" name="Customer Group">
    <vt:lpwstr/>
  </property>
  <property fmtid="{D5CDD505-2E9C-101B-9397-08002B2CF9AE}" pid="67" name="Sub_x002d_Section">
    <vt:lpwstr/>
  </property>
  <property fmtid="{D5CDD505-2E9C-101B-9397-08002B2CF9AE}" pid="68" name="Security_x0020_Classification">
    <vt:lpwstr>48;#Public|4cf06271-6744-4b13-adab-7df8d80986af</vt:lpwstr>
  </property>
  <property fmtid="{D5CDD505-2E9C-101B-9397-08002B2CF9AE}" pid="69" name="Dissemination_x0020_Limiting_x0020_Marker">
    <vt:lpwstr>51;#Unclassified|e76a803a-a9cc-4850-af8f-9debb0f1923e</vt:lpwstr>
  </property>
</Properties>
</file>