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3CCA4CC" w14:textId="77777777" w:rsidR="00B94538" w:rsidRPr="00B94538" w:rsidRDefault="00B94538" w:rsidP="00B94538">
      <w:pPr>
        <w:pStyle w:val="Subtitle"/>
        <w:framePr w:wrap="around"/>
        <w:rPr>
          <w:b/>
          <w:sz w:val="41"/>
        </w:rPr>
      </w:pPr>
      <w:bookmarkStart w:id="0" w:name="_Toc106305998"/>
      <w:r w:rsidRPr="00B94538">
        <w:rPr>
          <w:b/>
          <w:sz w:val="41"/>
        </w:rP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0F7EFCD">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AA30938"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350236AA">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453FC48">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5490DBFB">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C625CDA">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8FAA25D"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AB08117"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B02C933"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546E139D"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w16cei="http://schemas.microsoft.com/office/word/2026/wordml/cei">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0253B8EE" w:rsidR="00495B3B" w:rsidRPr="00495B3B" w:rsidRDefault="008F0A2E" w:rsidP="00495B3B">
            <w:pPr>
              <w:spacing w:before="0" w:after="0"/>
              <w:ind w:left="57" w:right="-450"/>
              <w:rPr>
                <w:rFonts w:ascii="Arial" w:hAnsi="Arial" w:cs="Arial"/>
                <w:color w:val="363534"/>
                <w:szCs w:val="22"/>
              </w:rPr>
            </w:pPr>
            <w:r w:rsidRPr="008F0A2E">
              <w:rPr>
                <w:rFonts w:ascii="Arial" w:hAnsi="Arial" w:cs="Arial"/>
                <w:color w:val="363534"/>
                <w:szCs w:val="22"/>
              </w:rPr>
              <w:t>Finance Analyst, Trust Funds and Frameworks Management</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BEBC490" w:rsidR="00495B3B" w:rsidRPr="00495B3B" w:rsidRDefault="001B098D" w:rsidP="00495B3B">
            <w:pPr>
              <w:spacing w:before="0" w:after="0"/>
              <w:ind w:left="57" w:right="-450"/>
              <w:rPr>
                <w:rFonts w:ascii="Arial" w:hAnsi="Arial" w:cs="Arial"/>
                <w:color w:val="363534"/>
                <w:szCs w:val="22"/>
              </w:rPr>
            </w:pPr>
            <w:r>
              <w:rPr>
                <w:rFonts w:ascii="Arial" w:hAnsi="Arial" w:cs="Arial"/>
                <w:color w:val="363534"/>
                <w:szCs w:val="22"/>
              </w:rPr>
              <w:t>50968657 &amp; 50968658</w:t>
            </w:r>
            <w:r w:rsidR="00E076EA" w:rsidRPr="00E076EA">
              <w:rPr>
                <w:rFonts w:ascii="Arial" w:hAnsi="Arial" w:cs="Arial"/>
                <w:color w:val="363534"/>
                <w:szCs w:val="22"/>
              </w:rPr>
              <w:t> </w:t>
            </w:r>
            <w:r>
              <w:rPr>
                <w:rFonts w:ascii="Arial" w:hAnsi="Arial" w:cs="Arial"/>
                <w:color w:val="363534"/>
                <w:szCs w:val="22"/>
              </w:rPr>
              <w:t>(2 Positions)</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11BDC5AE" w:rsidR="00495B3B" w:rsidRPr="00495B3B" w:rsidRDefault="00591151"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A85727">
              <w:rPr>
                <w:rFonts w:ascii="Arial" w:hAnsi="Arial" w:cs="Arial"/>
                <w:color w:val="363534"/>
                <w:szCs w:val="22"/>
              </w:rPr>
              <w:t>4</w:t>
            </w:r>
          </w:p>
        </w:tc>
      </w:tr>
      <w:tr w:rsidR="002924A0" w:rsidRPr="00495B3B" w14:paraId="513E600D" w14:textId="77777777" w:rsidTr="00495B3B">
        <w:trPr>
          <w:trHeight w:val="399"/>
        </w:trPr>
        <w:tc>
          <w:tcPr>
            <w:tcW w:w="2580" w:type="dxa"/>
            <w:tcBorders>
              <w:top w:val="nil"/>
              <w:bottom w:val="nil"/>
              <w:right w:val="nil"/>
            </w:tcBorders>
            <w:vAlign w:val="center"/>
          </w:tcPr>
          <w:p w14:paraId="67184DB8"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79194EB8" w:rsidR="002924A0" w:rsidRPr="00495B3B" w:rsidRDefault="008F0A2E" w:rsidP="002924A0">
            <w:pPr>
              <w:spacing w:before="0" w:after="0"/>
              <w:ind w:left="57" w:right="-450"/>
              <w:rPr>
                <w:rFonts w:ascii="Arial" w:hAnsi="Arial" w:cs="Arial"/>
                <w:color w:val="363534"/>
                <w:szCs w:val="22"/>
              </w:rPr>
            </w:pPr>
            <w:r w:rsidRPr="008F0A2E">
              <w:rPr>
                <w:rFonts w:ascii="Arial" w:hAnsi="Arial" w:cs="Arial"/>
                <w:color w:val="363534"/>
                <w:szCs w:val="22"/>
              </w:rPr>
              <w:t>$100,894 - $114,476</w:t>
            </w:r>
            <w:r>
              <w:rPr>
                <w:rFonts w:ascii="Arial" w:hAnsi="Arial" w:cs="Arial"/>
                <w:color w:val="363534"/>
                <w:szCs w:val="22"/>
              </w:rPr>
              <w:t xml:space="preserve"> </w:t>
            </w:r>
            <w:r w:rsidR="002924A0">
              <w:rPr>
                <w:rFonts w:ascii="Arial" w:hAnsi="Arial" w:cs="Arial"/>
                <w:color w:val="363534"/>
                <w:szCs w:val="22"/>
              </w:rPr>
              <w:t>plus superannuation</w:t>
            </w:r>
          </w:p>
        </w:tc>
      </w:tr>
      <w:tr w:rsidR="002924A0" w:rsidRPr="00495B3B" w14:paraId="2A722203" w14:textId="77777777" w:rsidTr="00495B3B">
        <w:trPr>
          <w:trHeight w:val="399"/>
        </w:trPr>
        <w:tc>
          <w:tcPr>
            <w:tcW w:w="2580" w:type="dxa"/>
            <w:tcBorders>
              <w:top w:val="nil"/>
              <w:bottom w:val="nil"/>
              <w:right w:val="nil"/>
            </w:tcBorders>
            <w:vAlign w:val="center"/>
          </w:tcPr>
          <w:p w14:paraId="60F7C270"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7CF17F54" w:rsidR="002924A0" w:rsidRPr="00495B3B" w:rsidRDefault="00CC377A" w:rsidP="00CC377A">
            <w:pPr>
              <w:tabs>
                <w:tab w:val="left" w:pos="3529"/>
              </w:tabs>
              <w:spacing w:before="0" w:after="0"/>
              <w:ind w:right="-450"/>
              <w:rPr>
                <w:rFonts w:ascii="Arial" w:hAnsi="Arial" w:cs="Arial"/>
                <w:color w:val="363534"/>
                <w:szCs w:val="22"/>
              </w:rPr>
            </w:pPr>
            <w:r>
              <w:rPr>
                <w:rFonts w:ascii="Arial" w:hAnsi="Arial" w:cs="Arial"/>
                <w:color w:val="363534"/>
                <w:szCs w:val="22"/>
              </w:rPr>
              <w:t xml:space="preserve"> </w:t>
            </w:r>
            <w:r w:rsidR="002924A0" w:rsidRPr="00495B3B">
              <w:rPr>
                <w:rFonts w:ascii="Arial" w:hAnsi="Arial" w:cs="Arial"/>
                <w:color w:val="363534"/>
                <w:szCs w:val="22"/>
              </w:rPr>
              <w:t xml:space="preserve">Ongoing </w:t>
            </w:r>
          </w:p>
        </w:tc>
      </w:tr>
      <w:tr w:rsidR="007D2759" w:rsidRPr="00495B3B" w14:paraId="73E4C712" w14:textId="77777777" w:rsidTr="00495B3B">
        <w:trPr>
          <w:trHeight w:val="399"/>
        </w:trPr>
        <w:tc>
          <w:tcPr>
            <w:tcW w:w="2580" w:type="dxa"/>
            <w:tcBorders>
              <w:top w:val="nil"/>
              <w:bottom w:val="nil"/>
              <w:right w:val="nil"/>
            </w:tcBorders>
            <w:vAlign w:val="center"/>
          </w:tcPr>
          <w:p w14:paraId="778F959E"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57AEBD77" w:rsidR="007D2759" w:rsidRPr="00495B3B" w:rsidRDefault="00CC377A" w:rsidP="00CC377A">
            <w:pPr>
              <w:spacing w:before="0" w:after="0"/>
              <w:ind w:right="-450"/>
              <w:rPr>
                <w:rFonts w:ascii="Arial" w:hAnsi="Arial" w:cs="Arial"/>
                <w:color w:val="363534"/>
                <w:szCs w:val="22"/>
              </w:rPr>
            </w:pPr>
            <w:r>
              <w:rPr>
                <w:rFonts w:ascii="Arial" w:hAnsi="Arial" w:cs="Arial"/>
                <w:color w:val="363534"/>
                <w:szCs w:val="22"/>
              </w:rPr>
              <w:t xml:space="preserve"> </w:t>
            </w:r>
            <w:r w:rsidR="007D2759" w:rsidRPr="00571885">
              <w:rPr>
                <w:rFonts w:ascii="Arial" w:hAnsi="Arial" w:cs="Arial"/>
                <w:color w:val="363534"/>
                <w:szCs w:val="22"/>
              </w:rPr>
              <w:t>Corporate Services</w:t>
            </w:r>
          </w:p>
        </w:tc>
      </w:tr>
      <w:tr w:rsidR="007D2759" w:rsidRPr="00495B3B" w14:paraId="1EBFF7E6" w14:textId="77777777" w:rsidTr="00495B3B">
        <w:trPr>
          <w:trHeight w:val="399"/>
        </w:trPr>
        <w:tc>
          <w:tcPr>
            <w:tcW w:w="2580" w:type="dxa"/>
            <w:tcBorders>
              <w:top w:val="nil"/>
              <w:bottom w:val="nil"/>
              <w:right w:val="nil"/>
            </w:tcBorders>
            <w:vAlign w:val="center"/>
          </w:tcPr>
          <w:p w14:paraId="2AB5EF48"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79B29F35" w14:textId="57D193E3" w:rsidR="00952EC3" w:rsidRPr="005640C9" w:rsidRDefault="00CC377A" w:rsidP="00952EC3">
            <w:pPr>
              <w:spacing w:before="0" w:after="0"/>
              <w:ind w:right="-450"/>
              <w:rPr>
                <w:rFonts w:ascii="Arial" w:hAnsi="Arial" w:cs="Arial"/>
                <w:color w:val="363534"/>
                <w:szCs w:val="22"/>
              </w:rPr>
            </w:pPr>
            <w:r>
              <w:rPr>
                <w:rFonts w:ascii="Arial" w:hAnsi="Arial" w:cs="Arial"/>
                <w:color w:val="363534"/>
                <w:szCs w:val="22"/>
              </w:rPr>
              <w:t xml:space="preserve"> </w:t>
            </w:r>
            <w:r w:rsidR="00952EC3" w:rsidRPr="005640C9">
              <w:rPr>
                <w:rFonts w:ascii="Arial" w:hAnsi="Arial" w:cs="Arial"/>
                <w:color w:val="363534"/>
                <w:szCs w:val="22"/>
              </w:rPr>
              <w:t>Finance</w:t>
            </w:r>
            <w:r w:rsidR="0010619C">
              <w:rPr>
                <w:rFonts w:ascii="Arial" w:hAnsi="Arial" w:cs="Arial"/>
                <w:color w:val="363534"/>
                <w:szCs w:val="22"/>
              </w:rPr>
              <w:t xml:space="preserve"> and</w:t>
            </w:r>
            <w:r w:rsidR="00952EC3" w:rsidRPr="005640C9">
              <w:rPr>
                <w:rFonts w:ascii="Arial" w:hAnsi="Arial" w:cs="Arial"/>
                <w:color w:val="363534"/>
                <w:szCs w:val="22"/>
              </w:rPr>
              <w:t xml:space="preserve"> Infrastructure</w:t>
            </w:r>
            <w:r w:rsidR="0010619C">
              <w:rPr>
                <w:rFonts w:ascii="Arial" w:hAnsi="Arial" w:cs="Arial"/>
                <w:color w:val="363534"/>
                <w:szCs w:val="22"/>
              </w:rPr>
              <w:t xml:space="preserve"> </w:t>
            </w:r>
            <w:r w:rsidR="00952EC3" w:rsidRPr="005640C9">
              <w:rPr>
                <w:rFonts w:ascii="Arial" w:hAnsi="Arial" w:cs="Arial"/>
                <w:color w:val="363534"/>
                <w:szCs w:val="22"/>
              </w:rPr>
              <w:t>Services Division</w:t>
            </w:r>
          </w:p>
          <w:p w14:paraId="20A96CCF" w14:textId="65CD5FF5" w:rsidR="007D2759" w:rsidRPr="00495B3B" w:rsidRDefault="00CC377A" w:rsidP="00952EC3">
            <w:pPr>
              <w:spacing w:before="0" w:after="0"/>
              <w:ind w:right="-450"/>
              <w:rPr>
                <w:rFonts w:ascii="Arial" w:hAnsi="Arial" w:cs="Arial"/>
                <w:color w:val="363534"/>
                <w:szCs w:val="22"/>
              </w:rPr>
            </w:pPr>
            <w:r>
              <w:rPr>
                <w:rFonts w:ascii="Arial" w:hAnsi="Arial" w:cs="Arial"/>
                <w:color w:val="363534"/>
                <w:szCs w:val="22"/>
              </w:rPr>
              <w:t xml:space="preserve"> </w:t>
            </w:r>
            <w:r w:rsidR="00C61B3E">
              <w:rPr>
                <w:rFonts w:ascii="Arial" w:hAnsi="Arial" w:cs="Arial"/>
                <w:color w:val="363534"/>
                <w:szCs w:val="22"/>
              </w:rPr>
              <w:t xml:space="preserve">Fiscal Management and </w:t>
            </w:r>
            <w:r>
              <w:rPr>
                <w:rFonts w:ascii="Arial" w:hAnsi="Arial" w:cs="Arial"/>
                <w:color w:val="363534"/>
                <w:szCs w:val="22"/>
              </w:rPr>
              <w:t>Funds</w:t>
            </w:r>
          </w:p>
        </w:tc>
      </w:tr>
      <w:tr w:rsidR="007D2759" w:rsidRPr="00495B3B" w14:paraId="37A0D7CE" w14:textId="77777777" w:rsidTr="00495B3B">
        <w:trPr>
          <w:trHeight w:val="399"/>
        </w:trPr>
        <w:tc>
          <w:tcPr>
            <w:tcW w:w="2580" w:type="dxa"/>
            <w:tcBorders>
              <w:top w:val="nil"/>
              <w:bottom w:val="nil"/>
              <w:right w:val="nil"/>
            </w:tcBorders>
            <w:vAlign w:val="center"/>
          </w:tcPr>
          <w:p w14:paraId="4595FCF5"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39E9D35E"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3D00B276"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7D2759" w:rsidRPr="00495B3B" w14:paraId="4352AE4A" w14:textId="77777777" w:rsidTr="00495B3B">
        <w:trPr>
          <w:trHeight w:val="399"/>
        </w:trPr>
        <w:tc>
          <w:tcPr>
            <w:tcW w:w="2580" w:type="dxa"/>
            <w:tcBorders>
              <w:top w:val="nil"/>
              <w:bottom w:val="nil"/>
              <w:right w:val="nil"/>
            </w:tcBorders>
            <w:vAlign w:val="center"/>
          </w:tcPr>
          <w:p w14:paraId="3083C225"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33B64D4F" w:rsidR="007D2759" w:rsidRPr="00495B3B" w:rsidRDefault="00C61B3E" w:rsidP="007D2759">
            <w:pPr>
              <w:tabs>
                <w:tab w:val="left" w:pos="469"/>
                <w:tab w:val="left" w:pos="1189"/>
              </w:tabs>
              <w:spacing w:before="0" w:after="0"/>
              <w:ind w:left="57" w:right="-450"/>
              <w:rPr>
                <w:rFonts w:ascii="Arial" w:hAnsi="Arial" w:cs="Arial"/>
                <w:color w:val="363534"/>
                <w:szCs w:val="22"/>
              </w:rPr>
            </w:pPr>
            <w:r w:rsidRPr="00C61B3E">
              <w:rPr>
                <w:rFonts w:ascii="Arial" w:hAnsi="Arial" w:cs="Arial"/>
                <w:color w:val="363534"/>
                <w:lang w:eastAsia="zh-CN"/>
              </w:rPr>
              <w:t>Manager, Trust Funds and Frameworks Management</w:t>
            </w:r>
          </w:p>
        </w:tc>
      </w:tr>
      <w:tr w:rsidR="007D2759" w:rsidRPr="00495B3B" w14:paraId="35F6D00F" w14:textId="77777777" w:rsidTr="00495B3B">
        <w:trPr>
          <w:trHeight w:val="399"/>
        </w:trPr>
        <w:tc>
          <w:tcPr>
            <w:tcW w:w="2580" w:type="dxa"/>
            <w:tcBorders>
              <w:top w:val="nil"/>
              <w:bottom w:val="nil"/>
              <w:right w:val="nil"/>
            </w:tcBorders>
            <w:vAlign w:val="center"/>
          </w:tcPr>
          <w:p w14:paraId="55F53688"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6809A203" w:rsidR="007D2759" w:rsidRPr="00495B3B" w:rsidRDefault="00A85727" w:rsidP="007D2759">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ab/>
              <w:t>Yes</w:t>
            </w:r>
            <w:r w:rsidR="007D2759"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 xml:space="preserve">  No                If yes, how many?</w:t>
            </w:r>
            <w:r w:rsidR="00F72847">
              <w:rPr>
                <w:rFonts w:ascii="Arial" w:hAnsi="Arial" w:cs="Arial"/>
                <w:color w:val="363534"/>
                <w:szCs w:val="22"/>
              </w:rPr>
              <w:t xml:space="preserve"> </w:t>
            </w:r>
          </w:p>
        </w:tc>
      </w:tr>
      <w:tr w:rsidR="007D2759" w:rsidRPr="00495B3B" w14:paraId="70C7CF88" w14:textId="77777777" w:rsidTr="00495B3B">
        <w:trPr>
          <w:trHeight w:val="399"/>
        </w:trPr>
        <w:tc>
          <w:tcPr>
            <w:tcW w:w="2580" w:type="dxa"/>
            <w:tcBorders>
              <w:top w:val="nil"/>
              <w:bottom w:val="nil"/>
              <w:right w:val="nil"/>
            </w:tcBorders>
            <w:vAlign w:val="center"/>
          </w:tcPr>
          <w:p w14:paraId="58989FFF"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6765184E" w:rsidR="007D2759" w:rsidRPr="00495B3B" w:rsidRDefault="005D1BB6" w:rsidP="007D2759">
            <w:pPr>
              <w:spacing w:before="0" w:after="0"/>
              <w:ind w:left="57" w:right="-450"/>
              <w:rPr>
                <w:rFonts w:ascii="Arial" w:hAnsi="Arial" w:cs="Arial"/>
                <w:color w:val="363534"/>
                <w:szCs w:val="22"/>
              </w:rPr>
            </w:pPr>
            <w:r w:rsidRPr="005D1BB6">
              <w:rPr>
                <w:rFonts w:ascii="Arial" w:hAnsi="Arial" w:cs="Arial"/>
                <w:color w:val="363534"/>
                <w:lang w:eastAsia="zh-CN"/>
              </w:rPr>
              <w:t>Jack Kyriacou</w:t>
            </w:r>
            <w:r>
              <w:rPr>
                <w:rFonts w:ascii="Arial" w:hAnsi="Arial" w:cs="Arial"/>
                <w:color w:val="363534"/>
                <w:lang w:eastAsia="zh-CN"/>
              </w:rPr>
              <w:t xml:space="preserve"> – </w:t>
            </w:r>
            <w:r w:rsidRPr="005D1BB6">
              <w:rPr>
                <w:rFonts w:ascii="Arial" w:hAnsi="Arial" w:cs="Arial"/>
                <w:color w:val="363534"/>
                <w:lang w:eastAsia="zh-CN"/>
              </w:rPr>
              <w:t>Jack.kyriacou@deeca.vic.gov.au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57752C1" w14:textId="3FDE48FA" w:rsidR="006561CB" w:rsidRPr="00EF2CF1" w:rsidRDefault="00C64497" w:rsidP="006561CB">
      <w:pPr>
        <w:keepNext/>
        <w:spacing w:line="240" w:lineRule="auto"/>
        <w:ind w:right="-2"/>
        <w:rPr>
          <w:rFonts w:ascii="Arial" w:hAnsi="Arial" w:cs="Arial"/>
          <w:color w:val="363534"/>
          <w:szCs w:val="22"/>
        </w:rPr>
      </w:pPr>
      <w:r w:rsidRPr="00C64497">
        <w:rPr>
          <w:rFonts w:ascii="Arial" w:hAnsi="Arial" w:cs="Arial"/>
          <w:color w:val="363534"/>
          <w:lang w:eastAsia="zh-CN"/>
        </w:rPr>
        <w:t xml:space="preserve">The </w:t>
      </w:r>
      <w:r w:rsidR="005E0058">
        <w:rPr>
          <w:rFonts w:ascii="Arial" w:hAnsi="Arial" w:cs="Arial"/>
          <w:color w:val="363534"/>
          <w:szCs w:val="22"/>
        </w:rPr>
        <w:t>Finance</w:t>
      </w:r>
      <w:r w:rsidR="005E0058" w:rsidRPr="009C730C">
        <w:rPr>
          <w:rFonts w:ascii="Arial" w:hAnsi="Arial" w:cs="Arial"/>
          <w:color w:val="363534"/>
          <w:szCs w:val="22"/>
        </w:rPr>
        <w:t xml:space="preserve"> Analyst</w:t>
      </w:r>
      <w:r w:rsidR="005E0058">
        <w:rPr>
          <w:rFonts w:ascii="Arial" w:hAnsi="Arial" w:cs="Arial"/>
          <w:color w:val="363534"/>
          <w:szCs w:val="22"/>
        </w:rPr>
        <w:t>, Trust Funds and Frameworks</w:t>
      </w:r>
      <w:r w:rsidR="005E0058" w:rsidRPr="00C64497">
        <w:rPr>
          <w:rFonts w:ascii="Arial" w:hAnsi="Arial" w:cs="Arial"/>
          <w:color w:val="363534"/>
          <w:lang w:eastAsia="zh-CN"/>
        </w:rPr>
        <w:t xml:space="preserve"> </w:t>
      </w:r>
      <w:r w:rsidR="00571342" w:rsidRPr="005E6940">
        <w:rPr>
          <w:rFonts w:cstheme="minorBidi"/>
        </w:rPr>
        <w:t xml:space="preserve">is a key role in providing support </w:t>
      </w:r>
      <w:r w:rsidR="00167F86">
        <w:rPr>
          <w:rFonts w:cstheme="minorBidi"/>
        </w:rPr>
        <w:t xml:space="preserve">establishment and maintenance of </w:t>
      </w:r>
      <w:r w:rsidR="0088230D">
        <w:rPr>
          <w:rFonts w:cstheme="minorBidi"/>
        </w:rPr>
        <w:t xml:space="preserve">the </w:t>
      </w:r>
      <w:r w:rsidR="0088230D" w:rsidRPr="00FF7213">
        <w:rPr>
          <w:rFonts w:cstheme="minorBidi"/>
          <w:lang w:val="en-US"/>
        </w:rPr>
        <w:t xml:space="preserve">budget frameworks, policy, controls and standards to drive fiscal performance and help </w:t>
      </w:r>
      <w:r w:rsidR="00BF6CD0">
        <w:rPr>
          <w:rFonts w:cstheme="minorBidi"/>
          <w:lang w:val="en-US"/>
        </w:rPr>
        <w:t>report on</w:t>
      </w:r>
      <w:r w:rsidR="0088230D" w:rsidRPr="00FF7213">
        <w:rPr>
          <w:rFonts w:cstheme="minorBidi"/>
          <w:lang w:val="en-US"/>
        </w:rPr>
        <w:t xml:space="preserve"> fiscal risks – with a specialist focus on </w:t>
      </w:r>
      <w:r w:rsidR="0088230D">
        <w:rPr>
          <w:rFonts w:cstheme="minorBidi"/>
          <w:lang w:val="en-US"/>
        </w:rPr>
        <w:t>T</w:t>
      </w:r>
      <w:r w:rsidR="0088230D" w:rsidRPr="00FF7213">
        <w:rPr>
          <w:rFonts w:cstheme="minorBidi"/>
          <w:lang w:val="en-US"/>
        </w:rPr>
        <w:t>rust fund</w:t>
      </w:r>
      <w:r w:rsidR="0088230D">
        <w:rPr>
          <w:rFonts w:cstheme="minorBidi"/>
          <w:lang w:val="en-US"/>
        </w:rPr>
        <w:t>s</w:t>
      </w:r>
      <w:r w:rsidR="0088230D" w:rsidRPr="00FF7213">
        <w:rPr>
          <w:rFonts w:cstheme="minorBidi"/>
          <w:lang w:val="en-US"/>
        </w:rPr>
        <w:t xml:space="preserve"> management.</w:t>
      </w:r>
      <w:r w:rsidR="008C3CF7">
        <w:rPr>
          <w:rFonts w:cstheme="minorBidi"/>
          <w:lang w:val="en-US"/>
        </w:rPr>
        <w:t xml:space="preserve"> The role will also support the </w:t>
      </w:r>
      <w:r w:rsidR="006561CB" w:rsidRPr="00FF7213">
        <w:rPr>
          <w:rFonts w:cstheme="minorBidi"/>
        </w:rPr>
        <w:t>relevant, timely and value-add training and guidance</w:t>
      </w:r>
      <w:r w:rsidR="00C650C6">
        <w:rPr>
          <w:rFonts w:cstheme="minorBidi"/>
        </w:rPr>
        <w:t xml:space="preserve"> for </w:t>
      </w:r>
      <w:r w:rsidR="00120EED">
        <w:rPr>
          <w:rFonts w:cstheme="minorBidi"/>
        </w:rPr>
        <w:t xml:space="preserve">budget </w:t>
      </w:r>
      <w:r w:rsidR="00120EED" w:rsidRPr="00EF2CF1">
        <w:rPr>
          <w:rFonts w:ascii="Arial" w:hAnsi="Arial" w:cs="Arial"/>
          <w:color w:val="363534"/>
          <w:szCs w:val="22"/>
        </w:rPr>
        <w:t>frameworks management</w:t>
      </w:r>
      <w:r w:rsidR="006561CB" w:rsidRPr="00EF2CF1">
        <w:rPr>
          <w:rFonts w:ascii="Arial" w:hAnsi="Arial" w:cs="Arial"/>
          <w:color w:val="363534"/>
          <w:szCs w:val="22"/>
        </w:rPr>
        <w:t xml:space="preserve"> is developed and provided to support DEECA staff in their budget management responsibilities.</w:t>
      </w:r>
    </w:p>
    <w:p w14:paraId="1B0437F2" w14:textId="41E5B504" w:rsidR="00C64497" w:rsidRPr="00EF2CF1" w:rsidRDefault="00C64497" w:rsidP="00571342">
      <w:pPr>
        <w:keepNext/>
        <w:spacing w:line="240" w:lineRule="auto"/>
        <w:rPr>
          <w:rFonts w:ascii="Arial" w:hAnsi="Arial" w:cs="Arial"/>
          <w:color w:val="363534"/>
          <w:szCs w:val="22"/>
        </w:rPr>
      </w:pPr>
      <w:r w:rsidRPr="00EF2CF1">
        <w:rPr>
          <w:rFonts w:ascii="Arial" w:hAnsi="Arial" w:cs="Arial"/>
          <w:color w:val="363534"/>
          <w:szCs w:val="22"/>
        </w:rPr>
        <w:t>With a degree in accounting, finance or commerce (desirable), the role requires high level conceptual and analytical skills, a focus on detail and ability to build effective relationships along with strong written skills. </w:t>
      </w:r>
    </w:p>
    <w:p w14:paraId="34F5EED6" w14:textId="77777777" w:rsidR="00BE3884" w:rsidRPr="00EF2CF1" w:rsidRDefault="00BE3884" w:rsidP="00495B3B">
      <w:pPr>
        <w:keepNext/>
        <w:spacing w:line="240" w:lineRule="auto"/>
        <w:rPr>
          <w:rFonts w:ascii="Arial" w:hAnsi="Arial" w:cs="Arial"/>
          <w:color w:val="363534"/>
          <w:szCs w:val="22"/>
        </w:rPr>
      </w:pPr>
    </w:p>
    <w:p w14:paraId="1B3F576A" w14:textId="0252939F"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ACED5E9"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About the Group</w:t>
      </w:r>
    </w:p>
    <w:p w14:paraId="4BF13C43" w14:textId="2DF8F169" w:rsidR="007C4E79" w:rsidRPr="00DF0221" w:rsidRDefault="007C4E79" w:rsidP="007C4E79">
      <w:pPr>
        <w:keepNext/>
        <w:spacing w:line="240" w:lineRule="auto"/>
        <w:rPr>
          <w:rFonts w:ascii="Arial" w:hAnsi="Arial" w:cs="Arial"/>
          <w:noProof/>
          <w:color w:val="000000"/>
          <w:lang w:eastAsia="zh-CN"/>
        </w:rPr>
      </w:pPr>
      <w:r w:rsidRPr="00EF2CF1">
        <w:rPr>
          <w:rFonts w:cstheme="minorBidi"/>
          <w:lang w:val="en-US"/>
        </w:rPr>
        <w:t>Corporate Services comprises seven divisions which includes People and Culture, Finance, Information Services, Digital and Customer Communications, Legal and Governance, Strategic Operations and Strategy and</w:t>
      </w:r>
      <w:r w:rsidR="00BE3884">
        <w:rPr>
          <w:rFonts w:ascii="Arial" w:hAnsi="Arial" w:cs="Arial"/>
          <w:noProof/>
          <w:color w:val="000000"/>
          <w:lang w:eastAsia="zh-CN"/>
        </w:rPr>
        <w:t xml:space="preserve"> </w:t>
      </w:r>
      <w:r w:rsidR="002B712A">
        <w:rPr>
          <w:rFonts w:ascii="Arial" w:hAnsi="Arial" w:cs="Arial"/>
          <w:noProof/>
          <w:color w:val="000000"/>
          <w:lang w:eastAsia="zh-CN"/>
        </w:rPr>
        <w:lastRenderedPageBreak/>
        <w:t>P</w:t>
      </w:r>
      <w:r w:rsidRPr="00DF0221">
        <w:rPr>
          <w:rFonts w:ascii="Arial" w:hAnsi="Arial" w:cs="Arial"/>
          <w:noProof/>
          <w:color w:val="000000"/>
          <w:lang w:eastAsia="zh-CN"/>
        </w:rPr>
        <w:t xml:space="preserve">erformance. Each deliver services and expert advice that enables the department to be a sustainable, vibrant and efficient organisation. </w:t>
      </w:r>
    </w:p>
    <w:p w14:paraId="00A1B068"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The Division</w:t>
      </w:r>
    </w:p>
    <w:p w14:paraId="55F945FE" w14:textId="018628C4"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 xml:space="preserve">The Finance </w:t>
      </w:r>
      <w:r w:rsidR="00207F4D">
        <w:rPr>
          <w:rFonts w:ascii="Arial" w:hAnsi="Arial" w:cs="Arial"/>
          <w:noProof/>
          <w:color w:val="000000"/>
          <w:lang w:eastAsia="zh-CN"/>
        </w:rPr>
        <w:t xml:space="preserve">and </w:t>
      </w:r>
      <w:r w:rsidRPr="00DF0221">
        <w:rPr>
          <w:rFonts w:ascii="Arial" w:hAnsi="Arial" w:cs="Arial"/>
          <w:noProof/>
          <w:color w:val="000000"/>
          <w:lang w:eastAsia="zh-CN"/>
        </w:rPr>
        <w:t xml:space="preserve">Infrastructure Services Division operates as a valued business partner to other groups across </w:t>
      </w:r>
      <w:r w:rsidR="00A44484">
        <w:rPr>
          <w:rFonts w:ascii="Arial" w:hAnsi="Arial" w:cs="Arial"/>
          <w:noProof/>
          <w:color w:val="000000"/>
          <w:lang w:eastAsia="zh-CN"/>
        </w:rPr>
        <w:t>DEECA</w:t>
      </w:r>
      <w:r w:rsidRPr="00DF0221">
        <w:rPr>
          <w:rFonts w:ascii="Arial" w:hAnsi="Arial" w:cs="Arial"/>
          <w:noProof/>
          <w:color w:val="000000"/>
          <w:lang w:eastAsia="zh-CN"/>
        </w:rPr>
        <w:t xml:space="preserve"> by providing high quality financial, infrastructure, and grant management services, through strong partnerships across the Department, central agencies and service delivery agencies. </w:t>
      </w:r>
    </w:p>
    <w:p w14:paraId="56FF14AA"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 xml:space="preserve">The Branch </w:t>
      </w:r>
    </w:p>
    <w:p w14:paraId="1FC61154" w14:textId="77777777" w:rsidR="00756E1B" w:rsidRPr="002A0943" w:rsidRDefault="00756E1B" w:rsidP="00756E1B">
      <w:pPr>
        <w:pStyle w:val="BodyText"/>
        <w:spacing w:before="119"/>
        <w:ind w:right="298"/>
        <w:rPr>
          <w:color w:val="232222" w:themeColor="text1"/>
        </w:rPr>
      </w:pPr>
      <w:r w:rsidRPr="002A0943">
        <w:rPr>
          <w:color w:val="232222" w:themeColor="text1"/>
        </w:rPr>
        <w:t xml:space="preserve">The </w:t>
      </w:r>
      <w:r w:rsidRPr="002A0943">
        <w:rPr>
          <w:b/>
          <w:bCs/>
          <w:color w:val="232222" w:themeColor="text1"/>
        </w:rPr>
        <w:t xml:space="preserve">Fiscal Management and Funds </w:t>
      </w:r>
      <w:r w:rsidRPr="002A0943">
        <w:rPr>
          <w:color w:val="232222" w:themeColor="text1"/>
        </w:rPr>
        <w:t>branch is a key central point of financial services to DEECA for enhanced forecasting, analytics, financial framework and funds management services.</w:t>
      </w:r>
      <w:r w:rsidRPr="002A0943">
        <w:rPr>
          <w:color w:val="232222" w:themeColor="text1"/>
          <w:spacing w:val="-3"/>
        </w:rPr>
        <w:t xml:space="preserve"> </w:t>
      </w:r>
      <w:r w:rsidRPr="002A0943">
        <w:rPr>
          <w:color w:val="232222" w:themeColor="text1"/>
        </w:rPr>
        <w:t>The</w:t>
      </w:r>
      <w:r w:rsidRPr="002A0943">
        <w:rPr>
          <w:color w:val="232222" w:themeColor="text1"/>
          <w:spacing w:val="-3"/>
        </w:rPr>
        <w:t xml:space="preserve"> </w:t>
      </w:r>
      <w:r w:rsidRPr="002A0943">
        <w:rPr>
          <w:color w:val="232222" w:themeColor="text1"/>
        </w:rPr>
        <w:t>branch</w:t>
      </w:r>
      <w:r w:rsidRPr="002A0943">
        <w:rPr>
          <w:color w:val="232222" w:themeColor="text1"/>
          <w:spacing w:val="-3"/>
        </w:rPr>
        <w:t xml:space="preserve"> </w:t>
      </w:r>
      <w:r w:rsidRPr="002A0943">
        <w:rPr>
          <w:color w:val="232222" w:themeColor="text1"/>
        </w:rPr>
        <w:t>delivers</w:t>
      </w:r>
      <w:r w:rsidRPr="002A0943">
        <w:rPr>
          <w:color w:val="232222" w:themeColor="text1"/>
          <w:spacing w:val="-2"/>
        </w:rPr>
        <w:t xml:space="preserve"> </w:t>
      </w:r>
      <w:r w:rsidRPr="002A0943">
        <w:rPr>
          <w:color w:val="232222" w:themeColor="text1"/>
        </w:rPr>
        <w:t>these</w:t>
      </w:r>
      <w:r w:rsidRPr="002A0943">
        <w:rPr>
          <w:color w:val="232222" w:themeColor="text1"/>
          <w:spacing w:val="-3"/>
        </w:rPr>
        <w:t xml:space="preserve"> </w:t>
      </w:r>
      <w:r w:rsidRPr="002A0943">
        <w:rPr>
          <w:color w:val="232222" w:themeColor="text1"/>
        </w:rPr>
        <w:t>services</w:t>
      </w:r>
      <w:r w:rsidRPr="002A0943">
        <w:rPr>
          <w:color w:val="232222" w:themeColor="text1"/>
          <w:spacing w:val="-2"/>
        </w:rPr>
        <w:t xml:space="preserve"> </w:t>
      </w:r>
      <w:r w:rsidRPr="002A0943">
        <w:rPr>
          <w:color w:val="232222" w:themeColor="text1"/>
        </w:rPr>
        <w:t>through</w:t>
      </w:r>
      <w:r w:rsidRPr="002A0943">
        <w:rPr>
          <w:color w:val="232222" w:themeColor="text1"/>
          <w:spacing w:val="-3"/>
        </w:rPr>
        <w:t xml:space="preserve"> </w:t>
      </w:r>
      <w:r w:rsidRPr="002A0943">
        <w:rPr>
          <w:color w:val="232222" w:themeColor="text1"/>
        </w:rPr>
        <w:t>deep dive analysis and</w:t>
      </w:r>
      <w:r w:rsidRPr="002A0943">
        <w:rPr>
          <w:color w:val="232222" w:themeColor="text1"/>
          <w:spacing w:val="-2"/>
        </w:rPr>
        <w:t xml:space="preserve"> </w:t>
      </w:r>
      <w:r w:rsidRPr="002A0943">
        <w:rPr>
          <w:color w:val="232222" w:themeColor="text1"/>
        </w:rPr>
        <w:t>strong</w:t>
      </w:r>
      <w:r w:rsidRPr="002A0943">
        <w:rPr>
          <w:color w:val="232222" w:themeColor="text1"/>
          <w:spacing w:val="-3"/>
        </w:rPr>
        <w:t xml:space="preserve"> </w:t>
      </w:r>
      <w:r w:rsidRPr="002A0943">
        <w:rPr>
          <w:color w:val="232222" w:themeColor="text1"/>
        </w:rPr>
        <w:t>working</w:t>
      </w:r>
      <w:r w:rsidRPr="002A0943">
        <w:rPr>
          <w:color w:val="232222" w:themeColor="text1"/>
          <w:spacing w:val="-3"/>
        </w:rPr>
        <w:t xml:space="preserve"> </w:t>
      </w:r>
      <w:r w:rsidRPr="002A0943">
        <w:rPr>
          <w:color w:val="232222" w:themeColor="text1"/>
        </w:rPr>
        <w:t>partnerships</w:t>
      </w:r>
      <w:r w:rsidRPr="002A0943">
        <w:rPr>
          <w:color w:val="232222" w:themeColor="text1"/>
          <w:spacing w:val="-2"/>
        </w:rPr>
        <w:t xml:space="preserve"> </w:t>
      </w:r>
      <w:r w:rsidRPr="002A0943">
        <w:rPr>
          <w:color w:val="232222" w:themeColor="text1"/>
        </w:rPr>
        <w:t>to</w:t>
      </w:r>
      <w:r w:rsidRPr="002A0943">
        <w:rPr>
          <w:color w:val="232222" w:themeColor="text1"/>
          <w:spacing w:val="-3"/>
        </w:rPr>
        <w:t xml:space="preserve"> provide financial insights to the </w:t>
      </w:r>
      <w:r w:rsidRPr="002A0943">
        <w:rPr>
          <w:color w:val="232222" w:themeColor="text1"/>
        </w:rPr>
        <w:t>Groups and Executive leadership to consider strategic, operational and financial decision making.</w:t>
      </w:r>
    </w:p>
    <w:p w14:paraId="0C9392CB" w14:textId="77777777" w:rsidR="00756E1B" w:rsidRPr="002A0943" w:rsidRDefault="00756E1B" w:rsidP="00756E1B">
      <w:pPr>
        <w:keepNext/>
        <w:spacing w:line="240" w:lineRule="auto"/>
        <w:rPr>
          <w:rFonts w:ascii="Arial" w:hAnsi="Arial" w:cs="Arial"/>
          <w:noProof/>
          <w:color w:val="232222" w:themeColor="text1"/>
          <w:lang w:eastAsia="zh-CN"/>
        </w:rPr>
      </w:pPr>
      <w:r w:rsidRPr="002A0943">
        <w:rPr>
          <w:color w:val="232222" w:themeColor="text1"/>
        </w:rPr>
        <w:t>The</w:t>
      </w:r>
      <w:r w:rsidRPr="002A0943">
        <w:rPr>
          <w:color w:val="232222" w:themeColor="text1"/>
          <w:spacing w:val="-3"/>
        </w:rPr>
        <w:t xml:space="preserve"> </w:t>
      </w:r>
      <w:r w:rsidRPr="002A0943">
        <w:rPr>
          <w:color w:val="232222" w:themeColor="text1"/>
        </w:rPr>
        <w:t>branch</w:t>
      </w:r>
      <w:r w:rsidRPr="002A0943">
        <w:rPr>
          <w:color w:val="232222" w:themeColor="text1"/>
          <w:spacing w:val="-3"/>
        </w:rPr>
        <w:t xml:space="preserve"> </w:t>
      </w:r>
      <w:r w:rsidRPr="002A0943">
        <w:rPr>
          <w:color w:val="232222" w:themeColor="text1"/>
        </w:rPr>
        <w:t>drives</w:t>
      </w:r>
      <w:r w:rsidRPr="002A0943">
        <w:rPr>
          <w:color w:val="232222" w:themeColor="text1"/>
          <w:spacing w:val="-2"/>
        </w:rPr>
        <w:t xml:space="preserve"> </w:t>
      </w:r>
      <w:r w:rsidRPr="002A0943">
        <w:rPr>
          <w:color w:val="232222" w:themeColor="text1"/>
        </w:rPr>
        <w:t>financial</w:t>
      </w:r>
      <w:r w:rsidRPr="002A0943">
        <w:rPr>
          <w:color w:val="232222" w:themeColor="text1"/>
          <w:spacing w:val="-4"/>
        </w:rPr>
        <w:t xml:space="preserve"> </w:t>
      </w:r>
      <w:r w:rsidRPr="002A0943">
        <w:rPr>
          <w:color w:val="232222" w:themeColor="text1"/>
        </w:rPr>
        <w:t>capability</w:t>
      </w:r>
      <w:r w:rsidRPr="002A0943">
        <w:rPr>
          <w:color w:val="232222" w:themeColor="text1"/>
          <w:spacing w:val="-2"/>
        </w:rPr>
        <w:t xml:space="preserve"> </w:t>
      </w:r>
      <w:r w:rsidRPr="002A0943">
        <w:rPr>
          <w:color w:val="232222" w:themeColor="text1"/>
        </w:rPr>
        <w:t>uplift</w:t>
      </w:r>
      <w:r w:rsidRPr="002A0943">
        <w:rPr>
          <w:color w:val="232222" w:themeColor="text1"/>
          <w:spacing w:val="-3"/>
        </w:rPr>
        <w:t xml:space="preserve"> </w:t>
      </w:r>
      <w:r w:rsidRPr="002A0943">
        <w:rPr>
          <w:color w:val="232222" w:themeColor="text1"/>
        </w:rPr>
        <w:t>and</w:t>
      </w:r>
      <w:r w:rsidRPr="002A0943">
        <w:rPr>
          <w:color w:val="232222" w:themeColor="text1"/>
          <w:spacing w:val="-3"/>
        </w:rPr>
        <w:t xml:space="preserve"> </w:t>
      </w:r>
      <w:r w:rsidRPr="002A0943">
        <w:rPr>
          <w:color w:val="232222" w:themeColor="text1"/>
        </w:rPr>
        <w:t>customer</w:t>
      </w:r>
      <w:r w:rsidRPr="002A0943">
        <w:rPr>
          <w:color w:val="232222" w:themeColor="text1"/>
          <w:spacing w:val="-2"/>
        </w:rPr>
        <w:t xml:space="preserve"> </w:t>
      </w:r>
      <w:r w:rsidRPr="002A0943">
        <w:rPr>
          <w:color w:val="232222" w:themeColor="text1"/>
        </w:rPr>
        <w:t>satisfaction</w:t>
      </w:r>
      <w:r w:rsidRPr="002A0943">
        <w:rPr>
          <w:color w:val="232222" w:themeColor="text1"/>
          <w:spacing w:val="-3"/>
        </w:rPr>
        <w:t xml:space="preserve"> </w:t>
      </w:r>
      <w:r w:rsidRPr="002A0943">
        <w:rPr>
          <w:color w:val="232222" w:themeColor="text1"/>
        </w:rPr>
        <w:t>by</w:t>
      </w:r>
      <w:r w:rsidRPr="002A0943">
        <w:rPr>
          <w:color w:val="232222" w:themeColor="text1"/>
          <w:spacing w:val="-2"/>
        </w:rPr>
        <w:t xml:space="preserve"> </w:t>
      </w:r>
      <w:r w:rsidRPr="002A0943">
        <w:rPr>
          <w:color w:val="232222" w:themeColor="text1"/>
        </w:rPr>
        <w:t>leveraging</w:t>
      </w:r>
      <w:r w:rsidRPr="002A0943">
        <w:rPr>
          <w:color w:val="232222" w:themeColor="text1"/>
          <w:spacing w:val="-3"/>
        </w:rPr>
        <w:t xml:space="preserve"> </w:t>
      </w:r>
      <w:r w:rsidRPr="002A0943">
        <w:rPr>
          <w:color w:val="232222" w:themeColor="text1"/>
        </w:rPr>
        <w:t>shared</w:t>
      </w:r>
      <w:r w:rsidRPr="002A0943">
        <w:rPr>
          <w:color w:val="232222" w:themeColor="text1"/>
          <w:spacing w:val="-3"/>
        </w:rPr>
        <w:t xml:space="preserve"> </w:t>
      </w:r>
      <w:r w:rsidRPr="002A0943">
        <w:rPr>
          <w:color w:val="232222" w:themeColor="text1"/>
        </w:rPr>
        <w:t>resources,</w:t>
      </w:r>
      <w:r w:rsidRPr="002A0943">
        <w:rPr>
          <w:color w:val="232222" w:themeColor="text1"/>
          <w:spacing w:val="-5"/>
        </w:rPr>
        <w:t xml:space="preserve"> </w:t>
      </w:r>
      <w:r w:rsidRPr="002A0943">
        <w:rPr>
          <w:color w:val="232222" w:themeColor="text1"/>
        </w:rPr>
        <w:t>consistent methodologies and tools to provide financial services.</w:t>
      </w:r>
    </w:p>
    <w:p w14:paraId="42E5169B" w14:textId="77777777" w:rsidR="00756E1B" w:rsidRDefault="00756E1B" w:rsidP="00495B3B">
      <w:pPr>
        <w:keepNext/>
        <w:spacing w:line="240" w:lineRule="auto"/>
        <w:rPr>
          <w:rFonts w:ascii="Arial" w:hAnsi="Arial" w:cs="Arial"/>
          <w:bCs/>
          <w:color w:val="442D97"/>
          <w:sz w:val="28"/>
          <w:szCs w:val="28"/>
          <w:lang w:eastAsia="zh-CN"/>
        </w:rPr>
      </w:pPr>
    </w:p>
    <w:p w14:paraId="47A5774F" w14:textId="49B86AC6"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15CFFF2" w14:textId="27748639" w:rsidR="0061393E" w:rsidRDefault="00D9732C" w:rsidP="00521A54">
      <w:pPr>
        <w:pStyle w:val="ListParagraph"/>
        <w:numPr>
          <w:ilvl w:val="0"/>
          <w:numId w:val="21"/>
        </w:numPr>
        <w:spacing w:line="276" w:lineRule="auto"/>
        <w:ind w:left="357" w:hanging="357"/>
        <w:jc w:val="both"/>
      </w:pPr>
      <w:r>
        <w:t xml:space="preserve">Support the </w:t>
      </w:r>
      <w:r w:rsidR="00890F75">
        <w:t>development and maintenance of the department’s budget frameworks, policy, controls and standards to drive fiscal performance and help manage fiscal risks with a specific focus on managing trust funds in accordance with the Financial Management Act 1994 and the Resource Management Framework.</w:t>
      </w:r>
    </w:p>
    <w:p w14:paraId="1B7A27C8" w14:textId="6DE62BFA" w:rsidR="00D9732C" w:rsidRDefault="0038146E" w:rsidP="00521A54">
      <w:pPr>
        <w:pStyle w:val="ListParagraph"/>
        <w:numPr>
          <w:ilvl w:val="0"/>
          <w:numId w:val="21"/>
        </w:numPr>
        <w:spacing w:line="276" w:lineRule="auto"/>
        <w:jc w:val="both"/>
      </w:pPr>
      <w:r>
        <w:t xml:space="preserve">Support the development, implementation and maintenance </w:t>
      </w:r>
      <w:r w:rsidR="0061393E">
        <w:t xml:space="preserve">a </w:t>
      </w:r>
      <w:r w:rsidR="006B5E74">
        <w:t>suite of relevant and timely guidance materials to support DEECA in its budget management responsibilities.</w:t>
      </w:r>
    </w:p>
    <w:p w14:paraId="7414ED27" w14:textId="3AA2C0FE" w:rsidR="00D9732C" w:rsidRDefault="009963FD" w:rsidP="00521A54">
      <w:pPr>
        <w:pStyle w:val="ListParagraph"/>
        <w:numPr>
          <w:ilvl w:val="0"/>
          <w:numId w:val="21"/>
        </w:numPr>
        <w:spacing w:line="276" w:lineRule="auto"/>
        <w:jc w:val="both"/>
      </w:pPr>
      <w:r>
        <w:t>Develop</w:t>
      </w:r>
      <w:r w:rsidR="0061393E">
        <w:t xml:space="preserve"> </w:t>
      </w:r>
      <w:r w:rsidR="006F442B">
        <w:t xml:space="preserve">reports on </w:t>
      </w:r>
      <w:r w:rsidR="006F442B" w:rsidRPr="00F03249">
        <w:t xml:space="preserve">savings and budget pressures </w:t>
      </w:r>
      <w:r w:rsidR="006F442B">
        <w:t>for</w:t>
      </w:r>
      <w:r w:rsidR="006F442B" w:rsidRPr="00F03249">
        <w:t xml:space="preserve"> department’s fiscal position including administration of savings related budget allocation</w:t>
      </w:r>
      <w:r w:rsidR="006F442B">
        <w:t xml:space="preserve"> and discretionary report.</w:t>
      </w:r>
    </w:p>
    <w:p w14:paraId="6DA9A4D9" w14:textId="77777777" w:rsidR="00D9732C" w:rsidRDefault="0061393E" w:rsidP="00521A54">
      <w:pPr>
        <w:pStyle w:val="ListParagraph"/>
        <w:numPr>
          <w:ilvl w:val="0"/>
          <w:numId w:val="21"/>
        </w:numPr>
        <w:spacing w:line="276" w:lineRule="auto"/>
        <w:jc w:val="both"/>
      </w:pPr>
      <w:r w:rsidRPr="00B973A5">
        <w:t>Proactively highlight future performance concerns</w:t>
      </w:r>
      <w:r>
        <w:t xml:space="preserve">, </w:t>
      </w:r>
      <w:r w:rsidRPr="00B973A5">
        <w:t>opportunities for better ways of working, develop designs/improved processes and communication pieces</w:t>
      </w:r>
      <w:r w:rsidR="00D9732C">
        <w:t>.</w:t>
      </w:r>
    </w:p>
    <w:p w14:paraId="348E8412" w14:textId="67601F9C" w:rsidR="0061393E" w:rsidRPr="00B973A5" w:rsidRDefault="0061393E" w:rsidP="00521A54">
      <w:pPr>
        <w:pStyle w:val="ListParagraph"/>
        <w:numPr>
          <w:ilvl w:val="0"/>
          <w:numId w:val="21"/>
        </w:numPr>
        <w:spacing w:line="276" w:lineRule="auto"/>
        <w:jc w:val="both"/>
      </w:pPr>
      <w:r>
        <w:t>P</w:t>
      </w:r>
      <w:r w:rsidRPr="00B973A5">
        <w:t>ractice cultural safety by creating environments, relationships and systems free from racism and discrimination so that people can feel safe, valued and able to participate </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035B922D" w14:textId="77777777" w:rsidR="000A502D" w:rsidRPr="000A502D" w:rsidRDefault="000A502D" w:rsidP="000A502D">
      <w:pPr>
        <w:keepNext/>
        <w:spacing w:before="0" w:after="0" w:line="240" w:lineRule="auto"/>
        <w:rPr>
          <w:rFonts w:ascii="Arial" w:hAnsi="Arial" w:cs="Arial"/>
          <w:color w:val="363534"/>
          <w:szCs w:val="22"/>
        </w:rPr>
      </w:pPr>
      <w:bookmarkStart w:id="2" w:name="_Hlk102550785"/>
      <w:r w:rsidRPr="000A502D">
        <w:rPr>
          <w:rFonts w:ascii="Arial" w:hAnsi="Arial" w:cs="Arial"/>
          <w:color w:val="363534"/>
          <w:szCs w:val="22"/>
        </w:rPr>
        <w:t>The key selection criteria specified below outline the capabilities required for the position. </w:t>
      </w:r>
    </w:p>
    <w:p w14:paraId="6B036FAF" w14:textId="77777777" w:rsidR="000A502D" w:rsidRPr="000A502D" w:rsidRDefault="000A502D" w:rsidP="000A502D">
      <w:pPr>
        <w:keepNext/>
        <w:spacing w:before="0" w:after="0" w:line="240" w:lineRule="auto"/>
        <w:rPr>
          <w:rFonts w:ascii="Arial" w:hAnsi="Arial" w:cs="Arial"/>
          <w:color w:val="363534"/>
          <w:szCs w:val="22"/>
        </w:rPr>
      </w:pPr>
      <w:r w:rsidRPr="000A502D">
        <w:rPr>
          <w:rFonts w:ascii="Arial" w:hAnsi="Arial" w:cs="Arial"/>
          <w:b/>
          <w:bCs/>
          <w:color w:val="363534"/>
          <w:szCs w:val="22"/>
        </w:rPr>
        <w:t>Specialist/Technical Expertise/Qualifications</w:t>
      </w:r>
      <w:r w:rsidRPr="000A502D">
        <w:rPr>
          <w:rFonts w:ascii="Arial" w:hAnsi="Arial" w:cs="Arial"/>
          <w:color w:val="363534"/>
          <w:szCs w:val="22"/>
        </w:rPr>
        <w:t> </w:t>
      </w:r>
    </w:p>
    <w:p w14:paraId="2E2CB937" w14:textId="77777777" w:rsidR="00E977AE" w:rsidRPr="000A502D" w:rsidRDefault="00E977AE" w:rsidP="00521A54">
      <w:pPr>
        <w:keepNext/>
        <w:numPr>
          <w:ilvl w:val="0"/>
          <w:numId w:val="17"/>
        </w:numPr>
        <w:spacing w:before="0" w:after="0" w:line="240" w:lineRule="auto"/>
        <w:rPr>
          <w:rFonts w:ascii="Arial" w:hAnsi="Arial" w:cs="Arial"/>
          <w:color w:val="363534"/>
          <w:szCs w:val="22"/>
        </w:rPr>
      </w:pPr>
      <w:r w:rsidRPr="000A502D">
        <w:rPr>
          <w:rFonts w:ascii="Arial" w:hAnsi="Arial" w:cs="Arial"/>
          <w:color w:val="363534"/>
          <w:szCs w:val="22"/>
        </w:rPr>
        <w:t>Degree in accounting, finance or commerce or equivalent is desirable  </w:t>
      </w:r>
    </w:p>
    <w:p w14:paraId="04CA3572" w14:textId="77777777" w:rsidR="00E977AE" w:rsidRDefault="00E977AE" w:rsidP="00521A54">
      <w:pPr>
        <w:keepNext/>
        <w:numPr>
          <w:ilvl w:val="0"/>
          <w:numId w:val="18"/>
        </w:numPr>
        <w:spacing w:before="0" w:after="0" w:line="240" w:lineRule="auto"/>
        <w:rPr>
          <w:rFonts w:ascii="Arial" w:hAnsi="Arial" w:cs="Arial"/>
          <w:color w:val="363534"/>
          <w:szCs w:val="22"/>
        </w:rPr>
      </w:pPr>
      <w:r>
        <w:rPr>
          <w:rFonts w:ascii="Arial" w:hAnsi="Arial" w:cs="Arial"/>
          <w:color w:val="363534"/>
          <w:szCs w:val="22"/>
        </w:rPr>
        <w:t>Knowledge</w:t>
      </w:r>
      <w:r w:rsidRPr="000A502D">
        <w:rPr>
          <w:rFonts w:ascii="Arial" w:hAnsi="Arial" w:cs="Arial"/>
          <w:color w:val="363534"/>
          <w:szCs w:val="22"/>
        </w:rPr>
        <w:t xml:space="preserve"> in best practice budgeting within government and knowledge of the Financial Management Act is preferred</w:t>
      </w:r>
      <w:r>
        <w:rPr>
          <w:rFonts w:ascii="Arial" w:hAnsi="Arial" w:cs="Arial"/>
          <w:color w:val="363534"/>
          <w:szCs w:val="22"/>
        </w:rPr>
        <w:t>.</w:t>
      </w:r>
      <w:r w:rsidRPr="000A502D">
        <w:rPr>
          <w:rFonts w:ascii="Arial" w:hAnsi="Arial" w:cs="Arial"/>
          <w:color w:val="363534"/>
          <w:szCs w:val="22"/>
        </w:rPr>
        <w:t> </w:t>
      </w:r>
    </w:p>
    <w:p w14:paraId="43D675B1" w14:textId="5B63C63A" w:rsidR="00890F75" w:rsidRDefault="00890F75" w:rsidP="00521A54">
      <w:pPr>
        <w:keepNext/>
        <w:numPr>
          <w:ilvl w:val="0"/>
          <w:numId w:val="18"/>
        </w:numPr>
        <w:spacing w:before="0" w:after="0" w:line="240" w:lineRule="auto"/>
        <w:rPr>
          <w:rFonts w:ascii="Arial" w:hAnsi="Arial" w:cs="Arial"/>
          <w:color w:val="363534"/>
          <w:szCs w:val="22"/>
        </w:rPr>
      </w:pPr>
      <w:r>
        <w:rPr>
          <w:rFonts w:ascii="Arial" w:hAnsi="Arial" w:cs="Arial"/>
          <w:color w:val="363534"/>
          <w:szCs w:val="22"/>
        </w:rPr>
        <w:t>Experience in financial reporting and</w:t>
      </w:r>
      <w:r w:rsidR="001830D8">
        <w:rPr>
          <w:rFonts w:ascii="Arial" w:hAnsi="Arial" w:cs="Arial"/>
          <w:color w:val="363534"/>
          <w:szCs w:val="22"/>
        </w:rPr>
        <w:t xml:space="preserve"> administration utilising financial systems and tools.</w:t>
      </w:r>
    </w:p>
    <w:p w14:paraId="4E209D2D" w14:textId="77777777" w:rsidR="000A502D" w:rsidRPr="000A502D" w:rsidRDefault="000A502D" w:rsidP="000A502D">
      <w:pPr>
        <w:keepNext/>
        <w:spacing w:before="0" w:after="0" w:line="240" w:lineRule="auto"/>
        <w:ind w:left="360"/>
        <w:rPr>
          <w:rFonts w:ascii="Arial" w:hAnsi="Arial" w:cs="Arial"/>
          <w:color w:val="363534"/>
          <w:szCs w:val="22"/>
        </w:rPr>
      </w:pPr>
    </w:p>
    <w:p w14:paraId="0299BDF4" w14:textId="77777777" w:rsidR="000A502D" w:rsidRPr="000A502D" w:rsidRDefault="000A502D" w:rsidP="000A502D">
      <w:pPr>
        <w:keepNext/>
        <w:spacing w:before="0" w:after="0" w:line="240" w:lineRule="auto"/>
        <w:rPr>
          <w:rFonts w:ascii="Arial" w:hAnsi="Arial" w:cs="Arial"/>
          <w:color w:val="363534"/>
          <w:szCs w:val="22"/>
        </w:rPr>
      </w:pPr>
      <w:r w:rsidRPr="000A502D">
        <w:rPr>
          <w:rFonts w:ascii="Arial" w:hAnsi="Arial" w:cs="Arial"/>
          <w:b/>
          <w:bCs/>
          <w:color w:val="363534"/>
          <w:szCs w:val="22"/>
        </w:rPr>
        <w:t>Capabilities </w:t>
      </w:r>
      <w:r w:rsidRPr="000A502D">
        <w:rPr>
          <w:rFonts w:ascii="Arial" w:hAnsi="Arial" w:cs="Arial"/>
          <w:color w:val="363534"/>
          <w:szCs w:val="22"/>
        </w:rPr>
        <w:t> </w:t>
      </w:r>
    </w:p>
    <w:p w14:paraId="769E8513" w14:textId="77777777" w:rsidR="004035D0" w:rsidRPr="00FF0B05" w:rsidRDefault="004035D0" w:rsidP="00521A54">
      <w:pPr>
        <w:numPr>
          <w:ilvl w:val="0"/>
          <w:numId w:val="19"/>
        </w:numPr>
        <w:spacing w:before="60" w:after="0" w:line="240" w:lineRule="auto"/>
        <w:rPr>
          <w:rFonts w:ascii="Arial" w:hAnsi="Arial"/>
          <w:b/>
          <w:bCs/>
          <w:color w:val="000000"/>
          <w:szCs w:val="22"/>
          <w:lang w:eastAsia="zh-CN"/>
        </w:rPr>
      </w:pPr>
      <w:r>
        <w:rPr>
          <w:rFonts w:ascii="Arial" w:hAnsi="Arial"/>
          <w:b/>
          <w:bCs/>
          <w:color w:val="000000"/>
          <w:szCs w:val="22"/>
          <w:lang w:eastAsia="zh-CN"/>
        </w:rPr>
        <w:t xml:space="preserve">System thinking – </w:t>
      </w:r>
      <w:r w:rsidRPr="00AB5EAC">
        <w:rPr>
          <w:rFonts w:cstheme="minorHAnsi"/>
          <w:iCs/>
          <w:kern w:val="20"/>
          <w:szCs w:val="18"/>
        </w:rPr>
        <w:t>Understands and can identify how own work is part of a system that connects to and interacts with other processes, people and structures; Understands systems thinking concepts and the role that systems thinking can play in solving complex problems and apply in own area of work</w:t>
      </w:r>
    </w:p>
    <w:p w14:paraId="3A643412" w14:textId="77777777" w:rsidR="004035D0" w:rsidRPr="00F91D29" w:rsidRDefault="004035D0" w:rsidP="00521A54">
      <w:pPr>
        <w:numPr>
          <w:ilvl w:val="0"/>
          <w:numId w:val="19"/>
        </w:numPr>
        <w:spacing w:before="60" w:after="0" w:line="240" w:lineRule="auto"/>
        <w:rPr>
          <w:rFonts w:ascii="Arial" w:hAnsi="Arial"/>
          <w:b/>
          <w:bCs/>
          <w:color w:val="000000"/>
          <w:szCs w:val="22"/>
          <w:lang w:eastAsia="zh-CN"/>
        </w:rPr>
      </w:pPr>
      <w:r>
        <w:rPr>
          <w:rFonts w:ascii="Arial" w:hAnsi="Arial"/>
          <w:b/>
          <w:bCs/>
          <w:color w:val="000000"/>
          <w:szCs w:val="22"/>
          <w:lang w:eastAsia="zh-CN"/>
        </w:rPr>
        <w:t xml:space="preserve">Data Literacy - </w:t>
      </w:r>
      <w:r w:rsidRPr="0093758D">
        <w:t>Can derive meaningful insights from data; Able to understand the organisation’s common data language; Has a basic understanding of data sources and quality of data; Understands basic data concepts such as dimensions, measures, correlation, median, mean, and ratio</w:t>
      </w:r>
      <w:r>
        <w:t>.</w:t>
      </w:r>
    </w:p>
    <w:p w14:paraId="312E6E48" w14:textId="77777777" w:rsidR="004035D0" w:rsidRPr="00EE45C5" w:rsidRDefault="004035D0" w:rsidP="00521A54">
      <w:pPr>
        <w:keepNext/>
        <w:numPr>
          <w:ilvl w:val="0"/>
          <w:numId w:val="20"/>
        </w:numPr>
        <w:spacing w:before="0" w:after="0" w:line="240" w:lineRule="auto"/>
        <w:rPr>
          <w:rFonts w:ascii="Arial" w:hAnsi="Arial" w:cs="Arial"/>
          <w:color w:val="363534"/>
          <w:szCs w:val="22"/>
        </w:rPr>
      </w:pPr>
      <w:r w:rsidRPr="00EE45C5">
        <w:rPr>
          <w:rFonts w:ascii="Arial" w:hAnsi="Arial" w:cs="Arial"/>
          <w:b/>
          <w:bCs/>
          <w:color w:val="363534"/>
          <w:szCs w:val="22"/>
        </w:rPr>
        <w:t>Working Collaboratively:</w:t>
      </w:r>
      <w:r w:rsidRPr="00EE45C5">
        <w:rPr>
          <w:rFonts w:ascii="Arial" w:hAnsi="Arial" w:cs="Arial"/>
          <w:color w:val="363534"/>
          <w:szCs w:val="22"/>
        </w:rPr>
        <w:t xml:space="preserve"> Build a supportive and cooperative team environment; Engages other teams to share information in order to understand or respond to issues; Support others in challenging situations</w:t>
      </w:r>
    </w:p>
    <w:p w14:paraId="5D498E88" w14:textId="77777777" w:rsidR="004035D0" w:rsidRPr="00EF2CF1" w:rsidRDefault="004035D0" w:rsidP="00521A54">
      <w:pPr>
        <w:keepNext/>
        <w:numPr>
          <w:ilvl w:val="0"/>
          <w:numId w:val="20"/>
        </w:numPr>
        <w:spacing w:before="0" w:after="0" w:line="240" w:lineRule="auto"/>
      </w:pPr>
      <w:r w:rsidRPr="000A502D">
        <w:rPr>
          <w:rFonts w:ascii="Arial" w:hAnsi="Arial" w:cs="Arial"/>
          <w:b/>
          <w:bCs/>
          <w:color w:val="363534"/>
          <w:szCs w:val="22"/>
        </w:rPr>
        <w:t xml:space="preserve">Stakeholder Management: </w:t>
      </w:r>
      <w:r w:rsidRPr="00EF2CF1">
        <w:t>Takes steps to add value for the client or stakeholder; Links people with other areas as appropriate; Monitors client and stakeholder satisfaction; Constructively deals with stakeholder issue </w:t>
      </w:r>
    </w:p>
    <w:p w14:paraId="5A121417" w14:textId="6ADF48C5" w:rsidR="00FA41A3" w:rsidRPr="00372C3A" w:rsidRDefault="00FA41A3" w:rsidP="00372C3A">
      <w:pPr>
        <w:keepNext/>
        <w:spacing w:before="0" w:after="0" w:line="240" w:lineRule="auto"/>
        <w:ind w:left="720"/>
        <w:rPr>
          <w:rFonts w:ascii="Arial" w:hAnsi="Arial" w:cs="Arial"/>
          <w:color w:val="363534"/>
          <w:szCs w:val="22"/>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5161FCE8" w14:textId="7AD4E489" w:rsidR="00E716A5"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A44484">
              <w:rPr>
                <w:rFonts w:cs="Arial"/>
                <w:color w:val="1A1A1A"/>
                <w:sz w:val="20"/>
              </w:rPr>
              <w:t>0</w:t>
            </w:r>
          </w:p>
          <w:p w14:paraId="2DBD5EFC" w14:textId="5D8EE39E"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lastRenderedPageBreak/>
              <w:t>A declaration of Private Interests will be required for positions with financial delegations of &gt;$20,000</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5492B70A" w:rsidR="00495B3B" w:rsidRPr="009969DB" w:rsidRDefault="00495B3B" w:rsidP="009969DB">
            <w:pPr>
              <w:spacing w:line="240" w:lineRule="auto"/>
              <w:contextualSpacing/>
              <w:outlineLvl w:val="1"/>
              <w:rPr>
                <w:rFonts w:ascii="Arial" w:hAnsi="Arial" w:cs="Arial"/>
                <w:sz w:val="20"/>
              </w:rPr>
            </w:pPr>
            <w:r w:rsidRPr="00495B3B">
              <w:rPr>
                <w:rFonts w:ascii="Arial" w:hAnsi="Arial" w:cs="Arial"/>
                <w:sz w:val="20"/>
              </w:rPr>
              <w:lastRenderedPageBreak/>
              <w:t>The occupational health and safety    requirements of this position may include, but are not limited to:</w:t>
            </w:r>
          </w:p>
        </w:tc>
        <w:tc>
          <w:tcPr>
            <w:tcW w:w="6803" w:type="dxa"/>
            <w:shd w:val="clear" w:color="auto" w:fill="auto"/>
          </w:tcPr>
          <w:p w14:paraId="7216FB89" w14:textId="77777777" w:rsidR="00495B3B" w:rsidRPr="00495B3B" w:rsidRDefault="00495B3B" w:rsidP="009D343B">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31B0024F" w:rsidR="00495B3B" w:rsidRPr="00495B3B" w:rsidRDefault="00495B3B" w:rsidP="001E537A">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313EE2E2" w:rsidR="00495B3B" w:rsidRPr="009969DB" w:rsidRDefault="00495B3B" w:rsidP="009969D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300D745C" w14:textId="77777777" w:rsidR="009969DB" w:rsidRPr="00495B3B" w:rsidRDefault="009969DB" w:rsidP="009969D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176BC4BA" w:rsidR="00495B3B" w:rsidRPr="00495B3B" w:rsidRDefault="009969DB" w:rsidP="009969D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1030FD9A" w14:textId="77777777" w:rsidR="009969DB" w:rsidRPr="00495B3B" w:rsidRDefault="009969DB" w:rsidP="009969D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427DC1F4" w14:textId="77777777" w:rsidR="009969DB" w:rsidRPr="00495B3B" w:rsidRDefault="009969DB" w:rsidP="009969D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6D8692A4" w:rsidR="00495B3B" w:rsidRPr="00495B3B" w:rsidRDefault="009969DB" w:rsidP="009969D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9969DB"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9969DB" w:rsidRPr="00495B3B" w:rsidRDefault="009969DB" w:rsidP="009969D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5ADB7B8A" w:rsidR="009969DB" w:rsidRPr="00495B3B" w:rsidRDefault="009969DB" w:rsidP="009969D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D23098A" w14:textId="77777777" w:rsidR="009969DB" w:rsidRPr="00495B3B" w:rsidRDefault="009969DB" w:rsidP="009969D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431F402" w14:textId="77777777" w:rsidR="009969DB" w:rsidRPr="00454423" w:rsidRDefault="009969DB" w:rsidP="009969DB">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B6ADAC0" w14:textId="77777777" w:rsidR="009969DB" w:rsidRPr="005763CD" w:rsidRDefault="009969DB" w:rsidP="009969DB">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D56D27E" w14:textId="77777777" w:rsidR="009969DB" w:rsidRPr="005763CD" w:rsidRDefault="009969DB" w:rsidP="009969DB">
      <w:pPr>
        <w:spacing w:before="0" w:after="0"/>
        <w:rPr>
          <w:rFonts w:ascii="Arial" w:hAnsi="Arial" w:cs="Arial"/>
        </w:rPr>
      </w:pPr>
    </w:p>
    <w:p w14:paraId="56D5DDF9" w14:textId="77777777" w:rsidR="009969DB" w:rsidRPr="005763CD" w:rsidRDefault="009969DB" w:rsidP="009969DB">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65B18E1E" w14:textId="77777777" w:rsidR="009969DB" w:rsidRPr="00495B3B" w:rsidRDefault="009969DB" w:rsidP="009969D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7A60DFB" w14:textId="77777777" w:rsidR="009969DB" w:rsidRPr="002775A7" w:rsidRDefault="009969DB" w:rsidP="009969DB">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91404AD" w14:textId="20026B7E" w:rsidR="009969DB" w:rsidRPr="009969DB" w:rsidRDefault="009969DB" w:rsidP="009969DB">
      <w:pPr>
        <w:rPr>
          <w:rFonts w:ascii="Arial" w:hAnsi="Arial" w:cs="Arial"/>
          <w:color w:val="000000"/>
          <w:szCs w:val="22"/>
        </w:rPr>
      </w:pPr>
      <w:r w:rsidRPr="00AC1638">
        <w:rPr>
          <w:rFonts w:ascii="Arial" w:eastAsia="Microsoft JhengHei" w:hAnsi="Arial"/>
          <w:color w:val="442D97"/>
          <w:sz w:val="28"/>
          <w:szCs w:val="28"/>
        </w:rPr>
        <w:t>Our Community Charter</w:t>
      </w:r>
    </w:p>
    <w:p w14:paraId="000431D9" w14:textId="77777777" w:rsidR="009969DB" w:rsidRPr="00AC1638" w:rsidRDefault="009969DB" w:rsidP="009969DB">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3BF912DF" w14:textId="77777777" w:rsidR="009969DB" w:rsidRPr="00495B3B" w:rsidRDefault="009969DB" w:rsidP="009969D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5D55C1F7" w14:textId="77777777" w:rsidR="009969DB" w:rsidRDefault="009969DB" w:rsidP="009969DB">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DFEF6F9" w14:textId="77777777" w:rsidR="009969DB" w:rsidRPr="00495B3B" w:rsidRDefault="009969DB" w:rsidP="009969DB">
      <w:pPr>
        <w:spacing w:line="240" w:lineRule="auto"/>
        <w:contextualSpacing/>
        <w:outlineLvl w:val="1"/>
        <w:rPr>
          <w:rFonts w:ascii="Arial" w:hAnsi="Arial" w:cs="Arial"/>
          <w:color w:val="363534"/>
        </w:rPr>
      </w:pPr>
    </w:p>
    <w:p w14:paraId="79558AEA" w14:textId="77777777" w:rsidR="009969DB" w:rsidRPr="00495B3B" w:rsidRDefault="009969DB" w:rsidP="009969D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1BF38C1" w14:textId="77777777" w:rsidR="009969DB" w:rsidRPr="00495B3B" w:rsidRDefault="009969DB" w:rsidP="009969D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FF126CA" w14:textId="77777777" w:rsidR="009969DB" w:rsidRPr="00495B3B" w:rsidRDefault="009969DB" w:rsidP="009969D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r>
      <w:r w:rsidRPr="00495B3B">
        <w:rPr>
          <w:rFonts w:ascii="Arial" w:hAnsi="Arial" w:cs="Arial"/>
          <w:color w:val="000000"/>
          <w:szCs w:val="22"/>
        </w:rPr>
        <w:lastRenderedPageBreak/>
        <w:t xml:space="preserve">3. We are inclusive and flexible </w:t>
      </w:r>
      <w:r w:rsidRPr="00495B3B">
        <w:rPr>
          <w:rFonts w:ascii="Arial" w:hAnsi="Arial" w:cs="Arial"/>
          <w:color w:val="000000"/>
          <w:szCs w:val="22"/>
        </w:rPr>
        <w:br/>
        <w:t>4. We are safe and respectful</w:t>
      </w:r>
    </w:p>
    <w:p w14:paraId="616A1C0D" w14:textId="77777777" w:rsidR="009969DB" w:rsidRPr="00495B3B" w:rsidRDefault="009969DB" w:rsidP="009969D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3EC3048D" w14:textId="77777777" w:rsidR="009969DB" w:rsidRPr="00495B3B" w:rsidRDefault="009969DB" w:rsidP="009969DB">
      <w:pPr>
        <w:rPr>
          <w:rFonts w:ascii="Arial" w:hAnsi="Arial" w:cs="Arial"/>
          <w:b/>
          <w:bCs/>
          <w:color w:val="363534"/>
        </w:rPr>
      </w:pPr>
      <w:r w:rsidRPr="00495B3B">
        <w:rPr>
          <w:rFonts w:ascii="Arial" w:hAnsi="Arial" w:cs="Arial"/>
          <w:b/>
          <w:bCs/>
          <w:color w:val="363534"/>
        </w:rPr>
        <w:t>Aboriginal Cultural Safety</w:t>
      </w:r>
    </w:p>
    <w:p w14:paraId="5A92694A" w14:textId="77777777" w:rsidR="009969DB" w:rsidRPr="00495B3B" w:rsidRDefault="009969DB" w:rsidP="009969D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3DDE3471" w14:textId="77777777" w:rsidR="009969DB" w:rsidRPr="00495B3B" w:rsidRDefault="009969DB" w:rsidP="009969DB">
      <w:pPr>
        <w:rPr>
          <w:rFonts w:ascii="Arial" w:hAnsi="Arial" w:cs="Arial"/>
          <w:b/>
          <w:color w:val="363534"/>
          <w:szCs w:val="22"/>
        </w:rPr>
      </w:pPr>
      <w:r w:rsidRPr="00495B3B">
        <w:rPr>
          <w:rFonts w:ascii="Arial" w:hAnsi="Arial" w:cs="Arial"/>
          <w:b/>
          <w:color w:val="363534"/>
          <w:szCs w:val="22"/>
        </w:rPr>
        <w:t>Balancing your Life / Hybrid Working</w:t>
      </w:r>
    </w:p>
    <w:p w14:paraId="108EB6DC" w14:textId="77777777" w:rsidR="009969DB" w:rsidRPr="00495B3B" w:rsidRDefault="009969DB" w:rsidP="009969D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91AE125" w14:textId="1CBAD28C" w:rsidR="00495B3B" w:rsidRPr="009969DB" w:rsidRDefault="009969DB" w:rsidP="009969D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sectPr w:rsidR="00495B3B" w:rsidRPr="009969DB" w:rsidSect="00461B9C">
      <w:headerReference w:type="default" r:id="rId35"/>
      <w:type w:val="continuous"/>
      <w:pgSz w:w="11907" w:h="16839" w:code="9"/>
      <w:pgMar w:top="1418" w:right="851" w:bottom="1276"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CD2ECA" w14:textId="77777777" w:rsidR="00AF46DE" w:rsidRDefault="00AF46DE" w:rsidP="00CD157B">
      <w:pPr>
        <w:pStyle w:val="NoSpacing"/>
      </w:pPr>
    </w:p>
    <w:p w14:paraId="4988DFA3" w14:textId="77777777" w:rsidR="00AF46DE" w:rsidRDefault="00AF46DE"/>
  </w:endnote>
  <w:endnote w:type="continuationSeparator" w:id="0">
    <w:p w14:paraId="2A718A6E" w14:textId="77777777" w:rsidR="00AF46DE" w:rsidRDefault="00AF46DE" w:rsidP="00CD157B">
      <w:pPr>
        <w:pStyle w:val="NoSpacing"/>
      </w:pPr>
    </w:p>
    <w:p w14:paraId="60D879E5" w14:textId="77777777" w:rsidR="00AF46DE" w:rsidRDefault="00AF46DE"/>
  </w:endnote>
  <w:endnote w:type="continuationNotice" w:id="1">
    <w:p w14:paraId="22E38AC6" w14:textId="77777777" w:rsidR="00AF46DE" w:rsidRDefault="00AF46DE" w:rsidP="00CD157B">
      <w:pPr>
        <w:pStyle w:val="NoSpacing"/>
      </w:pPr>
    </w:p>
    <w:p w14:paraId="0E4F805C" w14:textId="77777777" w:rsidR="00AF46DE" w:rsidRDefault="00AF46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707AAD30" w:rsidR="00A60698" w:rsidRPr="00D55628" w:rsidRDefault="00E16CBD" w:rsidP="00A60698">
          <w:pPr>
            <w:pStyle w:val="FooterEvenPageNumber"/>
            <w:framePr w:wrap="auto" w:vAnchor="margin" w:hAnchor="text" w:yAlign="inline"/>
          </w:pPr>
          <w:r>
            <w:rPr>
              <w:noProof/>
            </w:rPr>
            <mc:AlternateContent>
              <mc:Choice Requires="wps">
                <w:drawing>
                  <wp:anchor distT="0" distB="0" distL="114300" distR="114300" simplePos="0" relativeHeight="251658254" behindDoc="0" locked="0" layoutInCell="0" allowOverlap="1" wp14:anchorId="2D53076B" wp14:editId="4144AFC5">
                    <wp:simplePos x="0" y="0"/>
                    <wp:positionH relativeFrom="page">
                      <wp:posOffset>0</wp:posOffset>
                    </wp:positionH>
                    <wp:positionV relativeFrom="page">
                      <wp:posOffset>10228580</wp:posOffset>
                    </wp:positionV>
                    <wp:extent cx="7560945" cy="273050"/>
                    <wp:effectExtent l="0" t="0" r="0" b="12700"/>
                    <wp:wrapNone/>
                    <wp:docPr id="47" name="MSIPCMd27244a39f804d987bde0457"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2D53076B" id="_x0000_t202" coordsize="21600,21600" o:spt="202" path="m,l,21600r21600,l21600,xe">
                    <v:stroke joinstyle="miter"/>
                    <v:path gradientshapeok="t" o:connecttype="rect"/>
                  </v:shapetype>
                  <v:shape id="MSIPCMd27244a39f804d987bde0457" o:spid="_x0000_s1029" type="#_x0000_t202" alt="{&quot;HashCode&quot;:1862493762,&quot;Height&quot;:841.0,&quot;Width&quot;:595.0,&quot;Placement&quot;:&quot;Footer&quot;,&quot;Index&quot;:&quot;OddAndEven&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57" behindDoc="0" locked="0" layoutInCell="0" allowOverlap="1" wp14:anchorId="1B10DD55" wp14:editId="61093188">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1B10DD55" id="Text Box 44" o:spid="_x0000_s1030" type="#_x0000_t202" alt="{&quot;HashCode&quot;:1862493762,&quot;Height&quot;:841.0,&quot;Width&quot;:595.0,&quot;Placement&quot;:&quot;Footer&quot;,&quot;Index&quot;:&quot;OddAndEven&quot;,&quot;Section&quot;:1,&quot;Top&quot;:0.0,&quot;Left&quot;:0.0}" style="position:absolute;margin-left:0;margin-top:805.45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6"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72A0F53B" id="Text Box 41" o:spid="_x0000_s1031" type="#_x0000_t202" alt="{&quot;HashCode&quot;:-1264680268,&quot;Height&quot;:841.0,&quot;Width&quot;:595.0,&quot;Placement&quot;:&quot;Footer&quot;,&quot;Index&quot;:&quot;OddAndEven&quot;,&quot;Section&quot;:1,&quot;Top&quot;:0.0,&quot;Left&quot;:0.0}" style="position:absolute;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1FD614D0" w:rsidR="00A60698" w:rsidRPr="00810C40" w:rsidRDefault="004E512A" w:rsidP="00495B3B">
          <w:pPr>
            <w:pStyle w:val="FooterEven"/>
            <w:jc w:val="right"/>
          </w:pPr>
          <w:r>
            <w:t>October 2025</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356" w:type="dxa"/>
      <w:tblLayout w:type="fixed"/>
      <w:tblCellMar>
        <w:bottom w:w="284" w:type="dxa"/>
      </w:tblCellMar>
      <w:tblLook w:val="04A0" w:firstRow="1" w:lastRow="0" w:firstColumn="1" w:lastColumn="0" w:noHBand="0" w:noVBand="1"/>
    </w:tblPr>
    <w:tblGrid>
      <w:gridCol w:w="8931"/>
      <w:gridCol w:w="425"/>
    </w:tblGrid>
    <w:tr w:rsidR="004E512A" w14:paraId="6C96125A" w14:textId="77777777" w:rsidTr="004E512A">
      <w:trPr>
        <w:trHeight w:val="397"/>
      </w:trPr>
      <w:tc>
        <w:tcPr>
          <w:tcW w:w="8931" w:type="dxa"/>
        </w:tcPr>
        <w:p w14:paraId="162046A4" w14:textId="3227D5C9" w:rsidR="004E512A" w:rsidRPr="00CB1FB7" w:rsidRDefault="004E512A" w:rsidP="00495B3B">
          <w:pPr>
            <w:pStyle w:val="FooterOdd"/>
            <w:jc w:val="left"/>
            <w:rPr>
              <w:b/>
            </w:rPr>
          </w:pPr>
        </w:p>
      </w:tc>
      <w:tc>
        <w:tcPr>
          <w:tcW w:w="425" w:type="dxa"/>
        </w:tcPr>
        <w:p w14:paraId="75480751" w14:textId="598900FE" w:rsidR="004E512A" w:rsidRDefault="004E512A" w:rsidP="00521A54">
          <w:pPr>
            <w:pStyle w:val="FooterOddPageNumber"/>
            <w:ind w:left="6"/>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B782D1E" w:rsidR="00364C9A" w:rsidRDefault="00E16CBD">
    <w:pPr>
      <w:pStyle w:val="Footer"/>
    </w:pPr>
    <w:r>
      <w:rPr>
        <w:noProof/>
      </w:rPr>
      <mc:AlternateContent>
        <mc:Choice Requires="wps">
          <w:drawing>
            <wp:anchor distT="0" distB="0" distL="114300" distR="114300" simplePos="0" relativeHeight="251658253" behindDoc="0" locked="0" layoutInCell="0" allowOverlap="1" wp14:anchorId="1C678AA1" wp14:editId="2917D604">
              <wp:simplePos x="0" y="0"/>
              <wp:positionH relativeFrom="page">
                <wp:posOffset>0</wp:posOffset>
              </wp:positionH>
              <wp:positionV relativeFrom="page">
                <wp:posOffset>10228580</wp:posOffset>
              </wp:positionV>
              <wp:extent cx="7560945" cy="273050"/>
              <wp:effectExtent l="0" t="0" r="0" b="12700"/>
              <wp:wrapNone/>
              <wp:docPr id="46" name="MSIPCM0d484973b07ccd497d1b9a0e"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1C678AA1" id="_x0000_t202" coordsize="21600,21600" o:spt="202" path="m,l,21600r21600,l21600,xe">
              <v:stroke joinstyle="miter"/>
              <v:path gradientshapeok="t" o:connecttype="rect"/>
            </v:shapetype>
            <v:shape id="MSIPCM0d484973b07ccd497d1b9a0e" o:spid="_x0000_s1032" type="#_x0000_t202" alt="{&quot;HashCode&quot;:1862493762,&quot;Height&quot;:841.0,&quot;Width&quot;:595.0,&quot;Placement&quot;:&quot;Footer&quot;,&quot;Index&quot;:&quot;FirstPage&quot;,&quot;Section&quot;:1,&quot;Top&quot;:0.0,&quot;Left&quot;:0.0}" style="position:absolute;margin-left:0;margin-top:805.4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o:allowincell="f" filled="f" stroked="f" strokeweight=".5pt">
              <v:textbox inset=",0,,0">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52" behindDoc="0" locked="0" layoutInCell="0" allowOverlap="1" wp14:anchorId="0F4B5772" wp14:editId="3419F0DC">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0F4B5772" id="Text Box 43" o:spid="_x0000_s1033"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o:allowincell="f" filled="f" stroked="f" strokeweight=".5pt">
              <v:textbox inset=",0,,0">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5"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4244B73F" id="Text Box 40" o:spid="_x0000_s1034" type="#_x0000_t202" alt="{&quot;HashCode&quot;:-1264680268,&quot;Height&quot;:841.0,&quot;Width&quot;:595.0,&quot;Placement&quot;:&quot;Footer&quot;,&quot;Index&quot;:&quot;FirstPage&quot;,&quot;Section&quot;:1,&quot;Top&quot;:0.0,&quot;Left&quot;:0.0}" style="position:absolute;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054FD8" w14:textId="77777777" w:rsidR="00AF46DE" w:rsidRPr="0056073C" w:rsidRDefault="00AF46DE" w:rsidP="005D764F">
      <w:pPr>
        <w:pStyle w:val="FootnoteSeparator"/>
      </w:pPr>
    </w:p>
    <w:p w14:paraId="17D501F0" w14:textId="77777777" w:rsidR="00AF46DE" w:rsidRDefault="00AF46DE"/>
  </w:footnote>
  <w:footnote w:type="continuationSeparator" w:id="0">
    <w:p w14:paraId="6FBC8BE1" w14:textId="77777777" w:rsidR="00AF46DE" w:rsidRPr="00CA30B7" w:rsidRDefault="00AF46DE" w:rsidP="006D5A90">
      <w:pPr>
        <w:rPr>
          <w:lang w:val="en-US"/>
        </w:rPr>
      </w:pPr>
      <w:r w:rsidRPr="00CA30B7">
        <w:rPr>
          <w:lang w:val="en-US"/>
        </w:rPr>
        <w:t>_______</w:t>
      </w:r>
    </w:p>
    <w:p w14:paraId="2F4F2961" w14:textId="77777777" w:rsidR="00AF46DE" w:rsidRDefault="00AF46DE"/>
  </w:footnote>
  <w:footnote w:type="continuationNotice" w:id="1">
    <w:p w14:paraId="31A27EA1" w14:textId="77777777" w:rsidR="00AF46DE" w:rsidRDefault="00AF46DE" w:rsidP="006D5A90"/>
    <w:p w14:paraId="41E0B563" w14:textId="77777777" w:rsidR="00AF46DE" w:rsidRDefault="00AF46D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52D47DB9"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DF3E569"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5AF8DF9"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B48B351"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7B4BD25"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D9872D6" id="Freeform: Shape 3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84784AA" id="Freeform: Shape 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BF3833B" id="Freeform: Shape 25"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5BF82B99" id="Freeform: Shape 5"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F8C91D9"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53316FD"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6FF84BE"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99420CF"/>
    <w:multiLevelType w:val="multilevel"/>
    <w:tmpl w:val="DD7A4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0418C5"/>
    <w:multiLevelType w:val="multilevel"/>
    <w:tmpl w:val="DEE240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81CA9C60"/>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3973FA0"/>
    <w:multiLevelType w:val="multilevel"/>
    <w:tmpl w:val="4050AC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9"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1202B5A"/>
    <w:multiLevelType w:val="multilevel"/>
    <w:tmpl w:val="B906C8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7"/>
  </w:num>
  <w:num w:numId="3" w16cid:durableId="985085104">
    <w:abstractNumId w:val="10"/>
  </w:num>
  <w:num w:numId="4" w16cid:durableId="1872112631">
    <w:abstractNumId w:val="12"/>
  </w:num>
  <w:num w:numId="5" w16cid:durableId="336812815">
    <w:abstractNumId w:val="23"/>
  </w:num>
  <w:num w:numId="6" w16cid:durableId="155153463">
    <w:abstractNumId w:val="0"/>
  </w:num>
  <w:num w:numId="7" w16cid:durableId="1428236886">
    <w:abstractNumId w:val="27"/>
  </w:num>
  <w:num w:numId="8" w16cid:durableId="103154041">
    <w:abstractNumId w:val="29"/>
  </w:num>
  <w:num w:numId="9" w16cid:durableId="1308436166">
    <w:abstractNumId w:val="26"/>
  </w:num>
  <w:num w:numId="10" w16cid:durableId="1335643199">
    <w:abstractNumId w:val="35"/>
  </w:num>
  <w:num w:numId="11" w16cid:durableId="1160577431">
    <w:abstractNumId w:val="28"/>
  </w:num>
  <w:num w:numId="12" w16cid:durableId="1673139647">
    <w:abstractNumId w:val="16"/>
  </w:num>
  <w:num w:numId="13" w16cid:durableId="1742215375">
    <w:abstractNumId w:val="45"/>
  </w:num>
  <w:num w:numId="14" w16cid:durableId="664823544">
    <w:abstractNumId w:val="41"/>
  </w:num>
  <w:num w:numId="15" w16cid:durableId="979774751">
    <w:abstractNumId w:val="13"/>
  </w:num>
  <w:num w:numId="16" w16cid:durableId="322781625">
    <w:abstractNumId w:val="25"/>
  </w:num>
  <w:num w:numId="17" w16cid:durableId="192153103">
    <w:abstractNumId w:val="24"/>
  </w:num>
  <w:num w:numId="18" w16cid:durableId="556212025">
    <w:abstractNumId w:val="4"/>
  </w:num>
  <w:num w:numId="19" w16cid:durableId="817914135">
    <w:abstractNumId w:val="42"/>
  </w:num>
  <w:num w:numId="20" w16cid:durableId="843128242">
    <w:abstractNumId w:val="2"/>
  </w:num>
  <w:num w:numId="21" w16cid:durableId="729228463">
    <w:abstractNumId w:val="6"/>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6EBF"/>
    <w:rsid w:val="0003726A"/>
    <w:rsid w:val="00037321"/>
    <w:rsid w:val="000374E9"/>
    <w:rsid w:val="00037830"/>
    <w:rsid w:val="00037F96"/>
    <w:rsid w:val="000405CB"/>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259"/>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1"/>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77EA7"/>
    <w:rsid w:val="00080082"/>
    <w:rsid w:val="000809F5"/>
    <w:rsid w:val="00080B70"/>
    <w:rsid w:val="0008257E"/>
    <w:rsid w:val="00082701"/>
    <w:rsid w:val="00082BF7"/>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0E6"/>
    <w:rsid w:val="000A25A3"/>
    <w:rsid w:val="000A2A5F"/>
    <w:rsid w:val="000A3203"/>
    <w:rsid w:val="000A3E5B"/>
    <w:rsid w:val="000A43C4"/>
    <w:rsid w:val="000A4DD8"/>
    <w:rsid w:val="000A502D"/>
    <w:rsid w:val="000A513C"/>
    <w:rsid w:val="000A526E"/>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2F2"/>
    <w:rsid w:val="000C036C"/>
    <w:rsid w:val="000C043D"/>
    <w:rsid w:val="000C254D"/>
    <w:rsid w:val="000C269E"/>
    <w:rsid w:val="000C2D7C"/>
    <w:rsid w:val="000C3365"/>
    <w:rsid w:val="000C3390"/>
    <w:rsid w:val="000C3827"/>
    <w:rsid w:val="000C3BCA"/>
    <w:rsid w:val="000C3DD3"/>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8E"/>
    <w:rsid w:val="000D4AC1"/>
    <w:rsid w:val="000D5000"/>
    <w:rsid w:val="000D5696"/>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348"/>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80"/>
    <w:rsid w:val="00102D94"/>
    <w:rsid w:val="00102E6D"/>
    <w:rsid w:val="00103C12"/>
    <w:rsid w:val="001042E1"/>
    <w:rsid w:val="0010455D"/>
    <w:rsid w:val="00104C22"/>
    <w:rsid w:val="0010532E"/>
    <w:rsid w:val="00105C15"/>
    <w:rsid w:val="00105FBE"/>
    <w:rsid w:val="0010619C"/>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175"/>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C45"/>
    <w:rsid w:val="00120D59"/>
    <w:rsid w:val="00120EED"/>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5F2"/>
    <w:rsid w:val="001369F7"/>
    <w:rsid w:val="00136DBE"/>
    <w:rsid w:val="001378AA"/>
    <w:rsid w:val="00137A24"/>
    <w:rsid w:val="00137CF3"/>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1CF9"/>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3E5"/>
    <w:rsid w:val="00161450"/>
    <w:rsid w:val="00161A18"/>
    <w:rsid w:val="00161DFE"/>
    <w:rsid w:val="001622E2"/>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F86"/>
    <w:rsid w:val="0017060B"/>
    <w:rsid w:val="00170701"/>
    <w:rsid w:val="00171B71"/>
    <w:rsid w:val="00171C7C"/>
    <w:rsid w:val="00172637"/>
    <w:rsid w:val="001726D4"/>
    <w:rsid w:val="001728B5"/>
    <w:rsid w:val="0017336D"/>
    <w:rsid w:val="00173F1A"/>
    <w:rsid w:val="00174052"/>
    <w:rsid w:val="001745CE"/>
    <w:rsid w:val="00174E84"/>
    <w:rsid w:val="001750A0"/>
    <w:rsid w:val="00175D35"/>
    <w:rsid w:val="00175DCC"/>
    <w:rsid w:val="001762F3"/>
    <w:rsid w:val="0017650F"/>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0D8"/>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A7F4A"/>
    <w:rsid w:val="001B017B"/>
    <w:rsid w:val="001B08FF"/>
    <w:rsid w:val="001B098D"/>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5EA5"/>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2F5"/>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37A"/>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33B"/>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5BB0"/>
    <w:rsid w:val="002062AB"/>
    <w:rsid w:val="002067B9"/>
    <w:rsid w:val="00206D77"/>
    <w:rsid w:val="00206E8D"/>
    <w:rsid w:val="002071C2"/>
    <w:rsid w:val="00207596"/>
    <w:rsid w:val="00207E74"/>
    <w:rsid w:val="00207F4D"/>
    <w:rsid w:val="00210137"/>
    <w:rsid w:val="0021054A"/>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1F1D"/>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D2C"/>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AAE"/>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1A7"/>
    <w:rsid w:val="00292442"/>
    <w:rsid w:val="002924A0"/>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0C"/>
    <w:rsid w:val="002A38CE"/>
    <w:rsid w:val="002A3D3F"/>
    <w:rsid w:val="002A4E2C"/>
    <w:rsid w:val="002A4F2A"/>
    <w:rsid w:val="002A5F7A"/>
    <w:rsid w:val="002A738D"/>
    <w:rsid w:val="002A73A1"/>
    <w:rsid w:val="002A7ACA"/>
    <w:rsid w:val="002A7D81"/>
    <w:rsid w:val="002B07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2A"/>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5CED"/>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A5"/>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29B"/>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998"/>
    <w:rsid w:val="00362A66"/>
    <w:rsid w:val="00362A68"/>
    <w:rsid w:val="003636D0"/>
    <w:rsid w:val="003636D4"/>
    <w:rsid w:val="00363F02"/>
    <w:rsid w:val="00364559"/>
    <w:rsid w:val="00364B80"/>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2C3A"/>
    <w:rsid w:val="003731E8"/>
    <w:rsid w:val="00373597"/>
    <w:rsid w:val="003753F7"/>
    <w:rsid w:val="003756A1"/>
    <w:rsid w:val="00375A62"/>
    <w:rsid w:val="00375A74"/>
    <w:rsid w:val="00375DE3"/>
    <w:rsid w:val="003763C4"/>
    <w:rsid w:val="00376EF3"/>
    <w:rsid w:val="00376FAE"/>
    <w:rsid w:val="00376FEE"/>
    <w:rsid w:val="0037727C"/>
    <w:rsid w:val="00377A63"/>
    <w:rsid w:val="00377FE3"/>
    <w:rsid w:val="003803CA"/>
    <w:rsid w:val="00380438"/>
    <w:rsid w:val="0038051D"/>
    <w:rsid w:val="00380BE2"/>
    <w:rsid w:val="0038146E"/>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4E4"/>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6D44"/>
    <w:rsid w:val="003970D2"/>
    <w:rsid w:val="003972D7"/>
    <w:rsid w:val="003972DF"/>
    <w:rsid w:val="003975FB"/>
    <w:rsid w:val="003978F8"/>
    <w:rsid w:val="00397F32"/>
    <w:rsid w:val="003A040B"/>
    <w:rsid w:val="003A042A"/>
    <w:rsid w:val="003A1206"/>
    <w:rsid w:val="003A16F9"/>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41D"/>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253"/>
    <w:rsid w:val="003D08B8"/>
    <w:rsid w:val="003D1B95"/>
    <w:rsid w:val="003D2616"/>
    <w:rsid w:val="003D2A34"/>
    <w:rsid w:val="003D2FC3"/>
    <w:rsid w:val="003D3028"/>
    <w:rsid w:val="003D32A2"/>
    <w:rsid w:val="003D3FBD"/>
    <w:rsid w:val="003D4029"/>
    <w:rsid w:val="003D432D"/>
    <w:rsid w:val="003D44EC"/>
    <w:rsid w:val="003D4E8A"/>
    <w:rsid w:val="003D4F8B"/>
    <w:rsid w:val="003D5307"/>
    <w:rsid w:val="003D6672"/>
    <w:rsid w:val="003D66C9"/>
    <w:rsid w:val="003D70B4"/>
    <w:rsid w:val="003D70C8"/>
    <w:rsid w:val="003D7855"/>
    <w:rsid w:val="003D78C7"/>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ED"/>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5D0"/>
    <w:rsid w:val="00403B47"/>
    <w:rsid w:val="00403C26"/>
    <w:rsid w:val="00403D9C"/>
    <w:rsid w:val="00404524"/>
    <w:rsid w:val="00404A2B"/>
    <w:rsid w:val="00404DEE"/>
    <w:rsid w:val="00405A58"/>
    <w:rsid w:val="0040698A"/>
    <w:rsid w:val="00407039"/>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D3A"/>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C6F"/>
    <w:rsid w:val="00451630"/>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1E7"/>
    <w:rsid w:val="00457877"/>
    <w:rsid w:val="00457963"/>
    <w:rsid w:val="0045796F"/>
    <w:rsid w:val="00460B70"/>
    <w:rsid w:val="00460EB8"/>
    <w:rsid w:val="00461991"/>
    <w:rsid w:val="00461B9C"/>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A0A"/>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685"/>
    <w:rsid w:val="00482D14"/>
    <w:rsid w:val="00482E90"/>
    <w:rsid w:val="004831EE"/>
    <w:rsid w:val="0048370C"/>
    <w:rsid w:val="00483D8C"/>
    <w:rsid w:val="00484CC4"/>
    <w:rsid w:val="00484D6B"/>
    <w:rsid w:val="00484F7A"/>
    <w:rsid w:val="00485885"/>
    <w:rsid w:val="00486301"/>
    <w:rsid w:val="0048667B"/>
    <w:rsid w:val="00486F1D"/>
    <w:rsid w:val="00486FC3"/>
    <w:rsid w:val="004874B9"/>
    <w:rsid w:val="00487817"/>
    <w:rsid w:val="00487A04"/>
    <w:rsid w:val="00487B4F"/>
    <w:rsid w:val="00487C2C"/>
    <w:rsid w:val="004902CA"/>
    <w:rsid w:val="00490510"/>
    <w:rsid w:val="00490907"/>
    <w:rsid w:val="00490A6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70A"/>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2A"/>
    <w:rsid w:val="004E5182"/>
    <w:rsid w:val="004E5200"/>
    <w:rsid w:val="004E60F4"/>
    <w:rsid w:val="004E6BD0"/>
    <w:rsid w:val="004E6C3A"/>
    <w:rsid w:val="004E6D2C"/>
    <w:rsid w:val="004E6DDB"/>
    <w:rsid w:val="004E6EDB"/>
    <w:rsid w:val="004E7000"/>
    <w:rsid w:val="004E78B5"/>
    <w:rsid w:val="004E7A32"/>
    <w:rsid w:val="004E7A6C"/>
    <w:rsid w:val="004E7FB0"/>
    <w:rsid w:val="004F009F"/>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6C61"/>
    <w:rsid w:val="004F71A6"/>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1A54"/>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1342"/>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51"/>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45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1BB6"/>
    <w:rsid w:val="005D21B8"/>
    <w:rsid w:val="005D2752"/>
    <w:rsid w:val="005D2A6E"/>
    <w:rsid w:val="005D2F7E"/>
    <w:rsid w:val="005D304E"/>
    <w:rsid w:val="005D3344"/>
    <w:rsid w:val="005D3479"/>
    <w:rsid w:val="005D3BC3"/>
    <w:rsid w:val="005D3BD5"/>
    <w:rsid w:val="005D4710"/>
    <w:rsid w:val="005D5093"/>
    <w:rsid w:val="005D5F39"/>
    <w:rsid w:val="005D65AD"/>
    <w:rsid w:val="005D6763"/>
    <w:rsid w:val="005D72DA"/>
    <w:rsid w:val="005D73FF"/>
    <w:rsid w:val="005D764F"/>
    <w:rsid w:val="005D7F05"/>
    <w:rsid w:val="005E0058"/>
    <w:rsid w:val="005E0EAB"/>
    <w:rsid w:val="005E1682"/>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3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3E"/>
    <w:rsid w:val="0061394B"/>
    <w:rsid w:val="00613A39"/>
    <w:rsid w:val="00613FA7"/>
    <w:rsid w:val="0061535D"/>
    <w:rsid w:val="00615673"/>
    <w:rsid w:val="00615BBF"/>
    <w:rsid w:val="006161E5"/>
    <w:rsid w:val="00616561"/>
    <w:rsid w:val="006165D3"/>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76B"/>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1CB"/>
    <w:rsid w:val="00656918"/>
    <w:rsid w:val="006572F0"/>
    <w:rsid w:val="0065751D"/>
    <w:rsid w:val="006576A7"/>
    <w:rsid w:val="006579BD"/>
    <w:rsid w:val="00657DAA"/>
    <w:rsid w:val="0066034F"/>
    <w:rsid w:val="0066072A"/>
    <w:rsid w:val="006610E3"/>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0CA"/>
    <w:rsid w:val="00683877"/>
    <w:rsid w:val="006838F2"/>
    <w:rsid w:val="006846EA"/>
    <w:rsid w:val="00684BCF"/>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DD4"/>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74"/>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46C"/>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AEF"/>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22C"/>
    <w:rsid w:val="006E7625"/>
    <w:rsid w:val="006F04BD"/>
    <w:rsid w:val="006F1C0F"/>
    <w:rsid w:val="006F1DED"/>
    <w:rsid w:val="006F2759"/>
    <w:rsid w:val="006F2A91"/>
    <w:rsid w:val="006F2D33"/>
    <w:rsid w:val="006F2D7A"/>
    <w:rsid w:val="006F2FF5"/>
    <w:rsid w:val="006F379C"/>
    <w:rsid w:val="006F4220"/>
    <w:rsid w:val="006F442B"/>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2F5"/>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133"/>
    <w:rsid w:val="007503C3"/>
    <w:rsid w:val="0075059D"/>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E1B"/>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1C1"/>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B2F"/>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4E79"/>
    <w:rsid w:val="007C5053"/>
    <w:rsid w:val="007C6B6D"/>
    <w:rsid w:val="007C6D10"/>
    <w:rsid w:val="007C71CA"/>
    <w:rsid w:val="007C7D6F"/>
    <w:rsid w:val="007D051A"/>
    <w:rsid w:val="007D0DEF"/>
    <w:rsid w:val="007D109C"/>
    <w:rsid w:val="007D2759"/>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44A"/>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0F6B"/>
    <w:rsid w:val="00821321"/>
    <w:rsid w:val="00821C4C"/>
    <w:rsid w:val="0082304B"/>
    <w:rsid w:val="00823348"/>
    <w:rsid w:val="00823A4D"/>
    <w:rsid w:val="0082411F"/>
    <w:rsid w:val="00824B95"/>
    <w:rsid w:val="00824C66"/>
    <w:rsid w:val="00824E09"/>
    <w:rsid w:val="008260E4"/>
    <w:rsid w:val="0082621E"/>
    <w:rsid w:val="00826288"/>
    <w:rsid w:val="008263F2"/>
    <w:rsid w:val="00826406"/>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30D"/>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0F75"/>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97780"/>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1F6"/>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AE6"/>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3CF7"/>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A2E"/>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A48"/>
    <w:rsid w:val="008F6E4D"/>
    <w:rsid w:val="008F6F72"/>
    <w:rsid w:val="008F744E"/>
    <w:rsid w:val="008F7726"/>
    <w:rsid w:val="008F79B2"/>
    <w:rsid w:val="008F7DDE"/>
    <w:rsid w:val="008F7FD8"/>
    <w:rsid w:val="00900131"/>
    <w:rsid w:val="009003E0"/>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27D"/>
    <w:rsid w:val="009272BF"/>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2EC3"/>
    <w:rsid w:val="00953130"/>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3FD"/>
    <w:rsid w:val="009966AB"/>
    <w:rsid w:val="009969D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909"/>
    <w:rsid w:val="009C5D3E"/>
    <w:rsid w:val="009C6830"/>
    <w:rsid w:val="009C6B5A"/>
    <w:rsid w:val="009C730C"/>
    <w:rsid w:val="009C76BC"/>
    <w:rsid w:val="009C7877"/>
    <w:rsid w:val="009C795A"/>
    <w:rsid w:val="009C79FA"/>
    <w:rsid w:val="009C7BFA"/>
    <w:rsid w:val="009C7E16"/>
    <w:rsid w:val="009D01C9"/>
    <w:rsid w:val="009D01DD"/>
    <w:rsid w:val="009D11B3"/>
    <w:rsid w:val="009D11DB"/>
    <w:rsid w:val="009D16FC"/>
    <w:rsid w:val="009D1828"/>
    <w:rsid w:val="009D1BC9"/>
    <w:rsid w:val="009D1D76"/>
    <w:rsid w:val="009D2007"/>
    <w:rsid w:val="009D21FE"/>
    <w:rsid w:val="009D246B"/>
    <w:rsid w:val="009D2787"/>
    <w:rsid w:val="009D2B29"/>
    <w:rsid w:val="009D343B"/>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4387"/>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484"/>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096"/>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0B3"/>
    <w:rsid w:val="00A7514B"/>
    <w:rsid w:val="00A754E7"/>
    <w:rsid w:val="00A75703"/>
    <w:rsid w:val="00A7585A"/>
    <w:rsid w:val="00A7595C"/>
    <w:rsid w:val="00A75E13"/>
    <w:rsid w:val="00A7647C"/>
    <w:rsid w:val="00A76776"/>
    <w:rsid w:val="00A769E9"/>
    <w:rsid w:val="00A76D09"/>
    <w:rsid w:val="00A770F0"/>
    <w:rsid w:val="00A7714E"/>
    <w:rsid w:val="00A80AD5"/>
    <w:rsid w:val="00A81609"/>
    <w:rsid w:val="00A817E5"/>
    <w:rsid w:val="00A82130"/>
    <w:rsid w:val="00A82200"/>
    <w:rsid w:val="00A82495"/>
    <w:rsid w:val="00A82567"/>
    <w:rsid w:val="00A826AE"/>
    <w:rsid w:val="00A82DC0"/>
    <w:rsid w:val="00A82EF3"/>
    <w:rsid w:val="00A8313C"/>
    <w:rsid w:val="00A84170"/>
    <w:rsid w:val="00A84C38"/>
    <w:rsid w:val="00A84FD0"/>
    <w:rsid w:val="00A85033"/>
    <w:rsid w:val="00A85727"/>
    <w:rsid w:val="00A85731"/>
    <w:rsid w:val="00A85E99"/>
    <w:rsid w:val="00A86607"/>
    <w:rsid w:val="00A8679F"/>
    <w:rsid w:val="00A86F0E"/>
    <w:rsid w:val="00A878F9"/>
    <w:rsid w:val="00A87D1B"/>
    <w:rsid w:val="00A90568"/>
    <w:rsid w:val="00A91763"/>
    <w:rsid w:val="00A9192E"/>
    <w:rsid w:val="00A9194C"/>
    <w:rsid w:val="00A91D05"/>
    <w:rsid w:val="00A93280"/>
    <w:rsid w:val="00A934FE"/>
    <w:rsid w:val="00A935BE"/>
    <w:rsid w:val="00A94064"/>
    <w:rsid w:val="00A94789"/>
    <w:rsid w:val="00A954A3"/>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46DE"/>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912"/>
    <w:rsid w:val="00B0441A"/>
    <w:rsid w:val="00B04DFB"/>
    <w:rsid w:val="00B05017"/>
    <w:rsid w:val="00B05733"/>
    <w:rsid w:val="00B05998"/>
    <w:rsid w:val="00B05AB9"/>
    <w:rsid w:val="00B05B00"/>
    <w:rsid w:val="00B06077"/>
    <w:rsid w:val="00B0680D"/>
    <w:rsid w:val="00B072DC"/>
    <w:rsid w:val="00B10A43"/>
    <w:rsid w:val="00B10FB5"/>
    <w:rsid w:val="00B1148F"/>
    <w:rsid w:val="00B11A35"/>
    <w:rsid w:val="00B12BE0"/>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6C51"/>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07"/>
    <w:rsid w:val="00B52A44"/>
    <w:rsid w:val="00B531EB"/>
    <w:rsid w:val="00B542E1"/>
    <w:rsid w:val="00B543C4"/>
    <w:rsid w:val="00B54560"/>
    <w:rsid w:val="00B548A1"/>
    <w:rsid w:val="00B54DEE"/>
    <w:rsid w:val="00B55290"/>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2E5"/>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5F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538"/>
    <w:rsid w:val="00B94771"/>
    <w:rsid w:val="00B949C5"/>
    <w:rsid w:val="00B94B88"/>
    <w:rsid w:val="00B94E96"/>
    <w:rsid w:val="00B953B3"/>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315C"/>
    <w:rsid w:val="00BA4ED5"/>
    <w:rsid w:val="00BA58E7"/>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884"/>
    <w:rsid w:val="00BE3E9B"/>
    <w:rsid w:val="00BE489A"/>
    <w:rsid w:val="00BE584B"/>
    <w:rsid w:val="00BE5933"/>
    <w:rsid w:val="00BE5E33"/>
    <w:rsid w:val="00BE68A7"/>
    <w:rsid w:val="00BE7D49"/>
    <w:rsid w:val="00BF0552"/>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6CD0"/>
    <w:rsid w:val="00BF71F2"/>
    <w:rsid w:val="00BF7304"/>
    <w:rsid w:val="00BF7E14"/>
    <w:rsid w:val="00C00776"/>
    <w:rsid w:val="00C00AAC"/>
    <w:rsid w:val="00C0159F"/>
    <w:rsid w:val="00C01BCA"/>
    <w:rsid w:val="00C023EF"/>
    <w:rsid w:val="00C02F28"/>
    <w:rsid w:val="00C03FCA"/>
    <w:rsid w:val="00C05C8F"/>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80"/>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60A"/>
    <w:rsid w:val="00C6084A"/>
    <w:rsid w:val="00C60970"/>
    <w:rsid w:val="00C60C7E"/>
    <w:rsid w:val="00C61945"/>
    <w:rsid w:val="00C61B3E"/>
    <w:rsid w:val="00C61DF6"/>
    <w:rsid w:val="00C6207A"/>
    <w:rsid w:val="00C624EE"/>
    <w:rsid w:val="00C62C3A"/>
    <w:rsid w:val="00C631B2"/>
    <w:rsid w:val="00C632AB"/>
    <w:rsid w:val="00C63AFE"/>
    <w:rsid w:val="00C63CA0"/>
    <w:rsid w:val="00C64497"/>
    <w:rsid w:val="00C648F9"/>
    <w:rsid w:val="00C64A4E"/>
    <w:rsid w:val="00C64DF6"/>
    <w:rsid w:val="00C650C6"/>
    <w:rsid w:val="00C659B5"/>
    <w:rsid w:val="00C65EF5"/>
    <w:rsid w:val="00C65F8D"/>
    <w:rsid w:val="00C66039"/>
    <w:rsid w:val="00C66842"/>
    <w:rsid w:val="00C675A2"/>
    <w:rsid w:val="00C67B2C"/>
    <w:rsid w:val="00C67C64"/>
    <w:rsid w:val="00C67DB3"/>
    <w:rsid w:val="00C70493"/>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2DA"/>
    <w:rsid w:val="00C84519"/>
    <w:rsid w:val="00C847FA"/>
    <w:rsid w:val="00C84FED"/>
    <w:rsid w:val="00C8647A"/>
    <w:rsid w:val="00C86516"/>
    <w:rsid w:val="00C86B61"/>
    <w:rsid w:val="00C86C5E"/>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109"/>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1FB1"/>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78"/>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377A"/>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BC4"/>
    <w:rsid w:val="00D02C69"/>
    <w:rsid w:val="00D02D95"/>
    <w:rsid w:val="00D02F55"/>
    <w:rsid w:val="00D02FDD"/>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718"/>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32C"/>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31D"/>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8A1"/>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6EA"/>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6CBD"/>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CB5"/>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6A5"/>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9A6"/>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977AE"/>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0B"/>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2068"/>
    <w:rsid w:val="00EE300D"/>
    <w:rsid w:val="00EE3456"/>
    <w:rsid w:val="00EE3842"/>
    <w:rsid w:val="00EE47B3"/>
    <w:rsid w:val="00EE4D70"/>
    <w:rsid w:val="00EE4FF5"/>
    <w:rsid w:val="00EE521D"/>
    <w:rsid w:val="00EE563A"/>
    <w:rsid w:val="00EE59CC"/>
    <w:rsid w:val="00EE6450"/>
    <w:rsid w:val="00EE64AC"/>
    <w:rsid w:val="00EE6632"/>
    <w:rsid w:val="00EE75D4"/>
    <w:rsid w:val="00EE7E53"/>
    <w:rsid w:val="00EF05F4"/>
    <w:rsid w:val="00EF140E"/>
    <w:rsid w:val="00EF1B03"/>
    <w:rsid w:val="00EF2922"/>
    <w:rsid w:val="00EF2C83"/>
    <w:rsid w:val="00EF2CF1"/>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5DC"/>
    <w:rsid w:val="00F0769A"/>
    <w:rsid w:val="00F07FCB"/>
    <w:rsid w:val="00F102B7"/>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5EA"/>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66E"/>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002"/>
    <w:rsid w:val="00F534F3"/>
    <w:rsid w:val="00F53AB5"/>
    <w:rsid w:val="00F53F40"/>
    <w:rsid w:val="00F542CE"/>
    <w:rsid w:val="00F549BC"/>
    <w:rsid w:val="00F54A26"/>
    <w:rsid w:val="00F555C1"/>
    <w:rsid w:val="00F555F1"/>
    <w:rsid w:val="00F565B0"/>
    <w:rsid w:val="00F57D76"/>
    <w:rsid w:val="00F600CB"/>
    <w:rsid w:val="00F601BF"/>
    <w:rsid w:val="00F602AC"/>
    <w:rsid w:val="00F60627"/>
    <w:rsid w:val="00F60717"/>
    <w:rsid w:val="00F609A2"/>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847"/>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1D42"/>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303"/>
    <w:rsid w:val="00F86448"/>
    <w:rsid w:val="00F870D7"/>
    <w:rsid w:val="00F874AD"/>
    <w:rsid w:val="00F9224D"/>
    <w:rsid w:val="00F92490"/>
    <w:rsid w:val="00F929BC"/>
    <w:rsid w:val="00F92C56"/>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A3"/>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838"/>
    <w:rsid w:val="00FC7E20"/>
    <w:rsid w:val="00FD0722"/>
    <w:rsid w:val="00FD0BCD"/>
    <w:rsid w:val="00FD1288"/>
    <w:rsid w:val="00FD1F76"/>
    <w:rsid w:val="00FD2666"/>
    <w:rsid w:val="00FD29B7"/>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37C1"/>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91E3E51"/>
    <w:rsid w:val="2AD1A926"/>
    <w:rsid w:val="2E50873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8793BAB2-66CB-430E-9F94-66C46B5337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aliases w:val="Bulleted list"/>
    <w:basedOn w:val="Normal"/>
    <w:link w:val="ListParagraphChar"/>
    <w:uiPriority w:val="1"/>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normaltextrun">
    <w:name w:val="normaltextrun"/>
    <w:basedOn w:val="DefaultParagraphFont"/>
    <w:rsid w:val="00571342"/>
  </w:style>
  <w:style w:type="character" w:customStyle="1" w:styleId="ListParagraphChar">
    <w:name w:val="List Paragraph Char"/>
    <w:aliases w:val="Bulleted list Char"/>
    <w:basedOn w:val="DefaultParagraphFont"/>
    <w:link w:val="ListParagraph"/>
    <w:uiPriority w:val="1"/>
    <w:rsid w:val="0061393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273529">
      <w:bodyDiv w:val="1"/>
      <w:marLeft w:val="0"/>
      <w:marRight w:val="0"/>
      <w:marTop w:val="0"/>
      <w:marBottom w:val="0"/>
      <w:divBdr>
        <w:top w:val="none" w:sz="0" w:space="0" w:color="auto"/>
        <w:left w:val="none" w:sz="0" w:space="0" w:color="auto"/>
        <w:bottom w:val="none" w:sz="0" w:space="0" w:color="auto"/>
        <w:right w:val="none" w:sz="0" w:space="0" w:color="auto"/>
      </w:divBdr>
    </w:div>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51774639">
      <w:bodyDiv w:val="1"/>
      <w:marLeft w:val="0"/>
      <w:marRight w:val="0"/>
      <w:marTop w:val="0"/>
      <w:marBottom w:val="0"/>
      <w:divBdr>
        <w:top w:val="none" w:sz="0" w:space="0" w:color="auto"/>
        <w:left w:val="none" w:sz="0" w:space="0" w:color="auto"/>
        <w:bottom w:val="none" w:sz="0" w:space="0" w:color="auto"/>
        <w:right w:val="none" w:sz="0" w:space="0" w:color="auto"/>
      </w:divBdr>
    </w:div>
    <w:div w:id="62800555">
      <w:bodyDiv w:val="1"/>
      <w:marLeft w:val="0"/>
      <w:marRight w:val="0"/>
      <w:marTop w:val="0"/>
      <w:marBottom w:val="0"/>
      <w:divBdr>
        <w:top w:val="none" w:sz="0" w:space="0" w:color="auto"/>
        <w:left w:val="none" w:sz="0" w:space="0" w:color="auto"/>
        <w:bottom w:val="none" w:sz="0" w:space="0" w:color="auto"/>
        <w:right w:val="none" w:sz="0" w:space="0" w:color="auto"/>
      </w:divBdr>
    </w:div>
    <w:div w:id="125633653">
      <w:bodyDiv w:val="1"/>
      <w:marLeft w:val="0"/>
      <w:marRight w:val="0"/>
      <w:marTop w:val="0"/>
      <w:marBottom w:val="0"/>
      <w:divBdr>
        <w:top w:val="none" w:sz="0" w:space="0" w:color="auto"/>
        <w:left w:val="none" w:sz="0" w:space="0" w:color="auto"/>
        <w:bottom w:val="none" w:sz="0" w:space="0" w:color="auto"/>
        <w:right w:val="none" w:sz="0" w:space="0" w:color="auto"/>
      </w:divBdr>
    </w:div>
    <w:div w:id="129254327">
      <w:bodyDiv w:val="1"/>
      <w:marLeft w:val="0"/>
      <w:marRight w:val="0"/>
      <w:marTop w:val="0"/>
      <w:marBottom w:val="0"/>
      <w:divBdr>
        <w:top w:val="none" w:sz="0" w:space="0" w:color="auto"/>
        <w:left w:val="none" w:sz="0" w:space="0" w:color="auto"/>
        <w:bottom w:val="none" w:sz="0" w:space="0" w:color="auto"/>
        <w:right w:val="none" w:sz="0" w:space="0" w:color="auto"/>
      </w:divBdr>
      <w:divsChild>
        <w:div w:id="478304886">
          <w:marLeft w:val="0"/>
          <w:marRight w:val="0"/>
          <w:marTop w:val="0"/>
          <w:marBottom w:val="0"/>
          <w:divBdr>
            <w:top w:val="none" w:sz="0" w:space="0" w:color="auto"/>
            <w:left w:val="none" w:sz="0" w:space="0" w:color="auto"/>
            <w:bottom w:val="none" w:sz="0" w:space="0" w:color="auto"/>
            <w:right w:val="none" w:sz="0" w:space="0" w:color="auto"/>
          </w:divBdr>
        </w:div>
        <w:div w:id="562718705">
          <w:marLeft w:val="0"/>
          <w:marRight w:val="0"/>
          <w:marTop w:val="0"/>
          <w:marBottom w:val="0"/>
          <w:divBdr>
            <w:top w:val="none" w:sz="0" w:space="0" w:color="auto"/>
            <w:left w:val="none" w:sz="0" w:space="0" w:color="auto"/>
            <w:bottom w:val="none" w:sz="0" w:space="0" w:color="auto"/>
            <w:right w:val="none" w:sz="0" w:space="0" w:color="auto"/>
          </w:divBdr>
        </w:div>
      </w:divsChild>
    </w:div>
    <w:div w:id="143354552">
      <w:bodyDiv w:val="1"/>
      <w:marLeft w:val="0"/>
      <w:marRight w:val="0"/>
      <w:marTop w:val="0"/>
      <w:marBottom w:val="0"/>
      <w:divBdr>
        <w:top w:val="none" w:sz="0" w:space="0" w:color="auto"/>
        <w:left w:val="none" w:sz="0" w:space="0" w:color="auto"/>
        <w:bottom w:val="none" w:sz="0" w:space="0" w:color="auto"/>
        <w:right w:val="none" w:sz="0" w:space="0" w:color="auto"/>
      </w:divBdr>
    </w:div>
    <w:div w:id="14903038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66624390">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24480515">
      <w:bodyDiv w:val="1"/>
      <w:marLeft w:val="0"/>
      <w:marRight w:val="0"/>
      <w:marTop w:val="0"/>
      <w:marBottom w:val="0"/>
      <w:divBdr>
        <w:top w:val="none" w:sz="0" w:space="0" w:color="auto"/>
        <w:left w:val="none" w:sz="0" w:space="0" w:color="auto"/>
        <w:bottom w:val="none" w:sz="0" w:space="0" w:color="auto"/>
        <w:right w:val="none" w:sz="0" w:space="0" w:color="auto"/>
      </w:divBdr>
      <w:divsChild>
        <w:div w:id="661861233">
          <w:marLeft w:val="0"/>
          <w:marRight w:val="0"/>
          <w:marTop w:val="0"/>
          <w:marBottom w:val="0"/>
          <w:divBdr>
            <w:top w:val="none" w:sz="0" w:space="0" w:color="auto"/>
            <w:left w:val="none" w:sz="0" w:space="0" w:color="auto"/>
            <w:bottom w:val="none" w:sz="0" w:space="0" w:color="auto"/>
            <w:right w:val="none" w:sz="0" w:space="0" w:color="auto"/>
          </w:divBdr>
        </w:div>
        <w:div w:id="972369981">
          <w:marLeft w:val="0"/>
          <w:marRight w:val="0"/>
          <w:marTop w:val="0"/>
          <w:marBottom w:val="0"/>
          <w:divBdr>
            <w:top w:val="none" w:sz="0" w:space="0" w:color="auto"/>
            <w:left w:val="none" w:sz="0" w:space="0" w:color="auto"/>
            <w:bottom w:val="none" w:sz="0" w:space="0" w:color="auto"/>
            <w:right w:val="none" w:sz="0" w:space="0" w:color="auto"/>
          </w:divBdr>
        </w:div>
      </w:divsChild>
    </w:div>
    <w:div w:id="351418911">
      <w:bodyDiv w:val="1"/>
      <w:marLeft w:val="0"/>
      <w:marRight w:val="0"/>
      <w:marTop w:val="0"/>
      <w:marBottom w:val="0"/>
      <w:divBdr>
        <w:top w:val="none" w:sz="0" w:space="0" w:color="auto"/>
        <w:left w:val="none" w:sz="0" w:space="0" w:color="auto"/>
        <w:bottom w:val="none" w:sz="0" w:space="0" w:color="auto"/>
        <w:right w:val="none" w:sz="0" w:space="0" w:color="auto"/>
      </w:divBdr>
    </w:div>
    <w:div w:id="405419386">
      <w:bodyDiv w:val="1"/>
      <w:marLeft w:val="0"/>
      <w:marRight w:val="0"/>
      <w:marTop w:val="0"/>
      <w:marBottom w:val="0"/>
      <w:divBdr>
        <w:top w:val="none" w:sz="0" w:space="0" w:color="auto"/>
        <w:left w:val="none" w:sz="0" w:space="0" w:color="auto"/>
        <w:bottom w:val="none" w:sz="0" w:space="0" w:color="auto"/>
        <w:right w:val="none" w:sz="0" w:space="0" w:color="auto"/>
      </w:divBdr>
    </w:div>
    <w:div w:id="407121062">
      <w:bodyDiv w:val="1"/>
      <w:marLeft w:val="0"/>
      <w:marRight w:val="0"/>
      <w:marTop w:val="0"/>
      <w:marBottom w:val="0"/>
      <w:divBdr>
        <w:top w:val="none" w:sz="0" w:space="0" w:color="auto"/>
        <w:left w:val="none" w:sz="0" w:space="0" w:color="auto"/>
        <w:bottom w:val="none" w:sz="0" w:space="0" w:color="auto"/>
        <w:right w:val="none" w:sz="0" w:space="0" w:color="auto"/>
      </w:divBdr>
    </w:div>
    <w:div w:id="423381572">
      <w:bodyDiv w:val="1"/>
      <w:marLeft w:val="0"/>
      <w:marRight w:val="0"/>
      <w:marTop w:val="0"/>
      <w:marBottom w:val="0"/>
      <w:divBdr>
        <w:top w:val="none" w:sz="0" w:space="0" w:color="auto"/>
        <w:left w:val="none" w:sz="0" w:space="0" w:color="auto"/>
        <w:bottom w:val="none" w:sz="0" w:space="0" w:color="auto"/>
        <w:right w:val="none" w:sz="0" w:space="0" w:color="auto"/>
      </w:divBdr>
      <w:divsChild>
        <w:div w:id="1568690569">
          <w:marLeft w:val="0"/>
          <w:marRight w:val="0"/>
          <w:marTop w:val="0"/>
          <w:marBottom w:val="0"/>
          <w:divBdr>
            <w:top w:val="none" w:sz="0" w:space="0" w:color="auto"/>
            <w:left w:val="none" w:sz="0" w:space="0" w:color="auto"/>
            <w:bottom w:val="none" w:sz="0" w:space="0" w:color="auto"/>
            <w:right w:val="none" w:sz="0" w:space="0" w:color="auto"/>
          </w:divBdr>
        </w:div>
        <w:div w:id="1667780719">
          <w:marLeft w:val="0"/>
          <w:marRight w:val="0"/>
          <w:marTop w:val="0"/>
          <w:marBottom w:val="0"/>
          <w:divBdr>
            <w:top w:val="none" w:sz="0" w:space="0" w:color="auto"/>
            <w:left w:val="none" w:sz="0" w:space="0" w:color="auto"/>
            <w:bottom w:val="none" w:sz="0" w:space="0" w:color="auto"/>
            <w:right w:val="none" w:sz="0" w:space="0" w:color="auto"/>
          </w:divBdr>
        </w:div>
      </w:divsChild>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55680796">
      <w:bodyDiv w:val="1"/>
      <w:marLeft w:val="0"/>
      <w:marRight w:val="0"/>
      <w:marTop w:val="0"/>
      <w:marBottom w:val="0"/>
      <w:divBdr>
        <w:top w:val="none" w:sz="0" w:space="0" w:color="auto"/>
        <w:left w:val="none" w:sz="0" w:space="0" w:color="auto"/>
        <w:bottom w:val="none" w:sz="0" w:space="0" w:color="auto"/>
        <w:right w:val="none" w:sz="0" w:space="0" w:color="auto"/>
      </w:divBdr>
    </w:div>
    <w:div w:id="661355572">
      <w:bodyDiv w:val="1"/>
      <w:marLeft w:val="0"/>
      <w:marRight w:val="0"/>
      <w:marTop w:val="0"/>
      <w:marBottom w:val="0"/>
      <w:divBdr>
        <w:top w:val="none" w:sz="0" w:space="0" w:color="auto"/>
        <w:left w:val="none" w:sz="0" w:space="0" w:color="auto"/>
        <w:bottom w:val="none" w:sz="0" w:space="0" w:color="auto"/>
        <w:right w:val="none" w:sz="0" w:space="0" w:color="auto"/>
      </w:divBdr>
    </w:div>
    <w:div w:id="770005821">
      <w:bodyDiv w:val="1"/>
      <w:marLeft w:val="0"/>
      <w:marRight w:val="0"/>
      <w:marTop w:val="0"/>
      <w:marBottom w:val="0"/>
      <w:divBdr>
        <w:top w:val="none" w:sz="0" w:space="0" w:color="auto"/>
        <w:left w:val="none" w:sz="0" w:space="0" w:color="auto"/>
        <w:bottom w:val="none" w:sz="0" w:space="0" w:color="auto"/>
        <w:right w:val="none" w:sz="0" w:space="0" w:color="auto"/>
      </w:divBdr>
      <w:divsChild>
        <w:div w:id="1023290923">
          <w:marLeft w:val="0"/>
          <w:marRight w:val="0"/>
          <w:marTop w:val="0"/>
          <w:marBottom w:val="0"/>
          <w:divBdr>
            <w:top w:val="none" w:sz="0" w:space="0" w:color="auto"/>
            <w:left w:val="none" w:sz="0" w:space="0" w:color="auto"/>
            <w:bottom w:val="none" w:sz="0" w:space="0" w:color="auto"/>
            <w:right w:val="none" w:sz="0" w:space="0" w:color="auto"/>
          </w:divBdr>
        </w:div>
        <w:div w:id="1177042276">
          <w:marLeft w:val="0"/>
          <w:marRight w:val="0"/>
          <w:marTop w:val="0"/>
          <w:marBottom w:val="0"/>
          <w:divBdr>
            <w:top w:val="none" w:sz="0" w:space="0" w:color="auto"/>
            <w:left w:val="none" w:sz="0" w:space="0" w:color="auto"/>
            <w:bottom w:val="none" w:sz="0" w:space="0" w:color="auto"/>
            <w:right w:val="none" w:sz="0" w:space="0" w:color="auto"/>
          </w:divBdr>
        </w:div>
      </w:divsChild>
    </w:div>
    <w:div w:id="845755680">
      <w:bodyDiv w:val="1"/>
      <w:marLeft w:val="0"/>
      <w:marRight w:val="0"/>
      <w:marTop w:val="0"/>
      <w:marBottom w:val="0"/>
      <w:divBdr>
        <w:top w:val="none" w:sz="0" w:space="0" w:color="auto"/>
        <w:left w:val="none" w:sz="0" w:space="0" w:color="auto"/>
        <w:bottom w:val="none" w:sz="0" w:space="0" w:color="auto"/>
        <w:right w:val="none" w:sz="0" w:space="0" w:color="auto"/>
      </w:divBdr>
    </w:div>
    <w:div w:id="862665814">
      <w:bodyDiv w:val="1"/>
      <w:marLeft w:val="0"/>
      <w:marRight w:val="0"/>
      <w:marTop w:val="0"/>
      <w:marBottom w:val="0"/>
      <w:divBdr>
        <w:top w:val="none" w:sz="0" w:space="0" w:color="auto"/>
        <w:left w:val="none" w:sz="0" w:space="0" w:color="auto"/>
        <w:bottom w:val="none" w:sz="0" w:space="0" w:color="auto"/>
        <w:right w:val="none" w:sz="0" w:space="0" w:color="auto"/>
      </w:divBdr>
    </w:div>
    <w:div w:id="866060561">
      <w:bodyDiv w:val="1"/>
      <w:marLeft w:val="0"/>
      <w:marRight w:val="0"/>
      <w:marTop w:val="0"/>
      <w:marBottom w:val="0"/>
      <w:divBdr>
        <w:top w:val="none" w:sz="0" w:space="0" w:color="auto"/>
        <w:left w:val="none" w:sz="0" w:space="0" w:color="auto"/>
        <w:bottom w:val="none" w:sz="0" w:space="0" w:color="auto"/>
        <w:right w:val="none" w:sz="0" w:space="0" w:color="auto"/>
      </w:divBdr>
    </w:div>
    <w:div w:id="905845530">
      <w:bodyDiv w:val="1"/>
      <w:marLeft w:val="0"/>
      <w:marRight w:val="0"/>
      <w:marTop w:val="0"/>
      <w:marBottom w:val="0"/>
      <w:divBdr>
        <w:top w:val="none" w:sz="0" w:space="0" w:color="auto"/>
        <w:left w:val="none" w:sz="0" w:space="0" w:color="auto"/>
        <w:bottom w:val="none" w:sz="0" w:space="0" w:color="auto"/>
        <w:right w:val="none" w:sz="0" w:space="0" w:color="auto"/>
      </w:divBdr>
    </w:div>
    <w:div w:id="928003399">
      <w:bodyDiv w:val="1"/>
      <w:marLeft w:val="0"/>
      <w:marRight w:val="0"/>
      <w:marTop w:val="0"/>
      <w:marBottom w:val="0"/>
      <w:divBdr>
        <w:top w:val="none" w:sz="0" w:space="0" w:color="auto"/>
        <w:left w:val="none" w:sz="0" w:space="0" w:color="auto"/>
        <w:bottom w:val="none" w:sz="0" w:space="0" w:color="auto"/>
        <w:right w:val="none" w:sz="0" w:space="0" w:color="auto"/>
      </w:divBdr>
    </w:div>
    <w:div w:id="947271035">
      <w:bodyDiv w:val="1"/>
      <w:marLeft w:val="0"/>
      <w:marRight w:val="0"/>
      <w:marTop w:val="0"/>
      <w:marBottom w:val="0"/>
      <w:divBdr>
        <w:top w:val="none" w:sz="0" w:space="0" w:color="auto"/>
        <w:left w:val="none" w:sz="0" w:space="0" w:color="auto"/>
        <w:bottom w:val="none" w:sz="0" w:space="0" w:color="auto"/>
        <w:right w:val="none" w:sz="0" w:space="0" w:color="auto"/>
      </w:divBdr>
    </w:div>
    <w:div w:id="1124467283">
      <w:bodyDiv w:val="1"/>
      <w:marLeft w:val="0"/>
      <w:marRight w:val="0"/>
      <w:marTop w:val="0"/>
      <w:marBottom w:val="0"/>
      <w:divBdr>
        <w:top w:val="none" w:sz="0" w:space="0" w:color="auto"/>
        <w:left w:val="none" w:sz="0" w:space="0" w:color="auto"/>
        <w:bottom w:val="none" w:sz="0" w:space="0" w:color="auto"/>
        <w:right w:val="none" w:sz="0" w:space="0" w:color="auto"/>
      </w:divBdr>
    </w:div>
    <w:div w:id="1147697859">
      <w:bodyDiv w:val="1"/>
      <w:marLeft w:val="0"/>
      <w:marRight w:val="0"/>
      <w:marTop w:val="0"/>
      <w:marBottom w:val="0"/>
      <w:divBdr>
        <w:top w:val="none" w:sz="0" w:space="0" w:color="auto"/>
        <w:left w:val="none" w:sz="0" w:space="0" w:color="auto"/>
        <w:bottom w:val="none" w:sz="0" w:space="0" w:color="auto"/>
        <w:right w:val="none" w:sz="0" w:space="0" w:color="auto"/>
      </w:divBdr>
      <w:divsChild>
        <w:div w:id="55902913">
          <w:marLeft w:val="0"/>
          <w:marRight w:val="0"/>
          <w:marTop w:val="0"/>
          <w:marBottom w:val="0"/>
          <w:divBdr>
            <w:top w:val="none" w:sz="0" w:space="0" w:color="auto"/>
            <w:left w:val="none" w:sz="0" w:space="0" w:color="auto"/>
            <w:bottom w:val="none" w:sz="0" w:space="0" w:color="auto"/>
            <w:right w:val="none" w:sz="0" w:space="0" w:color="auto"/>
          </w:divBdr>
        </w:div>
        <w:div w:id="196285731">
          <w:marLeft w:val="0"/>
          <w:marRight w:val="0"/>
          <w:marTop w:val="0"/>
          <w:marBottom w:val="0"/>
          <w:divBdr>
            <w:top w:val="none" w:sz="0" w:space="0" w:color="auto"/>
            <w:left w:val="none" w:sz="0" w:space="0" w:color="auto"/>
            <w:bottom w:val="none" w:sz="0" w:space="0" w:color="auto"/>
            <w:right w:val="none" w:sz="0" w:space="0" w:color="auto"/>
          </w:divBdr>
        </w:div>
        <w:div w:id="316349140">
          <w:marLeft w:val="0"/>
          <w:marRight w:val="0"/>
          <w:marTop w:val="0"/>
          <w:marBottom w:val="0"/>
          <w:divBdr>
            <w:top w:val="none" w:sz="0" w:space="0" w:color="auto"/>
            <w:left w:val="none" w:sz="0" w:space="0" w:color="auto"/>
            <w:bottom w:val="none" w:sz="0" w:space="0" w:color="auto"/>
            <w:right w:val="none" w:sz="0" w:space="0" w:color="auto"/>
          </w:divBdr>
        </w:div>
        <w:div w:id="604922876">
          <w:marLeft w:val="0"/>
          <w:marRight w:val="0"/>
          <w:marTop w:val="0"/>
          <w:marBottom w:val="0"/>
          <w:divBdr>
            <w:top w:val="none" w:sz="0" w:space="0" w:color="auto"/>
            <w:left w:val="none" w:sz="0" w:space="0" w:color="auto"/>
            <w:bottom w:val="none" w:sz="0" w:space="0" w:color="auto"/>
            <w:right w:val="none" w:sz="0" w:space="0" w:color="auto"/>
          </w:divBdr>
        </w:div>
        <w:div w:id="834734155">
          <w:marLeft w:val="0"/>
          <w:marRight w:val="0"/>
          <w:marTop w:val="0"/>
          <w:marBottom w:val="0"/>
          <w:divBdr>
            <w:top w:val="none" w:sz="0" w:space="0" w:color="auto"/>
            <w:left w:val="none" w:sz="0" w:space="0" w:color="auto"/>
            <w:bottom w:val="none" w:sz="0" w:space="0" w:color="auto"/>
            <w:right w:val="none" w:sz="0" w:space="0" w:color="auto"/>
          </w:divBdr>
        </w:div>
        <w:div w:id="1552577951">
          <w:marLeft w:val="0"/>
          <w:marRight w:val="0"/>
          <w:marTop w:val="0"/>
          <w:marBottom w:val="0"/>
          <w:divBdr>
            <w:top w:val="none" w:sz="0" w:space="0" w:color="auto"/>
            <w:left w:val="none" w:sz="0" w:space="0" w:color="auto"/>
            <w:bottom w:val="none" w:sz="0" w:space="0" w:color="auto"/>
            <w:right w:val="none" w:sz="0" w:space="0" w:color="auto"/>
          </w:divBdr>
        </w:div>
        <w:div w:id="1674869329">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42058486">
      <w:bodyDiv w:val="1"/>
      <w:marLeft w:val="0"/>
      <w:marRight w:val="0"/>
      <w:marTop w:val="0"/>
      <w:marBottom w:val="0"/>
      <w:divBdr>
        <w:top w:val="none" w:sz="0" w:space="0" w:color="auto"/>
        <w:left w:val="none" w:sz="0" w:space="0" w:color="auto"/>
        <w:bottom w:val="none" w:sz="0" w:space="0" w:color="auto"/>
        <w:right w:val="none" w:sz="0" w:space="0" w:color="auto"/>
      </w:divBdr>
    </w:div>
    <w:div w:id="1267809613">
      <w:bodyDiv w:val="1"/>
      <w:marLeft w:val="0"/>
      <w:marRight w:val="0"/>
      <w:marTop w:val="0"/>
      <w:marBottom w:val="0"/>
      <w:divBdr>
        <w:top w:val="none" w:sz="0" w:space="0" w:color="auto"/>
        <w:left w:val="none" w:sz="0" w:space="0" w:color="auto"/>
        <w:bottom w:val="none" w:sz="0" w:space="0" w:color="auto"/>
        <w:right w:val="none" w:sz="0" w:space="0" w:color="auto"/>
      </w:divBdr>
    </w:div>
    <w:div w:id="1435632532">
      <w:bodyDiv w:val="1"/>
      <w:marLeft w:val="0"/>
      <w:marRight w:val="0"/>
      <w:marTop w:val="0"/>
      <w:marBottom w:val="0"/>
      <w:divBdr>
        <w:top w:val="none" w:sz="0" w:space="0" w:color="auto"/>
        <w:left w:val="none" w:sz="0" w:space="0" w:color="auto"/>
        <w:bottom w:val="none" w:sz="0" w:space="0" w:color="auto"/>
        <w:right w:val="none" w:sz="0" w:space="0" w:color="auto"/>
      </w:divBdr>
    </w:div>
    <w:div w:id="1469977457">
      <w:bodyDiv w:val="1"/>
      <w:marLeft w:val="0"/>
      <w:marRight w:val="0"/>
      <w:marTop w:val="0"/>
      <w:marBottom w:val="0"/>
      <w:divBdr>
        <w:top w:val="none" w:sz="0" w:space="0" w:color="auto"/>
        <w:left w:val="none" w:sz="0" w:space="0" w:color="auto"/>
        <w:bottom w:val="none" w:sz="0" w:space="0" w:color="auto"/>
        <w:right w:val="none" w:sz="0" w:space="0" w:color="auto"/>
      </w:divBdr>
    </w:div>
    <w:div w:id="1483159448">
      <w:bodyDiv w:val="1"/>
      <w:marLeft w:val="0"/>
      <w:marRight w:val="0"/>
      <w:marTop w:val="0"/>
      <w:marBottom w:val="0"/>
      <w:divBdr>
        <w:top w:val="none" w:sz="0" w:space="0" w:color="auto"/>
        <w:left w:val="none" w:sz="0" w:space="0" w:color="auto"/>
        <w:bottom w:val="none" w:sz="0" w:space="0" w:color="auto"/>
        <w:right w:val="none" w:sz="0" w:space="0" w:color="auto"/>
      </w:divBdr>
      <w:divsChild>
        <w:div w:id="688725056">
          <w:marLeft w:val="0"/>
          <w:marRight w:val="0"/>
          <w:marTop w:val="0"/>
          <w:marBottom w:val="0"/>
          <w:divBdr>
            <w:top w:val="none" w:sz="0" w:space="0" w:color="auto"/>
            <w:left w:val="none" w:sz="0" w:space="0" w:color="auto"/>
            <w:bottom w:val="none" w:sz="0" w:space="0" w:color="auto"/>
            <w:right w:val="none" w:sz="0" w:space="0" w:color="auto"/>
          </w:divBdr>
        </w:div>
        <w:div w:id="813567635">
          <w:marLeft w:val="0"/>
          <w:marRight w:val="0"/>
          <w:marTop w:val="0"/>
          <w:marBottom w:val="0"/>
          <w:divBdr>
            <w:top w:val="none" w:sz="0" w:space="0" w:color="auto"/>
            <w:left w:val="none" w:sz="0" w:space="0" w:color="auto"/>
            <w:bottom w:val="none" w:sz="0" w:space="0" w:color="auto"/>
            <w:right w:val="none" w:sz="0" w:space="0" w:color="auto"/>
          </w:divBdr>
        </w:div>
      </w:divsChild>
    </w:div>
    <w:div w:id="1486312433">
      <w:bodyDiv w:val="1"/>
      <w:marLeft w:val="0"/>
      <w:marRight w:val="0"/>
      <w:marTop w:val="0"/>
      <w:marBottom w:val="0"/>
      <w:divBdr>
        <w:top w:val="none" w:sz="0" w:space="0" w:color="auto"/>
        <w:left w:val="none" w:sz="0" w:space="0" w:color="auto"/>
        <w:bottom w:val="none" w:sz="0" w:space="0" w:color="auto"/>
        <w:right w:val="none" w:sz="0" w:space="0" w:color="auto"/>
      </w:divBdr>
      <w:divsChild>
        <w:div w:id="469782519">
          <w:marLeft w:val="0"/>
          <w:marRight w:val="0"/>
          <w:marTop w:val="0"/>
          <w:marBottom w:val="0"/>
          <w:divBdr>
            <w:top w:val="none" w:sz="0" w:space="0" w:color="auto"/>
            <w:left w:val="none" w:sz="0" w:space="0" w:color="auto"/>
            <w:bottom w:val="none" w:sz="0" w:space="0" w:color="auto"/>
            <w:right w:val="none" w:sz="0" w:space="0" w:color="auto"/>
          </w:divBdr>
        </w:div>
        <w:div w:id="1622683158">
          <w:marLeft w:val="0"/>
          <w:marRight w:val="0"/>
          <w:marTop w:val="0"/>
          <w:marBottom w:val="0"/>
          <w:divBdr>
            <w:top w:val="none" w:sz="0" w:space="0" w:color="auto"/>
            <w:left w:val="none" w:sz="0" w:space="0" w:color="auto"/>
            <w:bottom w:val="none" w:sz="0" w:space="0" w:color="auto"/>
            <w:right w:val="none" w:sz="0" w:space="0" w:color="auto"/>
          </w:divBdr>
        </w:div>
      </w:divsChild>
    </w:div>
    <w:div w:id="1545797730">
      <w:bodyDiv w:val="1"/>
      <w:marLeft w:val="0"/>
      <w:marRight w:val="0"/>
      <w:marTop w:val="0"/>
      <w:marBottom w:val="0"/>
      <w:divBdr>
        <w:top w:val="none" w:sz="0" w:space="0" w:color="auto"/>
        <w:left w:val="none" w:sz="0" w:space="0" w:color="auto"/>
        <w:bottom w:val="none" w:sz="0" w:space="0" w:color="auto"/>
        <w:right w:val="none" w:sz="0" w:space="0" w:color="auto"/>
      </w:divBdr>
    </w:div>
    <w:div w:id="1619951322">
      <w:bodyDiv w:val="1"/>
      <w:marLeft w:val="0"/>
      <w:marRight w:val="0"/>
      <w:marTop w:val="0"/>
      <w:marBottom w:val="0"/>
      <w:divBdr>
        <w:top w:val="none" w:sz="0" w:space="0" w:color="auto"/>
        <w:left w:val="none" w:sz="0" w:space="0" w:color="auto"/>
        <w:bottom w:val="none" w:sz="0" w:space="0" w:color="auto"/>
        <w:right w:val="none" w:sz="0" w:space="0" w:color="auto"/>
      </w:divBdr>
    </w:div>
    <w:div w:id="1659577393">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47606894">
      <w:bodyDiv w:val="1"/>
      <w:marLeft w:val="0"/>
      <w:marRight w:val="0"/>
      <w:marTop w:val="0"/>
      <w:marBottom w:val="0"/>
      <w:divBdr>
        <w:top w:val="none" w:sz="0" w:space="0" w:color="auto"/>
        <w:left w:val="none" w:sz="0" w:space="0" w:color="auto"/>
        <w:bottom w:val="none" w:sz="0" w:space="0" w:color="auto"/>
        <w:right w:val="none" w:sz="0" w:space="0" w:color="auto"/>
      </w:divBdr>
      <w:divsChild>
        <w:div w:id="738789251">
          <w:marLeft w:val="0"/>
          <w:marRight w:val="0"/>
          <w:marTop w:val="0"/>
          <w:marBottom w:val="0"/>
          <w:divBdr>
            <w:top w:val="none" w:sz="0" w:space="0" w:color="auto"/>
            <w:left w:val="none" w:sz="0" w:space="0" w:color="auto"/>
            <w:bottom w:val="none" w:sz="0" w:space="0" w:color="auto"/>
            <w:right w:val="none" w:sz="0" w:space="0" w:color="auto"/>
          </w:divBdr>
        </w:div>
        <w:div w:id="780343643">
          <w:marLeft w:val="0"/>
          <w:marRight w:val="0"/>
          <w:marTop w:val="0"/>
          <w:marBottom w:val="0"/>
          <w:divBdr>
            <w:top w:val="none" w:sz="0" w:space="0" w:color="auto"/>
            <w:left w:val="none" w:sz="0" w:space="0" w:color="auto"/>
            <w:bottom w:val="none" w:sz="0" w:space="0" w:color="auto"/>
            <w:right w:val="none" w:sz="0" w:space="0" w:color="auto"/>
          </w:divBdr>
        </w:div>
        <w:div w:id="959260894">
          <w:marLeft w:val="0"/>
          <w:marRight w:val="0"/>
          <w:marTop w:val="0"/>
          <w:marBottom w:val="0"/>
          <w:divBdr>
            <w:top w:val="none" w:sz="0" w:space="0" w:color="auto"/>
            <w:left w:val="none" w:sz="0" w:space="0" w:color="auto"/>
            <w:bottom w:val="none" w:sz="0" w:space="0" w:color="auto"/>
            <w:right w:val="none" w:sz="0" w:space="0" w:color="auto"/>
          </w:divBdr>
        </w:div>
        <w:div w:id="1546143627">
          <w:marLeft w:val="0"/>
          <w:marRight w:val="0"/>
          <w:marTop w:val="0"/>
          <w:marBottom w:val="0"/>
          <w:divBdr>
            <w:top w:val="none" w:sz="0" w:space="0" w:color="auto"/>
            <w:left w:val="none" w:sz="0" w:space="0" w:color="auto"/>
            <w:bottom w:val="none" w:sz="0" w:space="0" w:color="auto"/>
            <w:right w:val="none" w:sz="0" w:space="0" w:color="auto"/>
          </w:divBdr>
        </w:div>
        <w:div w:id="1668241002">
          <w:marLeft w:val="0"/>
          <w:marRight w:val="0"/>
          <w:marTop w:val="0"/>
          <w:marBottom w:val="0"/>
          <w:divBdr>
            <w:top w:val="none" w:sz="0" w:space="0" w:color="auto"/>
            <w:left w:val="none" w:sz="0" w:space="0" w:color="auto"/>
            <w:bottom w:val="none" w:sz="0" w:space="0" w:color="auto"/>
            <w:right w:val="none" w:sz="0" w:space="0" w:color="auto"/>
          </w:divBdr>
        </w:div>
        <w:div w:id="1883009213">
          <w:marLeft w:val="0"/>
          <w:marRight w:val="0"/>
          <w:marTop w:val="0"/>
          <w:marBottom w:val="0"/>
          <w:divBdr>
            <w:top w:val="none" w:sz="0" w:space="0" w:color="auto"/>
            <w:left w:val="none" w:sz="0" w:space="0" w:color="auto"/>
            <w:bottom w:val="none" w:sz="0" w:space="0" w:color="auto"/>
            <w:right w:val="none" w:sz="0" w:space="0" w:color="auto"/>
          </w:divBdr>
        </w:div>
        <w:div w:id="2118910011">
          <w:marLeft w:val="0"/>
          <w:marRight w:val="0"/>
          <w:marTop w:val="0"/>
          <w:marBottom w:val="0"/>
          <w:divBdr>
            <w:top w:val="none" w:sz="0" w:space="0" w:color="auto"/>
            <w:left w:val="none" w:sz="0" w:space="0" w:color="auto"/>
            <w:bottom w:val="none" w:sz="0" w:space="0" w:color="auto"/>
            <w:right w:val="none" w:sz="0" w:space="0" w:color="auto"/>
          </w:divBdr>
        </w:div>
      </w:divsChild>
    </w:div>
    <w:div w:id="1781684273">
      <w:bodyDiv w:val="1"/>
      <w:marLeft w:val="0"/>
      <w:marRight w:val="0"/>
      <w:marTop w:val="0"/>
      <w:marBottom w:val="0"/>
      <w:divBdr>
        <w:top w:val="none" w:sz="0" w:space="0" w:color="auto"/>
        <w:left w:val="none" w:sz="0" w:space="0" w:color="auto"/>
        <w:bottom w:val="none" w:sz="0" w:space="0" w:color="auto"/>
        <w:right w:val="none" w:sz="0" w:space="0" w:color="auto"/>
      </w:divBdr>
    </w:div>
    <w:div w:id="1819760194">
      <w:bodyDiv w:val="1"/>
      <w:marLeft w:val="0"/>
      <w:marRight w:val="0"/>
      <w:marTop w:val="0"/>
      <w:marBottom w:val="0"/>
      <w:divBdr>
        <w:top w:val="none" w:sz="0" w:space="0" w:color="auto"/>
        <w:left w:val="none" w:sz="0" w:space="0" w:color="auto"/>
        <w:bottom w:val="none" w:sz="0" w:space="0" w:color="auto"/>
        <w:right w:val="none" w:sz="0" w:space="0" w:color="auto"/>
      </w:divBdr>
    </w:div>
    <w:div w:id="1822622057">
      <w:bodyDiv w:val="1"/>
      <w:marLeft w:val="0"/>
      <w:marRight w:val="0"/>
      <w:marTop w:val="0"/>
      <w:marBottom w:val="0"/>
      <w:divBdr>
        <w:top w:val="none" w:sz="0" w:space="0" w:color="auto"/>
        <w:left w:val="none" w:sz="0" w:space="0" w:color="auto"/>
        <w:bottom w:val="none" w:sz="0" w:space="0" w:color="auto"/>
        <w:right w:val="none" w:sz="0" w:space="0" w:color="auto"/>
      </w:divBdr>
    </w:div>
    <w:div w:id="1835946473">
      <w:bodyDiv w:val="1"/>
      <w:marLeft w:val="0"/>
      <w:marRight w:val="0"/>
      <w:marTop w:val="0"/>
      <w:marBottom w:val="0"/>
      <w:divBdr>
        <w:top w:val="none" w:sz="0" w:space="0" w:color="auto"/>
        <w:left w:val="none" w:sz="0" w:space="0" w:color="auto"/>
        <w:bottom w:val="none" w:sz="0" w:space="0" w:color="auto"/>
        <w:right w:val="none" w:sz="0" w:space="0" w:color="auto"/>
      </w:divBdr>
    </w:div>
    <w:div w:id="1885369399">
      <w:bodyDiv w:val="1"/>
      <w:marLeft w:val="0"/>
      <w:marRight w:val="0"/>
      <w:marTop w:val="0"/>
      <w:marBottom w:val="0"/>
      <w:divBdr>
        <w:top w:val="none" w:sz="0" w:space="0" w:color="auto"/>
        <w:left w:val="none" w:sz="0" w:space="0" w:color="auto"/>
        <w:bottom w:val="none" w:sz="0" w:space="0" w:color="auto"/>
        <w:right w:val="none" w:sz="0" w:space="0" w:color="auto"/>
      </w:divBdr>
      <w:divsChild>
        <w:div w:id="434254714">
          <w:marLeft w:val="547"/>
          <w:marRight w:val="0"/>
          <w:marTop w:val="0"/>
          <w:marBottom w:val="0"/>
          <w:divBdr>
            <w:top w:val="none" w:sz="0" w:space="0" w:color="auto"/>
            <w:left w:val="none" w:sz="0" w:space="0" w:color="auto"/>
            <w:bottom w:val="none" w:sz="0" w:space="0" w:color="auto"/>
            <w:right w:val="none" w:sz="0" w:space="0" w:color="auto"/>
          </w:divBdr>
        </w:div>
      </w:divsChild>
    </w:div>
    <w:div w:id="1971789906">
      <w:bodyDiv w:val="1"/>
      <w:marLeft w:val="0"/>
      <w:marRight w:val="0"/>
      <w:marTop w:val="0"/>
      <w:marBottom w:val="0"/>
      <w:divBdr>
        <w:top w:val="none" w:sz="0" w:space="0" w:color="auto"/>
        <w:left w:val="none" w:sz="0" w:space="0" w:color="auto"/>
        <w:bottom w:val="none" w:sz="0" w:space="0" w:color="auto"/>
        <w:right w:val="none" w:sz="0" w:space="0" w:color="auto"/>
      </w:divBdr>
    </w:div>
    <w:div w:id="2014137436">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555AE"/>
    <w:rsid w:val="00087C58"/>
    <w:rsid w:val="000C02F2"/>
    <w:rsid w:val="000D4A8E"/>
    <w:rsid w:val="0017650F"/>
    <w:rsid w:val="001E02F5"/>
    <w:rsid w:val="0021054A"/>
    <w:rsid w:val="00316DA5"/>
    <w:rsid w:val="003D78C7"/>
    <w:rsid w:val="00404A2B"/>
    <w:rsid w:val="00486F1D"/>
    <w:rsid w:val="00490A67"/>
    <w:rsid w:val="00584F41"/>
    <w:rsid w:val="006C646C"/>
    <w:rsid w:val="006D0EF1"/>
    <w:rsid w:val="00730C85"/>
    <w:rsid w:val="007B4703"/>
    <w:rsid w:val="009272BF"/>
    <w:rsid w:val="009B2338"/>
    <w:rsid w:val="00A04387"/>
    <w:rsid w:val="00A53B03"/>
    <w:rsid w:val="00AF5E1F"/>
    <w:rsid w:val="00B874C9"/>
    <w:rsid w:val="00BA534E"/>
    <w:rsid w:val="00C27DA3"/>
    <w:rsid w:val="00C61DF6"/>
    <w:rsid w:val="00C67DB3"/>
    <w:rsid w:val="00C95109"/>
    <w:rsid w:val="00D31718"/>
    <w:rsid w:val="00D458E8"/>
    <w:rsid w:val="00D83E5E"/>
    <w:rsid w:val="00E115AD"/>
    <w:rsid w:val="00E31327"/>
    <w:rsid w:val="00E51ECD"/>
    <w:rsid w:val="00E73173"/>
    <w:rsid w:val="00EE2068"/>
    <w:rsid w:val="00F345EA"/>
    <w:rsid w:val="00F6062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299</Value>
      <Value>3</Value>
      <Value>261</Value>
      <Value>2</Value>
    </TaxCatchAll>
    <ManagersName xmlns="http://schemas.microsoft.com/sharepoint/v3" xsi:nil="tru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DLCPolicyLabelLock xmlns="9c4c9ff1-6507-4003-9a10-6bc219b54808"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Employee_Name xmlns="9fd47c19-1c4a-4d7d-b342-c10cef269344">
      <UserInfo>
        <DisplayName/>
        <AccountId xsi:nil="true"/>
        <AccountType/>
      </UserInfo>
    </Employee_Name>
    <DLCPolicyLabelClientValue xmlns="9c4c9ff1-6507-4003-9a10-6bc219b54808">Version {_UIVersionString}</DLCPolicyLabelClientValue>
    <_dlc_DocId xmlns="a5f32de4-e402-4188-b034-e71ca7d22e54">DOCID42-625063973-2122</_dlc_DocId>
    <_dlc_DocIdUrl xmlns="a5f32de4-e402-4188-b034-e71ca7d22e54">
      <Url>https://delwpvicgovau.sharepoint.com/sites/ecm_42/_layouts/15/DocIdRedir.aspx?ID=DOCID42-625063973-2122</Url>
      <Description>DOCID42-625063973-2122</Description>
    </_dlc_DocIdUrl>
    <DLCPolicyLabelValue xmlns="9c4c9ff1-6507-4003-9a10-6bc219b54808">Version 0.3</DLCPolicyLabelValue>
    <Stage xmlns="f263709a-82dc-4ed4-a259-41d0ee032607" xsi:nil="true"/>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lcf76f155ced4ddcb4097134ff3c332f xmlns="f263709a-82dc-4ed4-a259-41d0ee032607">
      <Terms xmlns="http://schemas.microsoft.com/office/infopath/2007/PartnerControls"/>
    </lcf76f155ced4ddcb4097134ff3c332f>
    <Financial_x0020_Year xmlns="a5f32de4-e402-4188-b034-e71ca7d22e54">2025-26</Financial_x0020_Year>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ECM V2 Finance and Budget" ma:contentTypeID="0x0101009298E819CE1EBB4F8D2096B3E0F0C2910A00A8FCD257F05198458F7D14FB5F6E80B8" ma:contentTypeVersion="4" ma:contentTypeDescription="Used in the ECM V2 Finance and Budget libraries.&#10;To store all finance and budget related information related to the function or activity. " ma:contentTypeScope="" ma:versionID="a01944645e3817473807b11b77372713">
  <xsd:schema xmlns:xsd="http://www.w3.org/2001/XMLSchema" xmlns:xs="http://www.w3.org/2001/XMLSchema" xmlns:p="http://schemas.microsoft.com/office/2006/metadata/properties" xmlns:ns2="9fd47c19-1c4a-4d7d-b342-c10cef269344" xmlns:ns3="a5f32de4-e402-4188-b034-e71ca7d22e54" targetNamespace="http://schemas.microsoft.com/office/2006/metadata/properties" ma:root="true" ma:fieldsID="d14e2182a23715aa0065d2b562e09c99" ns2:_="" ns3:_="">
    <xsd:import namespace="9fd47c19-1c4a-4d7d-b342-c10cef269344"/>
    <xsd:import namespace="a5f32de4-e402-4188-b034-e71ca7d22e54"/>
    <xsd:element name="properties">
      <xsd:complexType>
        <xsd:sequence>
          <xsd:element name="documentManagement">
            <xsd:complexType>
              <xsd:all>
                <xsd:element ref="ns3:Financial_x0020_Year"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b9b075164edc4097a71ed1b58a6b8c08" minOccurs="0"/>
                <xsd:element ref="ns2:g91c59fb10974fa1a03160ad8386f0f4"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8" nillable="true" ma:taxonomy="true" ma:internalName="pd01c257034b4e86b1f58279a3bd54c6" ma:taxonomyFieldName="Security_x0020_Classification" ma:displayName="Security Classification" ma:readOnly="false" ma:default="1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9f7b2453-788f-48c3-8e25-1b9289e44136}" ma:internalName="TaxCatchAll" ma:showField="CatchAllData" ma:web="bf0b19ed-b828-4ee9-8836-1c7b8868d556">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f7b2453-788f-48c3-8e25-1b9289e44136}" ma:internalName="TaxCatchAllLabel" ma:readOnly="true" ma:showField="CatchAllDataLabel" ma:web="bf0b19ed-b828-4ee9-8836-1c7b8868d556">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2" nillable="true" ma:taxonomy="true" ma:internalName="fb3179c379644f499d7166d0c985669b" ma:taxonomyFieldName="Dissemination_x0020_Limiting_x0020_Marker" ma:displayName="Dissemination Limiting Marker" ma:readOnly="false" ma:default="10;#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4"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b9b075164edc4097a71ed1b58a6b8c08" ma:index="16" ma:taxonomy="true" ma:internalName="b9b075164edc4097a71ed1b58a6b8c08" ma:taxonomyFieldName="Records_x0020_Class_x0020_Finance_x0020_and_x0020_Budgets" ma:displayName="Classification" ma:readOnly="false" ma:default="12;#Financial analysis|ae8f0e3f-b7a4-4a79-a25a-5b7ce0262bce" ma:fieldId="{b9b07516-4edc-4097-a71e-d1b58a6b8c08}" ma:sspId="797aeec6-0273-40f2-ab3e-beee73212332" ma:termSetId="4258747f-0974-48f0-ac10-46f208a52cd4" ma:anchorId="3f6ee62e-49a7-4f6f-8be7-9b0799a06e40" ma:open="false" ma:isKeyword="false">
      <xsd:complexType>
        <xsd:sequence>
          <xsd:element ref="pc:Terms" minOccurs="0" maxOccurs="1"/>
        </xsd:sequence>
      </xsd:complexType>
    </xsd:element>
    <xsd:element name="g91c59fb10974fa1a03160ad8386f0f4" ma:index="19"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union memberTypes="dms:Text">
          <xsd:simpleType>
            <xsd:restriction base="dms:Choice">
              <xsd:enumeration value="2024-25"/>
              <xsd:enumeration value="2025-26"/>
              <xsd:enumeration value="2026-27"/>
              <xsd:enumeration value="2027-28"/>
              <xsd:enumeration value="Other"/>
            </xsd:restriction>
          </xsd:simpleType>
        </xsd:union>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haredContentType xmlns="Microsoft.SharePoint.Taxonomy.ContentTypeSync" SourceId="797aeec6-0273-40f2-ab3e-beee73212332" ContentTypeId="0x0101009298E819CE1EBB4F8D2096B3E0F0C2910A" PreviousValue="false" LastSyncTimeStamp="2021-06-04T01:24:08.307Z"/>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9c4c9ff1-6507-4003-9a10-6bc219b54808"/>
    <ds:schemaRef ds:uri="a5f32de4-e402-4188-b034-e71ca7d22e54"/>
    <ds:schemaRef ds:uri="f263709a-82dc-4ed4-a259-41d0ee032607"/>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A72C4A81-DC44-4303-896A-C66ADD4642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E12D5106-B9EE-499F-8F98-14831E6A22CA}">
  <ds:schemaRefs>
    <ds:schemaRef ds:uri="Microsoft.SharePoint.Taxonomy.ContentTypeSync"/>
  </ds:schemaRefs>
</ds:datastoreItem>
</file>

<file path=customXml/itemProps7.xml><?xml version="1.0" encoding="utf-8"?>
<ds:datastoreItem xmlns:ds="http://schemas.openxmlformats.org/officeDocument/2006/customXml" ds:itemID="{B86D617A-E392-43D2-BCE3-C180BB2818A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4</Pages>
  <Words>1588</Words>
  <Characters>9052</Characters>
  <Application>Microsoft Office Word</Application>
  <DocSecurity>0</DocSecurity>
  <Lines>75</Lines>
  <Paragraphs>21</Paragraphs>
  <ScaleCrop>false</ScaleCrop>
  <Company/>
  <LinksUpToDate>false</LinksUpToDate>
  <CharactersWithSpaces>10619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dc:title>
  <dc:subject>Position Description</dc:subject>
  <dc:creator>Fiona</dc:creator>
  <cp:keywords/>
  <dc:description/>
  <cp:lastModifiedBy>Lisa M Knight (DEECA)</cp:lastModifiedBy>
  <cp:revision>5</cp:revision>
  <cp:lastPrinted>2022-06-16T09:14:00Z</cp:lastPrinted>
  <dcterms:created xsi:type="dcterms:W3CDTF">2026-09-09T00:58:00Z</dcterms:created>
  <dcterms:modified xsi:type="dcterms:W3CDTF">2026-09-22T06:36:00Z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0x0101009298E819CE1EBB4F8D2096B3E0F0C2910A00A8FCD257F05198458F7D14FB5F6E80B8</vt:lpwstr>
  </property>
  <property fmtid="{D5CDD505-2E9C-101B-9397-08002B2CF9AE}" pid="5" name="MediaServiceImageTags">
    <vt:lpwstr/>
  </property>
  <property fmtid="{D5CDD505-2E9C-101B-9397-08002B2CF9AE}" pid="6" name="_dlc_DocIdItemGuid">
    <vt:lpwstr>86ec2448-3b5d-4fc1-86e5-a4c62b7acaee</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261;#Template|ad5654aa-69da-4dc8-81ae-e984a44f2180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7;#All|8270565e-a836-42c0-aa61-1ac7b0ff14aa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6;#All|8270565e-a836-42c0-aa61-1ac7b0ff14aa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4;#Corporate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2023-07-17T01:03:26Z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075fef45-7566-4307-b2d2-8243f31f116e</vt:lpwstr>
  </property>
  <property fmtid="{D5CDD505-2E9C-101B-9397-08002B2CF9AE}" pid="53" name="MSIP_Label_4257e2ab-f512-40e2-9c9a-c64247360765_ContentBits">
    <vt:lpwstr>2</vt:lpwstr>
  </property>
  <property fmtid="{D5CDD505-2E9C-101B-9397-08002B2CF9AE}" pid="54" name="Security_x0020_Classification">
    <vt:lpwstr>3;#Unclassified|7fa379f4-4aba-4692-ab80-7d39d3a23cf4</vt:lpwstr>
  </property>
  <property fmtid="{D5CDD505-2E9C-101B-9397-08002B2CF9AE}" pid="55" name="Dissemination_x0020_Limiting_x0020_Marker">
    <vt:lpwstr>2;#FOUO|955eb6fc-b35a-4808-8aa5-31e514fa3f26</vt:lpwstr>
  </property>
  <property fmtid="{D5CDD505-2E9C-101B-9397-08002B2CF9AE}" pid="56" name="Records Class HR Admin">
    <vt:lpwstr>299;#Position Description|9b605b16-5ff4-4142-9815-57489365a519</vt:lpwstr>
  </property>
  <property fmtid="{D5CDD505-2E9C-101B-9397-08002B2CF9AE}" pid="57" name="Records_x0020_Class_x0020_HR_x0020_Admin">
    <vt:lpwstr>299;#Position Description|9b605b16-5ff4-4142-9815-57489365a519</vt:lpwstr>
  </property>
  <property fmtid="{D5CDD505-2E9C-101B-9397-08002B2CF9AE}" pid="58" name="Department_x0020_Document_x0020_Type">
    <vt:lpwstr>261;#Template|ad5654aa-69da-4dc8-81ae-e984a44f2180</vt:lpwstr>
  </property>
</Properties>
</file>