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D9A4846" w:rsidR="00254F12" w:rsidRPr="00862057" w:rsidRDefault="00D12BF8"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733D">
            <w:t>Department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67AC31CC">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D6A510E"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3BDE94E">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FFC0E50">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06724CF">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69800E4">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DD108F9"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466E150"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4ADAF78"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47B028C"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w16cei="http://schemas.microsoft.com/office/word/2026/wordml/cei">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2A3C56A2" w:rsidR="00495B3B" w:rsidRPr="00495B3B" w:rsidRDefault="007C7047" w:rsidP="00495B3B">
            <w:pPr>
              <w:spacing w:before="0" w:after="0"/>
              <w:ind w:left="57" w:right="-450"/>
              <w:rPr>
                <w:rFonts w:ascii="Arial" w:hAnsi="Arial" w:cs="Arial"/>
                <w:color w:val="363534"/>
                <w:szCs w:val="22"/>
              </w:rPr>
            </w:pPr>
            <w:r>
              <w:rPr>
                <w:rFonts w:ascii="Arial" w:hAnsi="Arial" w:cs="Arial"/>
                <w:color w:val="363534"/>
                <w:szCs w:val="22"/>
              </w:rPr>
              <w:t>Senior Policy Officer</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27576D77" w:rsidR="00495B3B" w:rsidRPr="00495B3B" w:rsidRDefault="00B007BF" w:rsidP="00495B3B">
            <w:pPr>
              <w:spacing w:before="0" w:after="0"/>
              <w:ind w:left="57" w:right="-450"/>
              <w:rPr>
                <w:rFonts w:ascii="Arial" w:hAnsi="Arial" w:cs="Arial"/>
                <w:color w:val="363534"/>
                <w:szCs w:val="22"/>
              </w:rPr>
            </w:pPr>
            <w:r w:rsidRPr="00B007BF">
              <w:rPr>
                <w:rFonts w:ascii="Arial" w:hAnsi="Arial" w:cs="Arial"/>
                <w:color w:val="363534"/>
                <w:szCs w:val="22"/>
              </w:rPr>
              <w:t>50968464</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7CBA8171" w:rsidR="00495B3B" w:rsidRPr="00495B3B" w:rsidRDefault="007C7047" w:rsidP="00495B3B">
            <w:pPr>
              <w:spacing w:before="0" w:after="0"/>
              <w:ind w:left="57" w:right="-450"/>
              <w:rPr>
                <w:rFonts w:ascii="Arial" w:hAnsi="Arial" w:cs="Arial"/>
                <w:color w:val="363534"/>
                <w:szCs w:val="22"/>
              </w:rPr>
            </w:pPr>
            <w:r>
              <w:rPr>
                <w:rFonts w:ascii="Arial" w:hAnsi="Arial" w:cs="Arial"/>
                <w:color w:val="363534"/>
                <w:szCs w:val="22"/>
              </w:rPr>
              <w:t>VPS 5</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1EF6DD37" w:rsidR="00495B3B" w:rsidRPr="00495B3B" w:rsidRDefault="007C7047" w:rsidP="00495B3B">
            <w:pPr>
              <w:spacing w:before="0" w:after="0"/>
              <w:ind w:left="57" w:right="-450"/>
              <w:rPr>
                <w:rFonts w:ascii="Arial" w:hAnsi="Arial" w:cs="Arial"/>
                <w:color w:val="363534"/>
                <w:szCs w:val="22"/>
              </w:rPr>
            </w:pPr>
            <w:r>
              <w:rPr>
                <w:rFonts w:ascii="Arial" w:hAnsi="Arial" w:cs="Arial"/>
                <w:color w:val="363534"/>
                <w:szCs w:val="22"/>
              </w:rPr>
              <w:t>$11</w:t>
            </w:r>
            <w:r w:rsidR="00B007BF">
              <w:rPr>
                <w:rFonts w:ascii="Arial" w:hAnsi="Arial" w:cs="Arial"/>
                <w:color w:val="363534"/>
                <w:szCs w:val="22"/>
              </w:rPr>
              <w:t>6</w:t>
            </w:r>
            <w:r>
              <w:rPr>
                <w:rFonts w:ascii="Arial" w:hAnsi="Arial" w:cs="Arial"/>
                <w:color w:val="363534"/>
                <w:szCs w:val="22"/>
              </w:rPr>
              <w:t>,</w:t>
            </w:r>
            <w:r w:rsidR="00B007BF">
              <w:rPr>
                <w:rFonts w:ascii="Arial" w:hAnsi="Arial" w:cs="Arial"/>
                <w:color w:val="363534"/>
                <w:szCs w:val="22"/>
              </w:rPr>
              <w:t>413</w:t>
            </w:r>
            <w:r>
              <w:rPr>
                <w:rFonts w:ascii="Arial" w:hAnsi="Arial" w:cs="Arial"/>
                <w:color w:val="363534"/>
                <w:szCs w:val="22"/>
              </w:rPr>
              <w:t xml:space="preserve"> - $1</w:t>
            </w:r>
            <w:r w:rsidR="00B007BF">
              <w:rPr>
                <w:rFonts w:ascii="Arial" w:hAnsi="Arial" w:cs="Arial"/>
                <w:color w:val="363534"/>
                <w:szCs w:val="22"/>
              </w:rPr>
              <w:t>40</w:t>
            </w:r>
            <w:r>
              <w:rPr>
                <w:rFonts w:ascii="Arial" w:hAnsi="Arial" w:cs="Arial"/>
                <w:color w:val="363534"/>
                <w:szCs w:val="22"/>
              </w:rPr>
              <w:t>,</w:t>
            </w:r>
            <w:r w:rsidR="00B007BF">
              <w:rPr>
                <w:rFonts w:ascii="Arial" w:hAnsi="Arial" w:cs="Arial"/>
                <w:color w:val="363534"/>
                <w:szCs w:val="22"/>
              </w:rPr>
              <w:t>849</w:t>
            </w:r>
            <w:r w:rsidR="0086351A">
              <w:rPr>
                <w:rFonts w:ascii="Arial" w:hAnsi="Arial" w:cs="Arial"/>
                <w:color w:val="363534"/>
                <w:szCs w:val="22"/>
              </w:rPr>
              <w:t xml:space="preserve"> pa plus super</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5C73EEAB" w:rsidR="00495B3B" w:rsidRPr="00495B3B" w:rsidRDefault="00F4085E"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Fixed-term</w:t>
            </w:r>
            <w:r w:rsidR="00006274">
              <w:rPr>
                <w:rFonts w:ascii="Arial" w:hAnsi="Arial" w:cs="Arial"/>
                <w:color w:val="363534"/>
                <w:szCs w:val="22"/>
              </w:rPr>
              <w:t xml:space="preserve"> for 12 months</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0CD7F263" w:rsidR="00495B3B" w:rsidRPr="00495B3B" w:rsidRDefault="007C7047" w:rsidP="00495B3B">
            <w:pPr>
              <w:spacing w:before="0" w:after="0"/>
              <w:ind w:left="57" w:right="-450"/>
              <w:rPr>
                <w:rFonts w:ascii="Arial" w:hAnsi="Arial" w:cs="Arial"/>
                <w:color w:val="363534"/>
                <w:szCs w:val="22"/>
              </w:rPr>
            </w:pPr>
            <w:r>
              <w:rPr>
                <w:rFonts w:ascii="Arial" w:hAnsi="Arial" w:cs="Arial"/>
                <w:color w:val="363534"/>
                <w:szCs w:val="22"/>
              </w:rPr>
              <w:t>Land and Biodiversity</w:t>
            </w:r>
            <w:r w:rsidR="009E4231">
              <w:rPr>
                <w:rFonts w:ascii="Arial" w:hAnsi="Arial" w:cs="Arial"/>
                <w:color w:val="363534"/>
                <w:szCs w:val="22"/>
              </w:rPr>
              <w:t xml:space="preserve"> Policy</w:t>
            </w:r>
            <w:r>
              <w:rPr>
                <w:rFonts w:ascii="Arial" w:hAnsi="Arial" w:cs="Arial"/>
                <w:color w:val="363534"/>
                <w:szCs w:val="22"/>
              </w:rPr>
              <w:t>/</w:t>
            </w:r>
            <w:r w:rsidR="005657CB">
              <w:rPr>
                <w:rFonts w:ascii="Arial" w:hAnsi="Arial" w:cs="Arial"/>
                <w:color w:val="363534"/>
                <w:szCs w:val="22"/>
              </w:rPr>
              <w:t>Marine, Coast and Land Policy</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75CB3E08"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237C27A4"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3C564E">
              <w:rPr>
                <w:rFonts w:ascii="Arial" w:hAnsi="Arial" w:cs="Arial"/>
                <w:color w:val="363534"/>
                <w:szCs w:val="22"/>
              </w:rPr>
              <w:fldChar w:fldCharType="begin">
                <w:ffData>
                  <w:name w:val=""/>
                  <w:enabled/>
                  <w:calcOnExit w:val="0"/>
                  <w:checkBox>
                    <w:size w:val="26"/>
                    <w:default w:val="1"/>
                  </w:checkBox>
                </w:ffData>
              </w:fldChar>
            </w:r>
            <w:r w:rsidR="003C564E">
              <w:rPr>
                <w:rFonts w:ascii="Arial" w:hAnsi="Arial" w:cs="Arial"/>
                <w:color w:val="363534"/>
                <w:szCs w:val="22"/>
              </w:rPr>
              <w:instrText xml:space="preserve"> FORMCHECKBOX </w:instrText>
            </w:r>
            <w:r w:rsidR="003C564E">
              <w:rPr>
                <w:rFonts w:ascii="Arial" w:hAnsi="Arial" w:cs="Arial"/>
                <w:color w:val="363534"/>
                <w:szCs w:val="22"/>
              </w:rPr>
            </w:r>
            <w:r w:rsidR="003C564E">
              <w:rPr>
                <w:rFonts w:ascii="Arial" w:hAnsi="Arial" w:cs="Arial"/>
                <w:color w:val="363534"/>
                <w:szCs w:val="22"/>
              </w:rPr>
              <w:fldChar w:fldCharType="separate"/>
            </w:r>
            <w:r w:rsidR="003C564E">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046FC7BA" w:rsidR="00495B3B" w:rsidRPr="00495B3B" w:rsidRDefault="00594B7B"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Manager, Policy</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1AEEBF56" w:rsidR="00495B3B" w:rsidRPr="00495B3B" w:rsidRDefault="00F4085E"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594B7B">
              <w:rPr>
                <w:rFonts w:ascii="Arial" w:hAnsi="Arial" w:cs="Arial"/>
                <w:color w:val="363534"/>
                <w:szCs w:val="22"/>
              </w:rPr>
              <w:t xml:space="preserve"> </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64C4FB6C" w:rsidR="00B007BF" w:rsidRPr="00495B3B" w:rsidRDefault="00B007BF" w:rsidP="00B007BF">
            <w:pPr>
              <w:spacing w:before="0" w:after="0"/>
              <w:ind w:left="57" w:right="-450"/>
              <w:rPr>
                <w:rFonts w:ascii="Arial" w:hAnsi="Arial" w:cs="Arial"/>
                <w:color w:val="363534"/>
                <w:szCs w:val="22"/>
              </w:rPr>
            </w:pPr>
            <w:r>
              <w:rPr>
                <w:rFonts w:ascii="Arial" w:hAnsi="Arial" w:cs="Arial"/>
                <w:color w:val="363534"/>
                <w:szCs w:val="22"/>
              </w:rPr>
              <w:t xml:space="preserve">Manager Policy, Nick Houlihan  </w:t>
            </w:r>
            <w:hyperlink r:id="rId32" w:history="1">
              <w:r w:rsidRPr="00A32BD9">
                <w:rPr>
                  <w:rStyle w:val="Hyperlink"/>
                </w:rPr>
                <w:t>n</w:t>
              </w:r>
              <w:r w:rsidRPr="00A32BD9">
                <w:rPr>
                  <w:rStyle w:val="Hyperlink"/>
                  <w:rFonts w:ascii="Arial" w:hAnsi="Arial" w:cs="Arial"/>
                  <w:szCs w:val="22"/>
                </w:rPr>
                <w:t>ick.houlhan@deeca.vic.gov.au</w:t>
              </w:r>
            </w:hyperlink>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EC048D6" w14:textId="77777777" w:rsidR="005F096E" w:rsidRDefault="005F096E" w:rsidP="00495B3B">
      <w:pPr>
        <w:keepNext/>
        <w:spacing w:line="240" w:lineRule="auto"/>
        <w:rPr>
          <w:rFonts w:ascii="Arial" w:hAnsi="Arial" w:cs="Arial"/>
          <w:noProof/>
          <w:color w:val="363534"/>
          <w:szCs w:val="22"/>
          <w:lang w:eastAsia="zh-CN"/>
        </w:rPr>
      </w:pPr>
      <w:r w:rsidRPr="005F096E">
        <w:rPr>
          <w:rFonts w:ascii="Arial" w:hAnsi="Arial" w:cs="Arial"/>
          <w:noProof/>
          <w:color w:val="363534"/>
          <w:szCs w:val="22"/>
          <w:lang w:eastAsia="zh-CN"/>
        </w:rPr>
        <w:t>The Senior Policy Officer provides expert, authoritative and timely policy advice to the Minister, the Department’s executive and other government departments, undertakes consultation across government and with external stakeholders to inform advice to the Minister and the Department’s executive and manage work programs and deliverables for complex policy projects within tight timelines.​</w:t>
      </w:r>
    </w:p>
    <w:p w14:paraId="1B3F576A" w14:textId="14E34AFB"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78B872AE" w:rsidR="00F00D50" w:rsidRDefault="00F00D50" w:rsidP="00F00D50">
      <w:r>
        <w:t xml:space="preserve">Through its network of </w:t>
      </w:r>
      <w:r w:rsidR="00E218D1">
        <w:t>regions</w:t>
      </w:r>
      <w:r>
        <w:t xml:space="preserve">,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61B728C9" w:rsidR="00F00D50" w:rsidRDefault="00F00D50" w:rsidP="00F00D50">
      <w:pPr>
        <w:rPr>
          <w:b/>
          <w:bCs/>
          <w:color w:val="FF0000"/>
        </w:rPr>
      </w:pPr>
      <w:r w:rsidRPr="00F00D50">
        <w:rPr>
          <w:b/>
          <w:bCs/>
        </w:rPr>
        <w:t>The Division</w:t>
      </w:r>
      <w:r w:rsidR="0021553F">
        <w:rPr>
          <w:b/>
          <w:bCs/>
        </w:rPr>
        <w:t xml:space="preserve"> </w:t>
      </w:r>
    </w:p>
    <w:p w14:paraId="386474A2" w14:textId="77777777" w:rsidR="003519DA" w:rsidRPr="00221EC7" w:rsidRDefault="003519DA" w:rsidP="003519DA">
      <w:pPr>
        <w:rPr>
          <w:rFonts w:ascii="Arial" w:hAnsi="Arial" w:cs="Arial"/>
          <w:color w:val="000000"/>
          <w:sz w:val="24"/>
          <w:szCs w:val="24"/>
        </w:rPr>
      </w:pPr>
      <w:r w:rsidRPr="003C7E24">
        <w:rPr>
          <w:rFonts w:ascii="Arial" w:hAnsi="Arial"/>
          <w:i/>
          <w:iCs/>
          <w:color w:val="000000"/>
          <w:szCs w:val="22"/>
        </w:rPr>
        <w:t xml:space="preserve">Land and </w:t>
      </w:r>
      <w:r w:rsidRPr="004151E4">
        <w:rPr>
          <w:i/>
          <w:iCs/>
          <w:color w:val="000000"/>
        </w:rPr>
        <w:t>Biodiversity</w:t>
      </w:r>
      <w:r w:rsidRPr="003C7E24">
        <w:rPr>
          <w:rFonts w:ascii="Arial" w:hAnsi="Arial"/>
          <w:i/>
          <w:iCs/>
          <w:color w:val="000000"/>
          <w:szCs w:val="22"/>
        </w:rPr>
        <w:t xml:space="preserve"> Policy</w:t>
      </w:r>
    </w:p>
    <w:p w14:paraId="00DB3C01" w14:textId="77777777" w:rsidR="003519DA" w:rsidRPr="005F5F99" w:rsidRDefault="003519DA" w:rsidP="003519DA">
      <w:pPr>
        <w:spacing w:before="160"/>
        <w:rPr>
          <w:rFonts w:ascii="Arial" w:hAnsi="Arial" w:cs="Arial"/>
          <w:color w:val="000000"/>
        </w:rPr>
      </w:pPr>
      <w:r w:rsidRPr="00B11647">
        <w:rPr>
          <w:rFonts w:ascii="Arial" w:hAnsi="Arial" w:cs="Arial"/>
          <w:color w:val="000000"/>
        </w:rPr>
        <w:t xml:space="preserve">The </w:t>
      </w:r>
      <w:r>
        <w:t>Land and Biodiversity Policy</w:t>
      </w:r>
      <w:r w:rsidRPr="00B11647">
        <w:rPr>
          <w:rFonts w:ascii="Arial" w:hAnsi="Arial" w:cs="Arial"/>
          <w:color w:val="000000"/>
        </w:rPr>
        <w:t xml:space="preserve"> Division develops efficient and practical regulations and quality science information and decision-making support tools. These services </w:t>
      </w:r>
      <w:r>
        <w:t>provide high quality policy advice to government on principles and strategies to protect the environment, recognising that a healthy environment is critical to growing Victoria’s economy and improving liveability for all Victorians.</w:t>
      </w:r>
      <w:r w:rsidRPr="00B11647">
        <w:rPr>
          <w:rFonts w:ascii="Arial" w:hAnsi="Arial" w:cs="Arial"/>
          <w:color w:val="000000"/>
        </w:rPr>
        <w:t xml:space="preserve"> Our team leads the development and implementation of strategic regulation and ecological policy and leads the development of information systems and evidence-based decision-making tools that support the systematic identification and reporting of environmental benefits.</w:t>
      </w:r>
      <w:r>
        <w:t> The division provides a critical linkage between government policy and the variety of land managers (e.g., DEECA regions, Parks Victoria, committees of management, local government, and statutory boards) and works actively and collaboratively with stakeholders to set appropriate policies, frameworks, systems, processes, and tools to maximize the community benefit that can be achieved from the public land estate.</w:t>
      </w:r>
    </w:p>
    <w:p w14:paraId="65F545C3" w14:textId="77777777" w:rsidR="00B11647" w:rsidRDefault="00B11647" w:rsidP="00B11647">
      <w:pPr>
        <w:rPr>
          <w:rFonts w:ascii="Arial" w:hAnsi="Arial" w:cs="Arial"/>
        </w:rPr>
      </w:pPr>
    </w:p>
    <w:p w14:paraId="58E2AEA9" w14:textId="77777777" w:rsidR="00CD6A5F" w:rsidRPr="00E1069F" w:rsidRDefault="00CD6A5F" w:rsidP="00CD6A5F">
      <w:pPr>
        <w:spacing w:before="160"/>
        <w:rPr>
          <w:b/>
          <w:bCs/>
        </w:rPr>
      </w:pPr>
      <w:r w:rsidRPr="00E1069F">
        <w:rPr>
          <w:b/>
          <w:bCs/>
        </w:rPr>
        <w:t>The Branch</w:t>
      </w:r>
    </w:p>
    <w:p w14:paraId="0B536629" w14:textId="77777777" w:rsidR="00CD6A5F" w:rsidRPr="00E1069F" w:rsidRDefault="00CD6A5F" w:rsidP="00CD6A5F">
      <w:pPr>
        <w:spacing w:before="160"/>
        <w:rPr>
          <w:i/>
          <w:iCs/>
        </w:rPr>
      </w:pPr>
      <w:r w:rsidRPr="00E1069F">
        <w:rPr>
          <w:i/>
          <w:iCs/>
        </w:rPr>
        <w:t>Marine, Coasts and Land Policy</w:t>
      </w:r>
    </w:p>
    <w:p w14:paraId="1982E16D" w14:textId="367501E8" w:rsidR="00CD6A5F" w:rsidRDefault="00CD6A5F" w:rsidP="00CD6A5F">
      <w:pPr>
        <w:spacing w:before="160"/>
      </w:pPr>
      <w:r w:rsidRPr="00AD0A59">
        <w:t xml:space="preserve">The Marine, Coasts and Land Policy Branch deliver policies, advice and contemporary governance services to support the sustainable management and use of Victoria’s public land, including marine and coastal environments.  In close consultation with Traditional Owners, the branch is delivering significant reform to Victoria’s public land legislation, as well as overseeing the delivery of major policies and strategies, such as the Marine and Coastal Strategy 2022 and the Port Phillip Bay Environmental Management Plan.  It also provides expert advice on Victoria’s marine environment, including advice on impact assessments and the development of decision-support tools to guide future investment.  </w:t>
      </w:r>
    </w:p>
    <w:p w14:paraId="7AAC2B8D" w14:textId="4AA753AC" w:rsidR="00334FDA" w:rsidRPr="00334FDA" w:rsidRDefault="00334FDA" w:rsidP="00334FDA">
      <w:pPr>
        <w:rPr>
          <w:rFonts w:ascii="Arial" w:hAnsi="Arial" w:cs="Arial"/>
          <w:b/>
          <w:bCs/>
          <w:lang w:val="en-US"/>
        </w:rPr>
      </w:pPr>
      <w:r>
        <w:rPr>
          <w:rFonts w:ascii="Arial" w:hAnsi="Arial" w:cs="Arial"/>
          <w:b/>
          <w:bCs/>
          <w:lang w:val="en-US"/>
        </w:rPr>
        <w:t>The Unit</w:t>
      </w:r>
    </w:p>
    <w:p w14:paraId="3A0FB6E9" w14:textId="77777777" w:rsidR="00334FDA" w:rsidRPr="00334FDA" w:rsidRDefault="00334FDA" w:rsidP="00334FDA">
      <w:pPr>
        <w:rPr>
          <w:rFonts w:ascii="Arial" w:hAnsi="Arial" w:cs="Arial"/>
          <w:lang w:val="en-US"/>
        </w:rPr>
      </w:pPr>
      <w:r w:rsidRPr="00334FDA">
        <w:rPr>
          <w:rFonts w:ascii="Arial" w:hAnsi="Arial" w:cs="Arial"/>
          <w:lang w:val="en-US"/>
        </w:rPr>
        <w:t>The Policy Team develops policies, strategies and advice to support the sustainable management and use of Victoria’s public land, including marine and coastal environments. It oversees key policies such as the Marine and Coastal Policy 2020 and Strategy 2022, delivers projects and ongoing advice aligned with government priorities, and supports the work of Victoria’s Saltwater Council and Traditional Owner Sea Country Partnership.</w:t>
      </w:r>
    </w:p>
    <w:p w14:paraId="48FC4C4D" w14:textId="77777777" w:rsidR="00334FDA" w:rsidRDefault="00334FDA"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369F287" w14:textId="77777777" w:rsidR="001F2FB9" w:rsidRPr="001F2FB9" w:rsidRDefault="001F2FB9" w:rsidP="001F2FB9">
      <w:pPr>
        <w:numPr>
          <w:ilvl w:val="0"/>
          <w:numId w:val="45"/>
        </w:numPr>
        <w:spacing w:before="0" w:after="0" w:line="240" w:lineRule="auto"/>
        <w:rPr>
          <w:rFonts w:ascii="Arial" w:hAnsi="Arial" w:cs="Arial"/>
          <w:color w:val="000000"/>
          <w:szCs w:val="22"/>
          <w:lang w:val="en-US" w:eastAsia="zh-CN"/>
        </w:rPr>
      </w:pPr>
      <w:r w:rsidRPr="001F2FB9">
        <w:rPr>
          <w:rFonts w:ascii="Arial" w:hAnsi="Arial" w:cs="Arial"/>
          <w:color w:val="000000"/>
          <w:szCs w:val="22"/>
          <w:lang w:eastAsia="zh-CN"/>
        </w:rPr>
        <w:t>Provide expert, authoritative and timely policy advice to the Minister, department’s executive and portfolio agencies.</w:t>
      </w:r>
      <w:r w:rsidRPr="001F2FB9">
        <w:rPr>
          <w:rFonts w:ascii="Arial" w:hAnsi="Arial" w:cs="Arial"/>
          <w:color w:val="000000"/>
          <w:szCs w:val="22"/>
          <w:lang w:val="en-US" w:eastAsia="zh-CN"/>
        </w:rPr>
        <w:t>​</w:t>
      </w:r>
    </w:p>
    <w:p w14:paraId="028A02DB" w14:textId="77777777" w:rsidR="001F2FB9" w:rsidRPr="001F2FB9" w:rsidRDefault="001F2FB9" w:rsidP="001F2FB9">
      <w:pPr>
        <w:numPr>
          <w:ilvl w:val="0"/>
          <w:numId w:val="45"/>
        </w:numPr>
        <w:spacing w:before="0" w:after="0" w:line="240" w:lineRule="auto"/>
        <w:rPr>
          <w:rFonts w:ascii="Arial" w:hAnsi="Arial" w:cs="Arial"/>
          <w:color w:val="000000"/>
          <w:szCs w:val="22"/>
          <w:lang w:val="en-US" w:eastAsia="zh-CN"/>
        </w:rPr>
      </w:pPr>
      <w:r w:rsidRPr="001F2FB9">
        <w:rPr>
          <w:rFonts w:ascii="Arial" w:hAnsi="Arial" w:cs="Arial"/>
          <w:color w:val="000000"/>
          <w:szCs w:val="22"/>
          <w:lang w:eastAsia="zh-CN"/>
        </w:rPr>
        <w:t>Initiate, build and manage effective working relationships with stakeholders, including other state government agencies, other jurisdictions and industry, community and environment interest groups, to facilitate effective, evidence-based policy analysis.</w:t>
      </w:r>
      <w:r w:rsidRPr="001F2FB9">
        <w:rPr>
          <w:rFonts w:ascii="Arial" w:hAnsi="Arial" w:cs="Arial"/>
          <w:color w:val="000000"/>
          <w:szCs w:val="22"/>
          <w:lang w:val="en-US" w:eastAsia="zh-CN"/>
        </w:rPr>
        <w:t>​</w:t>
      </w:r>
    </w:p>
    <w:p w14:paraId="039C4EEC" w14:textId="77777777" w:rsidR="001F2FB9" w:rsidRPr="001F2FB9" w:rsidRDefault="001F2FB9" w:rsidP="001F2FB9">
      <w:pPr>
        <w:numPr>
          <w:ilvl w:val="0"/>
          <w:numId w:val="45"/>
        </w:numPr>
        <w:spacing w:before="0" w:after="0" w:line="240" w:lineRule="auto"/>
        <w:rPr>
          <w:rFonts w:ascii="Arial" w:hAnsi="Arial" w:cs="Arial"/>
          <w:color w:val="000000"/>
          <w:szCs w:val="22"/>
          <w:lang w:val="en-US" w:eastAsia="zh-CN"/>
        </w:rPr>
      </w:pPr>
      <w:r w:rsidRPr="001F2FB9">
        <w:rPr>
          <w:rFonts w:ascii="Arial" w:hAnsi="Arial" w:cs="Arial"/>
          <w:color w:val="000000"/>
          <w:szCs w:val="22"/>
          <w:lang w:eastAsia="zh-CN"/>
        </w:rPr>
        <w:t>Prepare and present accurate, concise, timely and relevant policy documentation, briefings, correspondence, submissions and reports to articulate complex concepts for a range of audiences including ministers and departmental executive.</w:t>
      </w:r>
      <w:r w:rsidRPr="001F2FB9">
        <w:rPr>
          <w:rFonts w:ascii="Arial" w:hAnsi="Arial" w:cs="Arial"/>
          <w:color w:val="000000"/>
          <w:szCs w:val="22"/>
          <w:lang w:val="en-US" w:eastAsia="zh-CN"/>
        </w:rPr>
        <w:t>​</w:t>
      </w:r>
    </w:p>
    <w:p w14:paraId="1E8C7287" w14:textId="77777777" w:rsidR="001F2FB9" w:rsidRPr="001F2FB9" w:rsidRDefault="001F2FB9" w:rsidP="001F2FB9">
      <w:pPr>
        <w:numPr>
          <w:ilvl w:val="0"/>
          <w:numId w:val="45"/>
        </w:numPr>
        <w:spacing w:before="0" w:after="0" w:line="240" w:lineRule="auto"/>
        <w:rPr>
          <w:rFonts w:ascii="Arial" w:hAnsi="Arial" w:cs="Arial"/>
          <w:color w:val="000000"/>
          <w:szCs w:val="22"/>
          <w:lang w:val="en-US" w:eastAsia="zh-CN"/>
        </w:rPr>
      </w:pPr>
      <w:r w:rsidRPr="001F2FB9">
        <w:rPr>
          <w:rFonts w:ascii="Arial" w:hAnsi="Arial" w:cs="Arial"/>
          <w:color w:val="000000"/>
          <w:szCs w:val="22"/>
          <w:lang w:eastAsia="zh-CN"/>
        </w:rPr>
        <w:t>Lead project management activities, including project planning, identification and management of risks, and ensure that project deliverables align with work program and project objectives.</w:t>
      </w:r>
      <w:r w:rsidRPr="001F2FB9">
        <w:rPr>
          <w:rFonts w:ascii="Arial" w:hAnsi="Arial" w:cs="Arial"/>
          <w:color w:val="000000"/>
          <w:szCs w:val="22"/>
          <w:lang w:val="en-US" w:eastAsia="zh-CN"/>
        </w:rPr>
        <w:t>​</w:t>
      </w:r>
    </w:p>
    <w:p w14:paraId="6FA46F37" w14:textId="77777777" w:rsidR="00334FDA" w:rsidRPr="00334FDA" w:rsidRDefault="001F2FB9" w:rsidP="00C55AE5">
      <w:pPr>
        <w:numPr>
          <w:ilvl w:val="0"/>
          <w:numId w:val="45"/>
        </w:numPr>
        <w:spacing w:before="0" w:after="0" w:line="240" w:lineRule="auto"/>
      </w:pPr>
      <w:r w:rsidRPr="00334FDA">
        <w:rPr>
          <w:rFonts w:ascii="Arial" w:hAnsi="Arial" w:cs="Arial"/>
          <w:color w:val="000000"/>
          <w:szCs w:val="22"/>
          <w:lang w:eastAsia="zh-CN"/>
        </w:rPr>
        <w:t>Contribute to building and maintaining a constructive culture within the branch/division, including through role modelling constructive behaviours to other staff, demonstrating self-management, taking a proactive approach to identifying and resolving issues, and demonstrating the ability to work effectively under limited supervision.</w:t>
      </w:r>
      <w:r w:rsidRPr="00334FDA">
        <w:rPr>
          <w:rFonts w:ascii="Arial" w:hAnsi="Arial" w:cs="Arial"/>
          <w:color w:val="000000"/>
          <w:szCs w:val="22"/>
          <w:lang w:val="en-US" w:eastAsia="zh-CN"/>
        </w:rPr>
        <w:t>​</w:t>
      </w:r>
    </w:p>
    <w:p w14:paraId="34D75E75" w14:textId="4EE9851C" w:rsidR="002D03F8" w:rsidRPr="00334FDA" w:rsidRDefault="002D03F8" w:rsidP="00C55AE5">
      <w:pPr>
        <w:numPr>
          <w:ilvl w:val="0"/>
          <w:numId w:val="45"/>
        </w:numPr>
        <w:spacing w:before="0" w:after="0" w:line="240" w:lineRule="auto"/>
      </w:pPr>
      <w:r w:rsidRPr="0093549C">
        <w:t>Actively contribute to a safe, respectful and productive workplace by modelling the VPS Values and DEECA Leadership Model, supporting team members to manage workloads within available resources, and engaging effectively across locations to support the delivery of group priorities and foster individual and team success.</w:t>
      </w:r>
    </w:p>
    <w:p w14:paraId="18890616" w14:textId="77777777" w:rsidR="001F2FB9" w:rsidRPr="001F2FB9" w:rsidRDefault="001F2FB9" w:rsidP="001F2FB9">
      <w:pPr>
        <w:numPr>
          <w:ilvl w:val="0"/>
          <w:numId w:val="45"/>
        </w:numPr>
        <w:spacing w:before="0" w:after="0" w:line="240" w:lineRule="auto"/>
        <w:rPr>
          <w:rFonts w:ascii="Arial" w:hAnsi="Arial" w:cs="Arial"/>
          <w:color w:val="000000"/>
          <w:szCs w:val="22"/>
          <w:lang w:val="en-US" w:eastAsia="zh-CN"/>
        </w:rPr>
      </w:pPr>
      <w:r w:rsidRPr="001F2FB9">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Pr="001F2FB9">
        <w:rPr>
          <w:rFonts w:ascii="Arial" w:hAnsi="Arial" w:cs="Arial"/>
          <w:color w:val="000000"/>
          <w:szCs w:val="22"/>
          <w:lang w:val="en-US" w:eastAsia="zh-CN"/>
        </w:rPr>
        <w:t>​</w:t>
      </w:r>
    </w:p>
    <w:p w14:paraId="1AEE2617" w14:textId="77777777" w:rsidR="00495B3B" w:rsidRDefault="00495B3B" w:rsidP="00495B3B">
      <w:pPr>
        <w:spacing w:before="0" w:after="0" w:line="240" w:lineRule="auto"/>
        <w:ind w:left="360"/>
        <w:rPr>
          <w:rFonts w:ascii="Arial" w:hAnsi="Arial" w:cs="Arial"/>
          <w:lang w:eastAsia="zh-CN"/>
        </w:rPr>
      </w:pPr>
    </w:p>
    <w:p w14:paraId="516AFFC2" w14:textId="77777777" w:rsidR="00DB6686" w:rsidRPr="00495B3B" w:rsidRDefault="00DB6686"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AF5792">
      <w:pPr>
        <w:spacing w:before="160" w:after="60"/>
        <w:rPr>
          <w:rFonts w:ascii="Arial" w:hAnsi="Arial" w:cs="Arial"/>
          <w:b/>
          <w:color w:val="363534"/>
          <w:szCs w:val="22"/>
        </w:rPr>
      </w:pPr>
      <w:r w:rsidRPr="00495B3B">
        <w:rPr>
          <w:rFonts w:ascii="Arial" w:hAnsi="Arial" w:cs="Arial"/>
          <w:b/>
          <w:color w:val="363534"/>
          <w:szCs w:val="22"/>
        </w:rPr>
        <w:t>Specialist/Technical Expertise/Qualifications</w:t>
      </w:r>
    </w:p>
    <w:p w14:paraId="3C323C69" w14:textId="77777777" w:rsidR="00AF5792" w:rsidRPr="00AF5792" w:rsidRDefault="00AF5792" w:rsidP="00AF5792">
      <w:pPr>
        <w:numPr>
          <w:ilvl w:val="0"/>
          <w:numId w:val="46"/>
        </w:numPr>
        <w:spacing w:before="0" w:after="0"/>
        <w:rPr>
          <w:rFonts w:ascii="Arial" w:hAnsi="Arial" w:cs="Arial"/>
          <w:color w:val="000000"/>
          <w:lang w:eastAsia="zh-CN"/>
        </w:rPr>
      </w:pPr>
      <w:r w:rsidRPr="00AF5792">
        <w:rPr>
          <w:rFonts w:ascii="Arial" w:hAnsi="Arial" w:cs="Arial"/>
          <w:color w:val="000000"/>
          <w:lang w:eastAsia="zh-CN"/>
        </w:rPr>
        <w:t>Experience in undertaking complex policy analysis and providing high level policy advice is desirable​</w:t>
      </w:r>
    </w:p>
    <w:p w14:paraId="6E445DC9" w14:textId="53F735D0" w:rsidR="00AF5792" w:rsidRPr="00AF5792" w:rsidRDefault="00AF5792" w:rsidP="00AF5792">
      <w:pPr>
        <w:numPr>
          <w:ilvl w:val="0"/>
          <w:numId w:val="46"/>
        </w:numPr>
        <w:spacing w:before="0" w:after="0"/>
        <w:rPr>
          <w:rFonts w:ascii="Arial" w:hAnsi="Arial" w:cs="Arial"/>
          <w:color w:val="000000"/>
          <w:lang w:val="en-US" w:eastAsia="zh-CN"/>
        </w:rPr>
      </w:pPr>
      <w:r w:rsidRPr="00AF5792">
        <w:rPr>
          <w:rFonts w:ascii="Arial" w:hAnsi="Arial" w:cs="Arial"/>
          <w:color w:val="000000"/>
          <w:lang w:eastAsia="zh-CN"/>
        </w:rPr>
        <w:t>High level knowledge, skills and experience with policy analysis and advice in a relevant subject area is desirable ​</w:t>
      </w:r>
    </w:p>
    <w:p w14:paraId="4FCED976" w14:textId="77777777" w:rsidR="00AF5792" w:rsidRPr="00AF5792" w:rsidRDefault="00AF5792" w:rsidP="00AF5792">
      <w:pPr>
        <w:numPr>
          <w:ilvl w:val="0"/>
          <w:numId w:val="46"/>
        </w:numPr>
        <w:spacing w:before="0" w:after="0"/>
        <w:rPr>
          <w:rFonts w:ascii="Arial" w:hAnsi="Arial" w:cs="Arial"/>
          <w:color w:val="000000"/>
          <w:lang w:val="en-US" w:eastAsia="zh-CN"/>
        </w:rPr>
      </w:pPr>
      <w:r w:rsidRPr="00AF5792">
        <w:rPr>
          <w:rFonts w:ascii="Arial" w:hAnsi="Arial" w:cs="Arial"/>
          <w:color w:val="000000"/>
          <w:lang w:eastAsia="zh-CN"/>
        </w:rPr>
        <w:t>Experience undertaking engagement with stakeholders across government, industry and the community on complex policy issues is desirable.</w:t>
      </w:r>
      <w:r w:rsidRPr="00AF5792">
        <w:rPr>
          <w:rFonts w:ascii="Arial" w:hAnsi="Arial" w:cs="Arial"/>
          <w:color w:val="000000"/>
          <w:lang w:val="en-US" w:eastAsia="zh-CN"/>
        </w:rPr>
        <w:t>​</w:t>
      </w:r>
    </w:p>
    <w:p w14:paraId="4D795E01" w14:textId="77777777" w:rsidR="00AF5792" w:rsidRPr="00AF5792" w:rsidRDefault="00AF5792" w:rsidP="00AF5792">
      <w:pPr>
        <w:numPr>
          <w:ilvl w:val="0"/>
          <w:numId w:val="46"/>
        </w:numPr>
        <w:spacing w:before="0" w:after="0"/>
        <w:rPr>
          <w:rFonts w:ascii="Arial" w:hAnsi="Arial" w:cs="Arial"/>
          <w:color w:val="000000"/>
          <w:lang w:val="en-US" w:eastAsia="zh-CN"/>
        </w:rPr>
      </w:pPr>
      <w:r w:rsidRPr="00AF5792">
        <w:rPr>
          <w:rFonts w:ascii="Arial" w:hAnsi="Arial" w:cs="Arial"/>
          <w:color w:val="000000"/>
          <w:lang w:eastAsia="zh-CN"/>
        </w:rPr>
        <w:t>A well-developed understanding of Victorian Government policy processes is desirable.</w:t>
      </w:r>
      <w:r w:rsidRPr="00AF5792">
        <w:rPr>
          <w:rFonts w:ascii="Arial" w:hAnsi="Arial" w:cs="Arial"/>
          <w:color w:val="000000"/>
          <w:lang w:val="en-US" w:eastAsia="zh-CN"/>
        </w:rPr>
        <w:t>​</w:t>
      </w:r>
    </w:p>
    <w:p w14:paraId="441839E9" w14:textId="77777777" w:rsidR="00AF5792" w:rsidRPr="00AF5792" w:rsidRDefault="00AF5792" w:rsidP="00AF5792">
      <w:pPr>
        <w:numPr>
          <w:ilvl w:val="0"/>
          <w:numId w:val="46"/>
        </w:numPr>
        <w:spacing w:before="0" w:after="0"/>
        <w:rPr>
          <w:rFonts w:ascii="Arial" w:hAnsi="Arial" w:cs="Arial"/>
          <w:color w:val="000000"/>
          <w:lang w:val="en-US" w:eastAsia="zh-CN"/>
        </w:rPr>
      </w:pPr>
      <w:r w:rsidRPr="00AF5792">
        <w:rPr>
          <w:rFonts w:ascii="Arial" w:hAnsi="Arial" w:cs="Arial"/>
          <w:color w:val="000000"/>
          <w:lang w:eastAsia="zh-CN"/>
        </w:rPr>
        <w:t>Knowledge of public land management is desirable </w:t>
      </w:r>
      <w:r w:rsidRPr="00AF5792">
        <w:rPr>
          <w:rFonts w:ascii="Arial" w:hAnsi="Arial" w:cs="Arial"/>
          <w:color w:val="000000"/>
          <w:lang w:val="en-US" w:eastAsia="zh-CN"/>
        </w:rPr>
        <w:t>​</w:t>
      </w:r>
    </w:p>
    <w:p w14:paraId="7072688C" w14:textId="77777777" w:rsidR="00AF5792" w:rsidRDefault="00AF5792" w:rsidP="00AF5792">
      <w:pPr>
        <w:numPr>
          <w:ilvl w:val="0"/>
          <w:numId w:val="46"/>
        </w:numPr>
        <w:spacing w:before="0" w:after="0"/>
        <w:rPr>
          <w:rFonts w:ascii="Arial" w:hAnsi="Arial" w:cs="Arial"/>
          <w:color w:val="000000"/>
          <w:lang w:eastAsia="zh-CN"/>
        </w:rPr>
      </w:pPr>
      <w:r w:rsidRPr="00AF5792">
        <w:rPr>
          <w:rFonts w:ascii="Arial" w:hAnsi="Arial" w:cs="Arial"/>
          <w:color w:val="000000"/>
          <w:lang w:eastAsia="zh-CN"/>
        </w:rPr>
        <w:t>Tertiary qualification(s) including post-graduate qualification(s) in social sciences, public policy, natural resources and environmental management, law or similar are desirable.​</w:t>
      </w:r>
    </w:p>
    <w:p w14:paraId="0D09DECC" w14:textId="77777777" w:rsidR="00DB6686" w:rsidRDefault="00DB6686" w:rsidP="00DB6686">
      <w:pPr>
        <w:spacing w:before="0" w:after="0"/>
        <w:rPr>
          <w:rFonts w:ascii="Arial" w:hAnsi="Arial" w:cs="Arial"/>
          <w:color w:val="000000"/>
          <w:lang w:eastAsia="zh-CN"/>
        </w:rPr>
      </w:pPr>
    </w:p>
    <w:p w14:paraId="62DD3F46" w14:textId="77777777" w:rsidR="00495B3B" w:rsidRPr="00495B3B" w:rsidRDefault="00495B3B" w:rsidP="00DB6686">
      <w:pPr>
        <w:spacing w:before="160" w:after="60"/>
        <w:rPr>
          <w:rFonts w:ascii="Arial" w:hAnsi="Arial" w:cs="Arial"/>
          <w:b/>
          <w:color w:val="363534"/>
        </w:rPr>
      </w:pPr>
      <w:r w:rsidRPr="00495B3B">
        <w:rPr>
          <w:rFonts w:ascii="Arial" w:hAnsi="Arial" w:cs="Arial"/>
          <w:b/>
          <w:color w:val="363534"/>
        </w:rPr>
        <w:t>Capabilities</w:t>
      </w:r>
    </w:p>
    <w:p w14:paraId="53B91AC9" w14:textId="77777777" w:rsidR="00DB6686" w:rsidRPr="00DB6686" w:rsidRDefault="00DB6686" w:rsidP="00DB6686">
      <w:pPr>
        <w:pStyle w:val="ListParagraph"/>
        <w:keepNext/>
        <w:numPr>
          <w:ilvl w:val="0"/>
          <w:numId w:val="47"/>
        </w:numPr>
        <w:spacing w:before="0" w:after="0" w:line="240" w:lineRule="auto"/>
        <w:rPr>
          <w:rFonts w:ascii="Arial" w:hAnsi="Arial" w:cs="Arial"/>
          <w:color w:val="000000"/>
          <w:lang w:eastAsia="zh-CN"/>
        </w:rPr>
      </w:pPr>
      <w:bookmarkStart w:id="2" w:name="_Hlk102550785"/>
      <w:r w:rsidRPr="00DB6686">
        <w:rPr>
          <w:rFonts w:ascii="Arial" w:hAnsi="Arial" w:cs="Arial"/>
          <w:b/>
          <w:bCs/>
          <w:color w:val="000000"/>
          <w:lang w:eastAsia="zh-CN"/>
        </w:rPr>
        <w:t>Stakeholder Management:</w:t>
      </w:r>
      <w:r w:rsidRPr="00DB6686">
        <w:rPr>
          <w:rFonts w:ascii="Arial" w:hAnsi="Arial" w:cs="Arial"/>
          <w:color w:val="000000"/>
          <w:lang w:eastAsia="zh-CN"/>
        </w:rPr>
        <w:t xml:space="preserve"> Identifies issues in common for one or more clients or stakeholders and uses them to build mutually beneficial partnerships; Identifies and responds to stakeholder’s underlying needs; Uses understanding of the stakeholder’s organisational context to ensure outcomes are achieved.​</w:t>
      </w:r>
    </w:p>
    <w:p w14:paraId="7F45604A" w14:textId="77777777" w:rsidR="00DB6686" w:rsidRPr="00DB6686" w:rsidRDefault="00DB6686" w:rsidP="00DB6686">
      <w:pPr>
        <w:pStyle w:val="ListParagraph"/>
        <w:keepNext/>
        <w:numPr>
          <w:ilvl w:val="0"/>
          <w:numId w:val="47"/>
        </w:numPr>
        <w:spacing w:before="0" w:after="0" w:line="240" w:lineRule="auto"/>
        <w:rPr>
          <w:rFonts w:ascii="Arial" w:hAnsi="Arial" w:cs="Arial"/>
          <w:color w:val="000000"/>
          <w:lang w:eastAsia="zh-CN"/>
        </w:rPr>
      </w:pPr>
      <w:r w:rsidRPr="00DB6686">
        <w:rPr>
          <w:rFonts w:ascii="Arial" w:hAnsi="Arial" w:cs="Arial"/>
          <w:b/>
          <w:bCs/>
          <w:color w:val="000000"/>
          <w:lang w:eastAsia="zh-CN"/>
        </w:rPr>
        <w:t>Flexibility and Adaptability:</w:t>
      </w:r>
      <w:r w:rsidRPr="00DB6686">
        <w:rPr>
          <w:rFonts w:ascii="Arial" w:hAnsi="Arial" w:cs="Arial"/>
          <w:color w:val="000000"/>
          <w:lang w:eastAsia="zh-CN"/>
        </w:rPr>
        <w:t> Adapts systems and processes quickly to changed priorities and situations.​</w:t>
      </w:r>
    </w:p>
    <w:p w14:paraId="238BFDD5" w14:textId="77777777" w:rsidR="00DB6686" w:rsidRPr="00DB6686" w:rsidRDefault="00DB6686" w:rsidP="00DB6686">
      <w:pPr>
        <w:pStyle w:val="ListParagraph"/>
        <w:keepNext/>
        <w:numPr>
          <w:ilvl w:val="0"/>
          <w:numId w:val="47"/>
        </w:numPr>
        <w:spacing w:before="0" w:after="0" w:line="240" w:lineRule="auto"/>
        <w:rPr>
          <w:rFonts w:ascii="Arial" w:hAnsi="Arial" w:cs="Arial"/>
          <w:color w:val="000000"/>
          <w:lang w:val="en-US" w:eastAsia="zh-CN"/>
        </w:rPr>
      </w:pPr>
      <w:r w:rsidRPr="00DB6686">
        <w:rPr>
          <w:rFonts w:ascii="Arial" w:hAnsi="Arial" w:cs="Arial"/>
          <w:b/>
          <w:bCs/>
          <w:color w:val="000000"/>
          <w:lang w:eastAsia="zh-CN"/>
        </w:rPr>
        <w:t>Outcomes Thinking:</w:t>
      </w:r>
      <w:r w:rsidRPr="00DB6686">
        <w:rPr>
          <w:rFonts w:ascii="Arial" w:hAnsi="Arial" w:cs="Arial"/>
          <w:color w:val="000000"/>
          <w:lang w:eastAsia="zh-CN"/>
        </w:rPr>
        <w:t xml:space="preserve"> Establishes mechanisms to monitor impact of work on the community; Ensures team/ organisation’s operating and delivery model is designed in ways that creates a positive impact on community</w:t>
      </w:r>
      <w:r w:rsidRPr="00DB6686">
        <w:rPr>
          <w:rFonts w:ascii="Arial" w:hAnsi="Arial" w:cs="Arial"/>
          <w:color w:val="000000"/>
          <w:lang w:val="en-US" w:eastAsia="zh-CN"/>
        </w:rPr>
        <w:t>​</w:t>
      </w:r>
    </w:p>
    <w:p w14:paraId="4C958D19" w14:textId="77777777" w:rsidR="00DB6686" w:rsidRPr="00DB6686" w:rsidRDefault="00DB6686" w:rsidP="00DB6686">
      <w:pPr>
        <w:pStyle w:val="ListParagraph"/>
        <w:keepNext/>
        <w:numPr>
          <w:ilvl w:val="0"/>
          <w:numId w:val="47"/>
        </w:numPr>
        <w:spacing w:before="0" w:after="0" w:line="240" w:lineRule="auto"/>
        <w:rPr>
          <w:rFonts w:ascii="Arial" w:hAnsi="Arial" w:cs="Arial"/>
          <w:color w:val="000000"/>
          <w:lang w:val="en-US" w:eastAsia="zh-CN"/>
        </w:rPr>
      </w:pPr>
      <w:r w:rsidRPr="00DB6686">
        <w:rPr>
          <w:rFonts w:ascii="Arial" w:hAnsi="Arial" w:cs="Arial"/>
          <w:b/>
          <w:bCs/>
          <w:color w:val="000000"/>
          <w:lang w:eastAsia="zh-CN"/>
        </w:rPr>
        <w:t>Customer Focus:</w:t>
      </w:r>
      <w:r w:rsidRPr="00DB6686">
        <w:rPr>
          <w:rFonts w:ascii="Arial" w:hAnsi="Arial" w:cs="Arial"/>
          <w:color w:val="000000"/>
          <w:lang w:eastAsia="zh-CN"/>
        </w:rPr>
        <w:t> Identifies and responds to customer requirements; Use understanding of the customers’ context to tailor services and ensure outcomes are delivered; Effectively manages risks to service delivery</w:t>
      </w:r>
      <w:r w:rsidRPr="00DB6686">
        <w:rPr>
          <w:rFonts w:ascii="Arial" w:hAnsi="Arial" w:cs="Arial"/>
          <w:color w:val="000000"/>
          <w:lang w:val="en-US" w:eastAsia="zh-CN"/>
        </w:rPr>
        <w:t>​</w:t>
      </w:r>
    </w:p>
    <w:p w14:paraId="2052E52E" w14:textId="77777777" w:rsidR="00DB6686" w:rsidRPr="00DB6686" w:rsidRDefault="00DB6686" w:rsidP="00DB6686">
      <w:pPr>
        <w:pStyle w:val="ListParagraph"/>
        <w:keepNext/>
        <w:numPr>
          <w:ilvl w:val="0"/>
          <w:numId w:val="47"/>
        </w:numPr>
        <w:spacing w:before="0" w:after="0" w:line="240" w:lineRule="auto"/>
        <w:rPr>
          <w:rFonts w:ascii="Arial" w:hAnsi="Arial" w:cs="Arial"/>
          <w:color w:val="000000"/>
          <w:lang w:eastAsia="zh-CN"/>
        </w:rPr>
      </w:pPr>
      <w:r w:rsidRPr="00DB6686">
        <w:rPr>
          <w:rFonts w:ascii="Arial" w:hAnsi="Arial" w:cs="Arial"/>
          <w:b/>
          <w:bCs/>
          <w:color w:val="000000"/>
          <w:lang w:eastAsia="zh-CN"/>
        </w:rPr>
        <w:t>Communicate with Impact:</w:t>
      </w:r>
      <w:r w:rsidRPr="00DB6686">
        <w:rPr>
          <w:rFonts w:ascii="Arial" w:hAnsi="Arial" w:cs="Arial"/>
          <w:color w:val="000000"/>
          <w:lang w:eastAsia="zh-CN"/>
        </w:rPr>
        <w:t xml:space="preserve"> Makes a positive impression on others and comes across with credibility; Communicates orally in a manner that is clear fluent and holds the listeners’ attention; Able to deal with difficult and sensitive topics and questions. Able to deliver written communication that identifies key messages and key information for the target audience.​</w:t>
      </w:r>
    </w:p>
    <w:p w14:paraId="272EDB2C" w14:textId="3987BF94" w:rsidR="00DB6686" w:rsidRPr="00DB6686" w:rsidRDefault="00DB6686" w:rsidP="00DB6686">
      <w:pPr>
        <w:pStyle w:val="ListParagraph"/>
        <w:keepNext/>
        <w:numPr>
          <w:ilvl w:val="0"/>
          <w:numId w:val="47"/>
        </w:numPr>
        <w:spacing w:before="0" w:after="0" w:line="240" w:lineRule="auto"/>
        <w:rPr>
          <w:rFonts w:ascii="Arial" w:hAnsi="Arial" w:cs="Arial"/>
          <w:color w:val="000000"/>
          <w:lang w:eastAsia="zh-CN"/>
        </w:rPr>
      </w:pPr>
      <w:r w:rsidRPr="00DB6686">
        <w:rPr>
          <w:rFonts w:ascii="Arial" w:hAnsi="Arial" w:cs="Arial"/>
          <w:b/>
          <w:bCs/>
          <w:color w:val="000000"/>
          <w:lang w:eastAsia="zh-CN"/>
        </w:rPr>
        <w:t>Political and organisational context:</w:t>
      </w:r>
      <w:r w:rsidRPr="00DB6686">
        <w:rPr>
          <w:rFonts w:ascii="Arial" w:hAnsi="Arial" w:cs="Arial"/>
          <w:color w:val="000000"/>
          <w:lang w:eastAsia="zh-CN"/>
        </w:rPr>
        <w:t xml:space="preserve"> Uses formal and informal influencing relationships and decision-making processes; Ensure solutions or actions adhere to values, ethics, responsibilities, legal obligations and limits that apply to an organisation; Considers priorities and interests of various groups and key individuals​</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41D6E923"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CD6A5F">
              <w:rPr>
                <w:rFonts w:cs="Arial"/>
                <w:color w:val="1A1A1A"/>
                <w:sz w:val="20"/>
              </w:rPr>
              <w:t>0</w:t>
            </w:r>
            <w:r w:rsidR="00CD6A5F" w:rsidRPr="00495B3B">
              <w:rPr>
                <w:rFonts w:cs="Arial"/>
                <w:color w:val="1A1A1A"/>
                <w:sz w:val="20"/>
              </w:rPr>
              <w:t xml:space="preserve"> </w:t>
            </w:r>
            <w:r w:rsidRPr="00495B3B">
              <w:rPr>
                <w:rFonts w:cs="Arial"/>
                <w:color w:val="1A1A1A"/>
                <w:sz w:val="20"/>
              </w:rPr>
              <w:t>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1CD0F7EA" w:rsidR="00495B3B" w:rsidRPr="00495B3B" w:rsidRDefault="00495B3B" w:rsidP="0017420A">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28F5A454" w:rsidR="00495B3B" w:rsidRPr="00495B3B" w:rsidRDefault="00495B3B" w:rsidP="00DB6686">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lastRenderedPageBreak/>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1D4AD77" w14:textId="77777777" w:rsidR="008C4302" w:rsidRPr="00495B3B" w:rsidRDefault="008C4302" w:rsidP="008C4302">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470F7BA2" w14:textId="77777777" w:rsidR="008C4302" w:rsidRPr="00454423" w:rsidRDefault="008C4302" w:rsidP="008C4302">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806C1AE" w14:textId="77777777" w:rsidR="008C4302" w:rsidRPr="005763CD" w:rsidRDefault="008C4302" w:rsidP="008C4302">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6410327" w14:textId="77777777" w:rsidR="008C4302" w:rsidRPr="005763CD" w:rsidRDefault="008C4302" w:rsidP="008C4302">
      <w:pPr>
        <w:spacing w:before="0" w:after="0"/>
        <w:rPr>
          <w:rFonts w:ascii="Arial" w:hAnsi="Arial" w:cs="Arial"/>
        </w:rPr>
      </w:pPr>
    </w:p>
    <w:p w14:paraId="3722F24B" w14:textId="77777777" w:rsidR="008C4302" w:rsidRPr="005763CD" w:rsidRDefault="008C4302" w:rsidP="008C4302">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52B5FC4A" w14:textId="77777777" w:rsidR="008C4302" w:rsidRPr="00495B3B" w:rsidRDefault="008C4302" w:rsidP="008C4302">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2A9C82F1" w14:textId="77777777" w:rsidR="008C4302" w:rsidRPr="002775A7" w:rsidRDefault="008C4302" w:rsidP="008C4302">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1582C25" w14:textId="46410D26" w:rsidR="008C4302" w:rsidRDefault="008C4302" w:rsidP="008C4302">
      <w:pPr>
        <w:rPr>
          <w:rFonts w:ascii="Arial" w:hAnsi="Arial" w:cs="Arial"/>
          <w:color w:val="000000"/>
          <w:szCs w:val="22"/>
        </w:rPr>
      </w:pPr>
    </w:p>
    <w:p w14:paraId="3EA2640E" w14:textId="77777777" w:rsidR="008C4302" w:rsidRPr="00AC1638" w:rsidRDefault="008C4302" w:rsidP="008C4302">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76E5340A" w14:textId="77777777" w:rsidR="008C4302" w:rsidRPr="00AC1638" w:rsidRDefault="008C4302" w:rsidP="008C4302">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20A645C" w14:textId="77777777" w:rsidR="008C4302" w:rsidRPr="00495B3B" w:rsidRDefault="008C4302" w:rsidP="008C430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3B8F9A8" w14:textId="77777777" w:rsidR="008C4302" w:rsidRDefault="008C4302" w:rsidP="008C4302">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1A4E92E0" w14:textId="77777777" w:rsidR="008C4302" w:rsidRPr="00495B3B" w:rsidRDefault="008C4302" w:rsidP="008C4302">
      <w:pPr>
        <w:spacing w:line="240" w:lineRule="auto"/>
        <w:contextualSpacing/>
        <w:outlineLvl w:val="1"/>
        <w:rPr>
          <w:rFonts w:ascii="Arial" w:hAnsi="Arial" w:cs="Arial"/>
          <w:color w:val="363534"/>
        </w:rPr>
      </w:pPr>
    </w:p>
    <w:p w14:paraId="53656421" w14:textId="77777777" w:rsidR="008C4302" w:rsidRPr="00495B3B" w:rsidRDefault="008C4302" w:rsidP="008C430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73BF2E23" w14:textId="77777777" w:rsidR="008C4302" w:rsidRPr="00495B3B" w:rsidRDefault="008C4302" w:rsidP="008C4302">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859E0FD" w14:textId="77777777" w:rsidR="008C4302" w:rsidRPr="00495B3B" w:rsidRDefault="008C4302" w:rsidP="008C4302">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B190F84" w14:textId="77777777" w:rsidR="008C4302" w:rsidRPr="00495B3B" w:rsidRDefault="008C4302" w:rsidP="008C4302">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0B753158" w14:textId="77777777" w:rsidR="008C4302" w:rsidRPr="00495B3B" w:rsidRDefault="008C4302" w:rsidP="008C4302">
      <w:pPr>
        <w:rPr>
          <w:rFonts w:ascii="Arial" w:hAnsi="Arial" w:cs="Arial"/>
          <w:b/>
          <w:bCs/>
          <w:color w:val="363534"/>
        </w:rPr>
      </w:pPr>
      <w:r w:rsidRPr="00495B3B">
        <w:rPr>
          <w:rFonts w:ascii="Arial" w:hAnsi="Arial" w:cs="Arial"/>
          <w:b/>
          <w:bCs/>
          <w:color w:val="363534"/>
        </w:rPr>
        <w:t>Aboriginal Cultural Safety</w:t>
      </w:r>
    </w:p>
    <w:p w14:paraId="29F2B025" w14:textId="77777777" w:rsidR="008C4302" w:rsidRPr="00495B3B" w:rsidRDefault="008C4302" w:rsidP="008C4302">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5E5C579A" w14:textId="77777777" w:rsidR="008C4302" w:rsidRPr="00495B3B" w:rsidRDefault="008C4302" w:rsidP="008C4302">
      <w:pPr>
        <w:rPr>
          <w:rFonts w:ascii="Arial" w:hAnsi="Arial" w:cs="Arial"/>
          <w:b/>
          <w:color w:val="363534"/>
          <w:szCs w:val="22"/>
        </w:rPr>
      </w:pPr>
      <w:r w:rsidRPr="00495B3B">
        <w:rPr>
          <w:rFonts w:ascii="Arial" w:hAnsi="Arial" w:cs="Arial"/>
          <w:b/>
          <w:color w:val="363534"/>
          <w:szCs w:val="22"/>
        </w:rPr>
        <w:t>Balancing your Life / Hybrid Working</w:t>
      </w:r>
    </w:p>
    <w:p w14:paraId="179998D2" w14:textId="77777777" w:rsidR="008C4302" w:rsidRPr="00495B3B" w:rsidRDefault="008C4302" w:rsidP="008C4302">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t>
      </w:r>
      <w:r w:rsidRPr="00495B3B">
        <w:rPr>
          <w:rFonts w:ascii="Arial" w:eastAsia="Calibri" w:hAnsi="Arial" w:cs="Arial"/>
          <w:color w:val="363534"/>
          <w:szCs w:val="22"/>
        </w:rPr>
        <w:lastRenderedPageBreak/>
        <w:t xml:space="preserve">working some days from home or other suitable locations, starting early or late, working part time, job share or accessing paid or unpaid leave in line with our flexible working policy. </w:t>
      </w:r>
    </w:p>
    <w:p w14:paraId="7A887D03" w14:textId="77777777" w:rsidR="008C4302" w:rsidRPr="00495B3B" w:rsidRDefault="008C4302" w:rsidP="008C4302">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7425C9"/>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1B1C6E" w14:textId="77777777" w:rsidR="00D12BF8" w:rsidRDefault="00D12BF8" w:rsidP="00CD157B">
      <w:pPr>
        <w:pStyle w:val="NoSpacing"/>
      </w:pPr>
    </w:p>
    <w:p w14:paraId="6F1E51D8" w14:textId="77777777" w:rsidR="00D12BF8" w:rsidRDefault="00D12BF8"/>
  </w:endnote>
  <w:endnote w:type="continuationSeparator" w:id="0">
    <w:p w14:paraId="438715F5" w14:textId="77777777" w:rsidR="00D12BF8" w:rsidRDefault="00D12BF8" w:rsidP="00CD157B">
      <w:pPr>
        <w:pStyle w:val="NoSpacing"/>
      </w:pPr>
    </w:p>
    <w:p w14:paraId="30622AA7" w14:textId="77777777" w:rsidR="00D12BF8" w:rsidRDefault="00D12BF8"/>
  </w:endnote>
  <w:endnote w:type="continuationNotice" w:id="1">
    <w:p w14:paraId="5F7A71F6" w14:textId="77777777" w:rsidR="00D12BF8" w:rsidRDefault="00D12BF8" w:rsidP="00CD157B">
      <w:pPr>
        <w:pStyle w:val="NoSpacing"/>
      </w:pPr>
    </w:p>
    <w:p w14:paraId="7772E15A" w14:textId="77777777" w:rsidR="00D12BF8" w:rsidRDefault="00D12BF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EB87F9" w14:textId="77777777" w:rsidR="00D12BF8" w:rsidRPr="0056073C" w:rsidRDefault="00D12BF8" w:rsidP="005D764F">
      <w:pPr>
        <w:pStyle w:val="FootnoteSeparator"/>
      </w:pPr>
    </w:p>
    <w:p w14:paraId="21CC5538" w14:textId="77777777" w:rsidR="00D12BF8" w:rsidRDefault="00D12BF8"/>
  </w:footnote>
  <w:footnote w:type="continuationSeparator" w:id="0">
    <w:p w14:paraId="636696D6" w14:textId="77777777" w:rsidR="00D12BF8" w:rsidRPr="00CA30B7" w:rsidRDefault="00D12BF8" w:rsidP="006D5A90">
      <w:pPr>
        <w:rPr>
          <w:lang w:val="en-US"/>
        </w:rPr>
      </w:pPr>
      <w:r w:rsidRPr="00CA30B7">
        <w:rPr>
          <w:lang w:val="en-US"/>
        </w:rPr>
        <w:t>_______</w:t>
      </w:r>
    </w:p>
    <w:p w14:paraId="71B5865A" w14:textId="77777777" w:rsidR="00D12BF8" w:rsidRDefault="00D12BF8"/>
  </w:footnote>
  <w:footnote w:type="continuationNotice" w:id="1">
    <w:p w14:paraId="25014A07" w14:textId="77777777" w:rsidR="00D12BF8" w:rsidRDefault="00D12BF8" w:rsidP="006D5A90"/>
    <w:p w14:paraId="3D81C11D" w14:textId="77777777" w:rsidR="00D12BF8" w:rsidRDefault="00D12BF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6978C27"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1C6CDE5D"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16EDDAA"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B0EC5C9"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B645787"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8F39570"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283C8CA"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F402A65"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7C2ECEA"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548E40A"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F2165AD"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C71ADB3"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2FCF45EF"/>
    <w:multiLevelType w:val="hybridMultilevel"/>
    <w:tmpl w:val="FEDCC4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1"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9"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6"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7"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0" w15:restartNumberingAfterBreak="0">
    <w:nsid w:val="706D560D"/>
    <w:multiLevelType w:val="multilevel"/>
    <w:tmpl w:val="DE82BB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3" w15:restartNumberingAfterBreak="0">
    <w:nsid w:val="754822C5"/>
    <w:multiLevelType w:val="multilevel"/>
    <w:tmpl w:val="1CCC1B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5"/>
  </w:num>
  <w:num w:numId="4" w16cid:durableId="985085104">
    <w:abstractNumId w:val="11"/>
  </w:num>
  <w:num w:numId="5" w16cid:durableId="1872112631">
    <w:abstractNumId w:val="14"/>
  </w:num>
  <w:num w:numId="6" w16cid:durableId="336812815">
    <w:abstractNumId w:val="29"/>
  </w:num>
  <w:num w:numId="7" w16cid:durableId="155153463">
    <w:abstractNumId w:val="3"/>
  </w:num>
  <w:num w:numId="8" w16cid:durableId="1428236886">
    <w:abstractNumId w:val="33"/>
  </w:num>
  <w:num w:numId="9" w16cid:durableId="1644658156">
    <w:abstractNumId w:val="24"/>
  </w:num>
  <w:num w:numId="10" w16cid:durableId="103154041">
    <w:abstractNumId w:val="35"/>
  </w:num>
  <w:num w:numId="11" w16cid:durableId="2129203638">
    <w:abstractNumId w:val="39"/>
  </w:num>
  <w:num w:numId="12" w16cid:durableId="377365663">
    <w:abstractNumId w:val="30"/>
  </w:num>
  <w:num w:numId="13" w16cid:durableId="1308436166">
    <w:abstractNumId w:val="32"/>
  </w:num>
  <w:num w:numId="14" w16cid:durableId="1335643199">
    <w:abstractNumId w:val="43"/>
  </w:num>
  <w:num w:numId="15" w16cid:durableId="384449836">
    <w:abstractNumId w:val="9"/>
  </w:num>
  <w:num w:numId="16" w16cid:durableId="1160577431">
    <w:abstractNumId w:val="34"/>
  </w:num>
  <w:num w:numId="17" w16cid:durableId="27071314">
    <w:abstractNumId w:val="8"/>
  </w:num>
  <w:num w:numId="18" w16cid:durableId="338120444">
    <w:abstractNumId w:val="5"/>
  </w:num>
  <w:num w:numId="19" w16cid:durableId="1673139647">
    <w:abstractNumId w:val="20"/>
  </w:num>
  <w:num w:numId="20" w16cid:durableId="19754805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7"/>
  </w:num>
  <w:num w:numId="26" w16cid:durableId="893349253">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7"/>
  </w:num>
  <w:num w:numId="30" w16cid:durableId="1579175524">
    <w:abstractNumId w:val="0"/>
  </w:num>
  <w:num w:numId="31" w16cid:durableId="1199856773">
    <w:abstractNumId w:val="2"/>
  </w:num>
  <w:num w:numId="32" w16cid:durableId="2138447666">
    <w:abstractNumId w:val="1"/>
  </w:num>
  <w:num w:numId="33" w16cid:durableId="334118162">
    <w:abstractNumId w:val="41"/>
  </w:num>
  <w:num w:numId="34" w16cid:durableId="196283207">
    <w:abstractNumId w:val="44"/>
  </w:num>
  <w:num w:numId="35" w16cid:durableId="1742215375">
    <w:abstractNumId w:val="55"/>
  </w:num>
  <w:num w:numId="36" w16cid:durableId="664823544">
    <w:abstractNumId w:val="49"/>
  </w:num>
  <w:num w:numId="37" w16cid:durableId="59225035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2"/>
  </w:num>
  <w:num w:numId="40" w16cid:durableId="16010494">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38"/>
  </w:num>
  <w:num w:numId="43" w16cid:durableId="729228463">
    <w:abstractNumId w:val="7"/>
  </w:num>
  <w:num w:numId="44" w16cid:durableId="322781625">
    <w:abstractNumId w:val="31"/>
  </w:num>
  <w:num w:numId="45" w16cid:durableId="1764377945">
    <w:abstractNumId w:val="53"/>
  </w:num>
  <w:num w:numId="46" w16cid:durableId="1303462704">
    <w:abstractNumId w:val="50"/>
  </w:num>
  <w:num w:numId="47" w16cid:durableId="1590314169">
    <w:abstractNumId w:val="16"/>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274"/>
    <w:rsid w:val="00006884"/>
    <w:rsid w:val="000068CA"/>
    <w:rsid w:val="0000736B"/>
    <w:rsid w:val="00007A11"/>
    <w:rsid w:val="00007ECC"/>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6DB"/>
    <w:rsid w:val="0002586C"/>
    <w:rsid w:val="000265EA"/>
    <w:rsid w:val="00026DA1"/>
    <w:rsid w:val="00026DC2"/>
    <w:rsid w:val="00026F6C"/>
    <w:rsid w:val="000273C5"/>
    <w:rsid w:val="00030105"/>
    <w:rsid w:val="00030A38"/>
    <w:rsid w:val="0003160B"/>
    <w:rsid w:val="00032BD1"/>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3B4"/>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055"/>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20A"/>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1FD9"/>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1F4"/>
    <w:rsid w:val="001F2252"/>
    <w:rsid w:val="001F2907"/>
    <w:rsid w:val="001F29B1"/>
    <w:rsid w:val="001F2C32"/>
    <w:rsid w:val="001F2FB9"/>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1D48"/>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598"/>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3F8"/>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4FDA"/>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279"/>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564E"/>
    <w:rsid w:val="003C6914"/>
    <w:rsid w:val="003C6ECF"/>
    <w:rsid w:val="003C75D1"/>
    <w:rsid w:val="003C7903"/>
    <w:rsid w:val="003C7A8F"/>
    <w:rsid w:val="003C7D07"/>
    <w:rsid w:val="003C7E24"/>
    <w:rsid w:val="003D0C2E"/>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6B0E"/>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2B5"/>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C01"/>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7CB"/>
    <w:rsid w:val="00565B5A"/>
    <w:rsid w:val="00565B78"/>
    <w:rsid w:val="005664B7"/>
    <w:rsid w:val="00566D07"/>
    <w:rsid w:val="00566D20"/>
    <w:rsid w:val="00566E04"/>
    <w:rsid w:val="00567685"/>
    <w:rsid w:val="0057019D"/>
    <w:rsid w:val="00570236"/>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7B"/>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96E"/>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4E9"/>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10F"/>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6F3"/>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047"/>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F77"/>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57D8D"/>
    <w:rsid w:val="0086023E"/>
    <w:rsid w:val="00860DDF"/>
    <w:rsid w:val="0086172F"/>
    <w:rsid w:val="00861EA4"/>
    <w:rsid w:val="00862057"/>
    <w:rsid w:val="008624EC"/>
    <w:rsid w:val="008625C9"/>
    <w:rsid w:val="0086351A"/>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1D53"/>
    <w:rsid w:val="008725EE"/>
    <w:rsid w:val="00872D01"/>
    <w:rsid w:val="00873815"/>
    <w:rsid w:val="00873FA6"/>
    <w:rsid w:val="00873FF8"/>
    <w:rsid w:val="008740BF"/>
    <w:rsid w:val="0087478C"/>
    <w:rsid w:val="008749EF"/>
    <w:rsid w:val="00874D58"/>
    <w:rsid w:val="00874E11"/>
    <w:rsid w:val="008759D2"/>
    <w:rsid w:val="00875C4B"/>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5AD8"/>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302"/>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6D63"/>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4A4"/>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97CCF"/>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231"/>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2A2E"/>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FCF"/>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7E"/>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792"/>
    <w:rsid w:val="00AF5E22"/>
    <w:rsid w:val="00AF5F7A"/>
    <w:rsid w:val="00AF6A4A"/>
    <w:rsid w:val="00AF77F6"/>
    <w:rsid w:val="00AF7AB9"/>
    <w:rsid w:val="00AF7FD7"/>
    <w:rsid w:val="00B004A4"/>
    <w:rsid w:val="00B007BF"/>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C5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1A8"/>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446"/>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94C"/>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0C8"/>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19"/>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15"/>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6A5F"/>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28"/>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A98"/>
    <w:rsid w:val="00D10CCF"/>
    <w:rsid w:val="00D10FB9"/>
    <w:rsid w:val="00D11532"/>
    <w:rsid w:val="00D11902"/>
    <w:rsid w:val="00D11A9C"/>
    <w:rsid w:val="00D11AC3"/>
    <w:rsid w:val="00D12095"/>
    <w:rsid w:val="00D123C8"/>
    <w:rsid w:val="00D12B7A"/>
    <w:rsid w:val="00D12BF8"/>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165"/>
    <w:rsid w:val="00D85B09"/>
    <w:rsid w:val="00D85BC4"/>
    <w:rsid w:val="00D86678"/>
    <w:rsid w:val="00D86759"/>
    <w:rsid w:val="00D86FED"/>
    <w:rsid w:val="00D870B7"/>
    <w:rsid w:val="00D87471"/>
    <w:rsid w:val="00D87DF9"/>
    <w:rsid w:val="00D87E90"/>
    <w:rsid w:val="00D87F1F"/>
    <w:rsid w:val="00D9145B"/>
    <w:rsid w:val="00D91A5A"/>
    <w:rsid w:val="00D91D02"/>
    <w:rsid w:val="00D92017"/>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686"/>
    <w:rsid w:val="00DB675D"/>
    <w:rsid w:val="00DB7D08"/>
    <w:rsid w:val="00DC08E1"/>
    <w:rsid w:val="00DC13B6"/>
    <w:rsid w:val="00DC1556"/>
    <w:rsid w:val="00DC1FAB"/>
    <w:rsid w:val="00DC26E3"/>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8D1"/>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23"/>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1C1E"/>
    <w:rsid w:val="00F121AE"/>
    <w:rsid w:val="00F12536"/>
    <w:rsid w:val="00F12BFC"/>
    <w:rsid w:val="00F12CCF"/>
    <w:rsid w:val="00F12D62"/>
    <w:rsid w:val="00F133FD"/>
    <w:rsid w:val="00F135CD"/>
    <w:rsid w:val="00F13794"/>
    <w:rsid w:val="00F13FAC"/>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085E"/>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BE0"/>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1F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23"/>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2637FDD0"/>
    <w:rsid w:val="26C3A9D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2316542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46000107">
      <w:bodyDiv w:val="1"/>
      <w:marLeft w:val="0"/>
      <w:marRight w:val="0"/>
      <w:marTop w:val="0"/>
      <w:marBottom w:val="0"/>
      <w:divBdr>
        <w:top w:val="none" w:sz="0" w:space="0" w:color="auto"/>
        <w:left w:val="none" w:sz="0" w:space="0" w:color="auto"/>
        <w:bottom w:val="none" w:sz="0" w:space="0" w:color="auto"/>
        <w:right w:val="none" w:sz="0" w:space="0" w:color="auto"/>
      </w:divBdr>
    </w:div>
    <w:div w:id="509609999">
      <w:bodyDiv w:val="1"/>
      <w:marLeft w:val="0"/>
      <w:marRight w:val="0"/>
      <w:marTop w:val="0"/>
      <w:marBottom w:val="0"/>
      <w:divBdr>
        <w:top w:val="none" w:sz="0" w:space="0" w:color="auto"/>
        <w:left w:val="none" w:sz="0" w:space="0" w:color="auto"/>
        <w:bottom w:val="none" w:sz="0" w:space="0" w:color="auto"/>
        <w:right w:val="none" w:sz="0" w:space="0" w:color="auto"/>
      </w:divBdr>
    </w:div>
    <w:div w:id="846555441">
      <w:bodyDiv w:val="1"/>
      <w:marLeft w:val="0"/>
      <w:marRight w:val="0"/>
      <w:marTop w:val="0"/>
      <w:marBottom w:val="0"/>
      <w:divBdr>
        <w:top w:val="none" w:sz="0" w:space="0" w:color="auto"/>
        <w:left w:val="none" w:sz="0" w:space="0" w:color="auto"/>
        <w:bottom w:val="none" w:sz="0" w:space="0" w:color="auto"/>
        <w:right w:val="none" w:sz="0" w:space="0" w:color="auto"/>
      </w:divBdr>
    </w:div>
    <w:div w:id="941842684">
      <w:bodyDiv w:val="1"/>
      <w:marLeft w:val="0"/>
      <w:marRight w:val="0"/>
      <w:marTop w:val="0"/>
      <w:marBottom w:val="0"/>
      <w:divBdr>
        <w:top w:val="none" w:sz="0" w:space="0" w:color="auto"/>
        <w:left w:val="none" w:sz="0" w:space="0" w:color="auto"/>
        <w:bottom w:val="none" w:sz="0" w:space="0" w:color="auto"/>
        <w:right w:val="none" w:sz="0" w:space="0" w:color="auto"/>
      </w:divBdr>
    </w:div>
    <w:div w:id="988242295">
      <w:bodyDiv w:val="1"/>
      <w:marLeft w:val="0"/>
      <w:marRight w:val="0"/>
      <w:marTop w:val="0"/>
      <w:marBottom w:val="0"/>
      <w:divBdr>
        <w:top w:val="none" w:sz="0" w:space="0" w:color="auto"/>
        <w:left w:val="none" w:sz="0" w:space="0" w:color="auto"/>
        <w:bottom w:val="none" w:sz="0" w:space="0" w:color="auto"/>
        <w:right w:val="none" w:sz="0" w:space="0" w:color="auto"/>
      </w:divBdr>
      <w:divsChild>
        <w:div w:id="2133940748">
          <w:marLeft w:val="0"/>
          <w:marRight w:val="0"/>
          <w:marTop w:val="0"/>
          <w:marBottom w:val="0"/>
          <w:divBdr>
            <w:top w:val="none" w:sz="0" w:space="0" w:color="auto"/>
            <w:left w:val="none" w:sz="0" w:space="0" w:color="auto"/>
            <w:bottom w:val="none" w:sz="0" w:space="0" w:color="auto"/>
            <w:right w:val="none" w:sz="0" w:space="0" w:color="auto"/>
          </w:divBdr>
        </w:div>
        <w:div w:id="589582095">
          <w:marLeft w:val="0"/>
          <w:marRight w:val="0"/>
          <w:marTop w:val="0"/>
          <w:marBottom w:val="0"/>
          <w:divBdr>
            <w:top w:val="none" w:sz="0" w:space="0" w:color="auto"/>
            <w:left w:val="none" w:sz="0" w:space="0" w:color="auto"/>
            <w:bottom w:val="none" w:sz="0" w:space="0" w:color="auto"/>
            <w:right w:val="none" w:sz="0" w:space="0" w:color="auto"/>
          </w:divBdr>
        </w:div>
        <w:div w:id="279189385">
          <w:marLeft w:val="0"/>
          <w:marRight w:val="0"/>
          <w:marTop w:val="0"/>
          <w:marBottom w:val="0"/>
          <w:divBdr>
            <w:top w:val="none" w:sz="0" w:space="0" w:color="auto"/>
            <w:left w:val="none" w:sz="0" w:space="0" w:color="auto"/>
            <w:bottom w:val="none" w:sz="0" w:space="0" w:color="auto"/>
            <w:right w:val="none" w:sz="0" w:space="0" w:color="auto"/>
          </w:divBdr>
        </w:div>
        <w:div w:id="1816147093">
          <w:marLeft w:val="0"/>
          <w:marRight w:val="0"/>
          <w:marTop w:val="0"/>
          <w:marBottom w:val="0"/>
          <w:divBdr>
            <w:top w:val="none" w:sz="0" w:space="0" w:color="auto"/>
            <w:left w:val="none" w:sz="0" w:space="0" w:color="auto"/>
            <w:bottom w:val="none" w:sz="0" w:space="0" w:color="auto"/>
            <w:right w:val="none" w:sz="0" w:space="0" w:color="auto"/>
          </w:divBdr>
        </w:div>
        <w:div w:id="1059472451">
          <w:marLeft w:val="0"/>
          <w:marRight w:val="0"/>
          <w:marTop w:val="0"/>
          <w:marBottom w:val="0"/>
          <w:divBdr>
            <w:top w:val="none" w:sz="0" w:space="0" w:color="auto"/>
            <w:left w:val="none" w:sz="0" w:space="0" w:color="auto"/>
            <w:bottom w:val="none" w:sz="0" w:space="0" w:color="auto"/>
            <w:right w:val="none" w:sz="0" w:space="0" w:color="auto"/>
          </w:divBdr>
        </w:div>
        <w:div w:id="1241450942">
          <w:marLeft w:val="0"/>
          <w:marRight w:val="0"/>
          <w:marTop w:val="0"/>
          <w:marBottom w:val="0"/>
          <w:divBdr>
            <w:top w:val="none" w:sz="0" w:space="0" w:color="auto"/>
            <w:left w:val="none" w:sz="0" w:space="0" w:color="auto"/>
            <w:bottom w:val="none" w:sz="0" w:space="0" w:color="auto"/>
            <w:right w:val="none" w:sz="0" w:space="0" w:color="auto"/>
          </w:divBdr>
        </w:div>
      </w:divsChild>
    </w:div>
    <w:div w:id="1091437829">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905094380">
      <w:bodyDiv w:val="1"/>
      <w:marLeft w:val="0"/>
      <w:marRight w:val="0"/>
      <w:marTop w:val="0"/>
      <w:marBottom w:val="0"/>
      <w:divBdr>
        <w:top w:val="none" w:sz="0" w:space="0" w:color="auto"/>
        <w:left w:val="none" w:sz="0" w:space="0" w:color="auto"/>
        <w:bottom w:val="none" w:sz="0" w:space="0" w:color="auto"/>
        <w:right w:val="none" w:sz="0" w:space="0" w:color="auto"/>
      </w:divBdr>
      <w:divsChild>
        <w:div w:id="119616521">
          <w:marLeft w:val="0"/>
          <w:marRight w:val="0"/>
          <w:marTop w:val="0"/>
          <w:marBottom w:val="0"/>
          <w:divBdr>
            <w:top w:val="none" w:sz="0" w:space="0" w:color="auto"/>
            <w:left w:val="none" w:sz="0" w:space="0" w:color="auto"/>
            <w:bottom w:val="none" w:sz="0" w:space="0" w:color="auto"/>
            <w:right w:val="none" w:sz="0" w:space="0" w:color="auto"/>
          </w:divBdr>
        </w:div>
        <w:div w:id="1612785821">
          <w:marLeft w:val="0"/>
          <w:marRight w:val="0"/>
          <w:marTop w:val="0"/>
          <w:marBottom w:val="0"/>
          <w:divBdr>
            <w:top w:val="none" w:sz="0" w:space="0" w:color="auto"/>
            <w:left w:val="none" w:sz="0" w:space="0" w:color="auto"/>
            <w:bottom w:val="none" w:sz="0" w:space="0" w:color="auto"/>
            <w:right w:val="none" w:sz="0" w:space="0" w:color="auto"/>
          </w:divBdr>
        </w:div>
        <w:div w:id="572785411">
          <w:marLeft w:val="0"/>
          <w:marRight w:val="0"/>
          <w:marTop w:val="0"/>
          <w:marBottom w:val="0"/>
          <w:divBdr>
            <w:top w:val="none" w:sz="0" w:space="0" w:color="auto"/>
            <w:left w:val="none" w:sz="0" w:space="0" w:color="auto"/>
            <w:bottom w:val="none" w:sz="0" w:space="0" w:color="auto"/>
            <w:right w:val="none" w:sz="0" w:space="0" w:color="auto"/>
          </w:divBdr>
        </w:div>
        <w:div w:id="187450819">
          <w:marLeft w:val="0"/>
          <w:marRight w:val="0"/>
          <w:marTop w:val="0"/>
          <w:marBottom w:val="0"/>
          <w:divBdr>
            <w:top w:val="none" w:sz="0" w:space="0" w:color="auto"/>
            <w:left w:val="none" w:sz="0" w:space="0" w:color="auto"/>
            <w:bottom w:val="none" w:sz="0" w:space="0" w:color="auto"/>
            <w:right w:val="none" w:sz="0" w:space="0" w:color="auto"/>
          </w:divBdr>
        </w:div>
        <w:div w:id="1542790552">
          <w:marLeft w:val="0"/>
          <w:marRight w:val="0"/>
          <w:marTop w:val="0"/>
          <w:marBottom w:val="0"/>
          <w:divBdr>
            <w:top w:val="none" w:sz="0" w:space="0" w:color="auto"/>
            <w:left w:val="none" w:sz="0" w:space="0" w:color="auto"/>
            <w:bottom w:val="none" w:sz="0" w:space="0" w:color="auto"/>
            <w:right w:val="none" w:sz="0" w:space="0" w:color="auto"/>
          </w:divBdr>
        </w:div>
        <w:div w:id="1723020388">
          <w:marLeft w:val="0"/>
          <w:marRight w:val="0"/>
          <w:marTop w:val="0"/>
          <w:marBottom w:val="0"/>
          <w:divBdr>
            <w:top w:val="none" w:sz="0" w:space="0" w:color="auto"/>
            <w:left w:val="none" w:sz="0" w:space="0" w:color="auto"/>
            <w:bottom w:val="none" w:sz="0" w:space="0" w:color="auto"/>
            <w:right w:val="none" w:sz="0" w:space="0" w:color="auto"/>
          </w:divBdr>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mailto:nick.houlhan@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aboriginal.employment@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6C38"/>
    <w:rsid w:val="0019787B"/>
    <w:rsid w:val="002A360F"/>
    <w:rsid w:val="002B088B"/>
    <w:rsid w:val="00354F7F"/>
    <w:rsid w:val="003E6B0E"/>
    <w:rsid w:val="00417D3C"/>
    <w:rsid w:val="00445C89"/>
    <w:rsid w:val="0066431B"/>
    <w:rsid w:val="006E4E36"/>
    <w:rsid w:val="00733901"/>
    <w:rsid w:val="00807FCB"/>
    <w:rsid w:val="00874D58"/>
    <w:rsid w:val="00997CCF"/>
    <w:rsid w:val="009D1EFC"/>
    <w:rsid w:val="009F447A"/>
    <w:rsid w:val="00A02A2E"/>
    <w:rsid w:val="00A6372E"/>
    <w:rsid w:val="00AC3F7E"/>
    <w:rsid w:val="00CE7328"/>
    <w:rsid w:val="00D10A98"/>
    <w:rsid w:val="00D15507"/>
    <w:rsid w:val="00D63C52"/>
    <w:rsid w:val="00D83E5E"/>
    <w:rsid w:val="00E6256A"/>
    <w:rsid w:val="00ED6C23"/>
    <w:rsid w:val="00F13FAC"/>
    <w:rsid w:val="00F66BE0"/>
    <w:rsid w:val="00F931D0"/>
    <w:rsid w:val="00FF422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453</Value>
      <Value>451</Value>
      <Value>2</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a68bb466-13a2-4b11-9c31-8c4948da88a9</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DOCID149-2054969718-225</_dlc_DocId>
    <_dlc_DocIdUrl xmlns="a5f32de4-e402-4188-b034-e71ca7d22e54">
      <Url>https://delwpvicgovau.sharepoint.com/sites/ecm_149/_layouts/15/DocIdRedir.aspx?ID=DOCID149-2054969718-225</Url>
      <Description>DOCID149-2054969718-225</Description>
    </_dlc_DocIdUrl>
    <DLCPolicyLabelClientValue xmlns="1e9e3136-3dd0-4fb9-bea8-be70a8201a1a">Version {_UIVersionString}</DLCPolicyLabelClientValue>
    <b9b43b809ea4445880dbf70bb9849525 xmlns="9fd47c19-1c4a-4d7d-b342-c10cef269344">
      <Terms xmlns="http://schemas.microsoft.com/office/infopath/2007/PartnerControls"/>
    </b9b43b809ea4445880dbf70bb9849525>
    <_Status xmlns="http://schemas.microsoft.com/sharepoint/v3/fields">Final</_Status>
    <DLCPolicyLabelLock xmlns="1e9e3136-3dd0-4fb9-bea8-be70a8201a1a" xsi:nil="true"/>
    <d25512bccefe4fa083801fcb78c24163 xmlns="9fd47c19-1c4a-4d7d-b342-c10cef269344">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2a009282-884e-4acc-8df1-5ab901443665</TermId>
        </TermInfo>
      </Terms>
    </d25512bccefe4fa083801fcb78c24163>
    <lcf76f155ced4ddcb4097134ff3c332f xmlns="391cc448-9261-4a5f-96f6-9962f1cf33d1">
      <Terms xmlns="http://schemas.microsoft.com/office/infopath/2007/PartnerControls"/>
    </lcf76f155ced4ddcb4097134ff3c332f>
    <DLCPolicyLabelValue xmlns="1e9e3136-3dd0-4fb9-bea8-be70a8201a1a">Version 0.1</DLCPolicyLabelValue>
  </documentManagement>
</p: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ECM V2 Team Administration" ma:contentTypeID="0x0101009298E819CE1EBB4F8D2096B3E0F0C2911F00E1EF8216889D7B4293832CFA8702E78A" ma:contentTypeVersion="157" ma:contentTypeDescription="Administrative activities related management and coordination of a team. &#10;Note: Administrative activity aligned to a functional templated library i.e. Boards, Committees, Asset Management, Grants, Contract Management etc. should be stored in those templated libraries. " ma:contentTypeScope="" ma:versionID="94db0ab3fc8f99b8dcd06524c0a8a8cc">
  <xsd:schema xmlns:xsd="http://www.w3.org/2001/XMLSchema" xmlns:xs="http://www.w3.org/2001/XMLSchema" xmlns:p="http://schemas.microsoft.com/office/2006/metadata/properties" xmlns:ns1="http://schemas.microsoft.com/sharepoint/v3" xmlns:ns2="9fd47c19-1c4a-4d7d-b342-c10cef269344" xmlns:ns3="a5f32de4-e402-4188-b034-e71ca7d22e54" xmlns:ns4="1e9e3136-3dd0-4fb9-bea8-be70a8201a1a" xmlns:ns5="391cc448-9261-4a5f-96f6-9962f1cf33d1" xmlns:ns6="153f2783-1c70-4464-955e-85040a58200f" xmlns:ns7="http://schemas.microsoft.com/sharepoint/v3/fields" targetNamespace="http://schemas.microsoft.com/office/2006/metadata/properties" ma:root="true" ma:fieldsID="01e48cc2f89ea52399c9bec8941ca2a8" ns1:_="" ns2:_="" ns3:_="" ns4:_="" ns5:_="" ns6:_="" ns7:_="">
    <xsd:import namespace="http://schemas.microsoft.com/sharepoint/v3"/>
    <xsd:import namespace="9fd47c19-1c4a-4d7d-b342-c10cef269344"/>
    <xsd:import namespace="a5f32de4-e402-4188-b034-e71ca7d22e54"/>
    <xsd:import namespace="1e9e3136-3dd0-4fb9-bea8-be70a8201a1a"/>
    <xsd:import namespace="391cc448-9261-4a5f-96f6-9962f1cf33d1"/>
    <xsd:import namespace="153f2783-1c70-4464-955e-85040a58200f"/>
    <xsd:import namespace="http://schemas.microsoft.com/sharepoint/v3/fields"/>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d25512bccefe4fa083801fcb78c24163" minOccurs="0"/>
                <xsd:element ref="ns1:_dlc_Exempt" minOccurs="0"/>
                <xsd:element ref="ns4:DLCPolicyLabelValue" minOccurs="0"/>
                <xsd:element ref="ns4:DLCPolicyLabelClientValue" minOccurs="0"/>
                <xsd:element ref="ns4:DLCPolicyLabelLock" minOccurs="0"/>
                <xsd:element ref="ns5:MediaServiceMetadata" minOccurs="0"/>
                <xsd:element ref="ns5:MediaServiceFastMetadata" minOccurs="0"/>
                <xsd:element ref="ns6:SharedWithUsers" minOccurs="0"/>
                <xsd:element ref="ns6:SharedWithDetails" minOccurs="0"/>
                <xsd:element ref="ns5:MediaServiceAutoKeyPoints" minOccurs="0"/>
                <xsd:element ref="ns5:MediaServiceKeyPoints" minOccurs="0"/>
                <xsd:element ref="ns7:_Status" minOccurs="0"/>
                <xsd:element ref="ns5:lcf76f155ced4ddcb4097134ff3c332f" minOccurs="0"/>
                <xsd:element ref="ns5:MediaServiceDateTaken" minOccurs="0"/>
                <xsd:element ref="ns5:MediaServiceLocation" minOccurs="0"/>
                <xsd:element ref="ns5:MediaServiceGenerationTime" minOccurs="0"/>
                <xsd:element ref="ns5:MediaServiceEventHashCode"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0"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d25512bccefe4fa083801fcb78c24163" ma:index="19" ma:taxonomy="true" ma:internalName="d25512bccefe4fa083801fcb78c24163" ma:taxonomyFieldName="Records_x0020_Class_x0020_Team_x0020_Admin" ma:displayName="Classification" ma:readOnly="false" ma:default="" ma:fieldId="{d25512bc-cefe-4fa0-8380-1fcb78c24163}" ma:sspId="797aeec6-0273-40f2-ab3e-beee73212332" ma:termSetId="4258747f-0974-48f0-ac10-46f208a52cd4" ma:anchorId="504ad493-1bff-42e7-9e93-c0e8ecbd6898"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e9e3136-3dd0-4fb9-bea8-be70a8201a1a" elementFormDefault="qualified">
    <xsd:import namespace="http://schemas.microsoft.com/office/2006/documentManagement/types"/>
    <xsd:import namespace="http://schemas.microsoft.com/office/infopath/2007/PartnerControls"/>
    <xsd:element name="DLCPolicyLabelValue" ma:index="21"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3" nillable="true" ma:displayName="Label Locked" ma:description="Indicates whether the label should be updated when item properties are modified." ma:hidden="true" ma:internalName="DLCPolicyLabelLock"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1cc448-9261-4a5f-96f6-9962f1cf33d1"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element name="lcf76f155ced4ddcb4097134ff3c332f" ma:index="33"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Location" ma:index="35" nillable="true" ma:displayName="Location" ma:indexed="true" ma:internalName="MediaServiceLocation" ma:readOnly="true">
      <xsd:simpleType>
        <xsd:restriction base="dms:Text"/>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MediaServiceObjectDetectorVersions" ma:index="38" nillable="true" ma:displayName="MediaServiceObjectDetectorVersions"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53f2783-1c70-4464-955e-85040a58200f" elementFormDefault="qualified">
    <xsd:import namespace="http://schemas.microsoft.com/office/2006/documentManagement/types"/>
    <xsd:import namespace="http://schemas.microsoft.com/office/infopath/2007/PartnerControls"/>
    <xsd:element name="SharedWithUsers" ma:index="2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31"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797aeec6-0273-40f2-ab3e-beee73212332" ContentTypeId="0x0101009298E819CE1EBB4F8D2096B3E0F0C291" PreviousValue="false"/>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p:Policy xmlns:p="office.server.policy" id="" local="true">
  <p:Name>ECM V2 Team Administration</p:Name>
  <p:Description>Enable Version label</p:Description>
  <p:Statement/>
  <p:PolicyItems>
    <p:PolicyItem featureId="Microsoft.Office.RecordsManagement.PolicyFeatures.PolicyLabel" staticId="0x0101009298E819CE1EBB4F8D2096B3E0F0C2911F001C37ED5F1EA5BA458CF6BD8D3E1F868E|-1306371497" UniqueId="8a143950-fff3-4aad-b5bc-39cb7296bf04">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e9e3136-3dd0-4fb9-bea8-be70a8201a1a"/>
    <ds:schemaRef ds:uri="http://schemas.microsoft.com/sharepoint/v3/fields"/>
    <ds:schemaRef ds:uri="391cc448-9261-4a5f-96f6-9962f1cf33d1"/>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CA936248-7903-49D4-94CB-0BF7A7D0C5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1e9e3136-3dd0-4fb9-bea8-be70a8201a1a"/>
    <ds:schemaRef ds:uri="391cc448-9261-4a5f-96f6-9962f1cf33d1"/>
    <ds:schemaRef ds:uri="153f2783-1c70-4464-955e-85040a58200f"/>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52002AF9-84A7-4FCB-8437-70B96B2DED8C}">
  <ds:schemaRefs>
    <ds:schemaRef ds:uri="Microsoft.SharePoint.Taxonomy.ContentTypeSync"/>
  </ds:schemaRefs>
</ds:datastoreItem>
</file>

<file path=customXml/itemProps7.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8.xml><?xml version="1.0" encoding="utf-8"?>
<ds:datastoreItem xmlns:ds="http://schemas.openxmlformats.org/officeDocument/2006/customXml" ds:itemID="{B9E3F0D7-64DF-4A27-B8D6-21810516A202}">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9</TotalTime>
  <Pages>5</Pages>
  <Words>2111</Words>
  <Characters>12038</Characters>
  <Application>Microsoft Office Word</Application>
  <DocSecurity>0</DocSecurity>
  <Lines>100</Lines>
  <Paragraphs>28</Paragraphs>
  <ScaleCrop>false</ScaleCrop>
  <HeadingPairs>
    <vt:vector size="2" baseType="variant">
      <vt:variant>
        <vt:lpstr>Title</vt:lpstr>
      </vt:variant>
      <vt:variant>
        <vt:i4>1</vt:i4>
      </vt:variant>
    </vt:vector>
  </HeadingPairs>
  <TitlesOfParts>
    <vt:vector size="1" baseType="lpstr">
      <vt:lpstr>Department Energy, Environment and Climate Action</vt:lpstr>
    </vt:vector>
  </TitlesOfParts>
  <Company/>
  <LinksUpToDate>false</LinksUpToDate>
  <CharactersWithSpaces>14121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Energy, Environment and Climate Action</dc:title>
  <dc:subject>Position Description</dc:subject>
  <dc:creator>Fiona</dc:creator>
  <cp:keywords/>
  <dc:description/>
  <cp:lastModifiedBy>Rachelle Dowzer-Hayne (DEECA)</cp:lastModifiedBy>
  <cp:revision>5</cp:revision>
  <cp:lastPrinted>2022-06-17T02:14:00Z</cp:lastPrinted>
  <dcterms:created xsi:type="dcterms:W3CDTF">2026-09-03T00:41:00Z</dcterms:created>
  <dcterms:modified xsi:type="dcterms:W3CDTF">2026-09-16T00:21:00Z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0x0101009298E819CE1EBB4F8D2096B3E0F0C2911F00E1EF8216889D7B4293832CFA8702E78A</vt:lpwstr>
  </property>
  <property fmtid="{D5CDD505-2E9C-101B-9397-08002B2CF9AE}" pid="5" name="MediaServiceImageTags">
    <vt:lpwstr/>
  </property>
  <property fmtid="{D5CDD505-2E9C-101B-9397-08002B2CF9AE}" pid="6" name="g91c59fb10974fa1a03160ad8386f0f4">
    <vt:lpwstr/>
  </property>
  <property fmtid="{D5CDD505-2E9C-101B-9397-08002B2CF9AE}" pid="7" name="Records Class Team Admin">
    <vt:lpwstr>453;#HR|2a009282-884e-4acc-8df1-5ab901443665</vt:lpwstr>
  </property>
  <property fmtid="{D5CDD505-2E9C-101B-9397-08002B2CF9AE}" pid="8" name="Department Document Type">
    <vt:lpwstr/>
  </property>
  <property fmtid="{D5CDD505-2E9C-101B-9397-08002B2CF9AE}" pid="9" name="Record_x0020_Purpose">
    <vt:lpwstr/>
  </property>
  <property fmtid="{D5CDD505-2E9C-101B-9397-08002B2CF9AE}" pid="10" name="Record Purpose">
    <vt:lpwstr/>
  </property>
  <property fmtid="{D5CDD505-2E9C-101B-9397-08002B2CF9AE}" pid="11" name="AdaRegion">
    <vt:lpwstr/>
  </property>
  <property fmtid="{D5CDD505-2E9C-101B-9397-08002B2CF9AE}" pid="12"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3" name="AdaOwningGroup">
    <vt:lpwstr>18;#People and Culture|4fe8dd26-179b-41a1-8a74-1f09d81ad67a</vt:lpwstr>
  </property>
  <property fmtid="{D5CDD505-2E9C-101B-9397-08002B2CF9AE}" pid="14" name="MSIP_Label_4257e2ab-f512-40e2-9c9a-c64247360765_Enabled">
    <vt:lpwstr>true</vt:lpwstr>
  </property>
  <property fmtid="{D5CDD505-2E9C-101B-9397-08002B2CF9AE}" pid="15" name="MSIP_Label_4257e2ab-f512-40e2-9c9a-c64247360765_SetDate">
    <vt:lpwstr>2023-09-07T04:17:17Z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b5e0e6cf-6e84-4e71-b179-b465719f8d95</vt:lpwstr>
  </property>
  <property fmtid="{D5CDD505-2E9C-101B-9397-08002B2CF9AE}" pid="20" name="MSIP_Label_4257e2ab-f512-40e2-9c9a-c64247360765_ContentBits">
    <vt:lpwstr>2</vt:lpwstr>
  </property>
  <property fmtid="{D5CDD505-2E9C-101B-9397-08002B2CF9AE}" pid="21" name="Department_x0020_Document_x0020_Type">
    <vt:lpwstr/>
  </property>
  <property fmtid="{D5CDD505-2E9C-101B-9397-08002B2CF9AE}" pid="22" name="Records Class Governance">
    <vt:lpwstr>14;#Restructuring|4ed8c4ad-f9c6-4e29-b5f5-b51df56c3de6</vt:lpwstr>
  </property>
  <property fmtid="{D5CDD505-2E9C-101B-9397-08002B2CF9AE}" pid="23" name="Records_x0020_Class_x0020_Governance">
    <vt:lpwstr>14;#Restructuring|4ed8c4ad-f9c6-4e29-b5f5-b51df56c3de6</vt:lpwstr>
  </property>
  <property fmtid="{D5CDD505-2E9C-101B-9397-08002B2CF9AE}" pid="24" name="_docset_NoMedatataSyncRequired">
    <vt:lpwstr>False</vt:lpwstr>
  </property>
  <property fmtid="{D5CDD505-2E9C-101B-9397-08002B2CF9AE}" pid="25" name="Dissemination Limiting Marker">
    <vt:lpwstr>2;#FOUO|955eb6fc-b35a-4808-8aa5-31e514fa3f26</vt:lpwstr>
  </property>
  <property fmtid="{D5CDD505-2E9C-101B-9397-08002B2CF9AE}" pid="26" name="Dissemination_x0020_Limiting_x0020_Marker">
    <vt:lpwstr>2;#FOUO|955eb6fc-b35a-4808-8aa5-31e514fa3f26</vt:lpwstr>
  </property>
  <property fmtid="{D5CDD505-2E9C-101B-9397-08002B2CF9AE}" pid="27" name="Security Classification">
    <vt:lpwstr>451;#FOUO|a68bb466-13a2-4b11-9c31-8c4948da88a9</vt:lpwstr>
  </property>
  <property fmtid="{D5CDD505-2E9C-101B-9397-08002B2CF9AE}" pid="28" name="Security_x0020_Classification">
    <vt:lpwstr>451;#FOUO|a68bb466-13a2-4b11-9c31-8c4948da88a9</vt:lpwstr>
  </property>
  <property fmtid="{D5CDD505-2E9C-101B-9397-08002B2CF9AE}" pid="29" name="Section">
    <vt:lpwstr>7;#Policy and Strategy|ebd2854a-80ec-40b6-97ec-fca5e6fcfed6</vt:lpwstr>
  </property>
  <property fmtid="{D5CDD505-2E9C-101B-9397-08002B2CF9AE}" pid="30" name="Agency">
    <vt:lpwstr>1;#Department of Environment, Land, Water and Planning|607a3f87-1228-4cd9-82a5-076aa8776274</vt:lpwstr>
  </property>
  <property fmtid="{D5CDD505-2E9C-101B-9397-08002B2CF9AE}" pid="31" name="Branch">
    <vt:lpwstr>6;#Land Policy|caa0f708-4aa5-42e5-b506-2fc9999e94f7</vt:lpwstr>
  </property>
  <property fmtid="{D5CDD505-2E9C-101B-9397-08002B2CF9AE}" pid="32" name="Division">
    <vt:lpwstr>4;#Land Management Policy|d36400fd-04a6-4fcb-8a4b-1ca5c16ad2a7</vt:lpwstr>
  </property>
  <property fmtid="{D5CDD505-2E9C-101B-9397-08002B2CF9AE}" pid="33" name="Group1">
    <vt:lpwstr>9;#Environment and Climate Change|b90772f5-2afa-408f-b8b8-93ad6baba774</vt:lpwstr>
  </property>
  <property fmtid="{D5CDD505-2E9C-101B-9397-08002B2CF9AE}" pid="34" name="Sub-Section">
    <vt:lpwstr/>
  </property>
  <property fmtid="{D5CDD505-2E9C-101B-9397-08002B2CF9AE}" pid="35" name="o85941e134754762b9719660a258a6e6">
    <vt:lpwstr/>
  </property>
  <property fmtid="{D5CDD505-2E9C-101B-9397-08002B2CF9AE}" pid="36" name="Location_x0020_Type">
    <vt:lpwstr/>
  </property>
  <property fmtid="{D5CDD505-2E9C-101B-9397-08002B2CF9AE}" pid="37" name="df723ab3fe1c4eb7a0b151674e7ac40d">
    <vt:lpwstr/>
  </property>
  <property fmtid="{D5CDD505-2E9C-101B-9397-08002B2CF9AE}" pid="38" name="Copyright_x0020_Licence_x0020_Name">
    <vt:lpwstr/>
  </property>
  <property fmtid="{D5CDD505-2E9C-101B-9397-08002B2CF9AE}" pid="39" name="Policy_x0020_Areas">
    <vt:lpwstr/>
  </property>
  <property fmtid="{D5CDD505-2E9C-101B-9397-08002B2CF9AE}" pid="40" name="Project_x0020_Phase">
    <vt:lpwstr/>
  </property>
  <property fmtid="{D5CDD505-2E9C-101B-9397-08002B2CF9AE}" pid="41" name="Sub_x002d_Section">
    <vt:lpwstr/>
  </property>
  <property fmtid="{D5CDD505-2E9C-101B-9397-08002B2CF9AE}" pid="42" name="n1e31175720c4e2ab9487fdb9839f7b2">
    <vt:lpwstr/>
  </property>
  <property fmtid="{D5CDD505-2E9C-101B-9397-08002B2CF9AE}" pid="43" name="Document_x0020_type">
    <vt:lpwstr/>
  </property>
  <property fmtid="{D5CDD505-2E9C-101B-9397-08002B2CF9AE}" pid="44" name="o2e611f6ba3e4c8f9a895dfb7980639e">
    <vt:lpwstr/>
  </property>
  <property fmtid="{D5CDD505-2E9C-101B-9397-08002B2CF9AE}" pid="45" name="Project_x0020_Name">
    <vt:lpwstr/>
  </property>
  <property fmtid="{D5CDD505-2E9C-101B-9397-08002B2CF9AE}" pid="46" name="lcf76f155ced4ddcb4097134ff3c332f">
    <vt:lpwstr/>
  </property>
  <property fmtid="{D5CDD505-2E9C-101B-9397-08002B2CF9AE}" pid="47" name="Copyright_x0020_License_x0020_Type">
    <vt:lpwstr/>
  </property>
  <property fmtid="{D5CDD505-2E9C-101B-9397-08002B2CF9AE}" pid="48" name="bc1b111f512b4e79837ed4ed9cfb7a1e">
    <vt:lpwstr/>
  </property>
  <property fmtid="{D5CDD505-2E9C-101B-9397-08002B2CF9AE}" pid="49" name="Document type">
    <vt:lpwstr/>
  </property>
  <property fmtid="{D5CDD505-2E9C-101B-9397-08002B2CF9AE}" pid="50" name="i01c9aa340d94510b0ea3a26f307dc0b">
    <vt:lpwstr/>
  </property>
  <property fmtid="{D5CDD505-2E9C-101B-9397-08002B2CF9AE}" pid="51" name="Copyright Licence Name">
    <vt:lpwstr/>
  </property>
  <property fmtid="{D5CDD505-2E9C-101B-9397-08002B2CF9AE}" pid="52" name="Project Phase">
    <vt:lpwstr/>
  </property>
  <property fmtid="{D5CDD505-2E9C-101B-9397-08002B2CF9AE}" pid="53" name="Project Name">
    <vt:lpwstr/>
  </property>
  <property fmtid="{D5CDD505-2E9C-101B-9397-08002B2CF9AE}" pid="54" name="Policy Areas">
    <vt:lpwstr/>
  </property>
  <property fmtid="{D5CDD505-2E9C-101B-9397-08002B2CF9AE}" pid="55" name="Copyright License Type">
    <vt:lpwstr/>
  </property>
  <property fmtid="{D5CDD505-2E9C-101B-9397-08002B2CF9AE}" pid="56" name="Location Type">
    <vt:lpwstr/>
  </property>
  <property fmtid="{D5CDD505-2E9C-101B-9397-08002B2CF9AE}" pid="57" name="Records_x0020_Class_x0020_Team_x0020_Admin">
    <vt:lpwstr>453;#HR|2a009282-884e-4acc-8df1-5ab901443665</vt:lpwstr>
  </property>
  <property fmtid="{D5CDD505-2E9C-101B-9397-08002B2CF9AE}" pid="58" name="_dlc_DocIdItemGuid">
    <vt:lpwstr>39bacfe0-d2a4-4d52-85a9-c99e64a9c3c5</vt:lpwstr>
  </property>
</Properties>
</file>