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3E3A0F7" w:rsidR="00254F12" w:rsidRPr="00862057" w:rsidRDefault="008439AF"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E84C08">
            <w:t>Program Manager Coastal Planning and Approvals</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465E8116">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4A87EE"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5667336">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16EDEC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4C47FFC">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A14A32B">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6A9BA1"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393E05"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8F289D"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272CC1"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1B042B7">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752B39F1" w:rsidR="00495B3B" w:rsidRPr="00495B3B" w:rsidRDefault="00545148" w:rsidP="00495B3B">
            <w:pPr>
              <w:spacing w:before="0" w:after="0"/>
              <w:ind w:left="57" w:right="-450"/>
              <w:rPr>
                <w:rFonts w:ascii="Arial" w:hAnsi="Arial" w:cs="Arial"/>
                <w:color w:val="363534"/>
              </w:rPr>
            </w:pPr>
            <w:r w:rsidRPr="11B042B7">
              <w:rPr>
                <w:rFonts w:ascii="Arial" w:hAnsi="Arial" w:cs="Arial"/>
                <w:color w:val="363534"/>
              </w:rPr>
              <w:t xml:space="preserve">Program Manager, Coastal Planning </w:t>
            </w:r>
            <w:r w:rsidR="006C4EBC">
              <w:rPr>
                <w:rFonts w:ascii="Arial" w:hAnsi="Arial" w:cs="Arial"/>
                <w:color w:val="363534"/>
              </w:rPr>
              <w:t xml:space="preserve">and </w:t>
            </w:r>
            <w:r w:rsidRPr="11B042B7">
              <w:rPr>
                <w:rFonts w:ascii="Arial" w:hAnsi="Arial" w:cs="Arial"/>
                <w:color w:val="363534"/>
              </w:rPr>
              <w:t>Approvals</w:t>
            </w:r>
          </w:p>
        </w:tc>
      </w:tr>
      <w:tr w:rsidR="00495B3B" w:rsidRPr="00495B3B" w14:paraId="5F8F815C" w14:textId="77777777" w:rsidTr="11B042B7">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4661EAEC" w:rsidR="00495B3B" w:rsidRPr="00495B3B" w:rsidRDefault="006C4EBC" w:rsidP="00495B3B">
            <w:pPr>
              <w:spacing w:before="0" w:after="0"/>
              <w:ind w:left="57" w:right="-450"/>
              <w:rPr>
                <w:rFonts w:ascii="Arial" w:hAnsi="Arial" w:cs="Arial"/>
                <w:color w:val="363534"/>
                <w:szCs w:val="22"/>
              </w:rPr>
            </w:pPr>
            <w:r w:rsidRPr="006C4EBC">
              <w:rPr>
                <w:rFonts w:ascii="Arial" w:hAnsi="Arial" w:cs="Arial"/>
                <w:color w:val="363534"/>
                <w:szCs w:val="22"/>
              </w:rPr>
              <w:t>50967749</w:t>
            </w:r>
          </w:p>
        </w:tc>
      </w:tr>
      <w:tr w:rsidR="00495B3B" w:rsidRPr="00495B3B" w14:paraId="6052E497" w14:textId="77777777" w:rsidTr="11B042B7">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0BCA19DC" w:rsidR="00495B3B" w:rsidRPr="00495B3B" w:rsidRDefault="00545148" w:rsidP="00495B3B">
            <w:pPr>
              <w:spacing w:before="0" w:after="0"/>
              <w:ind w:left="57" w:right="-450"/>
              <w:rPr>
                <w:rFonts w:ascii="Arial" w:hAnsi="Arial" w:cs="Arial"/>
                <w:color w:val="363534"/>
                <w:szCs w:val="22"/>
              </w:rPr>
            </w:pPr>
            <w:r>
              <w:rPr>
                <w:rFonts w:ascii="Arial" w:hAnsi="Arial" w:cs="Arial"/>
                <w:color w:val="363534"/>
                <w:szCs w:val="22"/>
              </w:rPr>
              <w:t>VPS 5</w:t>
            </w:r>
          </w:p>
        </w:tc>
      </w:tr>
      <w:tr w:rsidR="00495B3B" w:rsidRPr="00495B3B" w14:paraId="513E600D" w14:textId="77777777" w:rsidTr="11B042B7">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2E552F5A" w:rsidR="00495B3B" w:rsidRPr="00495B3B" w:rsidRDefault="00545148" w:rsidP="00495B3B">
            <w:pPr>
              <w:spacing w:before="0" w:after="0"/>
              <w:ind w:left="57" w:right="-450"/>
              <w:rPr>
                <w:rFonts w:ascii="Arial" w:hAnsi="Arial" w:cs="Arial"/>
                <w:color w:val="363534"/>
                <w:szCs w:val="22"/>
              </w:rPr>
            </w:pPr>
            <w:r>
              <w:rPr>
                <w:rFonts w:ascii="Arial" w:hAnsi="Arial" w:cs="Arial"/>
                <w:color w:val="363534"/>
                <w:szCs w:val="22"/>
              </w:rPr>
              <w:t>$</w:t>
            </w:r>
            <w:r w:rsidR="009A428A">
              <w:rPr>
                <w:rFonts w:ascii="Arial" w:hAnsi="Arial" w:cs="Arial"/>
                <w:color w:val="363534"/>
                <w:szCs w:val="22"/>
              </w:rPr>
              <w:t>116,413</w:t>
            </w:r>
            <w:r>
              <w:rPr>
                <w:rFonts w:ascii="Arial" w:hAnsi="Arial" w:cs="Arial"/>
                <w:color w:val="363534"/>
                <w:szCs w:val="22"/>
              </w:rPr>
              <w:t xml:space="preserve"> - $</w:t>
            </w:r>
            <w:r w:rsidR="009A428A">
              <w:rPr>
                <w:rFonts w:ascii="Arial" w:hAnsi="Arial" w:cs="Arial"/>
                <w:color w:val="363534"/>
                <w:szCs w:val="22"/>
              </w:rPr>
              <w:t>140,</w:t>
            </w:r>
            <w:r w:rsidR="00791020">
              <w:rPr>
                <w:rFonts w:ascii="Arial" w:hAnsi="Arial" w:cs="Arial"/>
                <w:color w:val="363534"/>
                <w:szCs w:val="22"/>
              </w:rPr>
              <w:t>849</w:t>
            </w:r>
            <w:r w:rsidR="00204D32">
              <w:rPr>
                <w:rFonts w:ascii="Arial" w:hAnsi="Arial" w:cs="Arial"/>
                <w:color w:val="363534"/>
                <w:szCs w:val="22"/>
              </w:rPr>
              <w:t xml:space="preserve"> </w:t>
            </w:r>
            <w:proofErr w:type="spellStart"/>
            <w:r w:rsidR="00204D32">
              <w:rPr>
                <w:rFonts w:ascii="Arial" w:hAnsi="Arial" w:cs="Arial"/>
                <w:color w:val="363534"/>
                <w:szCs w:val="22"/>
              </w:rPr>
              <w:t>pa</w:t>
            </w:r>
            <w:proofErr w:type="spellEnd"/>
            <w:r w:rsidR="00204D32">
              <w:rPr>
                <w:rFonts w:ascii="Arial" w:hAnsi="Arial" w:cs="Arial"/>
                <w:color w:val="363534"/>
                <w:szCs w:val="22"/>
              </w:rPr>
              <w:t xml:space="preserve"> plus superannuation</w:t>
            </w:r>
          </w:p>
        </w:tc>
      </w:tr>
      <w:tr w:rsidR="00495B3B" w:rsidRPr="00495B3B" w14:paraId="2A722203" w14:textId="77777777" w:rsidTr="11B042B7">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47D6B7BF"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11B042B7">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1B042B7">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192E0AE7" w:rsidR="00495B3B" w:rsidRPr="00495B3B" w:rsidRDefault="00545148" w:rsidP="00495B3B">
            <w:pPr>
              <w:spacing w:before="0" w:after="0"/>
              <w:ind w:left="57" w:right="-450"/>
              <w:rPr>
                <w:rFonts w:ascii="Arial" w:hAnsi="Arial" w:cs="Arial"/>
                <w:color w:val="363534"/>
                <w:szCs w:val="22"/>
              </w:rPr>
            </w:pPr>
            <w:r>
              <w:rPr>
                <w:rFonts w:ascii="Arial" w:hAnsi="Arial" w:cs="Arial"/>
                <w:color w:val="363534"/>
                <w:szCs w:val="22"/>
              </w:rPr>
              <w:t>DEECA Regions-BSW/</w:t>
            </w:r>
            <w:r w:rsidR="00496021">
              <w:rPr>
                <w:rFonts w:ascii="Arial" w:hAnsi="Arial" w:cs="Arial"/>
                <w:color w:val="363534"/>
                <w:szCs w:val="22"/>
              </w:rPr>
              <w:t>DEECA Recovery Coordination and Coastal Operations</w:t>
            </w:r>
          </w:p>
        </w:tc>
      </w:tr>
      <w:tr w:rsidR="00495B3B" w:rsidRPr="00495B3B" w14:paraId="37A0D7CE" w14:textId="77777777" w:rsidTr="11B042B7">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11B4D671" w:rsidR="00495B3B" w:rsidRPr="00495B3B" w:rsidRDefault="00AE3E3A" w:rsidP="00495B3B">
            <w:pPr>
              <w:spacing w:before="0" w:after="0"/>
              <w:ind w:left="57" w:right="-450"/>
              <w:rPr>
                <w:rFonts w:ascii="Arial" w:hAnsi="Arial" w:cs="Arial"/>
                <w:color w:val="363534"/>
                <w:szCs w:val="22"/>
              </w:rPr>
            </w:pPr>
            <w:r>
              <w:rPr>
                <w:rFonts w:ascii="Arial" w:hAnsi="Arial" w:cs="Arial"/>
                <w:color w:val="363534"/>
                <w:szCs w:val="22"/>
              </w:rPr>
              <w:t xml:space="preserve">(Port Phillip, Gippsland, BSW) - </w:t>
            </w:r>
            <w:r w:rsidR="00495B3B" w:rsidRPr="00495B3B">
              <w:rPr>
                <w:rFonts w:ascii="Arial" w:hAnsi="Arial" w:cs="Arial"/>
                <w:color w:val="363534"/>
                <w:szCs w:val="22"/>
              </w:rPr>
              <w:t xml:space="preserve">Flexible </w:t>
            </w:r>
          </w:p>
          <w:p w14:paraId="3B7CA3B3" w14:textId="164D7342"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193563">
              <w:rPr>
                <w:rFonts w:ascii="Arial" w:hAnsi="Arial" w:cs="Arial"/>
                <w:color w:val="363534"/>
                <w:szCs w:val="22"/>
              </w:rPr>
              <w:fldChar w:fldCharType="begin">
                <w:ffData>
                  <w:name w:val=""/>
                  <w:enabled/>
                  <w:calcOnExit w:val="0"/>
                  <w:checkBox>
                    <w:size w:val="26"/>
                    <w:default w:val="1"/>
                  </w:checkBox>
                </w:ffData>
              </w:fldChar>
            </w:r>
            <w:r w:rsidR="00193563">
              <w:rPr>
                <w:rFonts w:ascii="Arial" w:hAnsi="Arial" w:cs="Arial"/>
                <w:color w:val="363534"/>
                <w:szCs w:val="22"/>
              </w:rPr>
              <w:instrText xml:space="preserve"> FORMCHECKBOX </w:instrText>
            </w:r>
            <w:r w:rsidR="00193563">
              <w:rPr>
                <w:rFonts w:ascii="Arial" w:hAnsi="Arial" w:cs="Arial"/>
                <w:color w:val="363534"/>
                <w:szCs w:val="22"/>
              </w:rPr>
            </w:r>
            <w:r w:rsidR="00193563">
              <w:rPr>
                <w:rFonts w:ascii="Arial" w:hAnsi="Arial" w:cs="Arial"/>
                <w:color w:val="363534"/>
                <w:szCs w:val="22"/>
              </w:rPr>
              <w:fldChar w:fldCharType="separate"/>
            </w:r>
            <w:r w:rsidR="00193563">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1B042B7">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3A88B857" w:rsidR="00495B3B" w:rsidRPr="00495B3B" w:rsidRDefault="00B048E9"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Manager, </w:t>
            </w:r>
            <w:r w:rsidR="00204D32">
              <w:rPr>
                <w:rFonts w:ascii="Arial" w:hAnsi="Arial" w:cs="Arial"/>
                <w:color w:val="363534"/>
                <w:szCs w:val="22"/>
              </w:rPr>
              <w:t xml:space="preserve">Regional </w:t>
            </w:r>
            <w:r>
              <w:rPr>
                <w:rFonts w:ascii="Arial" w:hAnsi="Arial" w:cs="Arial"/>
                <w:color w:val="363534"/>
                <w:szCs w:val="22"/>
              </w:rPr>
              <w:t>Coastal Adaptation and Planning</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11B042B7">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1E10B210" w:rsidR="00495B3B" w:rsidRPr="00495B3B" w:rsidRDefault="00B048E9" w:rsidP="00495B3B">
            <w:pPr>
              <w:tabs>
                <w:tab w:val="left" w:pos="469"/>
                <w:tab w:val="left" w:pos="1189"/>
              </w:tabs>
              <w:spacing w:before="0" w:after="0"/>
              <w:ind w:left="57" w:right="-450"/>
              <w:rPr>
                <w:rFonts w:ascii="Arial" w:hAnsi="Arial" w:cs="Arial"/>
                <w:color w:val="363534"/>
              </w:rPr>
            </w:pPr>
            <w:r w:rsidRPr="6E03D7D8">
              <w:rPr>
                <w:rFonts w:ascii="Arial" w:hAnsi="Arial" w:cs="Arial"/>
                <w:color w:val="363534"/>
              </w:rPr>
              <w:fldChar w:fldCharType="begin">
                <w:ffData>
                  <w:name w:val=""/>
                  <w:enabled/>
                  <w:calcOnExit w:val="0"/>
                  <w:checkBox>
                    <w:size w:val="26"/>
                    <w:default w:val="1"/>
                  </w:checkBox>
                </w:ffData>
              </w:fldChar>
            </w:r>
            <w:r w:rsidRPr="6E03D7D8">
              <w:rPr>
                <w:rFonts w:ascii="Arial" w:hAnsi="Arial" w:cs="Arial"/>
                <w:color w:val="363534"/>
              </w:rPr>
              <w:instrText xml:space="preserve"> FORMCHECKBOX </w:instrText>
            </w:r>
            <w:r w:rsidRPr="6E03D7D8">
              <w:rPr>
                <w:rFonts w:ascii="Arial" w:hAnsi="Arial" w:cs="Arial"/>
                <w:color w:val="363534"/>
              </w:rPr>
            </w:r>
            <w:r w:rsidRPr="6E03D7D8">
              <w:rPr>
                <w:rFonts w:ascii="Arial" w:hAnsi="Arial" w:cs="Arial"/>
                <w:color w:val="363534"/>
              </w:rPr>
              <w:fldChar w:fldCharType="separate"/>
            </w:r>
            <w:r w:rsidRPr="6E03D7D8">
              <w:rPr>
                <w:rFonts w:ascii="Arial" w:hAnsi="Arial" w:cs="Arial"/>
                <w:color w:val="363534"/>
              </w:rPr>
              <w:fldChar w:fldCharType="end"/>
            </w:r>
            <w:r w:rsidR="00495B3B" w:rsidRPr="00495B3B">
              <w:rPr>
                <w:rFonts w:ascii="Arial" w:hAnsi="Arial" w:cs="Arial"/>
                <w:color w:val="363534"/>
                <w:szCs w:val="22"/>
              </w:rPr>
              <w:tab/>
            </w:r>
            <w:r w:rsidR="00495B3B" w:rsidRPr="6E03D7D8">
              <w:rPr>
                <w:rFonts w:ascii="Arial" w:hAnsi="Arial" w:cs="Arial"/>
                <w:color w:val="363534"/>
              </w:rPr>
              <w:t>Yes</w:t>
            </w:r>
            <w:r w:rsidR="00495B3B" w:rsidRPr="00495B3B">
              <w:rPr>
                <w:rFonts w:ascii="Arial" w:hAnsi="Arial" w:cs="Arial"/>
                <w:color w:val="363534"/>
                <w:szCs w:val="22"/>
              </w:rPr>
              <w:tab/>
            </w:r>
            <w:r w:rsidR="00495B3B" w:rsidRPr="6E03D7D8">
              <w:rPr>
                <w:rFonts w:ascii="Arial" w:hAnsi="Arial" w:cs="Arial"/>
                <w:color w:val="363534"/>
              </w:rPr>
              <w:fldChar w:fldCharType="begin">
                <w:ffData>
                  <w:name w:val=""/>
                  <w:enabled/>
                  <w:calcOnExit w:val="0"/>
                  <w:checkBox>
                    <w:size w:val="26"/>
                    <w:default w:val="0"/>
                    <w:checked w:val="0"/>
                  </w:checkBox>
                </w:ffData>
              </w:fldChar>
            </w:r>
            <w:r w:rsidR="00495B3B" w:rsidRPr="6E03D7D8">
              <w:rPr>
                <w:rFonts w:ascii="Arial" w:hAnsi="Arial" w:cs="Arial"/>
                <w:color w:val="363534"/>
              </w:rPr>
              <w:instrText xml:space="preserve"> FORMCHECKBOX </w:instrText>
            </w:r>
            <w:r w:rsidR="00495B3B" w:rsidRPr="6E03D7D8">
              <w:rPr>
                <w:rFonts w:ascii="Arial" w:hAnsi="Arial" w:cs="Arial"/>
                <w:color w:val="363534"/>
              </w:rPr>
            </w:r>
            <w:r w:rsidR="00495B3B" w:rsidRPr="6E03D7D8">
              <w:rPr>
                <w:rFonts w:ascii="Arial" w:hAnsi="Arial" w:cs="Arial"/>
                <w:color w:val="363534"/>
              </w:rPr>
              <w:fldChar w:fldCharType="separate"/>
            </w:r>
            <w:r w:rsidR="00495B3B" w:rsidRPr="6E03D7D8">
              <w:rPr>
                <w:rFonts w:ascii="Arial" w:hAnsi="Arial" w:cs="Arial"/>
                <w:color w:val="363534"/>
              </w:rPr>
              <w:fldChar w:fldCharType="end"/>
            </w:r>
            <w:r w:rsidR="00495B3B" w:rsidRPr="6E03D7D8">
              <w:rPr>
                <w:rFonts w:ascii="Arial" w:hAnsi="Arial" w:cs="Arial"/>
                <w:color w:val="363534"/>
              </w:rPr>
              <w:t xml:space="preserve">  No                If yes, how many?</w:t>
            </w:r>
            <w:r w:rsidR="00A56886" w:rsidRPr="6E03D7D8">
              <w:rPr>
                <w:rFonts w:ascii="Arial" w:hAnsi="Arial" w:cs="Arial"/>
                <w:color w:val="363534"/>
              </w:rPr>
              <w:t xml:space="preserve">  </w:t>
            </w:r>
            <w:r w:rsidR="00ED02CE">
              <w:rPr>
                <w:rFonts w:ascii="Arial" w:hAnsi="Arial" w:cs="Arial"/>
                <w:color w:val="363534"/>
              </w:rPr>
              <w:t>1</w:t>
            </w:r>
            <w:r w:rsidR="00651EA4">
              <w:rPr>
                <w:rFonts w:ascii="Arial" w:hAnsi="Arial" w:cs="Arial"/>
                <w:color w:val="363534"/>
              </w:rPr>
              <w:t>-2</w:t>
            </w:r>
          </w:p>
        </w:tc>
      </w:tr>
      <w:tr w:rsidR="00495B3B" w:rsidRPr="00495B3B" w14:paraId="70C7CF88" w14:textId="77777777" w:rsidTr="11B042B7">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A8D3F88" w:rsidR="00495B3B" w:rsidRPr="00495B3B" w:rsidRDefault="00ED02CE" w:rsidP="00495B3B">
            <w:pPr>
              <w:spacing w:before="0" w:after="0"/>
              <w:ind w:left="57" w:right="-450"/>
              <w:rPr>
                <w:rFonts w:ascii="Arial" w:hAnsi="Arial" w:cs="Arial"/>
                <w:color w:val="363534"/>
                <w:szCs w:val="22"/>
              </w:rPr>
            </w:pPr>
            <w:r>
              <w:rPr>
                <w:rFonts w:ascii="Arial" w:hAnsi="Arial" w:cs="Arial"/>
                <w:color w:val="363534"/>
                <w:szCs w:val="22"/>
              </w:rPr>
              <w:t xml:space="preserve">Elisa Zavadil - </w:t>
            </w:r>
            <w:r w:rsidR="0030455D" w:rsidRPr="0030455D">
              <w:rPr>
                <w:rFonts w:ascii="Arial" w:hAnsi="Arial" w:cs="Arial"/>
                <w:color w:val="363534"/>
                <w:szCs w:val="22"/>
              </w:rPr>
              <w:t>0413387467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2AB5605F" w14:textId="13D620BE" w:rsidR="001A4B7E" w:rsidRDefault="001A4B7E" w:rsidP="00495B3B">
      <w:pPr>
        <w:keepNext/>
        <w:spacing w:line="240" w:lineRule="auto"/>
        <w:rPr>
          <w:rFonts w:ascii="Arial" w:hAnsi="Arial" w:cs="Arial"/>
          <w:noProof/>
          <w:color w:val="363534"/>
          <w:szCs w:val="22"/>
          <w:lang w:eastAsia="zh-CN"/>
        </w:rPr>
      </w:pPr>
      <w:r w:rsidRPr="001A4B7E">
        <w:rPr>
          <w:rFonts w:ascii="Arial" w:hAnsi="Arial" w:cs="Arial"/>
          <w:noProof/>
          <w:color w:val="363534"/>
          <w:szCs w:val="22"/>
          <w:lang w:eastAsia="zh-CN"/>
        </w:rPr>
        <w:t>The Program Manager Coastal Planning and Approvals leads a team responsible for high-quality statutory assessments and advice in the context of marine and coastal policy and legislation. You will drive consistent statewide processes, interpretation of marine and coastal frameworks and continuous improvement. You will use your knowledge</w:t>
      </w:r>
      <w:r w:rsidR="007C67AD">
        <w:rPr>
          <w:rFonts w:ascii="Arial" w:hAnsi="Arial" w:cs="Arial"/>
          <w:noProof/>
          <w:color w:val="363534"/>
          <w:szCs w:val="22"/>
          <w:lang w:eastAsia="zh-CN"/>
        </w:rPr>
        <w:t xml:space="preserve"> and technical expertise across</w:t>
      </w:r>
      <w:r w:rsidRPr="001A4B7E">
        <w:rPr>
          <w:rFonts w:ascii="Arial" w:hAnsi="Arial" w:cs="Arial"/>
          <w:noProof/>
          <w:color w:val="363534"/>
          <w:szCs w:val="22"/>
          <w:lang w:eastAsia="zh-CN"/>
        </w:rPr>
        <w:t xml:space="preserve"> legislation, marine and coastal policy</w:t>
      </w:r>
      <w:r w:rsidR="007C67AD">
        <w:rPr>
          <w:rFonts w:ascii="Arial" w:hAnsi="Arial" w:cs="Arial"/>
          <w:noProof/>
          <w:color w:val="363534"/>
          <w:szCs w:val="22"/>
          <w:lang w:eastAsia="zh-CN"/>
        </w:rPr>
        <w:t>,</w:t>
      </w:r>
      <w:r w:rsidRPr="001A4B7E">
        <w:rPr>
          <w:rFonts w:ascii="Arial" w:hAnsi="Arial" w:cs="Arial"/>
          <w:noProof/>
          <w:color w:val="363534"/>
          <w:szCs w:val="22"/>
          <w:lang w:eastAsia="zh-CN"/>
        </w:rPr>
        <w:t xml:space="preserve"> and planning</w:t>
      </w:r>
      <w:r w:rsidR="007C67AD">
        <w:rPr>
          <w:rFonts w:ascii="Arial" w:hAnsi="Arial" w:cs="Arial"/>
          <w:noProof/>
          <w:color w:val="363534"/>
          <w:szCs w:val="22"/>
          <w:lang w:eastAsia="zh-CN"/>
        </w:rPr>
        <w:t>,</w:t>
      </w:r>
      <w:r w:rsidRPr="001A4B7E">
        <w:rPr>
          <w:rFonts w:ascii="Arial" w:hAnsi="Arial" w:cs="Arial"/>
          <w:noProof/>
          <w:color w:val="363534"/>
          <w:szCs w:val="22"/>
          <w:lang w:eastAsia="zh-CN"/>
        </w:rPr>
        <w:t xml:space="preserve"> to deliver government objectives and priorities including the assessment of </w:t>
      </w:r>
      <w:r w:rsidR="00CF05CA">
        <w:rPr>
          <w:rFonts w:ascii="Arial" w:hAnsi="Arial" w:cs="Arial"/>
          <w:noProof/>
          <w:color w:val="363534"/>
          <w:szCs w:val="22"/>
          <w:lang w:eastAsia="zh-CN"/>
        </w:rPr>
        <w:t>complex</w:t>
      </w:r>
      <w:r w:rsidRPr="001A4B7E">
        <w:rPr>
          <w:rFonts w:ascii="Arial" w:hAnsi="Arial" w:cs="Arial"/>
          <w:noProof/>
          <w:color w:val="363534"/>
          <w:szCs w:val="22"/>
          <w:lang w:eastAsia="zh-CN"/>
        </w:rPr>
        <w:t xml:space="preserve"> Marine and Coastal Act consents </w:t>
      </w:r>
      <w:r w:rsidR="00CF05CA">
        <w:rPr>
          <w:rFonts w:ascii="Arial" w:hAnsi="Arial" w:cs="Arial"/>
          <w:noProof/>
          <w:color w:val="363534"/>
          <w:szCs w:val="22"/>
          <w:lang w:eastAsia="zh-CN"/>
        </w:rPr>
        <w:t>and</w:t>
      </w:r>
      <w:r w:rsidRPr="001A4B7E">
        <w:rPr>
          <w:rFonts w:ascii="Arial" w:hAnsi="Arial" w:cs="Arial"/>
          <w:noProof/>
          <w:color w:val="363534"/>
          <w:szCs w:val="22"/>
          <w:lang w:eastAsia="zh-CN"/>
        </w:rPr>
        <w:t xml:space="preserve"> </w:t>
      </w:r>
      <w:r w:rsidR="007C67AD">
        <w:rPr>
          <w:rFonts w:ascii="Arial" w:hAnsi="Arial" w:cs="Arial"/>
          <w:noProof/>
          <w:color w:val="363534"/>
          <w:szCs w:val="22"/>
          <w:lang w:eastAsia="zh-CN"/>
        </w:rPr>
        <w:t xml:space="preserve">strategic </w:t>
      </w:r>
      <w:r w:rsidRPr="001A4B7E">
        <w:rPr>
          <w:rFonts w:ascii="Arial" w:hAnsi="Arial" w:cs="Arial"/>
          <w:noProof/>
          <w:color w:val="363534"/>
          <w:szCs w:val="22"/>
          <w:lang w:eastAsia="zh-CN"/>
        </w:rPr>
        <w:t>Coastal and Marine Management Plans. You will build and maintain strong relationships with key stakeholders, drive improvements and set clear directions for a customer focussed, collaborative and engaged team. ​</w:t>
      </w:r>
    </w:p>
    <w:p w14:paraId="1B3F576A" w14:textId="7448DF8F"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6D32F4FD" w:rsidR="00F00D50" w:rsidRDefault="00F00D50" w:rsidP="00F00D50">
      <w:r>
        <w:t>Through its network of region</w:t>
      </w:r>
      <w:r w:rsidR="00AE3E3A">
        <w:t>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24900FEC"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0726C844" w:rsidR="00F00D50" w:rsidRDefault="00F00D50" w:rsidP="00F00D50">
      <w:pPr>
        <w:rPr>
          <w:b/>
          <w:bCs/>
          <w:color w:val="FF0000"/>
        </w:rPr>
      </w:pPr>
      <w:r w:rsidRPr="00F00D50">
        <w:rPr>
          <w:b/>
          <w:bCs/>
        </w:rPr>
        <w:t>The Division</w:t>
      </w:r>
      <w:r w:rsidR="0021553F">
        <w:rPr>
          <w:b/>
          <w:bCs/>
        </w:rPr>
        <w:t xml:space="preserve"> </w:t>
      </w:r>
    </w:p>
    <w:p w14:paraId="034D883F" w14:textId="77777777" w:rsidR="00496A18" w:rsidRPr="009A5F21" w:rsidRDefault="00496A18" w:rsidP="00496A18">
      <w:pPr>
        <w:rPr>
          <w:rFonts w:ascii="Arial" w:hAnsi="Arial"/>
        </w:rPr>
      </w:pPr>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50707E6D" w14:textId="77777777" w:rsidR="00496A18" w:rsidRPr="009A5F21" w:rsidRDefault="00496A18" w:rsidP="00496A18">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06AEF585" w14:textId="77777777" w:rsidR="00496A18" w:rsidRPr="009A5F21" w:rsidRDefault="00496A18" w:rsidP="00496A18">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010D923D" w14:textId="77777777" w:rsidR="00496A18" w:rsidRPr="009A5F21" w:rsidRDefault="00496A18" w:rsidP="00496A18">
      <w:pPr>
        <w:numPr>
          <w:ilvl w:val="0"/>
          <w:numId w:val="48"/>
        </w:numPr>
        <w:rPr>
          <w:rFonts w:ascii="Arial" w:hAnsi="Arial"/>
        </w:rPr>
      </w:pPr>
      <w:r w:rsidRPr="009A5F21">
        <w:rPr>
          <w:rFonts w:ascii="Arial" w:hAnsi="Arial"/>
        </w:rPr>
        <w:t xml:space="preserve">Wildlife and Landscape Protection (led by Gippsland Region) </w:t>
      </w:r>
    </w:p>
    <w:p w14:paraId="00AFD401" w14:textId="77777777" w:rsidR="00496A18" w:rsidRPr="009A5F21" w:rsidRDefault="00496A18" w:rsidP="00496A18">
      <w:pPr>
        <w:numPr>
          <w:ilvl w:val="0"/>
          <w:numId w:val="48"/>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7464D36C" w14:textId="77777777" w:rsidR="00496A18" w:rsidRPr="009A5F21" w:rsidRDefault="00496A18" w:rsidP="00496A18">
      <w:pPr>
        <w:numPr>
          <w:ilvl w:val="0"/>
          <w:numId w:val="48"/>
        </w:numPr>
        <w:rPr>
          <w:rFonts w:ascii="Arial" w:hAnsi="Arial"/>
        </w:rPr>
      </w:pPr>
      <w:r w:rsidRPr="009A5F21">
        <w:rPr>
          <w:rFonts w:ascii="Arial" w:hAnsi="Arial"/>
        </w:rPr>
        <w:t xml:space="preserve">Land Management (led by Hume Region) </w:t>
      </w:r>
    </w:p>
    <w:p w14:paraId="5B0FD040" w14:textId="77777777" w:rsidR="00496A18" w:rsidRPr="009A5F21" w:rsidRDefault="00496A18" w:rsidP="00496A18">
      <w:pPr>
        <w:numPr>
          <w:ilvl w:val="0"/>
          <w:numId w:val="48"/>
        </w:numPr>
        <w:rPr>
          <w:rFonts w:ascii="Arial" w:hAnsi="Arial"/>
        </w:rPr>
      </w:pPr>
      <w:r w:rsidRPr="009A5F21">
        <w:rPr>
          <w:rFonts w:ascii="Arial" w:hAnsi="Arial"/>
        </w:rPr>
        <w:t xml:space="preserve">Planning and Environmental Assessment (led by Port Phillip Region) </w:t>
      </w:r>
    </w:p>
    <w:p w14:paraId="08B51C11" w14:textId="77777777" w:rsidR="00496A18" w:rsidRPr="009A5F21" w:rsidRDefault="00496A18" w:rsidP="00496A18">
      <w:pPr>
        <w:numPr>
          <w:ilvl w:val="0"/>
          <w:numId w:val="48"/>
        </w:numPr>
        <w:rPr>
          <w:rFonts w:ascii="Arial" w:hAnsi="Arial"/>
        </w:rPr>
      </w:pPr>
      <w:r w:rsidRPr="009A5F21">
        <w:rPr>
          <w:rFonts w:ascii="Arial" w:hAnsi="Arial"/>
        </w:rPr>
        <w:t xml:space="preserve">Environmental Investments and Programs (led by Grampians Region) </w:t>
      </w:r>
    </w:p>
    <w:p w14:paraId="27027279" w14:textId="77777777" w:rsidR="00496A18" w:rsidRPr="009A5F21" w:rsidRDefault="00496A18" w:rsidP="00496A18">
      <w:pPr>
        <w:numPr>
          <w:ilvl w:val="0"/>
          <w:numId w:val="48"/>
        </w:numPr>
        <w:rPr>
          <w:rFonts w:ascii="Arial" w:hAnsi="Arial"/>
        </w:rPr>
      </w:pPr>
      <w:r w:rsidRPr="009A5F21">
        <w:rPr>
          <w:rFonts w:ascii="Arial" w:hAnsi="Arial"/>
        </w:rPr>
        <w:t xml:space="preserve">DEECA Recovery Coordination and Coastal Operations (led by Barwon </w:t>
      </w:r>
      <w:proofErr w:type="gramStart"/>
      <w:r w:rsidRPr="009A5F21">
        <w:rPr>
          <w:rFonts w:ascii="Arial" w:hAnsi="Arial"/>
        </w:rPr>
        <w:t>South West</w:t>
      </w:r>
      <w:proofErr w:type="gramEnd"/>
      <w:r w:rsidRPr="009A5F21">
        <w:rPr>
          <w:rFonts w:ascii="Arial" w:hAnsi="Arial"/>
        </w:rPr>
        <w:t xml:space="preserve"> Region) </w:t>
      </w:r>
    </w:p>
    <w:p w14:paraId="67C4A73B" w14:textId="77777777" w:rsidR="00496A18" w:rsidRPr="00F56F61" w:rsidRDefault="00496A18" w:rsidP="00F56F61">
      <w:pPr>
        <w:pStyle w:val="ListParagraph"/>
        <w:numPr>
          <w:ilvl w:val="0"/>
          <w:numId w:val="48"/>
        </w:numPr>
        <w:rPr>
          <w:rFonts w:ascii="Arial" w:hAnsi="Arial"/>
        </w:rPr>
      </w:pPr>
      <w:r w:rsidRPr="00F56F61">
        <w:rPr>
          <w:rFonts w:ascii="Arial" w:hAnsi="Arial"/>
          <w:lang w:val="en-US"/>
        </w:rPr>
        <w:t>Strategy and Service Delivery</w:t>
      </w:r>
      <w:r w:rsidRPr="00F56F61">
        <w:rPr>
          <w:rFonts w:ascii="Arial" w:hAnsi="Arial"/>
        </w:rPr>
        <w:t xml:space="preserve"> (led by the Office of the Executive Director DEECA Regions) </w:t>
      </w:r>
    </w:p>
    <w:p w14:paraId="5D2D1918" w14:textId="2BFEC47D" w:rsidR="00320A5C" w:rsidRPr="00A915E4" w:rsidRDefault="00496A18" w:rsidP="00496A18">
      <w:pPr>
        <w:rPr>
          <w:rFonts w:ascii="Arial" w:hAnsi="Arial"/>
          <w:b/>
          <w:bCs/>
        </w:rPr>
      </w:pPr>
      <w:r w:rsidRPr="009A5F21">
        <w:rPr>
          <w:rFonts w:ascii="Arial" w:hAnsi="Arial"/>
        </w:rPr>
        <w:t xml:space="preserve"> </w:t>
      </w:r>
      <w:r w:rsidR="00320A5C" w:rsidRPr="00A915E4">
        <w:rPr>
          <w:rFonts w:ascii="Arial" w:hAnsi="Arial"/>
          <w:b/>
          <w:bCs/>
        </w:rPr>
        <w:t>The Branch</w:t>
      </w:r>
    </w:p>
    <w:p w14:paraId="26288BD5" w14:textId="77777777" w:rsidR="00320A5C" w:rsidRPr="00A915E4" w:rsidRDefault="00320A5C" w:rsidP="00320A5C">
      <w:pPr>
        <w:rPr>
          <w:rFonts w:ascii="Arial" w:hAnsi="Arial"/>
        </w:rPr>
      </w:pPr>
      <w:r w:rsidRPr="00A915E4">
        <w:rPr>
          <w:rFonts w:ascii="Arial" w:hAnsi="Arial"/>
        </w:rPr>
        <w:t xml:space="preserve">The </w:t>
      </w:r>
      <w:r w:rsidRPr="00320A5C">
        <w:rPr>
          <w:rFonts w:ascii="Arial" w:hAnsi="Arial"/>
        </w:rPr>
        <w:t>DEECA Recovery Coordination and Coastal Operations branch</w:t>
      </w:r>
      <w:r w:rsidRPr="00A915E4">
        <w:rPr>
          <w:rFonts w:ascii="Arial" w:hAnsi="Arial"/>
          <w:b/>
          <w:bCs/>
        </w:rPr>
        <w:t xml:space="preserve"> </w:t>
      </w:r>
      <w:r w:rsidRPr="00A915E4">
        <w:rPr>
          <w:rFonts w:ascii="Arial" w:hAnsi="Arial"/>
        </w:rPr>
        <w:t xml:space="preserve">is a multidisciplinary, statewide portfolio focussing on delivering environmental, infrastructure, emergency and community outcomes. The division does this by coordinating a whole of DEECA approach to emergency recovery planning, resourcing, funding and delivery. It also works alongside land managers to support the effective management, maintenance and development of Victoria’s coastal areas. </w:t>
      </w:r>
    </w:p>
    <w:p w14:paraId="53CD6D5B" w14:textId="4BFA9659" w:rsidR="00C7187F" w:rsidRDefault="00C7187F" w:rsidP="00C7187F">
      <w:pPr>
        <w:jc w:val="both"/>
        <w:rPr>
          <w:rFonts w:ascii="Arial" w:hAnsi="Arial" w:cs="Arial"/>
          <w:b/>
          <w:bCs/>
        </w:rPr>
      </w:pPr>
      <w:r>
        <w:rPr>
          <w:rFonts w:ascii="Arial" w:hAnsi="Arial" w:cs="Arial"/>
          <w:b/>
          <w:bCs/>
        </w:rPr>
        <w:t>The Unit</w:t>
      </w:r>
    </w:p>
    <w:p w14:paraId="65F545C3" w14:textId="33288B76" w:rsidR="00B11647" w:rsidRPr="00290CB9" w:rsidRDefault="0093671B" w:rsidP="00290CB9">
      <w:pPr>
        <w:jc w:val="both"/>
        <w:rPr>
          <w:rFonts w:ascii="Arial" w:hAnsi="Arial" w:cs="Arial"/>
          <w:lang w:val="en-US"/>
        </w:rPr>
      </w:pPr>
      <w:r w:rsidRPr="00A915E4">
        <w:rPr>
          <w:rFonts w:ascii="Arial" w:hAnsi="Arial" w:cs="Arial"/>
        </w:rPr>
        <w:t>The Coastal Adaptation and Planning team</w:t>
      </w:r>
      <w:r w:rsidRPr="00A915E4">
        <w:rPr>
          <w:rFonts w:ascii="Arial" w:hAnsi="Arial" w:cs="Arial"/>
          <w:b/>
          <w:bCs/>
        </w:rPr>
        <w:t xml:space="preserve"> </w:t>
      </w:r>
      <w:r w:rsidRPr="00A915E4">
        <w:rPr>
          <w:rFonts w:ascii="Arial" w:hAnsi="Arial" w:cs="Arial"/>
        </w:rPr>
        <w:t xml:space="preserve">leads </w:t>
      </w:r>
      <w:r w:rsidR="00290CB9">
        <w:rPr>
          <w:rFonts w:ascii="Arial" w:hAnsi="Arial" w:cs="Arial"/>
        </w:rPr>
        <w:t xml:space="preserve">strategic planning and </w:t>
      </w:r>
      <w:r w:rsidRPr="00A915E4">
        <w:rPr>
          <w:rFonts w:ascii="Arial" w:hAnsi="Arial" w:cs="Arial"/>
        </w:rPr>
        <w:t xml:space="preserve">implementation of </w:t>
      </w:r>
      <w:r w:rsidR="00290CB9">
        <w:rPr>
          <w:rFonts w:ascii="Arial" w:hAnsi="Arial" w:cs="Arial"/>
        </w:rPr>
        <w:t xml:space="preserve">coastal science, monitoring, and adaptation projects </w:t>
      </w:r>
      <w:r w:rsidRPr="00A915E4">
        <w:rPr>
          <w:rFonts w:ascii="Arial" w:hAnsi="Arial" w:cs="Arial"/>
        </w:rPr>
        <w:t>across Victoria</w:t>
      </w:r>
      <w:r w:rsidR="00290CB9">
        <w:rPr>
          <w:rFonts w:ascii="Arial" w:hAnsi="Arial" w:cs="Arial"/>
        </w:rPr>
        <w:t>,</w:t>
      </w:r>
      <w:r w:rsidRPr="00A915E4">
        <w:rPr>
          <w:rFonts w:ascii="Arial" w:hAnsi="Arial" w:cs="Arial"/>
        </w:rPr>
        <w:t xml:space="preserve"> and leads assessment and approval functions under the </w:t>
      </w:r>
      <w:r w:rsidRPr="00A915E4">
        <w:rPr>
          <w:rFonts w:ascii="Arial" w:hAnsi="Arial" w:cs="Arial"/>
          <w:i/>
          <w:iCs/>
        </w:rPr>
        <w:t xml:space="preserve">Marine and Coastal Act 2018. </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5961DF85" w14:textId="7DFDAE76" w:rsidR="00DD10F0" w:rsidRDefault="00DD10F0" w:rsidP="00DD10F0">
      <w:pPr>
        <w:numPr>
          <w:ilvl w:val="0"/>
          <w:numId w:val="45"/>
        </w:numPr>
        <w:spacing w:before="0" w:after="0" w:line="240" w:lineRule="auto"/>
        <w:rPr>
          <w:rFonts w:ascii="Arial" w:hAnsi="Arial" w:cs="Arial"/>
          <w:color w:val="000000"/>
          <w:szCs w:val="22"/>
          <w:lang w:val="en-US" w:eastAsia="zh-CN"/>
        </w:rPr>
      </w:pPr>
      <w:r w:rsidRPr="00DD10F0">
        <w:rPr>
          <w:rFonts w:ascii="Arial" w:hAnsi="Arial" w:cs="Arial"/>
          <w:color w:val="000000"/>
          <w:szCs w:val="22"/>
          <w:lang w:eastAsia="zh-CN"/>
        </w:rPr>
        <w:t>Lead a statewide team to deliver high quality and timely coastal planning and approvals, ensuring consistent advice and decision making that reflects government priorities and marine and co</w:t>
      </w:r>
      <w:r w:rsidR="00C2307A">
        <w:rPr>
          <w:rFonts w:ascii="Arial" w:hAnsi="Arial" w:cs="Arial"/>
          <w:color w:val="000000"/>
          <w:szCs w:val="22"/>
          <w:lang w:eastAsia="zh-CN"/>
        </w:rPr>
        <w:t>a</w:t>
      </w:r>
      <w:r w:rsidRPr="00DD10F0">
        <w:rPr>
          <w:rFonts w:ascii="Arial" w:hAnsi="Arial" w:cs="Arial"/>
          <w:color w:val="000000"/>
          <w:szCs w:val="22"/>
          <w:lang w:eastAsia="zh-CN"/>
        </w:rPr>
        <w:t xml:space="preserve">stal policy and legislative frameworks. </w:t>
      </w:r>
      <w:r w:rsidRPr="00DD10F0">
        <w:rPr>
          <w:rFonts w:ascii="Arial" w:hAnsi="Arial" w:cs="Arial"/>
          <w:color w:val="000000"/>
          <w:szCs w:val="22"/>
          <w:lang w:val="en-US" w:eastAsia="zh-CN"/>
        </w:rPr>
        <w:t>​</w:t>
      </w:r>
    </w:p>
    <w:p w14:paraId="51DEB700" w14:textId="13076850" w:rsidR="00290CB9" w:rsidRPr="00DD10F0" w:rsidRDefault="00290CB9" w:rsidP="00DD10F0">
      <w:pPr>
        <w:numPr>
          <w:ilvl w:val="0"/>
          <w:numId w:val="45"/>
        </w:numPr>
        <w:spacing w:before="0" w:after="0" w:line="240" w:lineRule="auto"/>
        <w:rPr>
          <w:rFonts w:ascii="Arial" w:hAnsi="Arial" w:cs="Arial"/>
          <w:color w:val="000000"/>
          <w:szCs w:val="22"/>
          <w:lang w:val="en-US" w:eastAsia="zh-CN"/>
        </w:rPr>
      </w:pPr>
      <w:r>
        <w:rPr>
          <w:rFonts w:ascii="Arial" w:hAnsi="Arial" w:cs="Arial"/>
          <w:color w:val="000000"/>
          <w:szCs w:val="22"/>
          <w:lang w:val="en-US" w:eastAsia="zh-CN"/>
        </w:rPr>
        <w:t>Apply your knowledge and expertise to deliver a caseload of complex consents, and review and provide guidance to your team</w:t>
      </w:r>
      <w:r w:rsidR="00DE3ADB">
        <w:rPr>
          <w:rFonts w:ascii="Arial" w:hAnsi="Arial" w:cs="Arial"/>
          <w:color w:val="000000"/>
          <w:szCs w:val="22"/>
          <w:lang w:val="en-US" w:eastAsia="zh-CN"/>
        </w:rPr>
        <w:t>’</w:t>
      </w:r>
      <w:r>
        <w:rPr>
          <w:rFonts w:ascii="Arial" w:hAnsi="Arial" w:cs="Arial"/>
          <w:color w:val="000000"/>
          <w:szCs w:val="22"/>
          <w:lang w:val="en-US" w:eastAsia="zh-CN"/>
        </w:rPr>
        <w:t>s caseload.</w:t>
      </w:r>
    </w:p>
    <w:p w14:paraId="4B8327F6" w14:textId="5C775BFE" w:rsidR="00DD10F0" w:rsidRPr="00DD10F0" w:rsidRDefault="00DD10F0" w:rsidP="2FC9CCB6">
      <w:pPr>
        <w:numPr>
          <w:ilvl w:val="0"/>
          <w:numId w:val="45"/>
        </w:numPr>
        <w:spacing w:before="0" w:after="0" w:line="240" w:lineRule="auto"/>
        <w:rPr>
          <w:rFonts w:ascii="Arial" w:eastAsia="Arial" w:hAnsi="Arial" w:cs="Arial"/>
        </w:rPr>
      </w:pPr>
      <w:r w:rsidRPr="059715DF">
        <w:rPr>
          <w:rFonts w:ascii="Arial" w:hAnsi="Arial" w:cs="Arial"/>
          <w:color w:val="000000"/>
          <w:lang w:eastAsia="zh-CN"/>
        </w:rPr>
        <w:t>​</w:t>
      </w:r>
      <w:r w:rsidR="778C840C" w:rsidRPr="059715DF">
        <w:rPr>
          <w:rFonts w:ascii="Arial" w:hAnsi="Arial" w:cs="Arial"/>
          <w:color w:val="000000"/>
          <w:lang w:eastAsia="zh-CN"/>
        </w:rPr>
        <w:t>S</w:t>
      </w:r>
      <w:r w:rsidR="778C840C" w:rsidRPr="059715DF">
        <w:rPr>
          <w:rFonts w:ascii="Arial" w:eastAsia="Arial" w:hAnsi="Arial" w:cs="Arial"/>
        </w:rPr>
        <w:t xml:space="preserve">treamline services and the supporting structures, systems </w:t>
      </w:r>
      <w:r w:rsidR="1333ED5E" w:rsidRPr="059715DF">
        <w:rPr>
          <w:rFonts w:ascii="Arial" w:eastAsia="Arial" w:hAnsi="Arial" w:cs="Arial"/>
        </w:rPr>
        <w:t>and processes to manage complex and priority approvals and</w:t>
      </w:r>
      <w:r w:rsidR="03F2212B" w:rsidRPr="059715DF">
        <w:rPr>
          <w:rFonts w:ascii="Arial" w:eastAsia="Arial" w:hAnsi="Arial" w:cs="Arial"/>
        </w:rPr>
        <w:t xml:space="preserve"> ensure</w:t>
      </w:r>
      <w:r w:rsidR="778C840C" w:rsidRPr="059715DF">
        <w:rPr>
          <w:rFonts w:ascii="Arial" w:eastAsia="Arial" w:hAnsi="Arial" w:cs="Arial"/>
        </w:rPr>
        <w:t xml:space="preserve"> timely decision making</w:t>
      </w:r>
      <w:r w:rsidR="00290CB9">
        <w:rPr>
          <w:rFonts w:ascii="Arial" w:eastAsia="Arial" w:hAnsi="Arial" w:cs="Arial"/>
        </w:rPr>
        <w:t>.</w:t>
      </w:r>
      <w:r w:rsidR="7DC5DCB4" w:rsidRPr="059715DF">
        <w:rPr>
          <w:rFonts w:ascii="Arial" w:eastAsia="Arial" w:hAnsi="Arial" w:cs="Arial"/>
        </w:rPr>
        <w:t xml:space="preserve"> </w:t>
      </w:r>
    </w:p>
    <w:p w14:paraId="23CA9358" w14:textId="623497B4" w:rsidR="00DD10F0" w:rsidRPr="00DD10F0" w:rsidRDefault="00DD10F0" w:rsidP="001369E1">
      <w:pPr>
        <w:numPr>
          <w:ilvl w:val="0"/>
          <w:numId w:val="45"/>
        </w:numPr>
        <w:spacing w:before="0" w:after="0" w:line="240" w:lineRule="auto"/>
        <w:rPr>
          <w:rFonts w:ascii="Arial" w:hAnsi="Arial" w:cs="Arial"/>
          <w:color w:val="000000"/>
          <w:lang w:val="en-US" w:eastAsia="zh-CN"/>
        </w:rPr>
      </w:pPr>
      <w:r w:rsidRPr="5B75BDE9">
        <w:rPr>
          <w:rFonts w:ascii="Arial" w:hAnsi="Arial" w:cs="Arial"/>
          <w:color w:val="000000"/>
          <w:lang w:eastAsia="zh-CN"/>
        </w:rPr>
        <w:t xml:space="preserve">Build the capability within </w:t>
      </w:r>
      <w:r w:rsidR="7C01BDBF" w:rsidRPr="5B75BDE9">
        <w:rPr>
          <w:rFonts w:ascii="Arial" w:hAnsi="Arial" w:cs="Arial"/>
          <w:color w:val="000000"/>
          <w:lang w:eastAsia="zh-CN"/>
        </w:rPr>
        <w:t>the Coastal Planning and Approvals</w:t>
      </w:r>
      <w:r w:rsidRPr="5B75BDE9">
        <w:rPr>
          <w:rFonts w:ascii="Arial" w:hAnsi="Arial" w:cs="Arial"/>
          <w:color w:val="000000"/>
          <w:lang w:eastAsia="zh-CN"/>
        </w:rPr>
        <w:t xml:space="preserve"> team to assess complex Marine and Coastal Act consents and Coastal and Marine Management Plans and drive continuous improvements in the application of marine and coastal policy. </w:t>
      </w:r>
      <w:r w:rsidRPr="5B75BDE9">
        <w:rPr>
          <w:rFonts w:ascii="Arial" w:hAnsi="Arial" w:cs="Arial"/>
          <w:color w:val="000000"/>
          <w:lang w:val="en-US" w:eastAsia="zh-CN"/>
        </w:rPr>
        <w:t>​</w:t>
      </w:r>
    </w:p>
    <w:p w14:paraId="233E6CE5" w14:textId="2141BB44" w:rsidR="00DD10F0" w:rsidRPr="00DD10F0" w:rsidRDefault="00DD10F0" w:rsidP="001369E1">
      <w:pPr>
        <w:numPr>
          <w:ilvl w:val="0"/>
          <w:numId w:val="45"/>
        </w:numPr>
        <w:spacing w:before="0" w:after="0" w:line="240" w:lineRule="auto"/>
        <w:rPr>
          <w:rFonts w:ascii="Arial" w:hAnsi="Arial" w:cs="Arial"/>
          <w:color w:val="000000"/>
          <w:szCs w:val="22"/>
          <w:lang w:val="en-US" w:eastAsia="zh-CN"/>
        </w:rPr>
      </w:pPr>
      <w:r w:rsidRPr="00DD10F0">
        <w:rPr>
          <w:rFonts w:ascii="Arial" w:hAnsi="Arial" w:cs="Arial"/>
          <w:color w:val="000000"/>
          <w:szCs w:val="22"/>
          <w:lang w:eastAsia="zh-CN"/>
        </w:rPr>
        <w:t>​Set clear priorities and directions for your team, monitor and manage performance to support a workforce that is customer focussed, collaborative, and engaged</w:t>
      </w:r>
      <w:r w:rsidRPr="00DD10F0">
        <w:rPr>
          <w:rFonts w:ascii="Arial" w:hAnsi="Arial" w:cs="Arial"/>
          <w:color w:val="000000"/>
          <w:szCs w:val="22"/>
          <w:lang w:val="en-US" w:eastAsia="zh-CN"/>
        </w:rPr>
        <w:t>​</w:t>
      </w:r>
    </w:p>
    <w:p w14:paraId="46A829D5" w14:textId="77777777" w:rsidR="00FE60AE" w:rsidRPr="00FE60AE" w:rsidRDefault="00DD10F0" w:rsidP="001369E1">
      <w:pPr>
        <w:numPr>
          <w:ilvl w:val="0"/>
          <w:numId w:val="45"/>
        </w:numPr>
        <w:spacing w:before="0" w:after="0" w:line="240" w:lineRule="auto"/>
        <w:rPr>
          <w:rFonts w:ascii="Arial" w:hAnsi="Arial" w:cs="Arial"/>
          <w:color w:val="000000"/>
          <w:szCs w:val="22"/>
          <w:lang w:val="en-US" w:eastAsia="zh-CN"/>
        </w:rPr>
      </w:pPr>
      <w:r w:rsidRPr="00DD10F0">
        <w:rPr>
          <w:rFonts w:ascii="Arial" w:hAnsi="Arial" w:cs="Arial"/>
          <w:color w:val="000000"/>
          <w:szCs w:val="22"/>
          <w:lang w:eastAsia="zh-CN"/>
        </w:rPr>
        <w:t>​Manage key relationships and emerging risks and issues with stakeholders and enable coastal land managers to plan, prepare and respond to emerging coastal risks and hazards line with government policy including Victoria’s Coast – Adapting for 2100+ frameworks and guidelines.</w:t>
      </w:r>
    </w:p>
    <w:p w14:paraId="4ED90C07" w14:textId="45040999" w:rsidR="00DD10F0" w:rsidRPr="00290CB9" w:rsidRDefault="00FE60AE" w:rsidP="00290CB9">
      <w:pPr>
        <w:pStyle w:val="ListParagraph"/>
        <w:numPr>
          <w:ilvl w:val="0"/>
          <w:numId w:val="45"/>
        </w:numPr>
      </w:pPr>
      <w:r w:rsidRPr="0093549C">
        <w:t>Actively contribute to a safe, respectful and productive workplace by modelling the VPS Values and DEECA Leadership Model, supporting team members to manage workloads within available resources, and engaging effectively across locations to support the delivery of group priorities and foster individual and team success.</w:t>
      </w:r>
    </w:p>
    <w:p w14:paraId="1D249226" w14:textId="2B05BF6C" w:rsidR="00DD10F0" w:rsidRPr="00DD10F0" w:rsidRDefault="00DD10F0" w:rsidP="001369E1">
      <w:pPr>
        <w:numPr>
          <w:ilvl w:val="0"/>
          <w:numId w:val="45"/>
        </w:numPr>
        <w:spacing w:before="0" w:after="0" w:line="240" w:lineRule="auto"/>
        <w:rPr>
          <w:rFonts w:ascii="Arial" w:hAnsi="Arial" w:cs="Arial"/>
          <w:color w:val="000000"/>
          <w:szCs w:val="22"/>
          <w:lang w:val="en-US" w:eastAsia="zh-CN"/>
        </w:rPr>
      </w:pPr>
      <w:r w:rsidRPr="00DD10F0">
        <w:rPr>
          <w:rFonts w:ascii="Arial" w:hAnsi="Arial" w:cs="Arial"/>
          <w:color w:val="000000"/>
          <w:szCs w:val="22"/>
          <w:lang w:eastAsia="zh-CN"/>
        </w:rPr>
        <w:t>​</w:t>
      </w:r>
      <w:r w:rsidR="00290CB9">
        <w:rPr>
          <w:rFonts w:ascii="Arial" w:hAnsi="Arial" w:cs="Arial"/>
          <w:color w:val="000000"/>
          <w:szCs w:val="22"/>
          <w:lang w:eastAsia="zh-CN"/>
        </w:rPr>
        <w:t>P</w:t>
      </w:r>
      <w:r w:rsidRPr="00DD10F0">
        <w:rPr>
          <w:rFonts w:ascii="Arial" w:hAnsi="Arial" w:cs="Arial"/>
          <w:color w:val="000000"/>
          <w:szCs w:val="22"/>
          <w:lang w:eastAsia="zh-CN"/>
        </w:rPr>
        <w:t>ractice cultural safety by creating environments, relationships, and systems free from racism and discrimination so that people can feel safe, valued and able to participate.</w:t>
      </w:r>
      <w:r w:rsidRPr="00DD10F0">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2AF40586" w14:textId="12388110" w:rsidR="00DD10F0" w:rsidRPr="00DD10F0" w:rsidRDefault="00DD10F0" w:rsidP="00DD10F0">
      <w:pPr>
        <w:spacing w:before="160" w:after="60"/>
        <w:rPr>
          <w:rFonts w:ascii="Arial" w:hAnsi="Arial" w:cs="Arial"/>
          <w:color w:val="000000"/>
          <w:lang w:val="en-US" w:eastAsia="zh-CN"/>
        </w:rPr>
      </w:pPr>
      <w:r w:rsidRPr="00DD10F0">
        <w:rPr>
          <w:rFonts w:ascii="Arial" w:hAnsi="Arial" w:cs="Arial"/>
          <w:color w:val="000000"/>
          <w:lang w:eastAsia="zh-CN"/>
        </w:rPr>
        <w:t>Desirable:</w:t>
      </w:r>
    </w:p>
    <w:p w14:paraId="742A54B4" w14:textId="3FCB6CF9" w:rsidR="00DD10F0" w:rsidRPr="00DD10F0" w:rsidRDefault="00DD10F0" w:rsidP="00DD10F0">
      <w:pPr>
        <w:numPr>
          <w:ilvl w:val="0"/>
          <w:numId w:val="46"/>
        </w:numPr>
        <w:spacing w:before="0" w:after="0"/>
        <w:rPr>
          <w:rFonts w:ascii="Arial" w:hAnsi="Arial" w:cs="Arial"/>
          <w:color w:val="000000"/>
          <w:lang w:val="en-US" w:eastAsia="zh-CN"/>
        </w:rPr>
      </w:pPr>
      <w:r w:rsidRPr="00DD10F0">
        <w:rPr>
          <w:rFonts w:ascii="Arial" w:hAnsi="Arial" w:cs="Arial"/>
          <w:color w:val="000000"/>
          <w:lang w:eastAsia="zh-CN"/>
        </w:rPr>
        <w:t xml:space="preserve">A relevant tertiary qualification such as planning, science, or environment. </w:t>
      </w:r>
      <w:r w:rsidRPr="00DD10F0">
        <w:rPr>
          <w:rFonts w:ascii="Arial" w:hAnsi="Arial" w:cs="Arial"/>
          <w:color w:val="000000"/>
          <w:lang w:val="en-US" w:eastAsia="zh-CN"/>
        </w:rPr>
        <w:t>​</w:t>
      </w:r>
    </w:p>
    <w:p w14:paraId="072FD55E" w14:textId="075F9B29" w:rsidR="00DD10F0" w:rsidRPr="00DD10F0" w:rsidRDefault="00DD10F0" w:rsidP="00DD10F0">
      <w:pPr>
        <w:numPr>
          <w:ilvl w:val="0"/>
          <w:numId w:val="46"/>
        </w:numPr>
        <w:spacing w:before="0" w:after="0"/>
        <w:rPr>
          <w:rFonts w:ascii="Arial" w:hAnsi="Arial" w:cs="Arial"/>
          <w:color w:val="000000"/>
          <w:lang w:val="en-US" w:eastAsia="zh-CN"/>
        </w:rPr>
      </w:pPr>
      <w:r w:rsidRPr="00DD10F0">
        <w:rPr>
          <w:rFonts w:ascii="Arial" w:hAnsi="Arial" w:cs="Arial"/>
          <w:color w:val="000000"/>
          <w:lang w:eastAsia="zh-CN"/>
        </w:rPr>
        <w:t>Experience in marine and coastal management, preparing and delivering land use advice and managing approvals would be advantageous</w:t>
      </w:r>
      <w:r>
        <w:rPr>
          <w:rFonts w:ascii="Arial" w:hAnsi="Arial" w:cs="Arial"/>
          <w:color w:val="000000"/>
          <w:lang w:eastAsia="zh-CN"/>
        </w:rPr>
        <w:t>.</w:t>
      </w:r>
    </w:p>
    <w:p w14:paraId="5119357D" w14:textId="168D58BF" w:rsidR="00DD10F0" w:rsidRPr="00DD10F0" w:rsidRDefault="00DD10F0" w:rsidP="00DD10F0">
      <w:pPr>
        <w:numPr>
          <w:ilvl w:val="0"/>
          <w:numId w:val="46"/>
        </w:numPr>
        <w:spacing w:before="0" w:after="0"/>
        <w:rPr>
          <w:rFonts w:ascii="Arial" w:hAnsi="Arial" w:cs="Arial"/>
          <w:color w:val="000000"/>
          <w:lang w:eastAsia="zh-CN"/>
        </w:rPr>
      </w:pPr>
      <w:r w:rsidRPr="00DD10F0">
        <w:rPr>
          <w:rFonts w:ascii="Arial" w:hAnsi="Arial" w:cs="Arial"/>
          <w:color w:val="000000"/>
          <w:lang w:eastAsia="zh-CN"/>
        </w:rPr>
        <w:t>Experience leading a high performing team​</w:t>
      </w:r>
      <w:r w:rsidR="00290CB9">
        <w:rPr>
          <w:rFonts w:ascii="Arial" w:hAnsi="Arial" w:cs="Arial"/>
          <w:color w:val="000000"/>
          <w:lang w:eastAsia="zh-CN"/>
        </w:rPr>
        <w:t>.</w:t>
      </w:r>
    </w:p>
    <w:p w14:paraId="62DD3F46" w14:textId="77777777" w:rsidR="00495B3B" w:rsidRPr="00495B3B" w:rsidRDefault="00495B3B" w:rsidP="003A2861">
      <w:pPr>
        <w:spacing w:before="160" w:after="60"/>
        <w:rPr>
          <w:rFonts w:ascii="Arial" w:hAnsi="Arial" w:cs="Arial"/>
          <w:b/>
          <w:color w:val="363534"/>
        </w:rPr>
      </w:pPr>
      <w:r w:rsidRPr="00495B3B">
        <w:rPr>
          <w:rFonts w:ascii="Arial" w:hAnsi="Arial" w:cs="Arial"/>
          <w:b/>
          <w:color w:val="363534"/>
        </w:rPr>
        <w:t>Capabilities</w:t>
      </w:r>
    </w:p>
    <w:p w14:paraId="5CF474C7" w14:textId="7EC607F3" w:rsidR="003A2861" w:rsidRPr="003A2861" w:rsidRDefault="003A2861" w:rsidP="001369E1">
      <w:pPr>
        <w:pStyle w:val="ListParagraph"/>
        <w:keepNext/>
        <w:numPr>
          <w:ilvl w:val="0"/>
          <w:numId w:val="47"/>
        </w:numPr>
        <w:spacing w:before="0" w:after="0" w:line="240" w:lineRule="auto"/>
        <w:rPr>
          <w:rFonts w:ascii="Arial" w:hAnsi="Arial" w:cs="Arial"/>
          <w:color w:val="000000"/>
          <w:lang w:eastAsia="zh-CN"/>
        </w:rPr>
      </w:pPr>
      <w:bookmarkStart w:id="2" w:name="_Hlk102550785"/>
      <w:r w:rsidRPr="00567B30">
        <w:rPr>
          <w:rFonts w:ascii="Arial" w:hAnsi="Arial" w:cs="Arial"/>
          <w:b/>
          <w:bCs/>
          <w:color w:val="000000"/>
          <w:lang w:eastAsia="zh-CN"/>
        </w:rPr>
        <w:t xml:space="preserve">Critical Thinking and Problem Solving: </w:t>
      </w:r>
      <w:proofErr w:type="gramStart"/>
      <w:r w:rsidRPr="00567B30">
        <w:rPr>
          <w:rFonts w:ascii="Arial" w:hAnsi="Arial" w:cs="Arial"/>
          <w:color w:val="000000"/>
          <w:lang w:eastAsia="zh-CN"/>
        </w:rPr>
        <w:t>Takes into account</w:t>
      </w:r>
      <w:proofErr w:type="gramEnd"/>
      <w:r w:rsidRPr="00567B30">
        <w:rPr>
          <w:rFonts w:ascii="Arial" w:hAnsi="Arial" w:cs="Arial"/>
          <w:color w:val="000000"/>
          <w:lang w:eastAsia="zh-CN"/>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567B30">
        <w:rPr>
          <w:rFonts w:ascii="Arial" w:hAnsi="Arial" w:cs="Arial"/>
          <w:color w:val="000000"/>
          <w:lang w:eastAsia="zh-CN"/>
        </w:rPr>
        <w:t>as a result of</w:t>
      </w:r>
      <w:proofErr w:type="gramEnd"/>
      <w:r w:rsidRPr="00567B30">
        <w:rPr>
          <w:rFonts w:ascii="Arial" w:hAnsi="Arial" w:cs="Arial"/>
          <w:color w:val="000000"/>
          <w:lang w:eastAsia="zh-CN"/>
        </w:rPr>
        <w:t xml:space="preserve"> critically evaluating problems from multiple perspectives and delivering effective solutions</w:t>
      </w:r>
      <w:r w:rsidRPr="00567B30">
        <w:rPr>
          <w:rFonts w:ascii="Arial" w:hAnsi="Arial" w:cs="Arial"/>
          <w:color w:val="000000"/>
          <w:lang w:val="en-US" w:eastAsia="zh-CN"/>
        </w:rPr>
        <w:t>​</w:t>
      </w:r>
      <w:r w:rsidRPr="003A2861">
        <w:rPr>
          <w:rFonts w:ascii="Arial" w:hAnsi="Arial" w:cs="Arial"/>
          <w:color w:val="000000"/>
          <w:lang w:eastAsia="zh-CN"/>
        </w:rPr>
        <w:t>​</w:t>
      </w:r>
    </w:p>
    <w:p w14:paraId="53EC34A6" w14:textId="423EAEAB" w:rsidR="003A2861" w:rsidRPr="003A2861" w:rsidRDefault="003A2861" w:rsidP="001369E1">
      <w:pPr>
        <w:pStyle w:val="ListParagraph"/>
        <w:keepNext/>
        <w:numPr>
          <w:ilvl w:val="0"/>
          <w:numId w:val="47"/>
        </w:numPr>
        <w:spacing w:before="0" w:after="0" w:line="240" w:lineRule="auto"/>
        <w:rPr>
          <w:rFonts w:ascii="Arial" w:hAnsi="Arial" w:cs="Arial"/>
          <w:color w:val="000000"/>
          <w:lang w:eastAsia="zh-CN"/>
        </w:rPr>
      </w:pPr>
      <w:r w:rsidRPr="00567B30">
        <w:rPr>
          <w:rFonts w:ascii="Arial" w:hAnsi="Arial" w:cs="Arial"/>
          <w:b/>
          <w:bCs/>
          <w:color w:val="000000"/>
          <w:lang w:eastAsia="zh-CN"/>
        </w:rPr>
        <w:t xml:space="preserve">Managing People: </w:t>
      </w:r>
      <w:r w:rsidRPr="00567B30">
        <w:rPr>
          <w:rFonts w:ascii="Arial" w:hAnsi="Arial" w:cs="Arial"/>
          <w:color w:val="000000"/>
          <w:lang w:eastAsia="zh-CN"/>
        </w:rPr>
        <w:t xml:space="preserve">Holds self and team accountable to public sector values and agreed performance standards; Supports achievement of outcomes by anticipating and resolving issues; Establishes and implement actions to increase level of people engagement; Creates opportunities for recognising </w:t>
      </w:r>
      <w:r w:rsidR="00567B30" w:rsidRPr="00567B30">
        <w:rPr>
          <w:rFonts w:ascii="Arial" w:hAnsi="Arial" w:cs="Arial"/>
          <w:color w:val="000000"/>
          <w:lang w:eastAsia="zh-CN"/>
        </w:rPr>
        <w:t>p</w:t>
      </w:r>
      <w:r w:rsidRPr="00567B30">
        <w:rPr>
          <w:rFonts w:ascii="Arial" w:hAnsi="Arial" w:cs="Arial"/>
          <w:color w:val="000000"/>
          <w:lang w:eastAsia="zh-CN"/>
        </w:rPr>
        <w:t xml:space="preserve">erformance. </w:t>
      </w:r>
      <w:r w:rsidRPr="00567B30">
        <w:rPr>
          <w:rFonts w:ascii="Arial" w:hAnsi="Arial" w:cs="Arial"/>
          <w:color w:val="000000"/>
          <w:lang w:val="en-US" w:eastAsia="zh-CN"/>
        </w:rPr>
        <w:t>​</w:t>
      </w:r>
      <w:r w:rsidRPr="003A2861">
        <w:rPr>
          <w:rFonts w:ascii="Arial" w:hAnsi="Arial" w:cs="Arial"/>
          <w:color w:val="000000"/>
          <w:lang w:eastAsia="zh-CN"/>
        </w:rPr>
        <w:t>​</w:t>
      </w:r>
    </w:p>
    <w:p w14:paraId="27AC9BF9" w14:textId="487271B0" w:rsidR="003A2861" w:rsidRPr="00567B30" w:rsidRDefault="003A2861" w:rsidP="00567B30">
      <w:pPr>
        <w:pStyle w:val="ListParagraph"/>
        <w:keepNext/>
        <w:numPr>
          <w:ilvl w:val="0"/>
          <w:numId w:val="47"/>
        </w:numPr>
        <w:spacing w:before="0" w:after="0" w:line="240" w:lineRule="auto"/>
        <w:rPr>
          <w:rFonts w:ascii="Arial" w:hAnsi="Arial" w:cs="Arial"/>
          <w:color w:val="000000"/>
          <w:lang w:val="en-US" w:eastAsia="zh-CN"/>
        </w:rPr>
      </w:pPr>
      <w:r w:rsidRPr="00567B30">
        <w:rPr>
          <w:rFonts w:ascii="Arial" w:hAnsi="Arial" w:cs="Arial"/>
          <w:b/>
          <w:bCs/>
          <w:color w:val="000000"/>
          <w:lang w:eastAsia="zh-CN"/>
        </w:rPr>
        <w:t>Strategic Planning</w:t>
      </w:r>
      <w:r w:rsidRPr="00567B30">
        <w:rPr>
          <w:rFonts w:ascii="Arial" w:hAnsi="Arial" w:cs="Arial"/>
          <w:color w:val="000000"/>
          <w:lang w:eastAsia="zh-CN"/>
        </w:rPr>
        <w:t>: Coaches others and engages key stakeholders in strategic planning process. Thinks at the whole of system level and undertakes internal and external scanning, considering wide-ranging</w:t>
      </w:r>
      <w:r w:rsidR="00567B30">
        <w:rPr>
          <w:rFonts w:ascii="Arial" w:hAnsi="Arial" w:cs="Arial"/>
          <w:color w:val="000000"/>
          <w:lang w:eastAsia="zh-CN"/>
        </w:rPr>
        <w:t xml:space="preserve"> </w:t>
      </w:r>
      <w:r w:rsidRPr="00567B30">
        <w:rPr>
          <w:rFonts w:ascii="Arial" w:hAnsi="Arial" w:cs="Arial"/>
          <w:color w:val="000000"/>
          <w:lang w:eastAsia="zh-CN"/>
        </w:rPr>
        <w:t xml:space="preserve">possibilities in developing a vision for the future; Translates strategic direction into team and individual plans and daily activities for self and others. </w:t>
      </w:r>
      <w:r w:rsidRPr="00567B30">
        <w:rPr>
          <w:rFonts w:ascii="Arial" w:hAnsi="Arial" w:cs="Arial"/>
          <w:color w:val="000000"/>
          <w:lang w:val="en-US" w:eastAsia="zh-CN"/>
        </w:rPr>
        <w:t>​</w:t>
      </w:r>
    </w:p>
    <w:p w14:paraId="25BF0A19" w14:textId="7B9F8EC6" w:rsidR="003A2861" w:rsidRPr="00567B30" w:rsidRDefault="003A2861" w:rsidP="00567B30">
      <w:pPr>
        <w:pStyle w:val="ListParagraph"/>
        <w:keepNext/>
        <w:numPr>
          <w:ilvl w:val="0"/>
          <w:numId w:val="47"/>
        </w:numPr>
        <w:spacing w:before="0" w:after="0" w:line="240" w:lineRule="auto"/>
        <w:rPr>
          <w:rFonts w:ascii="Arial" w:hAnsi="Arial" w:cs="Arial"/>
          <w:color w:val="000000"/>
          <w:lang w:val="en-US" w:eastAsia="zh-CN"/>
        </w:rPr>
      </w:pPr>
      <w:r w:rsidRPr="00567B30">
        <w:rPr>
          <w:rFonts w:ascii="Arial" w:hAnsi="Arial" w:cs="Arial"/>
          <w:color w:val="000000"/>
          <w:lang w:eastAsia="zh-CN"/>
        </w:rPr>
        <w:t>​</w:t>
      </w:r>
      <w:r w:rsidRPr="00567B30">
        <w:rPr>
          <w:rFonts w:ascii="Arial" w:hAnsi="Arial" w:cs="Arial"/>
          <w:b/>
          <w:bCs/>
          <w:color w:val="000000"/>
          <w:lang w:eastAsia="zh-CN"/>
        </w:rPr>
        <w:t xml:space="preserve">Stakeholder Management: </w:t>
      </w:r>
      <w:r w:rsidRPr="00567B30">
        <w:rPr>
          <w:rFonts w:ascii="Arial" w:hAnsi="Arial" w:cs="Arial"/>
          <w:color w:val="000000"/>
          <w:lang w:eastAsia="zh-CN"/>
        </w:rPr>
        <w:t xml:space="preserve">Identifies and manages a range of complex and often competing needs; Facilitates innovative solutions to resolve stakeholder issues. </w:t>
      </w:r>
      <w:r w:rsidRPr="00567B30">
        <w:rPr>
          <w:rFonts w:ascii="Arial" w:hAnsi="Arial" w:cs="Arial"/>
          <w:color w:val="000000"/>
          <w:lang w:val="en-US" w:eastAsia="zh-CN"/>
        </w:rPr>
        <w: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1369E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7777777"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$X A declaration of Private Interests will be required for positions with financial delegations of &gt;$20,000</w:t>
            </w:r>
          </w:p>
        </w:tc>
      </w:tr>
      <w:tr w:rsidR="00495B3B" w:rsidRPr="00495B3B" w14:paraId="13112EBA" w14:textId="77777777" w:rsidTr="001369E1">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7216FB89" w14:textId="77777777" w:rsidR="00495B3B" w:rsidRPr="00495B3B"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6A298F4D" w:rsidR="00495B3B" w:rsidRPr="00495B3B" w:rsidRDefault="00495B3B" w:rsidP="00567B30">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1369E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2FCED8DC"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495B3B" w:rsidRPr="00495B3B" w14:paraId="555B356F" w14:textId="77777777" w:rsidTr="001369E1">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1369E1">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76CB25B" w14:textId="77777777" w:rsidR="00247D7F" w:rsidRPr="00454423" w:rsidRDefault="00247D7F" w:rsidP="00247D7F">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00309BF" w14:textId="77777777" w:rsidR="00247D7F" w:rsidRPr="005763CD" w:rsidRDefault="00247D7F" w:rsidP="00247D7F">
      <w:pPr>
        <w:spacing w:before="0" w:after="0"/>
        <w:rPr>
          <w:rFonts w:ascii="Arial" w:hAnsi="Arial" w:cs="Arial"/>
        </w:rPr>
      </w:pPr>
      <w:r w:rsidRPr="005763CD">
        <w:rPr>
          <w:rFonts w:ascii="Arial" w:hAnsi="Arial" w:cs="Arial"/>
        </w:rPr>
        <w:lastRenderedPageBreak/>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F99E989" w14:textId="77777777" w:rsidR="00247D7F" w:rsidRPr="005763CD" w:rsidRDefault="00247D7F" w:rsidP="00247D7F">
      <w:pPr>
        <w:spacing w:before="0" w:after="0"/>
        <w:rPr>
          <w:rFonts w:ascii="Arial" w:hAnsi="Arial" w:cs="Arial"/>
        </w:rPr>
      </w:pPr>
    </w:p>
    <w:p w14:paraId="0EA0FE12" w14:textId="77777777" w:rsidR="00247D7F" w:rsidRPr="005763CD" w:rsidRDefault="00247D7F" w:rsidP="00247D7F">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A535932" w14:textId="77777777" w:rsidR="00247D7F" w:rsidRPr="002775A7" w:rsidRDefault="00247D7F" w:rsidP="00247D7F">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4ECDA73" w14:textId="77777777" w:rsidR="00D11F6D" w:rsidRDefault="00D11F6D" w:rsidP="00247D7F">
      <w:pPr>
        <w:keepNext/>
        <w:spacing w:before="0" w:line="240" w:lineRule="auto"/>
        <w:rPr>
          <w:rFonts w:ascii="Arial" w:eastAsia="Microsoft JhengHei" w:hAnsi="Arial"/>
          <w:color w:val="442D97"/>
          <w:sz w:val="28"/>
          <w:szCs w:val="28"/>
        </w:rPr>
      </w:pPr>
    </w:p>
    <w:p w14:paraId="657FABF4" w14:textId="4756B865" w:rsidR="00247D7F" w:rsidRPr="00AC1638" w:rsidRDefault="00247D7F" w:rsidP="00247D7F">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DF4AECB" w14:textId="77777777" w:rsidR="00247D7F" w:rsidRPr="00AC1638" w:rsidRDefault="00247D7F" w:rsidP="00247D7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5EE284F3" w14:textId="77777777" w:rsidR="00247D7F" w:rsidRPr="00495B3B" w:rsidRDefault="00247D7F" w:rsidP="00247D7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3134B00" w14:textId="77777777" w:rsidR="00247D7F" w:rsidRDefault="00247D7F" w:rsidP="00247D7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63107FC" w14:textId="77777777" w:rsidR="00247D7F" w:rsidRPr="00495B3B" w:rsidRDefault="00247D7F" w:rsidP="00247D7F">
      <w:pPr>
        <w:spacing w:line="240" w:lineRule="auto"/>
        <w:contextualSpacing/>
        <w:outlineLvl w:val="1"/>
        <w:rPr>
          <w:rFonts w:ascii="Arial" w:hAnsi="Arial" w:cs="Arial"/>
          <w:color w:val="363534"/>
        </w:rPr>
      </w:pPr>
    </w:p>
    <w:p w14:paraId="220BFEE1" w14:textId="77777777" w:rsidR="00247D7F" w:rsidRPr="00495B3B" w:rsidRDefault="00247D7F" w:rsidP="00247D7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13DB749" w14:textId="77777777" w:rsidR="00247D7F" w:rsidRPr="00495B3B" w:rsidRDefault="00247D7F" w:rsidP="00247D7F">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7AD322D" w14:textId="77777777" w:rsidR="00247D7F" w:rsidRPr="00495B3B" w:rsidRDefault="00247D7F" w:rsidP="00247D7F">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4A6ACD33" w14:textId="77777777" w:rsidR="00247D7F" w:rsidRPr="00495B3B" w:rsidRDefault="00247D7F" w:rsidP="00247D7F">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E4F0A3F" w14:textId="77777777" w:rsidR="00247D7F" w:rsidRPr="00495B3B" w:rsidRDefault="00247D7F" w:rsidP="00247D7F">
      <w:pPr>
        <w:rPr>
          <w:rFonts w:ascii="Arial" w:hAnsi="Arial" w:cs="Arial"/>
          <w:b/>
          <w:bCs/>
          <w:color w:val="363534"/>
        </w:rPr>
      </w:pPr>
      <w:r w:rsidRPr="00495B3B">
        <w:rPr>
          <w:rFonts w:ascii="Arial" w:hAnsi="Arial" w:cs="Arial"/>
          <w:b/>
          <w:bCs/>
          <w:color w:val="363534"/>
        </w:rPr>
        <w:t>Aboriginal Cultural Safety</w:t>
      </w:r>
    </w:p>
    <w:p w14:paraId="3949023B" w14:textId="77777777" w:rsidR="00247D7F" w:rsidRPr="00495B3B" w:rsidRDefault="00247D7F" w:rsidP="00247D7F">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40E76847" w14:textId="77777777" w:rsidR="00247D7F" w:rsidRPr="00495B3B" w:rsidRDefault="00247D7F" w:rsidP="00247D7F">
      <w:pPr>
        <w:rPr>
          <w:rFonts w:ascii="Arial" w:hAnsi="Arial" w:cs="Arial"/>
          <w:b/>
          <w:color w:val="363534"/>
          <w:szCs w:val="22"/>
        </w:rPr>
      </w:pPr>
      <w:r w:rsidRPr="00495B3B">
        <w:rPr>
          <w:rFonts w:ascii="Arial" w:hAnsi="Arial" w:cs="Arial"/>
          <w:b/>
          <w:color w:val="363534"/>
          <w:szCs w:val="22"/>
        </w:rPr>
        <w:t>Balancing your Life / Hybrid Working</w:t>
      </w:r>
    </w:p>
    <w:p w14:paraId="08983347" w14:textId="77777777" w:rsidR="00247D7F" w:rsidRPr="00495B3B" w:rsidRDefault="00247D7F" w:rsidP="00247D7F">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B28C1E" w14:textId="5D51699F" w:rsidR="00A14A3F" w:rsidRPr="00247D7F" w:rsidRDefault="00247D7F" w:rsidP="00247D7F">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sectPr w:rsidR="00A14A3F" w:rsidRPr="00247D7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3B3891" w14:textId="77777777" w:rsidR="008439AF" w:rsidRDefault="008439AF" w:rsidP="00CD157B">
      <w:pPr>
        <w:pStyle w:val="NoSpacing"/>
      </w:pPr>
    </w:p>
    <w:p w14:paraId="4AF5CB9F" w14:textId="77777777" w:rsidR="008439AF" w:rsidRDefault="008439AF"/>
  </w:endnote>
  <w:endnote w:type="continuationSeparator" w:id="0">
    <w:p w14:paraId="30451E84" w14:textId="77777777" w:rsidR="008439AF" w:rsidRDefault="008439AF" w:rsidP="00CD157B">
      <w:pPr>
        <w:pStyle w:val="NoSpacing"/>
      </w:pPr>
    </w:p>
    <w:p w14:paraId="66B07129" w14:textId="77777777" w:rsidR="008439AF" w:rsidRDefault="008439AF"/>
  </w:endnote>
  <w:endnote w:type="continuationNotice" w:id="1">
    <w:p w14:paraId="7B141F47" w14:textId="77777777" w:rsidR="008439AF" w:rsidRDefault="008439AF" w:rsidP="00CD157B">
      <w:pPr>
        <w:pStyle w:val="NoSpacing"/>
      </w:pPr>
    </w:p>
    <w:p w14:paraId="4E00DD54" w14:textId="77777777" w:rsidR="008439AF" w:rsidRDefault="008439A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1369E1">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784940" w14:textId="77777777" w:rsidR="008439AF" w:rsidRPr="0056073C" w:rsidRDefault="008439AF" w:rsidP="005D764F">
      <w:pPr>
        <w:pStyle w:val="FootnoteSeparator"/>
      </w:pPr>
    </w:p>
    <w:p w14:paraId="6D9EF064" w14:textId="77777777" w:rsidR="008439AF" w:rsidRDefault="008439AF"/>
  </w:footnote>
  <w:footnote w:type="continuationSeparator" w:id="0">
    <w:p w14:paraId="14945065" w14:textId="77777777" w:rsidR="008439AF" w:rsidRPr="00CA30B7" w:rsidRDefault="008439AF" w:rsidP="006D5A90">
      <w:pPr>
        <w:rPr>
          <w:lang w:val="en-US"/>
        </w:rPr>
      </w:pPr>
      <w:r w:rsidRPr="00CA30B7">
        <w:rPr>
          <w:lang w:val="en-US"/>
        </w:rPr>
        <w:t>_______</w:t>
      </w:r>
    </w:p>
    <w:p w14:paraId="18DCF262" w14:textId="77777777" w:rsidR="008439AF" w:rsidRDefault="008439AF"/>
  </w:footnote>
  <w:footnote w:type="continuationNotice" w:id="1">
    <w:p w14:paraId="391D6FD0" w14:textId="77777777" w:rsidR="008439AF" w:rsidRDefault="008439AF" w:rsidP="006D5A90"/>
    <w:p w14:paraId="3957637E" w14:textId="77777777" w:rsidR="008439AF" w:rsidRDefault="008439A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36150A"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06003E7"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11CC05"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CEC21C"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18C718"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6E109A8"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B4F556"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6AACB5"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240321"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AB11920"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829BDD5"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81EE2F"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FE1685A"/>
    <w:multiLevelType w:val="multilevel"/>
    <w:tmpl w:val="2B5255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09837F2"/>
    <w:multiLevelType w:val="hybridMultilevel"/>
    <w:tmpl w:val="B56C9E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0" w15:restartNumberingAfterBreak="0">
    <w:nsid w:val="54E51E0E"/>
    <w:multiLevelType w:val="multilevel"/>
    <w:tmpl w:val="67102D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5D2766FC"/>
    <w:multiLevelType w:val="hybridMultilevel"/>
    <w:tmpl w:val="B538C86E"/>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7"/>
  </w:num>
  <w:num w:numId="4" w16cid:durableId="985085104">
    <w:abstractNumId w:val="13"/>
  </w:num>
  <w:num w:numId="5" w16cid:durableId="1872112631">
    <w:abstractNumId w:val="16"/>
  </w:num>
  <w:num w:numId="6" w16cid:durableId="336812815">
    <w:abstractNumId w:val="30"/>
  </w:num>
  <w:num w:numId="7" w16cid:durableId="155153463">
    <w:abstractNumId w:val="3"/>
  </w:num>
  <w:num w:numId="8" w16cid:durableId="1428236886">
    <w:abstractNumId w:val="34"/>
  </w:num>
  <w:num w:numId="9" w16cid:durableId="1644658156">
    <w:abstractNumId w:val="25"/>
  </w:num>
  <w:num w:numId="10" w16cid:durableId="103154041">
    <w:abstractNumId w:val="36"/>
  </w:num>
  <w:num w:numId="11" w16cid:durableId="2129203638">
    <w:abstractNumId w:val="41"/>
  </w:num>
  <w:num w:numId="12" w16cid:durableId="377365663">
    <w:abstractNumId w:val="31"/>
  </w:num>
  <w:num w:numId="13" w16cid:durableId="1308436166">
    <w:abstractNumId w:val="33"/>
  </w:num>
  <w:num w:numId="14" w16cid:durableId="1335643199">
    <w:abstractNumId w:val="45"/>
  </w:num>
  <w:num w:numId="15" w16cid:durableId="384449836">
    <w:abstractNumId w:val="10"/>
  </w:num>
  <w:num w:numId="16" w16cid:durableId="1160577431">
    <w:abstractNumId w:val="35"/>
  </w:num>
  <w:num w:numId="17" w16cid:durableId="27071314">
    <w:abstractNumId w:val="8"/>
  </w:num>
  <w:num w:numId="18" w16cid:durableId="338120444">
    <w:abstractNumId w:val="5"/>
  </w:num>
  <w:num w:numId="19" w16cid:durableId="1673139647">
    <w:abstractNumId w:val="21"/>
  </w:num>
  <w:num w:numId="20" w16cid:durableId="19754805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8"/>
  </w:num>
  <w:num w:numId="26" w16cid:durableId="89334925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8"/>
  </w:num>
  <w:num w:numId="30" w16cid:durableId="1579175524">
    <w:abstractNumId w:val="0"/>
  </w:num>
  <w:num w:numId="31" w16cid:durableId="1199856773">
    <w:abstractNumId w:val="2"/>
  </w:num>
  <w:num w:numId="32" w16cid:durableId="2138447666">
    <w:abstractNumId w:val="1"/>
  </w:num>
  <w:num w:numId="33" w16cid:durableId="334118162">
    <w:abstractNumId w:val="43"/>
  </w:num>
  <w:num w:numId="34" w16cid:durableId="196283207">
    <w:abstractNumId w:val="46"/>
  </w:num>
  <w:num w:numId="35" w16cid:durableId="1742215375">
    <w:abstractNumId w:val="56"/>
  </w:num>
  <w:num w:numId="36" w16cid:durableId="664823544">
    <w:abstractNumId w:val="52"/>
  </w:num>
  <w:num w:numId="37" w16cid:durableId="59225035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7"/>
  </w:num>
  <w:num w:numId="42" w16cid:durableId="1149785811">
    <w:abstractNumId w:val="39"/>
  </w:num>
  <w:num w:numId="43" w16cid:durableId="729228463">
    <w:abstractNumId w:val="7"/>
  </w:num>
  <w:num w:numId="44" w16cid:durableId="322781625">
    <w:abstractNumId w:val="32"/>
  </w:num>
  <w:num w:numId="45" w16cid:durableId="25524717">
    <w:abstractNumId w:val="40"/>
  </w:num>
  <w:num w:numId="46" w16cid:durableId="271784493">
    <w:abstractNumId w:val="9"/>
  </w:num>
  <w:num w:numId="47" w16cid:durableId="301423692">
    <w:abstractNumId w:val="11"/>
  </w:num>
  <w:num w:numId="48" w16cid:durableId="121506153">
    <w:abstractNumId w:val="4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137"/>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1556"/>
    <w:rsid w:val="00022F42"/>
    <w:rsid w:val="00022FC9"/>
    <w:rsid w:val="0002313E"/>
    <w:rsid w:val="00023218"/>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C2D"/>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4D65"/>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75B"/>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64A"/>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E1"/>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544"/>
    <w:rsid w:val="00172637"/>
    <w:rsid w:val="001726D4"/>
    <w:rsid w:val="001728B5"/>
    <w:rsid w:val="0017336D"/>
    <w:rsid w:val="00173F1A"/>
    <w:rsid w:val="00174052"/>
    <w:rsid w:val="001745CE"/>
    <w:rsid w:val="00174E84"/>
    <w:rsid w:val="001750A0"/>
    <w:rsid w:val="001752E2"/>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563"/>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4B7E"/>
    <w:rsid w:val="001A59BB"/>
    <w:rsid w:val="001A5A0F"/>
    <w:rsid w:val="001A5B24"/>
    <w:rsid w:val="001A5B3F"/>
    <w:rsid w:val="001A5C62"/>
    <w:rsid w:val="001A63B0"/>
    <w:rsid w:val="001A6B09"/>
    <w:rsid w:val="001A7C6D"/>
    <w:rsid w:val="001B017B"/>
    <w:rsid w:val="001B08FF"/>
    <w:rsid w:val="001B0E96"/>
    <w:rsid w:val="001B107B"/>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D3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3CF"/>
    <w:rsid w:val="00231477"/>
    <w:rsid w:val="002319D8"/>
    <w:rsid w:val="00231B63"/>
    <w:rsid w:val="002323B0"/>
    <w:rsid w:val="0023294F"/>
    <w:rsid w:val="00232A2A"/>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7F"/>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B92"/>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874"/>
    <w:rsid w:val="002F198D"/>
    <w:rsid w:val="002F1E3D"/>
    <w:rsid w:val="002F2A86"/>
    <w:rsid w:val="002F2DC3"/>
    <w:rsid w:val="002F3731"/>
    <w:rsid w:val="002F41ED"/>
    <w:rsid w:val="002F4C0A"/>
    <w:rsid w:val="002F5105"/>
    <w:rsid w:val="002F5419"/>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55D"/>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A5C"/>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861"/>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4E5"/>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6C7"/>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13CE"/>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0FF"/>
    <w:rsid w:val="004918EE"/>
    <w:rsid w:val="00492DE1"/>
    <w:rsid w:val="00493124"/>
    <w:rsid w:val="0049351D"/>
    <w:rsid w:val="00493F24"/>
    <w:rsid w:val="00494252"/>
    <w:rsid w:val="004944B4"/>
    <w:rsid w:val="00494963"/>
    <w:rsid w:val="00494D37"/>
    <w:rsid w:val="00494F94"/>
    <w:rsid w:val="0049582F"/>
    <w:rsid w:val="00495B3B"/>
    <w:rsid w:val="00495C62"/>
    <w:rsid w:val="00496021"/>
    <w:rsid w:val="004968A0"/>
    <w:rsid w:val="004969C9"/>
    <w:rsid w:val="00496A18"/>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79D"/>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743"/>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6BC"/>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5148"/>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390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67B30"/>
    <w:rsid w:val="0057019D"/>
    <w:rsid w:val="0057036C"/>
    <w:rsid w:val="0057262E"/>
    <w:rsid w:val="00572853"/>
    <w:rsid w:val="00572D49"/>
    <w:rsid w:val="00573D28"/>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0F0F"/>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94E"/>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1EA4"/>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385C"/>
    <w:rsid w:val="00694268"/>
    <w:rsid w:val="00694C72"/>
    <w:rsid w:val="00694D4B"/>
    <w:rsid w:val="00694F35"/>
    <w:rsid w:val="006953A7"/>
    <w:rsid w:val="00695A70"/>
    <w:rsid w:val="006A09EE"/>
    <w:rsid w:val="006A0A3B"/>
    <w:rsid w:val="006A0EE1"/>
    <w:rsid w:val="006A19F3"/>
    <w:rsid w:val="006A1B45"/>
    <w:rsid w:val="006A1D29"/>
    <w:rsid w:val="006A2255"/>
    <w:rsid w:val="006A2FDA"/>
    <w:rsid w:val="006A30ED"/>
    <w:rsid w:val="006A381E"/>
    <w:rsid w:val="006A384C"/>
    <w:rsid w:val="006A39C7"/>
    <w:rsid w:val="006A3CBF"/>
    <w:rsid w:val="006A3D28"/>
    <w:rsid w:val="006A4BB3"/>
    <w:rsid w:val="006A5541"/>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3DDB"/>
    <w:rsid w:val="006C44D4"/>
    <w:rsid w:val="006C4E89"/>
    <w:rsid w:val="006C4EBC"/>
    <w:rsid w:val="006C520D"/>
    <w:rsid w:val="006C5835"/>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4E7F"/>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E7CE6"/>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DE7"/>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117"/>
    <w:rsid w:val="00737F14"/>
    <w:rsid w:val="00740175"/>
    <w:rsid w:val="00740A8B"/>
    <w:rsid w:val="00740ECE"/>
    <w:rsid w:val="0074107F"/>
    <w:rsid w:val="0074158C"/>
    <w:rsid w:val="007425C9"/>
    <w:rsid w:val="00742CDD"/>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590"/>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020"/>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7AD"/>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6C97"/>
    <w:rsid w:val="00837AA5"/>
    <w:rsid w:val="00837B8F"/>
    <w:rsid w:val="00837E9A"/>
    <w:rsid w:val="00837F11"/>
    <w:rsid w:val="0084009E"/>
    <w:rsid w:val="00840C91"/>
    <w:rsid w:val="00840F2D"/>
    <w:rsid w:val="0084171D"/>
    <w:rsid w:val="00841981"/>
    <w:rsid w:val="00842222"/>
    <w:rsid w:val="00842607"/>
    <w:rsid w:val="00842E33"/>
    <w:rsid w:val="008436A5"/>
    <w:rsid w:val="008439AF"/>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931"/>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834"/>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5D9"/>
    <w:rsid w:val="008A6607"/>
    <w:rsid w:val="008A67A7"/>
    <w:rsid w:val="008A6B48"/>
    <w:rsid w:val="008A6B90"/>
    <w:rsid w:val="008A7EC1"/>
    <w:rsid w:val="008B0077"/>
    <w:rsid w:val="008B0A37"/>
    <w:rsid w:val="008B0B77"/>
    <w:rsid w:val="008B0E6B"/>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7DA"/>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71B"/>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7EE"/>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28A"/>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886"/>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3E3A"/>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8E9"/>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CAA"/>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09C"/>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51D"/>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2B49"/>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0E16"/>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8F3"/>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07A"/>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2A"/>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1ED"/>
    <w:rsid w:val="00C648F9"/>
    <w:rsid w:val="00C64A4E"/>
    <w:rsid w:val="00C64DF6"/>
    <w:rsid w:val="00C659B5"/>
    <w:rsid w:val="00C65EF5"/>
    <w:rsid w:val="00C65F8D"/>
    <w:rsid w:val="00C66842"/>
    <w:rsid w:val="00C67B2C"/>
    <w:rsid w:val="00C67C64"/>
    <w:rsid w:val="00C70F76"/>
    <w:rsid w:val="00C71541"/>
    <w:rsid w:val="00C7187F"/>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1F6D"/>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5CA"/>
    <w:rsid w:val="00CF0706"/>
    <w:rsid w:val="00CF0BD9"/>
    <w:rsid w:val="00CF1778"/>
    <w:rsid w:val="00CF3020"/>
    <w:rsid w:val="00CF3278"/>
    <w:rsid w:val="00CF346F"/>
    <w:rsid w:val="00CF38DE"/>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1F6D"/>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934"/>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3D48"/>
    <w:rsid w:val="00D94560"/>
    <w:rsid w:val="00D94B21"/>
    <w:rsid w:val="00D94D40"/>
    <w:rsid w:val="00D94FFF"/>
    <w:rsid w:val="00D9562C"/>
    <w:rsid w:val="00D95ACE"/>
    <w:rsid w:val="00D95BF2"/>
    <w:rsid w:val="00D95EA5"/>
    <w:rsid w:val="00D95EDF"/>
    <w:rsid w:val="00D96B71"/>
    <w:rsid w:val="00D97109"/>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212"/>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0F0"/>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ADB"/>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07"/>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08"/>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46"/>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2CE"/>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245"/>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9DC"/>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A91"/>
    <w:rsid w:val="00EF7CFD"/>
    <w:rsid w:val="00EF7E6E"/>
    <w:rsid w:val="00F00345"/>
    <w:rsid w:val="00F00C18"/>
    <w:rsid w:val="00F00C2C"/>
    <w:rsid w:val="00F00D50"/>
    <w:rsid w:val="00F013D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6F61"/>
    <w:rsid w:val="00F57D76"/>
    <w:rsid w:val="00F600CB"/>
    <w:rsid w:val="00F602AC"/>
    <w:rsid w:val="00F60717"/>
    <w:rsid w:val="00F61065"/>
    <w:rsid w:val="00F6107F"/>
    <w:rsid w:val="00F625B2"/>
    <w:rsid w:val="00F628EA"/>
    <w:rsid w:val="00F62CF9"/>
    <w:rsid w:val="00F62F9F"/>
    <w:rsid w:val="00F636BD"/>
    <w:rsid w:val="00F6437A"/>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A7D"/>
    <w:rsid w:val="00FE2D0D"/>
    <w:rsid w:val="00FE2F05"/>
    <w:rsid w:val="00FE3363"/>
    <w:rsid w:val="00FE34F4"/>
    <w:rsid w:val="00FE43D2"/>
    <w:rsid w:val="00FE4707"/>
    <w:rsid w:val="00FE4BA0"/>
    <w:rsid w:val="00FE5915"/>
    <w:rsid w:val="00FE60AE"/>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3F2212B"/>
    <w:rsid w:val="059715DF"/>
    <w:rsid w:val="075B449C"/>
    <w:rsid w:val="0A14F5D6"/>
    <w:rsid w:val="0A1BD4F9"/>
    <w:rsid w:val="0EE1B166"/>
    <w:rsid w:val="11B042B7"/>
    <w:rsid w:val="1333ED5E"/>
    <w:rsid w:val="1E01BB84"/>
    <w:rsid w:val="222DA7E7"/>
    <w:rsid w:val="2C667A76"/>
    <w:rsid w:val="2FC9CCB6"/>
    <w:rsid w:val="3327B554"/>
    <w:rsid w:val="4345CE86"/>
    <w:rsid w:val="48B58B5E"/>
    <w:rsid w:val="57CA7627"/>
    <w:rsid w:val="5B667BBD"/>
    <w:rsid w:val="5B75BDE9"/>
    <w:rsid w:val="5E6E9048"/>
    <w:rsid w:val="6E03D7D8"/>
    <w:rsid w:val="712D884E"/>
    <w:rsid w:val="778C840C"/>
    <w:rsid w:val="7C01BDBF"/>
    <w:rsid w:val="7DC5DCB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1022BD4-424D-456F-A948-A8AC31593B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40270775">
      <w:bodyDiv w:val="1"/>
      <w:marLeft w:val="0"/>
      <w:marRight w:val="0"/>
      <w:marTop w:val="0"/>
      <w:marBottom w:val="0"/>
      <w:divBdr>
        <w:top w:val="none" w:sz="0" w:space="0" w:color="auto"/>
        <w:left w:val="none" w:sz="0" w:space="0" w:color="auto"/>
        <w:bottom w:val="none" w:sz="0" w:space="0" w:color="auto"/>
        <w:right w:val="none" w:sz="0" w:space="0" w:color="auto"/>
      </w:divBdr>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68658466">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70906100">
      <w:bodyDiv w:val="1"/>
      <w:marLeft w:val="0"/>
      <w:marRight w:val="0"/>
      <w:marTop w:val="0"/>
      <w:marBottom w:val="0"/>
      <w:divBdr>
        <w:top w:val="none" w:sz="0" w:space="0" w:color="auto"/>
        <w:left w:val="none" w:sz="0" w:space="0" w:color="auto"/>
        <w:bottom w:val="none" w:sz="0" w:space="0" w:color="auto"/>
        <w:right w:val="none" w:sz="0" w:space="0" w:color="auto"/>
      </w:divBdr>
      <w:divsChild>
        <w:div w:id="61607403">
          <w:marLeft w:val="0"/>
          <w:marRight w:val="0"/>
          <w:marTop w:val="0"/>
          <w:marBottom w:val="0"/>
          <w:divBdr>
            <w:top w:val="none" w:sz="0" w:space="0" w:color="auto"/>
            <w:left w:val="none" w:sz="0" w:space="0" w:color="auto"/>
            <w:bottom w:val="none" w:sz="0" w:space="0" w:color="auto"/>
            <w:right w:val="none" w:sz="0" w:space="0" w:color="auto"/>
          </w:divBdr>
        </w:div>
        <w:div w:id="287972114">
          <w:marLeft w:val="0"/>
          <w:marRight w:val="0"/>
          <w:marTop w:val="0"/>
          <w:marBottom w:val="0"/>
          <w:divBdr>
            <w:top w:val="none" w:sz="0" w:space="0" w:color="auto"/>
            <w:left w:val="none" w:sz="0" w:space="0" w:color="auto"/>
            <w:bottom w:val="none" w:sz="0" w:space="0" w:color="auto"/>
            <w:right w:val="none" w:sz="0" w:space="0" w:color="auto"/>
          </w:divBdr>
        </w:div>
        <w:div w:id="538131042">
          <w:marLeft w:val="0"/>
          <w:marRight w:val="0"/>
          <w:marTop w:val="0"/>
          <w:marBottom w:val="0"/>
          <w:divBdr>
            <w:top w:val="none" w:sz="0" w:space="0" w:color="auto"/>
            <w:left w:val="none" w:sz="0" w:space="0" w:color="auto"/>
            <w:bottom w:val="none" w:sz="0" w:space="0" w:color="auto"/>
            <w:right w:val="none" w:sz="0" w:space="0" w:color="auto"/>
          </w:divBdr>
        </w:div>
        <w:div w:id="1334994952">
          <w:marLeft w:val="0"/>
          <w:marRight w:val="0"/>
          <w:marTop w:val="0"/>
          <w:marBottom w:val="0"/>
          <w:divBdr>
            <w:top w:val="none" w:sz="0" w:space="0" w:color="auto"/>
            <w:left w:val="none" w:sz="0" w:space="0" w:color="auto"/>
            <w:bottom w:val="none" w:sz="0" w:space="0" w:color="auto"/>
            <w:right w:val="none" w:sz="0" w:space="0" w:color="auto"/>
          </w:divBdr>
        </w:div>
        <w:div w:id="1867257998">
          <w:marLeft w:val="0"/>
          <w:marRight w:val="0"/>
          <w:marTop w:val="0"/>
          <w:marBottom w:val="0"/>
          <w:divBdr>
            <w:top w:val="none" w:sz="0" w:space="0" w:color="auto"/>
            <w:left w:val="none" w:sz="0" w:space="0" w:color="auto"/>
            <w:bottom w:val="none" w:sz="0" w:space="0" w:color="auto"/>
            <w:right w:val="none" w:sz="0" w:space="0" w:color="auto"/>
          </w:divBdr>
        </w:div>
        <w:div w:id="1874027287">
          <w:marLeft w:val="0"/>
          <w:marRight w:val="0"/>
          <w:marTop w:val="0"/>
          <w:marBottom w:val="0"/>
          <w:divBdr>
            <w:top w:val="none" w:sz="0" w:space="0" w:color="auto"/>
            <w:left w:val="none" w:sz="0" w:space="0" w:color="auto"/>
            <w:bottom w:val="none" w:sz="0" w:space="0" w:color="auto"/>
            <w:right w:val="none" w:sz="0" w:space="0" w:color="auto"/>
          </w:divBdr>
        </w:div>
        <w:div w:id="2139646946">
          <w:marLeft w:val="0"/>
          <w:marRight w:val="0"/>
          <w:marTop w:val="0"/>
          <w:marBottom w:val="0"/>
          <w:divBdr>
            <w:top w:val="none" w:sz="0" w:space="0" w:color="auto"/>
            <w:left w:val="none" w:sz="0" w:space="0" w:color="auto"/>
            <w:bottom w:val="none" w:sz="0" w:space="0" w:color="auto"/>
            <w:right w:val="none" w:sz="0" w:space="0" w:color="auto"/>
          </w:divBdr>
        </w:div>
      </w:divsChild>
    </w:div>
    <w:div w:id="986933999">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580021901">
      <w:bodyDiv w:val="1"/>
      <w:marLeft w:val="0"/>
      <w:marRight w:val="0"/>
      <w:marTop w:val="0"/>
      <w:marBottom w:val="0"/>
      <w:divBdr>
        <w:top w:val="none" w:sz="0" w:space="0" w:color="auto"/>
        <w:left w:val="none" w:sz="0" w:space="0" w:color="auto"/>
        <w:bottom w:val="none" w:sz="0" w:space="0" w:color="auto"/>
        <w:right w:val="none" w:sz="0" w:space="0" w:color="auto"/>
      </w:divBdr>
      <w:divsChild>
        <w:div w:id="52504058">
          <w:marLeft w:val="0"/>
          <w:marRight w:val="0"/>
          <w:marTop w:val="0"/>
          <w:marBottom w:val="0"/>
          <w:divBdr>
            <w:top w:val="none" w:sz="0" w:space="0" w:color="auto"/>
            <w:left w:val="none" w:sz="0" w:space="0" w:color="auto"/>
            <w:bottom w:val="none" w:sz="0" w:space="0" w:color="auto"/>
            <w:right w:val="none" w:sz="0" w:space="0" w:color="auto"/>
          </w:divBdr>
        </w:div>
        <w:div w:id="172693716">
          <w:marLeft w:val="0"/>
          <w:marRight w:val="0"/>
          <w:marTop w:val="0"/>
          <w:marBottom w:val="0"/>
          <w:divBdr>
            <w:top w:val="none" w:sz="0" w:space="0" w:color="auto"/>
            <w:left w:val="none" w:sz="0" w:space="0" w:color="auto"/>
            <w:bottom w:val="none" w:sz="0" w:space="0" w:color="auto"/>
            <w:right w:val="none" w:sz="0" w:space="0" w:color="auto"/>
          </w:divBdr>
        </w:div>
        <w:div w:id="459764186">
          <w:marLeft w:val="0"/>
          <w:marRight w:val="0"/>
          <w:marTop w:val="0"/>
          <w:marBottom w:val="0"/>
          <w:divBdr>
            <w:top w:val="none" w:sz="0" w:space="0" w:color="auto"/>
            <w:left w:val="none" w:sz="0" w:space="0" w:color="auto"/>
            <w:bottom w:val="none" w:sz="0" w:space="0" w:color="auto"/>
            <w:right w:val="none" w:sz="0" w:space="0" w:color="auto"/>
          </w:divBdr>
        </w:div>
        <w:div w:id="1834829404">
          <w:marLeft w:val="0"/>
          <w:marRight w:val="0"/>
          <w:marTop w:val="0"/>
          <w:marBottom w:val="0"/>
          <w:divBdr>
            <w:top w:val="none" w:sz="0" w:space="0" w:color="auto"/>
            <w:left w:val="none" w:sz="0" w:space="0" w:color="auto"/>
            <w:bottom w:val="none" w:sz="0" w:space="0" w:color="auto"/>
            <w:right w:val="none" w:sz="0" w:space="0" w:color="auto"/>
          </w:divBdr>
        </w:div>
        <w:div w:id="1959291931">
          <w:marLeft w:val="0"/>
          <w:marRight w:val="0"/>
          <w:marTop w:val="0"/>
          <w:marBottom w:val="0"/>
          <w:divBdr>
            <w:top w:val="none" w:sz="0" w:space="0" w:color="auto"/>
            <w:left w:val="none" w:sz="0" w:space="0" w:color="auto"/>
            <w:bottom w:val="none" w:sz="0" w:space="0" w:color="auto"/>
            <w:right w:val="none" w:sz="0" w:space="0" w:color="auto"/>
          </w:divBdr>
        </w:div>
        <w:div w:id="1982491242">
          <w:marLeft w:val="0"/>
          <w:marRight w:val="0"/>
          <w:marTop w:val="0"/>
          <w:marBottom w:val="0"/>
          <w:divBdr>
            <w:top w:val="none" w:sz="0" w:space="0" w:color="auto"/>
            <w:left w:val="none" w:sz="0" w:space="0" w:color="auto"/>
            <w:bottom w:val="none" w:sz="0" w:space="0" w:color="auto"/>
            <w:right w:val="none" w:sz="0" w:space="0" w:color="auto"/>
          </w:divBdr>
        </w:div>
        <w:div w:id="2105878398">
          <w:marLeft w:val="0"/>
          <w:marRight w:val="0"/>
          <w:marTop w:val="0"/>
          <w:marBottom w:val="0"/>
          <w:divBdr>
            <w:top w:val="none" w:sz="0" w:space="0" w:color="auto"/>
            <w:left w:val="none" w:sz="0" w:space="0" w:color="auto"/>
            <w:bottom w:val="none" w:sz="0" w:space="0" w:color="auto"/>
            <w:right w:val="none" w:sz="0" w:space="0" w:color="auto"/>
          </w:divBdr>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7146538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E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3137"/>
    <w:rsid w:val="00021556"/>
    <w:rsid w:val="00095C2D"/>
    <w:rsid w:val="000D475B"/>
    <w:rsid w:val="00164FB0"/>
    <w:rsid w:val="0019787B"/>
    <w:rsid w:val="002A360F"/>
    <w:rsid w:val="002C6C66"/>
    <w:rsid w:val="002F1874"/>
    <w:rsid w:val="004213CE"/>
    <w:rsid w:val="00445C89"/>
    <w:rsid w:val="00590F0F"/>
    <w:rsid w:val="005F37DC"/>
    <w:rsid w:val="0064394E"/>
    <w:rsid w:val="0066431B"/>
    <w:rsid w:val="00682A14"/>
    <w:rsid w:val="006E4E36"/>
    <w:rsid w:val="00733901"/>
    <w:rsid w:val="00782590"/>
    <w:rsid w:val="009D1EFC"/>
    <w:rsid w:val="009F447A"/>
    <w:rsid w:val="00A62D5C"/>
    <w:rsid w:val="00A6372E"/>
    <w:rsid w:val="00B066EF"/>
    <w:rsid w:val="00B5209C"/>
    <w:rsid w:val="00BA5955"/>
    <w:rsid w:val="00C45F7A"/>
    <w:rsid w:val="00C85E3D"/>
    <w:rsid w:val="00C91F6D"/>
    <w:rsid w:val="00D0150C"/>
    <w:rsid w:val="00D63C52"/>
    <w:rsid w:val="00D83E5E"/>
    <w:rsid w:val="00D93D48"/>
    <w:rsid w:val="00E6256A"/>
    <w:rsid w:val="00EE1245"/>
    <w:rsid w:val="00F25F8C"/>
    <w:rsid w:val="00F4444F"/>
    <w:rsid w:val="00F931D0"/>
    <w:rsid w:val="00FF1B8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DOCID1119-54365373-304</_dlc_DocId>
    <_dlc_DocIdUrl xmlns="a5f32de4-e402-4188-b034-e71ca7d22e54">
      <Url>https://delwpvicgovau.sharepoint.com/sites/ecm_1119/_layouts/15/DocIdRedir.aspx?ID=DOCID1119-54365373-304</Url>
      <Description>DOCID1119-54365373-304</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Barwon South West Region</Value>
    </Branch>
    <EOIID xmlns="da5ea22f-fe03-46f3-a4f3-1b15377ab7cc" xsi:nil="true"/>
    <ManagersName xmlns="http://schemas.microsoft.com/sharepoint/v3" xsi:nil="true"/>
    <Region xmlns="da5ea22f-fe03-46f3-a4f3-1b15377ab7cc">
      <Value>Flexible (BSW, Gipps, PP Regions)</Value>
    </Region>
    <Unit xmlns="da5ea22f-fe03-46f3-a4f3-1b15377ab7cc">
      <Value>DEECA Recovery Coordination and Coastal Operations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REG-32-BSW</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5</Grade>
    <Division xmlns="da5ea22f-fe03-46f3-a4f3-1b15377ab7cc">DEECA Regions</Division>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155CAFE0-993B-4361-A0E9-A49B04428DE1}">
  <ds:schemaRefs>
    <ds:schemaRef ds:uri="Microsoft.SharePoint.Taxonomy.ContentTypeSync"/>
  </ds:schemaRefs>
</ds:datastoreItem>
</file>

<file path=customXml/itemProps4.xml><?xml version="1.0" encoding="utf-8"?>
<ds:datastoreItem xmlns:ds="http://schemas.openxmlformats.org/officeDocument/2006/customXml" ds:itemID="{B4A6E01B-3044-4CF5-9A2C-6DCE4B5ED5FE}">
  <ds:schemaRefs>
    <ds:schemaRef ds:uri="http://schemas.microsoft.com/sharepoint/events"/>
    <ds:schemaRef ds:uri=""/>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960457F1-8676-425A-B97D-BB41F619D7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4</Pages>
  <Words>2004</Words>
  <Characters>11427</Characters>
  <Application>Microsoft Office Word</Application>
  <DocSecurity>0</DocSecurity>
  <Lines>95</Lines>
  <Paragraphs>26</Paragraphs>
  <ScaleCrop>false</ScaleCrop>
  <Company/>
  <LinksUpToDate>false</LinksUpToDate>
  <CharactersWithSpaces>13405</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Manager Coastal Planning and Approvals</dc:title>
  <dc:subject>Position Description</dc:subject>
  <dc:creator>Fiona</dc:creator>
  <cp:keywords/>
  <dc:description/>
  <cp:lastModifiedBy>Rachelle Dowzer-Hayne (DEECA)</cp:lastModifiedBy>
  <cp:revision>6</cp:revision>
  <cp:lastPrinted>2022-06-17T19:14:00Z</cp:lastPrinted>
  <dcterms:created xsi:type="dcterms:W3CDTF">2026-08-25T05:51:00Z</dcterms:created>
  <dcterms:modified xsi:type="dcterms:W3CDTF">2026-08-27T03:20:00Z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77072963-df56-4a92-bfb2-aa048c3d662e</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Order">
    <vt:r8>760200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Resources:core,Signoff_Status">
    <vt:lpwstr>With SME</vt:lpwstr>
  </property>
  <property fmtid="{D5CDD505-2E9C-101B-9397-08002B2CF9AE}" pid="37" name="DLCPolicyLabelValue">
    <vt:lpwstr>Version 0.1</vt:lpwstr>
  </property>
  <property fmtid="{D5CDD505-2E9C-101B-9397-08002B2CF9AE}" pid="38" name="_ExtendedDescription">
    <vt:lpwstr/>
  </property>
  <property fmtid="{D5CDD505-2E9C-101B-9397-08002B2CF9AE}" pid="39" name="Documentsittingwith">
    <vt:lpwstr>362;#i:0#.f|membership|lynelle.coughlin@deeca.vic.gov.au</vt:lpwstr>
  </property>
  <property fmtid="{D5CDD505-2E9C-101B-9397-08002B2CF9AE}" pid="40" name="DLCPolicyLabelClientValue">
    <vt:lpwstr>Version {_UIVersionString}</vt:lpwstr>
  </property>
  <property fmtid="{D5CDD505-2E9C-101B-9397-08002B2CF9AE}" pid="41" name="TriggerFlowInfo">
    <vt:lpwstr/>
  </property>
  <property fmtid="{D5CDD505-2E9C-101B-9397-08002B2CF9AE}" pid="42" name="je2f59c6279d441e8dbf3cc557b3306f">
    <vt:lpwstr>Restructuring|4ed8c4ad-f9c6-4e29-b5f5-b51df56c3de6</vt:lpwstr>
  </property>
  <property fmtid="{D5CDD505-2E9C-101B-9397-08002B2CF9AE}" pid="43" name="xd_Signature">
    <vt:bool>false</vt:bool>
  </property>
  <property fmtid="{D5CDD505-2E9C-101B-9397-08002B2CF9AE}" pid="44" name="fb3179c379644f499d7166d0c985669b0">
    <vt:lpwstr>FOUO|955eb6fc-b35a-4808-8aa5-31e514fa3f26</vt:lpwstr>
  </property>
  <property fmtid="{D5CDD505-2E9C-101B-9397-08002B2CF9AE}" pid="45" name="pd01c257034b4e86b1f58279a3bd54c60">
    <vt:lpwstr>Unclassified|7fa379f4-4aba-4692-ab80-7d39d3a23cf4</vt:lpwstr>
  </property>
  <property fmtid="{D5CDD505-2E9C-101B-9397-08002B2CF9AE}" pid="46" name="g91c59fb10974fa1a03160ad8386f0f40">
    <vt:lpwstr/>
  </property>
  <property fmtid="{D5CDD505-2E9C-101B-9397-08002B2CF9AE}" pid="47" name="b9b43b809ea4445880dbf70bb98495250">
    <vt:lpwstr>Template|ad5654aa-69da-4dc8-81ae-e984a44f2180</vt:lpwstr>
  </property>
  <property fmtid="{D5CDD505-2E9C-101B-9397-08002B2CF9AE}" pid="48" name="pb0badcc4c144703855597c78047301a0">
    <vt:lpwstr>Position Description|9b605b16-5ff4-4142-9815-57489365a519</vt:lpwstr>
  </property>
  <property fmtid="{D5CDD505-2E9C-101B-9397-08002B2CF9AE}" pid="49" name="Records Class HR Admin">
    <vt:lpwstr>14;#Position Description|9b605b16-5ff4-4142-9815-57489365a519</vt:lpwstr>
  </property>
  <property fmtid="{D5CDD505-2E9C-101B-9397-08002B2CF9AE}" pid="50" name="Records_x0020_Class_x0020_HR_x0020_Admin">
    <vt:lpwstr>14;#Position Description|9b605b16-5ff4-4142-9815-57489365a519</vt:lpwstr>
  </property>
  <property fmtid="{D5CDD505-2E9C-101B-9397-08002B2CF9AE}" pid="51" name="docLang">
    <vt:lpwstr>en</vt:lpwstr>
  </property>
  <property fmtid="{D5CDD505-2E9C-101B-9397-08002B2CF9AE}" pid="52" name="AvailableforDEECAWideRecruitment">
    <vt:bool>true</vt:bool>
  </property>
</Properties>
</file>