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0238EAF9" w:rsidR="00254F12" w:rsidRPr="00862057" w:rsidRDefault="00000000"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Content>
          <w:r w:rsidR="00695D9D">
            <w:t>Manager Emergency Management Policy and Partnerships</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31927B95">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281A3AE" id="Navy"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42EDA2FC">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2A52BB71">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4E22DBB0">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64132943">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7C1EE96" id="RibbonElement2"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F098426" id="RibbonElement3"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2E419A6" id="RibbonElement4Grp"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9457200" id="RibbonElement1"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718074A4" w:rsidR="00254F12" w:rsidRPr="00484CC4" w:rsidRDefault="00254F12" w:rsidP="00254F12">
                              <w:pPr>
                                <w:pStyle w:val="xWebCoverPage"/>
                              </w:pPr>
                              <w:hyperlink r:id="rId26"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718074A4" w:rsidR="00254F12" w:rsidRPr="00484CC4" w:rsidRDefault="00254F12" w:rsidP="00254F12">
                        <w:pPr>
                          <w:pStyle w:val="xWebCoverPage"/>
                        </w:pPr>
                        <w:hyperlink r:id="rId27"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7E793C">
          <w:headerReference w:type="even" r:id="rId28"/>
          <w:footerReference w:type="even" r:id="rId29"/>
          <w:footerReference w:type="default" r:id="rId30"/>
          <w:footerReference w:type="first" r:id="rId31"/>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00495B3B">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40F5D1BA" w:rsidR="00495B3B" w:rsidRPr="00495B3B" w:rsidRDefault="00D716AD" w:rsidP="00495B3B">
            <w:pPr>
              <w:spacing w:before="0" w:after="0"/>
              <w:ind w:left="57" w:right="-450"/>
              <w:rPr>
                <w:rFonts w:ascii="Arial" w:hAnsi="Arial" w:cs="Arial"/>
                <w:color w:val="363534"/>
                <w:szCs w:val="22"/>
              </w:rPr>
            </w:pPr>
            <w:r>
              <w:rPr>
                <w:rFonts w:ascii="Arial" w:hAnsi="Arial" w:cs="Arial"/>
                <w:color w:val="363534"/>
                <w:szCs w:val="22"/>
              </w:rPr>
              <w:t>Manager, Emergency Management Policy</w:t>
            </w:r>
            <w:r w:rsidR="00EF2B22">
              <w:rPr>
                <w:rFonts w:ascii="Arial" w:hAnsi="Arial" w:cs="Arial"/>
                <w:color w:val="363534"/>
                <w:szCs w:val="22"/>
              </w:rPr>
              <w:t xml:space="preserve"> and Partnerships</w:t>
            </w:r>
          </w:p>
        </w:tc>
      </w:tr>
      <w:tr w:rsidR="00495B3B" w:rsidRPr="00495B3B" w14:paraId="5F8F815C" w14:textId="77777777" w:rsidTr="00495B3B">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0D3DFA1E" w:rsidR="00495B3B" w:rsidRPr="00495B3B" w:rsidRDefault="00535466" w:rsidP="00495B3B">
            <w:pPr>
              <w:spacing w:before="0" w:after="0"/>
              <w:ind w:left="57" w:right="-450"/>
              <w:rPr>
                <w:rFonts w:ascii="Arial" w:hAnsi="Arial" w:cs="Arial"/>
                <w:color w:val="363534"/>
                <w:szCs w:val="22"/>
              </w:rPr>
            </w:pPr>
            <w:r>
              <w:rPr>
                <w:rFonts w:ascii="Arial" w:hAnsi="Arial" w:cs="Arial"/>
                <w:color w:val="363534"/>
                <w:szCs w:val="22"/>
              </w:rPr>
              <w:t>50925263</w:t>
            </w:r>
          </w:p>
        </w:tc>
      </w:tr>
      <w:tr w:rsidR="00495B3B" w:rsidRPr="00495B3B" w14:paraId="6052E497" w14:textId="77777777" w:rsidTr="00495B3B">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6D692767" w:rsidR="00495B3B" w:rsidRPr="00495B3B" w:rsidRDefault="00535466" w:rsidP="00495B3B">
            <w:pPr>
              <w:spacing w:before="0" w:after="0"/>
              <w:ind w:left="57" w:right="-450"/>
              <w:rPr>
                <w:rFonts w:ascii="Arial" w:hAnsi="Arial" w:cs="Arial"/>
                <w:color w:val="363534"/>
                <w:szCs w:val="22"/>
              </w:rPr>
            </w:pPr>
            <w:r>
              <w:rPr>
                <w:rFonts w:ascii="Arial" w:hAnsi="Arial" w:cs="Arial"/>
                <w:color w:val="363534"/>
                <w:szCs w:val="22"/>
              </w:rPr>
              <w:t>VPS 6</w:t>
            </w:r>
          </w:p>
        </w:tc>
      </w:tr>
      <w:tr w:rsidR="00495B3B" w:rsidRPr="00495B3B" w14:paraId="513E600D" w14:textId="77777777" w:rsidTr="00495B3B">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2312E2E5" w:rsidR="00495B3B" w:rsidRPr="00495B3B" w:rsidRDefault="00B11F97" w:rsidP="00495B3B">
            <w:pPr>
              <w:spacing w:before="0" w:after="0"/>
              <w:ind w:left="57" w:right="-450"/>
              <w:rPr>
                <w:rFonts w:ascii="Arial" w:hAnsi="Arial" w:cs="Arial"/>
                <w:color w:val="363534"/>
                <w:szCs w:val="22"/>
              </w:rPr>
            </w:pPr>
            <w:r>
              <w:rPr>
                <w:rFonts w:ascii="Arial" w:hAnsi="Arial" w:cs="Arial"/>
                <w:color w:val="363534"/>
                <w:szCs w:val="22"/>
              </w:rPr>
              <w:t>$</w:t>
            </w:r>
            <w:r w:rsidR="00D83FDC" w:rsidRPr="00D83FDC">
              <w:rPr>
                <w:rFonts w:ascii="Arial" w:hAnsi="Arial" w:cs="Arial"/>
                <w:color w:val="363534"/>
                <w:szCs w:val="22"/>
              </w:rPr>
              <w:t>1</w:t>
            </w:r>
            <w:r w:rsidR="000D2113">
              <w:rPr>
                <w:rFonts w:ascii="Arial" w:hAnsi="Arial" w:cs="Arial"/>
                <w:color w:val="363534"/>
                <w:szCs w:val="22"/>
              </w:rPr>
              <w:t>42, 790</w:t>
            </w:r>
            <w:r w:rsidR="00D83FDC" w:rsidRPr="00D83FDC">
              <w:rPr>
                <w:rFonts w:ascii="Arial" w:hAnsi="Arial" w:cs="Arial"/>
                <w:color w:val="363534"/>
                <w:szCs w:val="22"/>
              </w:rPr>
              <w:t xml:space="preserve"> - $1</w:t>
            </w:r>
            <w:r w:rsidR="000D2113">
              <w:rPr>
                <w:rFonts w:ascii="Arial" w:hAnsi="Arial" w:cs="Arial"/>
                <w:color w:val="363534"/>
                <w:szCs w:val="22"/>
              </w:rPr>
              <w:t>91</w:t>
            </w:r>
            <w:r>
              <w:rPr>
                <w:rFonts w:ascii="Arial" w:hAnsi="Arial" w:cs="Arial"/>
                <w:color w:val="363534"/>
                <w:szCs w:val="22"/>
              </w:rPr>
              <w:t>,</w:t>
            </w:r>
            <w:r w:rsidR="001342C8">
              <w:rPr>
                <w:rFonts w:ascii="Arial" w:hAnsi="Arial" w:cs="Arial"/>
                <w:color w:val="363534"/>
                <w:szCs w:val="22"/>
              </w:rPr>
              <w:t>084</w:t>
            </w:r>
            <w:r w:rsidR="00D83FDC">
              <w:rPr>
                <w:rFonts w:ascii="Arial" w:hAnsi="Arial" w:cs="Arial"/>
                <w:color w:val="363534"/>
                <w:szCs w:val="22"/>
              </w:rPr>
              <w:t xml:space="preserve"> + superannuation</w:t>
            </w:r>
          </w:p>
        </w:tc>
      </w:tr>
      <w:tr w:rsidR="00495B3B" w:rsidRPr="00495B3B" w14:paraId="2A722203" w14:textId="77777777" w:rsidTr="00495B3B">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53C822E7" w:rsidR="00495B3B" w:rsidRPr="00495B3B" w:rsidRDefault="00604520" w:rsidP="00495B3B">
            <w:pPr>
              <w:tabs>
                <w:tab w:val="left" w:pos="3529"/>
              </w:tabs>
              <w:spacing w:before="0" w:after="0"/>
              <w:ind w:left="57" w:right="-450"/>
              <w:rPr>
                <w:rFonts w:ascii="Arial" w:hAnsi="Arial" w:cs="Arial"/>
                <w:color w:val="363534"/>
                <w:szCs w:val="22"/>
              </w:rPr>
            </w:pPr>
            <w:r>
              <w:rPr>
                <w:rFonts w:ascii="Arial" w:hAnsi="Arial" w:cs="Arial"/>
                <w:color w:val="363534"/>
                <w:szCs w:val="22"/>
              </w:rPr>
              <w:t>Fixed-term</w:t>
            </w:r>
            <w:r w:rsidR="00B11F97">
              <w:rPr>
                <w:rFonts w:ascii="Arial" w:hAnsi="Arial" w:cs="Arial"/>
                <w:color w:val="363534"/>
                <w:szCs w:val="22"/>
              </w:rPr>
              <w:t xml:space="preserve"> (12 months) - P</w:t>
            </w:r>
            <w:r>
              <w:rPr>
                <w:rFonts w:ascii="Arial" w:hAnsi="Arial" w:cs="Arial"/>
                <w:color w:val="363534"/>
                <w:szCs w:val="22"/>
              </w:rPr>
              <w:t>art-time (</w:t>
            </w:r>
            <w:r w:rsidR="003A41CE">
              <w:rPr>
                <w:rFonts w:ascii="Arial" w:hAnsi="Arial" w:cs="Arial"/>
                <w:color w:val="363534"/>
                <w:szCs w:val="22"/>
              </w:rPr>
              <w:t>0.5-</w:t>
            </w:r>
            <w:r>
              <w:rPr>
                <w:rFonts w:ascii="Arial" w:hAnsi="Arial" w:cs="Arial"/>
                <w:color w:val="363534"/>
                <w:szCs w:val="22"/>
              </w:rPr>
              <w:t>0.6 FTE)</w:t>
            </w:r>
            <w:r w:rsidR="00DD28EB">
              <w:rPr>
                <w:rFonts w:ascii="Arial" w:hAnsi="Arial" w:cs="Arial"/>
                <w:color w:val="363534"/>
                <w:szCs w:val="22"/>
              </w:rPr>
              <w:t xml:space="preserve"> job share arrangement </w:t>
            </w:r>
          </w:p>
        </w:tc>
      </w:tr>
      <w:tr w:rsidR="00495B3B" w:rsidRPr="00495B3B" w14:paraId="73E4C712" w14:textId="77777777" w:rsidTr="00495B3B">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7824416D" w:rsidR="00495B3B" w:rsidRPr="00495B3B" w:rsidRDefault="00535466" w:rsidP="00495B3B">
            <w:pPr>
              <w:spacing w:before="0" w:after="0"/>
              <w:ind w:left="57" w:right="-450"/>
              <w:rPr>
                <w:rFonts w:ascii="Arial" w:hAnsi="Arial" w:cs="Arial"/>
                <w:color w:val="363534"/>
                <w:szCs w:val="22"/>
              </w:rPr>
            </w:pPr>
            <w:r>
              <w:rPr>
                <w:rFonts w:ascii="Arial" w:hAnsi="Arial" w:cs="Arial"/>
                <w:color w:val="363534"/>
                <w:szCs w:val="22"/>
              </w:rPr>
              <w:t>Bushfire and Forest Services</w:t>
            </w:r>
          </w:p>
        </w:tc>
      </w:tr>
      <w:tr w:rsidR="00495B3B" w:rsidRPr="00495B3B" w14:paraId="1EBFF7E6" w14:textId="77777777" w:rsidTr="00495B3B">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59BF0749" w14:textId="77777777" w:rsidR="004F170F" w:rsidRDefault="000F3108" w:rsidP="00495B3B">
            <w:pPr>
              <w:spacing w:before="0" w:after="0"/>
              <w:ind w:left="57" w:right="-450"/>
              <w:rPr>
                <w:rFonts w:ascii="Arial" w:hAnsi="Arial" w:cs="Arial"/>
                <w:color w:val="363534"/>
                <w:szCs w:val="22"/>
              </w:rPr>
            </w:pPr>
            <w:r w:rsidRPr="000F3108">
              <w:rPr>
                <w:rFonts w:ascii="Arial" w:hAnsi="Arial" w:cs="Arial"/>
                <w:color w:val="363534"/>
                <w:szCs w:val="22"/>
              </w:rPr>
              <w:t>Policy, Planning and Knowledge</w:t>
            </w:r>
            <w:r>
              <w:rPr>
                <w:rFonts w:ascii="Arial" w:hAnsi="Arial" w:cs="Arial"/>
                <w:color w:val="363534"/>
                <w:szCs w:val="22"/>
              </w:rPr>
              <w:t xml:space="preserve"> </w:t>
            </w:r>
            <w:r w:rsidR="00535466">
              <w:rPr>
                <w:rFonts w:ascii="Arial" w:hAnsi="Arial" w:cs="Arial"/>
                <w:color w:val="363534"/>
                <w:szCs w:val="22"/>
              </w:rPr>
              <w:t xml:space="preserve">Division, </w:t>
            </w:r>
            <w:r w:rsidR="00F641C5">
              <w:rPr>
                <w:rFonts w:ascii="Arial" w:hAnsi="Arial" w:cs="Arial"/>
                <w:color w:val="363534"/>
                <w:szCs w:val="22"/>
              </w:rPr>
              <w:t xml:space="preserve">Emergency Management and Office of </w:t>
            </w:r>
          </w:p>
          <w:p w14:paraId="20A96CCF" w14:textId="415AF6E8" w:rsidR="00495B3B" w:rsidRPr="00495B3B" w:rsidRDefault="00F641C5" w:rsidP="00495B3B">
            <w:pPr>
              <w:spacing w:before="0" w:after="0"/>
              <w:ind w:left="57" w:right="-450"/>
              <w:rPr>
                <w:rFonts w:ascii="Arial" w:hAnsi="Arial" w:cs="Arial"/>
                <w:color w:val="363534"/>
                <w:szCs w:val="22"/>
              </w:rPr>
            </w:pPr>
            <w:r>
              <w:rPr>
                <w:rFonts w:ascii="Arial" w:hAnsi="Arial" w:cs="Arial"/>
                <w:color w:val="363534"/>
                <w:szCs w:val="22"/>
              </w:rPr>
              <w:t xml:space="preserve">Bushfire </w:t>
            </w:r>
            <w:r w:rsidR="0083617E">
              <w:rPr>
                <w:rFonts w:ascii="Arial" w:hAnsi="Arial" w:cs="Arial"/>
                <w:color w:val="363534"/>
                <w:szCs w:val="22"/>
              </w:rPr>
              <w:t>Risk M</w:t>
            </w:r>
            <w:r w:rsidR="00277345">
              <w:rPr>
                <w:rFonts w:ascii="Arial" w:hAnsi="Arial" w:cs="Arial"/>
                <w:color w:val="363534"/>
                <w:szCs w:val="22"/>
              </w:rPr>
              <w:t>anagement</w:t>
            </w:r>
            <w:r w:rsidR="00535466">
              <w:rPr>
                <w:rFonts w:ascii="Arial" w:hAnsi="Arial" w:cs="Arial"/>
                <w:color w:val="363534"/>
                <w:szCs w:val="22"/>
              </w:rPr>
              <w:t xml:space="preserve"> </w:t>
            </w:r>
            <w:r w:rsidR="0083617E">
              <w:rPr>
                <w:rFonts w:ascii="Arial" w:hAnsi="Arial" w:cs="Arial"/>
                <w:color w:val="363534"/>
                <w:szCs w:val="22"/>
              </w:rPr>
              <w:t>(EM</w:t>
            </w:r>
            <w:r w:rsidR="00131C7F">
              <w:rPr>
                <w:rFonts w:ascii="Arial" w:hAnsi="Arial" w:cs="Arial"/>
                <w:color w:val="363534"/>
                <w:szCs w:val="22"/>
              </w:rPr>
              <w:t>&amp;</w:t>
            </w:r>
            <w:r w:rsidR="0083617E">
              <w:rPr>
                <w:rFonts w:ascii="Arial" w:hAnsi="Arial" w:cs="Arial"/>
                <w:color w:val="363534"/>
                <w:szCs w:val="22"/>
              </w:rPr>
              <w:t>OBRM)</w:t>
            </w:r>
          </w:p>
        </w:tc>
      </w:tr>
      <w:tr w:rsidR="00495B3B" w:rsidRPr="00495B3B" w14:paraId="37A0D7CE" w14:textId="77777777" w:rsidTr="00495B3B">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26162B02" w14:textId="189BA9B0" w:rsidR="00495B3B" w:rsidRPr="00495B3B" w:rsidRDefault="00535466" w:rsidP="00495B3B">
            <w:pPr>
              <w:spacing w:before="0" w:after="0"/>
              <w:ind w:left="57" w:right="-450"/>
              <w:rPr>
                <w:rFonts w:ascii="Arial" w:hAnsi="Arial" w:cs="Arial"/>
                <w:color w:val="363534"/>
                <w:szCs w:val="22"/>
              </w:rPr>
            </w:pPr>
            <w:r>
              <w:rPr>
                <w:rFonts w:ascii="Arial" w:hAnsi="Arial" w:cs="Arial"/>
                <w:color w:val="363534"/>
                <w:szCs w:val="22"/>
              </w:rPr>
              <w:t>8 Nicholson Street, East Melbourne</w:t>
            </w:r>
          </w:p>
          <w:p w14:paraId="3B7CA3B3" w14:textId="6F35495E"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535466">
              <w:rPr>
                <w:rFonts w:ascii="Arial" w:hAnsi="Arial" w:cs="Arial"/>
                <w:color w:val="363534"/>
                <w:szCs w:val="22"/>
              </w:rPr>
              <w:fldChar w:fldCharType="begin">
                <w:ffData>
                  <w:name w:val=""/>
                  <w:enabled/>
                  <w:calcOnExit w:val="0"/>
                  <w:checkBox>
                    <w:size w:val="26"/>
                    <w:default w:val="1"/>
                  </w:checkBox>
                </w:ffData>
              </w:fldChar>
            </w:r>
            <w:r w:rsidR="00535466">
              <w:rPr>
                <w:rFonts w:ascii="Arial" w:hAnsi="Arial" w:cs="Arial"/>
                <w:color w:val="363534"/>
                <w:szCs w:val="22"/>
              </w:rPr>
              <w:instrText xml:space="preserve"> FORMCHECKBOX </w:instrText>
            </w:r>
            <w:r w:rsidR="00535466">
              <w:rPr>
                <w:rFonts w:ascii="Arial" w:hAnsi="Arial" w:cs="Arial"/>
                <w:color w:val="363534"/>
                <w:szCs w:val="22"/>
              </w:rPr>
            </w:r>
            <w:r w:rsidR="00535466">
              <w:rPr>
                <w:rFonts w:ascii="Arial" w:hAnsi="Arial" w:cs="Arial"/>
                <w:color w:val="363534"/>
                <w:szCs w:val="22"/>
              </w:rPr>
              <w:fldChar w:fldCharType="separate"/>
            </w:r>
            <w:r w:rsidR="00535466">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00495B3B">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1C8060EE" w:rsidR="00495B3B" w:rsidRPr="00495B3B" w:rsidRDefault="00535466"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t xml:space="preserve">Director, </w:t>
            </w:r>
            <w:r w:rsidR="0083617E">
              <w:rPr>
                <w:rFonts w:ascii="Arial" w:hAnsi="Arial" w:cs="Arial"/>
                <w:color w:val="363534"/>
                <w:szCs w:val="22"/>
              </w:rPr>
              <w:t>Emergency Management and Office of Bushfire Risk M</w:t>
            </w:r>
            <w:r w:rsidR="00277345">
              <w:rPr>
                <w:rFonts w:ascii="Arial" w:hAnsi="Arial" w:cs="Arial"/>
                <w:color w:val="363534"/>
                <w:szCs w:val="22"/>
              </w:rPr>
              <w:t>anagement</w:t>
            </w:r>
          </w:p>
        </w:tc>
      </w:tr>
      <w:tr w:rsidR="00495B3B" w:rsidRPr="00495B3B" w14:paraId="35F6D00F" w14:textId="77777777" w:rsidTr="00495B3B">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3F451DD8" w:rsidR="00495B3B" w:rsidRPr="00495B3B" w:rsidRDefault="00535466"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ab/>
              <w:t>Yes</w:t>
            </w:r>
            <w:r w:rsidR="00495B3B" w:rsidRPr="00495B3B">
              <w:rPr>
                <w:rFonts w:ascii="Arial" w:hAnsi="Arial" w:cs="Arial"/>
                <w:color w:val="363534"/>
                <w:szCs w:val="22"/>
              </w:rPr>
              <w:tab/>
            </w:r>
            <w:r w:rsidR="00495B3B" w:rsidRPr="00495B3B">
              <w:rPr>
                <w:rFonts w:ascii="Arial" w:hAnsi="Arial" w:cs="Arial"/>
                <w:color w:val="363534"/>
                <w:szCs w:val="22"/>
              </w:rPr>
              <w:fldChar w:fldCharType="begin">
                <w:ffData>
                  <w:name w:val=""/>
                  <w:enabled/>
                  <w:calcOnExit w:val="0"/>
                  <w:checkBox>
                    <w:size w:val="26"/>
                    <w:default w:val="0"/>
                    <w:checked w:val="0"/>
                  </w:checkBox>
                </w:ffData>
              </w:fldChar>
            </w:r>
            <w:r w:rsidR="00495B3B" w:rsidRPr="00495B3B">
              <w:rPr>
                <w:rFonts w:ascii="Arial" w:hAnsi="Arial" w:cs="Arial"/>
                <w:color w:val="363534"/>
                <w:szCs w:val="22"/>
              </w:rPr>
              <w:instrText xml:space="preserve"> FORMCHECKBOX </w:instrText>
            </w:r>
            <w:r w:rsidR="00495B3B" w:rsidRPr="00495B3B">
              <w:rPr>
                <w:rFonts w:ascii="Arial" w:hAnsi="Arial" w:cs="Arial"/>
                <w:color w:val="363534"/>
                <w:szCs w:val="22"/>
              </w:rPr>
            </w:r>
            <w:r w:rsidR="00495B3B" w:rsidRPr="00495B3B">
              <w:rPr>
                <w:rFonts w:ascii="Arial" w:hAnsi="Arial" w:cs="Arial"/>
                <w:color w:val="363534"/>
                <w:szCs w:val="22"/>
              </w:rPr>
              <w:fldChar w:fldCharType="separate"/>
            </w:r>
            <w:r w:rsidR="00495B3B" w:rsidRPr="00495B3B">
              <w:rPr>
                <w:rFonts w:ascii="Arial" w:hAnsi="Arial" w:cs="Arial"/>
                <w:color w:val="363534"/>
                <w:szCs w:val="22"/>
              </w:rPr>
              <w:fldChar w:fldCharType="end"/>
            </w:r>
            <w:r w:rsidR="00495B3B" w:rsidRPr="00495B3B">
              <w:rPr>
                <w:rFonts w:ascii="Arial" w:hAnsi="Arial" w:cs="Arial"/>
                <w:color w:val="363534"/>
                <w:szCs w:val="22"/>
              </w:rPr>
              <w:t xml:space="preserve">  No                If yes, how many?</w:t>
            </w:r>
            <w:r>
              <w:rPr>
                <w:rFonts w:ascii="Arial" w:hAnsi="Arial" w:cs="Arial"/>
                <w:color w:val="363534"/>
                <w:szCs w:val="22"/>
              </w:rPr>
              <w:t xml:space="preserve"> </w:t>
            </w:r>
            <w:r w:rsidR="00DD28EB">
              <w:rPr>
                <w:rFonts w:ascii="Arial" w:hAnsi="Arial" w:cs="Arial"/>
                <w:color w:val="363534"/>
                <w:szCs w:val="22"/>
              </w:rPr>
              <w:t>4</w:t>
            </w:r>
          </w:p>
        </w:tc>
      </w:tr>
      <w:tr w:rsidR="00495B3B" w:rsidRPr="00495B3B" w14:paraId="70C7CF88" w14:textId="77777777" w:rsidTr="00495B3B">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0E326EA0" w14:textId="01F695BF" w:rsidR="009913BF" w:rsidRDefault="0083617E" w:rsidP="009913BF">
            <w:pPr>
              <w:spacing w:before="0" w:after="0"/>
              <w:ind w:left="57" w:right="-450"/>
              <w:rPr>
                <w:rFonts w:ascii="Arial" w:hAnsi="Arial" w:cs="Arial"/>
                <w:color w:val="363534"/>
                <w:szCs w:val="22"/>
              </w:rPr>
            </w:pPr>
            <w:r>
              <w:rPr>
                <w:rFonts w:ascii="Arial" w:hAnsi="Arial" w:cs="Arial"/>
                <w:color w:val="363534"/>
                <w:szCs w:val="22"/>
              </w:rPr>
              <w:t>Chloe W</w:t>
            </w:r>
            <w:r w:rsidR="003E503F">
              <w:rPr>
                <w:rFonts w:ascii="Arial" w:hAnsi="Arial" w:cs="Arial"/>
                <w:color w:val="363534"/>
                <w:szCs w:val="22"/>
              </w:rPr>
              <w:t>ard</w:t>
            </w:r>
            <w:r w:rsidR="00604520">
              <w:rPr>
                <w:rFonts w:ascii="Arial" w:hAnsi="Arial" w:cs="Arial"/>
                <w:color w:val="363534"/>
                <w:szCs w:val="22"/>
              </w:rPr>
              <w:t xml:space="preserve">, </w:t>
            </w:r>
            <w:r w:rsidR="009913BF">
              <w:rPr>
                <w:rFonts w:ascii="Arial" w:hAnsi="Arial" w:cs="Arial"/>
                <w:color w:val="363534"/>
                <w:szCs w:val="22"/>
              </w:rPr>
              <w:t xml:space="preserve">Director, </w:t>
            </w:r>
            <w:r w:rsidR="00131C7F">
              <w:rPr>
                <w:rFonts w:ascii="Arial" w:hAnsi="Arial" w:cs="Arial"/>
                <w:color w:val="363534"/>
                <w:szCs w:val="22"/>
              </w:rPr>
              <w:t>EM&amp;OBRM</w:t>
            </w:r>
          </w:p>
          <w:p w14:paraId="723EDD97" w14:textId="3F78BA5C" w:rsidR="00495B3B" w:rsidRPr="00495B3B" w:rsidRDefault="009913BF" w:rsidP="009913BF">
            <w:pPr>
              <w:spacing w:before="0" w:after="0"/>
              <w:ind w:left="57" w:right="-450"/>
              <w:rPr>
                <w:rFonts w:ascii="Arial" w:hAnsi="Arial" w:cs="Arial"/>
                <w:color w:val="363534"/>
                <w:szCs w:val="22"/>
              </w:rPr>
            </w:pPr>
            <w:r>
              <w:rPr>
                <w:rFonts w:ascii="Arial" w:hAnsi="Arial" w:cs="Arial"/>
                <w:color w:val="363534"/>
                <w:szCs w:val="22"/>
              </w:rPr>
              <w:t xml:space="preserve">P: </w:t>
            </w:r>
            <w:r w:rsidR="00F42667" w:rsidRPr="00F42667">
              <w:rPr>
                <w:rFonts w:ascii="Arial" w:hAnsi="Arial" w:cs="Arial"/>
                <w:color w:val="363534"/>
                <w:szCs w:val="22"/>
              </w:rPr>
              <w:t>0458 962 695 </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1D387808" w14:textId="2BE2342E" w:rsidR="00D716AD" w:rsidRPr="00BC7F5C" w:rsidRDefault="00D716AD" w:rsidP="00D716AD">
      <w:pPr>
        <w:pStyle w:val="DTPLIheadinggreen"/>
        <w:spacing w:before="120"/>
        <w:rPr>
          <w:rFonts w:asciiTheme="minorHAnsi" w:hAnsiTheme="minorHAnsi" w:cstheme="minorHAnsi"/>
          <w:color w:val="auto"/>
          <w:sz w:val="20"/>
          <w:lang w:eastAsia="zh-CN"/>
        </w:rPr>
      </w:pPr>
      <w:r w:rsidRPr="00BC7F5C">
        <w:rPr>
          <w:rFonts w:asciiTheme="minorHAnsi" w:hAnsiTheme="minorHAnsi" w:cstheme="minorHAnsi"/>
          <w:color w:val="auto"/>
          <w:sz w:val="20"/>
          <w:lang w:eastAsia="zh-CN"/>
        </w:rPr>
        <w:t>The Manager, Emergency Management Policy</w:t>
      </w:r>
      <w:r w:rsidR="00AF7F47" w:rsidRPr="00BC7F5C">
        <w:rPr>
          <w:rFonts w:asciiTheme="minorHAnsi" w:hAnsiTheme="minorHAnsi" w:cstheme="minorHAnsi"/>
          <w:color w:val="auto"/>
          <w:sz w:val="20"/>
          <w:lang w:eastAsia="zh-CN"/>
        </w:rPr>
        <w:t xml:space="preserve"> and Partnerships</w:t>
      </w:r>
      <w:r w:rsidRPr="00BC7F5C">
        <w:rPr>
          <w:rFonts w:asciiTheme="minorHAnsi" w:hAnsiTheme="minorHAnsi" w:cstheme="minorHAnsi"/>
          <w:color w:val="auto"/>
          <w:sz w:val="20"/>
          <w:lang w:eastAsia="zh-CN"/>
        </w:rPr>
        <w:t xml:space="preserve"> </w:t>
      </w:r>
      <w:r w:rsidR="009F2164" w:rsidRPr="00BC7F5C">
        <w:rPr>
          <w:rFonts w:asciiTheme="minorHAnsi" w:hAnsiTheme="minorHAnsi" w:cstheme="minorHAnsi"/>
          <w:color w:val="auto"/>
          <w:sz w:val="20"/>
          <w:lang w:eastAsia="zh-CN"/>
        </w:rPr>
        <w:t xml:space="preserve">in the Department of Energy, Environment and Climate Action </w:t>
      </w:r>
      <w:r w:rsidRPr="00BC7F5C">
        <w:rPr>
          <w:rFonts w:asciiTheme="minorHAnsi" w:hAnsiTheme="minorHAnsi" w:cstheme="minorHAnsi"/>
          <w:color w:val="auto"/>
          <w:sz w:val="20"/>
          <w:lang w:eastAsia="zh-CN"/>
        </w:rPr>
        <w:t xml:space="preserve">leads a team </w:t>
      </w:r>
      <w:r w:rsidR="009F2164" w:rsidRPr="00BC7F5C">
        <w:rPr>
          <w:rFonts w:asciiTheme="minorHAnsi" w:hAnsiTheme="minorHAnsi" w:cstheme="minorHAnsi"/>
          <w:color w:val="auto"/>
          <w:sz w:val="20"/>
          <w:lang w:eastAsia="zh-CN"/>
        </w:rPr>
        <w:t>responsible for delivering</w:t>
      </w:r>
      <w:r w:rsidR="009F2164" w:rsidRPr="00BC7F5C">
        <w:rPr>
          <w:rFonts w:asciiTheme="minorHAnsi" w:hAnsiTheme="minorHAnsi" w:cstheme="minorHAnsi"/>
          <w:color w:val="auto"/>
          <w:sz w:val="20"/>
          <w:shd w:val="clear" w:color="auto" w:fill="FFFFFF"/>
        </w:rPr>
        <w:t xml:space="preserve"> emergency management strategic policy advice in partnership with hazard areas across </w:t>
      </w:r>
      <w:r w:rsidR="009F2164" w:rsidRPr="00BC7F5C">
        <w:rPr>
          <w:rFonts w:asciiTheme="minorHAnsi" w:hAnsiTheme="minorHAnsi" w:cstheme="minorHAnsi"/>
          <w:color w:val="auto"/>
          <w:sz w:val="20"/>
          <w:lang w:eastAsia="zh-CN"/>
        </w:rPr>
        <w:t>the department</w:t>
      </w:r>
      <w:r w:rsidR="009F2164" w:rsidRPr="00BC7F5C">
        <w:rPr>
          <w:rFonts w:asciiTheme="minorHAnsi" w:hAnsiTheme="minorHAnsi" w:cstheme="minorHAnsi"/>
          <w:color w:val="auto"/>
          <w:sz w:val="20"/>
          <w:shd w:val="clear" w:color="auto" w:fill="FFFFFF"/>
        </w:rPr>
        <w:t>. The team supports key emergency management governance committees, leads discrete policy projects</w:t>
      </w:r>
      <w:r w:rsidRPr="00BC7F5C">
        <w:rPr>
          <w:rFonts w:asciiTheme="minorHAnsi" w:hAnsiTheme="minorHAnsi" w:cstheme="minorHAnsi"/>
          <w:color w:val="auto"/>
          <w:sz w:val="20"/>
          <w:lang w:eastAsia="zh-CN"/>
        </w:rPr>
        <w:t xml:space="preserve"> and </w:t>
      </w:r>
      <w:r w:rsidR="009F2164" w:rsidRPr="00BC7F5C">
        <w:rPr>
          <w:rFonts w:asciiTheme="minorHAnsi" w:hAnsiTheme="minorHAnsi" w:cstheme="minorHAnsi"/>
          <w:color w:val="auto"/>
          <w:sz w:val="20"/>
          <w:lang w:eastAsia="zh-CN"/>
        </w:rPr>
        <w:t xml:space="preserve">is a key coordination point for sector engagement, helping the department to drive continuous improvement and reform in emergency management. </w:t>
      </w:r>
      <w:r w:rsidRPr="00BC7F5C">
        <w:rPr>
          <w:rFonts w:asciiTheme="minorHAnsi" w:hAnsiTheme="minorHAnsi" w:cstheme="minorHAnsi"/>
          <w:color w:val="auto"/>
          <w:sz w:val="20"/>
          <w:lang w:eastAsia="zh-CN"/>
        </w:rPr>
        <w:t xml:space="preserve"> </w:t>
      </w:r>
    </w:p>
    <w:p w14:paraId="75B3B1CE" w14:textId="7266AE58" w:rsidR="009F2164" w:rsidRPr="00BC7F5C" w:rsidRDefault="009F2164" w:rsidP="009F2164">
      <w:pPr>
        <w:keepNext/>
        <w:spacing w:line="240" w:lineRule="auto"/>
        <w:rPr>
          <w:rFonts w:ascii="Arial" w:hAnsi="Arial"/>
          <w:lang w:eastAsia="zh-CN"/>
        </w:rPr>
      </w:pPr>
      <w:r w:rsidRPr="00BC7F5C">
        <w:rPr>
          <w:rFonts w:ascii="Arial" w:hAnsi="Arial"/>
          <w:lang w:eastAsia="zh-CN"/>
        </w:rPr>
        <w:t xml:space="preserve">To be successful in the role, you will have extensive policy and people management experience, thrive working in fast paced and quickly changing environments, and be comfortable employing your influence and negotiation skills to build and strengthen stakeholder relationships and achieve outcomes.  </w:t>
      </w:r>
    </w:p>
    <w:p w14:paraId="254D121A" w14:textId="4DD2A7CB" w:rsidR="008643FC" w:rsidRPr="00BC7F5C" w:rsidRDefault="009F2164" w:rsidP="00D716AD">
      <w:pPr>
        <w:keepNext/>
        <w:spacing w:line="240" w:lineRule="auto"/>
        <w:rPr>
          <w:rFonts w:ascii="Arial" w:hAnsi="Arial"/>
          <w:lang w:eastAsia="zh-CN"/>
        </w:rPr>
      </w:pPr>
      <w:r w:rsidRPr="00BC7F5C">
        <w:rPr>
          <w:rFonts w:ascii="Arial" w:hAnsi="Arial"/>
          <w:lang w:eastAsia="zh-CN"/>
        </w:rPr>
        <w:t xml:space="preserve">As a member of the division’s senior leadership team, the </w:t>
      </w:r>
      <w:r w:rsidR="00D716AD" w:rsidRPr="00BC7F5C">
        <w:rPr>
          <w:rFonts w:ascii="Arial" w:hAnsi="Arial"/>
          <w:lang w:eastAsia="zh-CN"/>
        </w:rPr>
        <w:t xml:space="preserve">Manager, Emergency Management Policy </w:t>
      </w:r>
      <w:r w:rsidR="00AF7F47" w:rsidRPr="00BC7F5C">
        <w:rPr>
          <w:rFonts w:ascii="Arial" w:hAnsi="Arial"/>
          <w:lang w:eastAsia="zh-CN"/>
        </w:rPr>
        <w:t xml:space="preserve">and Partnerships </w:t>
      </w:r>
      <w:r w:rsidRPr="00BC7F5C">
        <w:rPr>
          <w:rFonts w:ascii="Arial" w:hAnsi="Arial"/>
          <w:lang w:eastAsia="zh-CN"/>
        </w:rPr>
        <w:t xml:space="preserve">plays a critical role in </w:t>
      </w:r>
      <w:r w:rsidR="00D716AD" w:rsidRPr="00BC7F5C">
        <w:rPr>
          <w:rFonts w:ascii="Arial" w:hAnsi="Arial"/>
          <w:lang w:eastAsia="zh-CN"/>
        </w:rPr>
        <w:t>building an inclusive and high performing workforce that is customer focussed, collaborative, professional and engaged.</w:t>
      </w:r>
      <w:r w:rsidR="008643FC" w:rsidRPr="00BC7F5C">
        <w:rPr>
          <w:rFonts w:ascii="Arial" w:hAnsi="Arial"/>
          <w:lang w:eastAsia="zh-CN"/>
        </w:rPr>
        <w:t xml:space="preserve"> The position strives to achieve excellence, efficiency and build a high performing culture.</w:t>
      </w:r>
    </w:p>
    <w:p w14:paraId="1B3F576A" w14:textId="1EEE57F9" w:rsidR="00495B3B" w:rsidRPr="00495B3B" w:rsidRDefault="00495B3B" w:rsidP="00D716AD">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71122167" w14:textId="77777777" w:rsidR="00DC6A2B" w:rsidRPr="00622127" w:rsidRDefault="00535466" w:rsidP="23E8CBA6">
      <w:pPr>
        <w:pStyle w:val="paragraph"/>
        <w:spacing w:before="0" w:beforeAutospacing="0" w:after="0" w:afterAutospacing="0"/>
        <w:textAlignment w:val="baseline"/>
        <w:rPr>
          <w:rFonts w:ascii="Arial" w:hAnsi="Arial"/>
          <w:b/>
          <w:bCs/>
          <w:sz w:val="20"/>
          <w:szCs w:val="20"/>
        </w:rPr>
      </w:pPr>
      <w:r w:rsidRPr="00622127">
        <w:rPr>
          <w:rFonts w:ascii="Arial" w:hAnsi="Arial"/>
          <w:b/>
          <w:bCs/>
          <w:sz w:val="20"/>
          <w:szCs w:val="20"/>
        </w:rPr>
        <w:t>The Group </w:t>
      </w:r>
    </w:p>
    <w:p w14:paraId="779FE7DA" w14:textId="23C5A9DC" w:rsidR="00DC6A2B" w:rsidRPr="00DC6A2B" w:rsidRDefault="00DC6A2B" w:rsidP="00F56F67">
      <w:pPr>
        <w:pStyle w:val="paragraph"/>
        <w:spacing w:before="0" w:beforeAutospacing="0" w:after="60" w:afterAutospacing="0"/>
        <w:textAlignment w:val="baseline"/>
        <w:rPr>
          <w:rFonts w:ascii="Arial" w:hAnsi="Arial"/>
          <w:i/>
          <w:iCs/>
          <w:sz w:val="20"/>
          <w:szCs w:val="20"/>
        </w:rPr>
      </w:pPr>
      <w:r w:rsidRPr="00DC6A2B">
        <w:rPr>
          <w:rFonts w:ascii="Arial" w:hAnsi="Arial"/>
          <w:sz w:val="20"/>
          <w:szCs w:val="20"/>
        </w:rPr>
        <w:t>Bushfire and Forest Services (BFS) is the public land manager for 3.2 million hectares of State forests, including delivery and maintenance of recreation assets, tourism services and forest health activities, and leads DEECA’s works across the state in preparing for and responding to fire and other emergencies, to reduce impacts on people, property and the environment.   </w:t>
      </w:r>
    </w:p>
    <w:p w14:paraId="1232DB27" w14:textId="03CBC22B" w:rsidR="00DC6A2B" w:rsidRPr="00DC6A2B" w:rsidRDefault="00DC6A2B" w:rsidP="00F56F67">
      <w:pPr>
        <w:pStyle w:val="paragraph"/>
        <w:spacing w:before="0" w:beforeAutospacing="0" w:after="60" w:afterAutospacing="0"/>
        <w:rPr>
          <w:rFonts w:ascii="Arial" w:hAnsi="Arial"/>
          <w:sz w:val="20"/>
          <w:szCs w:val="20"/>
        </w:rPr>
      </w:pPr>
      <w:r w:rsidRPr="00DC6A2B">
        <w:rPr>
          <w:rFonts w:ascii="Arial" w:hAnsi="Arial"/>
          <w:sz w:val="20"/>
          <w:szCs w:val="20"/>
        </w:rPr>
        <w:lastRenderedPageBreak/>
        <w:t>Underpinned by our commitment to work in partnership with Traditional Owners, BFS collaborates across government and DEECA to deliver key policies and outcomes in support of communities and industries that use our forests and is directly responsible for recreation policy and service delivery in state forests.   </w:t>
      </w:r>
    </w:p>
    <w:p w14:paraId="3919D198" w14:textId="04AEB03D" w:rsidR="00DC6A2B" w:rsidRPr="00DC6A2B" w:rsidRDefault="00DC6A2B" w:rsidP="00F56F67">
      <w:pPr>
        <w:pStyle w:val="paragraph"/>
        <w:spacing w:before="0" w:beforeAutospacing="0" w:after="60" w:afterAutospacing="0"/>
        <w:rPr>
          <w:rFonts w:ascii="Arial" w:hAnsi="Arial"/>
          <w:sz w:val="20"/>
          <w:szCs w:val="20"/>
        </w:rPr>
      </w:pPr>
      <w:r w:rsidRPr="00DC6A2B">
        <w:rPr>
          <w:rFonts w:ascii="Arial" w:hAnsi="Arial"/>
          <w:sz w:val="20"/>
          <w:szCs w:val="20"/>
        </w:rPr>
        <w:t>BFS plays a key role in working alongside emergency services under the Victorian Government’s ‘all communities, all emergencies’ operating framework, including meeting DEECA’s responsibilities before, during and after an emergency event.   </w:t>
      </w:r>
    </w:p>
    <w:p w14:paraId="60EECF51" w14:textId="61173B7D" w:rsidR="00535466" w:rsidRDefault="00DC6A2B" w:rsidP="00F56F67">
      <w:pPr>
        <w:pStyle w:val="paragraph"/>
        <w:spacing w:before="0" w:beforeAutospacing="0" w:after="60" w:afterAutospacing="0"/>
        <w:rPr>
          <w:rFonts w:ascii="Arial" w:hAnsi="Arial"/>
          <w:sz w:val="20"/>
          <w:szCs w:val="20"/>
        </w:rPr>
      </w:pPr>
      <w:r w:rsidRPr="23E8CBA6">
        <w:rPr>
          <w:rFonts w:ascii="Arial" w:hAnsi="Arial"/>
          <w:sz w:val="20"/>
          <w:szCs w:val="20"/>
        </w:rPr>
        <w:t>BFS undertakes regulatory functions for biodiversity, public land use and fire prevention, leads development and advice on forest, fire and emergency management policy, strategy and legislation, and delivers safe and fit-for-purpose capability solutions including statewide assets, equipment, technology and learning, ensuring consistency with the Victorian Government’s broader strategic objectives.   </w:t>
      </w:r>
    </w:p>
    <w:p w14:paraId="70D75662" w14:textId="77777777" w:rsidR="00277345" w:rsidRDefault="00277345" w:rsidP="23E8CBA6">
      <w:pPr>
        <w:pStyle w:val="paragraph"/>
        <w:spacing w:before="0" w:beforeAutospacing="0" w:after="0" w:afterAutospacing="0"/>
        <w:textAlignment w:val="baseline"/>
        <w:rPr>
          <w:rFonts w:ascii="Arial" w:hAnsi="Arial"/>
          <w:b/>
          <w:bCs/>
          <w:sz w:val="20"/>
          <w:szCs w:val="20"/>
        </w:rPr>
      </w:pPr>
    </w:p>
    <w:p w14:paraId="6B27A8D5" w14:textId="04133B51" w:rsidR="00DC6A2B" w:rsidRDefault="00535466" w:rsidP="23E8CBA6">
      <w:pPr>
        <w:pStyle w:val="paragraph"/>
        <w:spacing w:before="0" w:beforeAutospacing="0" w:after="0" w:afterAutospacing="0"/>
        <w:textAlignment w:val="baseline"/>
        <w:rPr>
          <w:rFonts w:ascii="Arial" w:hAnsi="Arial"/>
          <w:i/>
          <w:iCs/>
          <w:sz w:val="20"/>
          <w:szCs w:val="20"/>
        </w:rPr>
      </w:pPr>
      <w:r w:rsidRPr="00622127">
        <w:rPr>
          <w:rFonts w:ascii="Arial" w:hAnsi="Arial"/>
          <w:b/>
          <w:bCs/>
          <w:sz w:val="20"/>
          <w:szCs w:val="20"/>
        </w:rPr>
        <w:t>The Division</w:t>
      </w:r>
      <w:r w:rsidRPr="23E8CBA6">
        <w:rPr>
          <w:rFonts w:ascii="Arial" w:hAnsi="Arial"/>
          <w:i/>
          <w:iCs/>
          <w:sz w:val="20"/>
          <w:szCs w:val="20"/>
        </w:rPr>
        <w:t> </w:t>
      </w:r>
    </w:p>
    <w:p w14:paraId="4E1D3627" w14:textId="4672ABC9" w:rsidR="00EC7546" w:rsidRPr="00EC7546" w:rsidRDefault="00EC7546" w:rsidP="7AB8D6B2">
      <w:pPr>
        <w:pStyle w:val="paragraph"/>
        <w:spacing w:before="0" w:beforeAutospacing="0" w:after="0" w:afterAutospacing="0"/>
        <w:textAlignment w:val="baseline"/>
        <w:rPr>
          <w:rFonts w:ascii="Arial" w:hAnsi="Arial"/>
          <w:i/>
          <w:iCs/>
          <w:sz w:val="20"/>
          <w:szCs w:val="20"/>
        </w:rPr>
      </w:pPr>
      <w:r w:rsidRPr="7AB8D6B2">
        <w:rPr>
          <w:rFonts w:ascii="Arial" w:hAnsi="Arial"/>
          <w:sz w:val="20"/>
          <w:szCs w:val="20"/>
        </w:rPr>
        <w:t>The Policy</w:t>
      </w:r>
      <w:r w:rsidR="3F425176" w:rsidRPr="7AB8D6B2">
        <w:rPr>
          <w:rFonts w:ascii="Arial" w:hAnsi="Arial"/>
          <w:sz w:val="20"/>
          <w:szCs w:val="20"/>
        </w:rPr>
        <w:t>, Planning</w:t>
      </w:r>
      <w:r w:rsidRPr="7AB8D6B2">
        <w:rPr>
          <w:rFonts w:ascii="Arial" w:hAnsi="Arial"/>
          <w:sz w:val="20"/>
          <w:szCs w:val="20"/>
        </w:rPr>
        <w:t xml:space="preserve"> and </w:t>
      </w:r>
      <w:r w:rsidR="00CE16F5" w:rsidRPr="7AB8D6B2">
        <w:rPr>
          <w:rFonts w:ascii="Arial" w:hAnsi="Arial"/>
          <w:sz w:val="20"/>
          <w:szCs w:val="20"/>
        </w:rPr>
        <w:t>Knowledge</w:t>
      </w:r>
      <w:r w:rsidRPr="7AB8D6B2">
        <w:rPr>
          <w:rFonts w:ascii="Arial" w:hAnsi="Arial"/>
          <w:sz w:val="20"/>
          <w:szCs w:val="20"/>
        </w:rPr>
        <w:t xml:space="preserve"> Division provides advice and develops policy, strategy, strategic planning frameworks and legislation for forest, fire and emergency management. We lead and support design and delivery of knowledge and engagement support services across the Bushfire and Forest Services Group and DEECA.    </w:t>
      </w:r>
    </w:p>
    <w:p w14:paraId="51B346F1" w14:textId="77777777" w:rsidR="00EC7546" w:rsidRPr="00EC7546" w:rsidRDefault="00EC7546" w:rsidP="00EC7546">
      <w:pPr>
        <w:pStyle w:val="paragraph"/>
        <w:rPr>
          <w:rFonts w:ascii="Arial" w:hAnsi="Arial"/>
          <w:sz w:val="20"/>
          <w:szCs w:val="20"/>
        </w:rPr>
      </w:pPr>
      <w:r w:rsidRPr="00EC7546">
        <w:rPr>
          <w:rFonts w:ascii="Arial" w:hAnsi="Arial"/>
          <w:sz w:val="20"/>
          <w:szCs w:val="20"/>
        </w:rPr>
        <w:t>We collaborate across government and DEECA to deliver key policies, plans and regulations that support the sustainable public use and management of Victoria's forests.  We are committed to progressing and advancing self-determination and supporting the delivery of DEECA's associated obligations.    </w:t>
      </w:r>
    </w:p>
    <w:p w14:paraId="65B55E0B" w14:textId="77777777" w:rsidR="00EC7546" w:rsidRPr="00EC7546" w:rsidRDefault="00EC7546" w:rsidP="00EC7546">
      <w:pPr>
        <w:pStyle w:val="paragraph"/>
        <w:spacing w:beforeAutospacing="0" w:afterAutospacing="0"/>
        <w:rPr>
          <w:rFonts w:ascii="Arial" w:hAnsi="Arial"/>
          <w:sz w:val="20"/>
          <w:szCs w:val="20"/>
        </w:rPr>
      </w:pPr>
      <w:r w:rsidRPr="00EC7546">
        <w:rPr>
          <w:rFonts w:ascii="Arial" w:hAnsi="Arial"/>
          <w:sz w:val="20"/>
          <w:szCs w:val="20"/>
        </w:rPr>
        <w:t>We lead the strategic approach to bushfire risk management that evolves in response to climate change, utilising sophisticated science and evidence to inform, design and support forest management, and Forest Fire Management Victoria and the broader bushfire management sector's work to reduce the risk, severity and impacts of fire.    </w:t>
      </w:r>
    </w:p>
    <w:p w14:paraId="79E5CBAC" w14:textId="77777777" w:rsidR="00EC7546" w:rsidRPr="00EC7546" w:rsidRDefault="00EC7546" w:rsidP="00EC7546">
      <w:pPr>
        <w:pStyle w:val="paragraph"/>
        <w:spacing w:beforeAutospacing="0" w:afterAutospacing="0"/>
        <w:rPr>
          <w:rFonts w:ascii="Arial" w:hAnsi="Arial"/>
          <w:sz w:val="20"/>
          <w:szCs w:val="20"/>
        </w:rPr>
      </w:pPr>
      <w:r w:rsidRPr="00EC7546">
        <w:rPr>
          <w:rFonts w:ascii="Arial" w:hAnsi="Arial"/>
          <w:sz w:val="20"/>
          <w:szCs w:val="20"/>
        </w:rPr>
        <w:t>We deliver one-DEECA emergency management policy advice and deliver priority projects to uplift capability, capacity and support continuous improvement.  We also have governance and coordination functions across DEECA, supporting DEECA’s participation in key inter-governmental committees, as well as internal committees and governance systems.   </w:t>
      </w:r>
    </w:p>
    <w:p w14:paraId="561B7333" w14:textId="77777777" w:rsidR="00535466" w:rsidRDefault="00535466" w:rsidP="00535466">
      <w:pPr>
        <w:pStyle w:val="paragraph"/>
        <w:spacing w:before="0" w:beforeAutospacing="0" w:after="0" w:afterAutospacing="0"/>
        <w:rPr>
          <w:rFonts w:ascii="Arial" w:hAnsi="Arial"/>
          <w:sz w:val="20"/>
          <w:szCs w:val="20"/>
        </w:rPr>
      </w:pPr>
    </w:p>
    <w:p w14:paraId="761F533A" w14:textId="77777777" w:rsidR="00535466" w:rsidRDefault="00535466" w:rsidP="23E8CBA6">
      <w:pPr>
        <w:pStyle w:val="paragraph"/>
        <w:spacing w:before="0" w:beforeAutospacing="0" w:after="0" w:afterAutospacing="0"/>
        <w:textAlignment w:val="baseline"/>
        <w:rPr>
          <w:rFonts w:ascii="Arial" w:hAnsi="Arial"/>
          <w:i/>
          <w:iCs/>
          <w:sz w:val="20"/>
          <w:szCs w:val="20"/>
        </w:rPr>
      </w:pPr>
      <w:r w:rsidRPr="00622127">
        <w:rPr>
          <w:rFonts w:ascii="Arial" w:hAnsi="Arial"/>
          <w:b/>
          <w:bCs/>
          <w:sz w:val="20"/>
          <w:szCs w:val="20"/>
        </w:rPr>
        <w:t>The Branch</w:t>
      </w:r>
      <w:r w:rsidRPr="23E8CBA6">
        <w:rPr>
          <w:rFonts w:ascii="Arial" w:hAnsi="Arial"/>
          <w:i/>
          <w:iCs/>
          <w:sz w:val="20"/>
          <w:szCs w:val="20"/>
        </w:rPr>
        <w:t> </w:t>
      </w:r>
    </w:p>
    <w:p w14:paraId="49BBF02F" w14:textId="2A901108" w:rsidR="00277345" w:rsidRPr="00277345" w:rsidRDefault="00277345" w:rsidP="00277345">
      <w:pPr>
        <w:keepNext/>
        <w:spacing w:line="240" w:lineRule="auto"/>
        <w:rPr>
          <w:rFonts w:ascii="Arial" w:hAnsi="Arial"/>
        </w:rPr>
      </w:pPr>
      <w:r w:rsidRPr="00277345">
        <w:rPr>
          <w:rFonts w:ascii="Arial" w:hAnsi="Arial"/>
        </w:rPr>
        <w:t xml:space="preserve">The Emergency Management and Office of Bushfire Risk Management branch leads one-DEECA emergency management policy and planning </w:t>
      </w:r>
      <w:r w:rsidRPr="000A4732">
        <w:rPr>
          <w:rFonts w:ascii="Arial" w:hAnsi="Arial"/>
        </w:rPr>
        <w:t xml:space="preserve">advice </w:t>
      </w:r>
      <w:r w:rsidR="009A5C64" w:rsidRPr="000A4732">
        <w:rPr>
          <w:rFonts w:ascii="Arial" w:hAnsi="Arial"/>
        </w:rPr>
        <w:t>and supports DEECA executive and Ministers in key emergency management forums.</w:t>
      </w:r>
      <w:r w:rsidR="000A4732">
        <w:rPr>
          <w:rFonts w:ascii="Arial" w:hAnsi="Arial"/>
        </w:rPr>
        <w:t xml:space="preserve"> It</w:t>
      </w:r>
      <w:r w:rsidRPr="00277345">
        <w:rPr>
          <w:rFonts w:ascii="Arial" w:hAnsi="Arial"/>
        </w:rPr>
        <w:t xml:space="preserve"> is</w:t>
      </w:r>
      <w:r w:rsidR="000A4732">
        <w:rPr>
          <w:rFonts w:ascii="Arial" w:hAnsi="Arial"/>
        </w:rPr>
        <w:t xml:space="preserve"> also</w:t>
      </w:r>
      <w:r w:rsidRPr="00277345">
        <w:rPr>
          <w:rFonts w:ascii="Arial" w:hAnsi="Arial"/>
        </w:rPr>
        <w:t xml:space="preserve"> responsible for overseeing the development and implementation of an end-to-end framework for bushfire risk management across all public and private land in Victoria.</w:t>
      </w:r>
    </w:p>
    <w:p w14:paraId="49FA0C85" w14:textId="77777777" w:rsidR="00277345" w:rsidRPr="00277345" w:rsidRDefault="00277345" w:rsidP="00277345">
      <w:pPr>
        <w:keepNext/>
        <w:spacing w:line="240" w:lineRule="auto"/>
        <w:rPr>
          <w:rFonts w:ascii="Arial" w:hAnsi="Arial"/>
        </w:rPr>
      </w:pPr>
      <w:r w:rsidRPr="00277345">
        <w:rPr>
          <w:rFonts w:ascii="Arial" w:hAnsi="Arial"/>
        </w:rPr>
        <w:t>The Office of Bushfire Risk Management (OBRM) sits within the branch and has a focus on activities that manage the risk of bushfires in Victoria over the long-term – encompassing bushfire mitigation, planning and preparedness - with a primary focus on fuel management and how the sector works together. OBRM has an important role providing assurance to the government and community that the sector's approach to managing bushfire risk is safe and effective, this includes ensuring that any FFMVic planned burn escapes are appropriately investigated and any opportunities for improvement identified and implemented. OBRM’s role does not extend to the operational delivery of seasonal preparedness, readiness and response actions, or recovery activities.</w:t>
      </w:r>
    </w:p>
    <w:p w14:paraId="0297D3B1" w14:textId="30E1F7C3" w:rsidR="00EC7546" w:rsidRDefault="00277345" w:rsidP="00495B3B">
      <w:pPr>
        <w:keepNext/>
        <w:spacing w:line="240" w:lineRule="auto"/>
        <w:rPr>
          <w:rFonts w:ascii="Arial" w:hAnsi="Arial"/>
        </w:rPr>
      </w:pPr>
      <w:r w:rsidRPr="00277345">
        <w:rPr>
          <w:rFonts w:ascii="Arial" w:hAnsi="Arial"/>
        </w:rPr>
        <w:t>The Branch leads one-DEECA emergency management strategy, policy and performance initiatives, acting as the central link between sector partners and internal hazard leads to build a coordinated approach that strengthens capability, readiness and organisational maturity.</w:t>
      </w:r>
    </w:p>
    <w:p w14:paraId="337A398F" w14:textId="77777777" w:rsidR="000A4732" w:rsidRDefault="000A4732" w:rsidP="00495B3B">
      <w:pPr>
        <w:keepNext/>
        <w:spacing w:line="240" w:lineRule="auto"/>
        <w:rPr>
          <w:rFonts w:ascii="Arial" w:hAnsi="Arial"/>
        </w:rPr>
      </w:pPr>
    </w:p>
    <w:p w14:paraId="47A5774F" w14:textId="5F8814EE"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205AEF0F" w14:textId="6F124FBC" w:rsidR="00535466" w:rsidRPr="008B6509" w:rsidRDefault="00535466" w:rsidP="00535466">
      <w:pPr>
        <w:numPr>
          <w:ilvl w:val="0"/>
          <w:numId w:val="43"/>
        </w:numPr>
        <w:spacing w:line="240" w:lineRule="auto"/>
        <w:rPr>
          <w:rFonts w:ascii="Arial" w:hAnsi="Arial"/>
        </w:rPr>
      </w:pPr>
      <w:r w:rsidRPr="008B6509">
        <w:rPr>
          <w:rFonts w:ascii="Arial" w:hAnsi="Arial"/>
        </w:rPr>
        <w:t xml:space="preserve">Lead and manage a team to deliver </w:t>
      </w:r>
      <w:r w:rsidR="00E65734">
        <w:rPr>
          <w:rFonts w:ascii="Arial" w:hAnsi="Arial"/>
        </w:rPr>
        <w:t>strategic</w:t>
      </w:r>
      <w:r>
        <w:rPr>
          <w:rFonts w:ascii="Arial" w:hAnsi="Arial"/>
        </w:rPr>
        <w:t xml:space="preserve">, timely and </w:t>
      </w:r>
      <w:r w:rsidR="00F82383" w:rsidRPr="008B6509">
        <w:rPr>
          <w:rFonts w:ascii="Arial" w:hAnsi="Arial"/>
        </w:rPr>
        <w:t>high-quality</w:t>
      </w:r>
      <w:r w:rsidRPr="008B6509">
        <w:rPr>
          <w:rFonts w:ascii="Arial" w:hAnsi="Arial"/>
        </w:rPr>
        <w:t xml:space="preserve"> policy advice </w:t>
      </w:r>
      <w:r>
        <w:rPr>
          <w:rFonts w:ascii="Arial" w:hAnsi="Arial"/>
        </w:rPr>
        <w:t xml:space="preserve">for governance forums and committees </w:t>
      </w:r>
      <w:r w:rsidRPr="008B6509">
        <w:rPr>
          <w:rFonts w:ascii="Arial" w:hAnsi="Arial"/>
        </w:rPr>
        <w:t>to drive reforms in fire and emergency management across the department and provide leadership across the sector.</w:t>
      </w:r>
    </w:p>
    <w:p w14:paraId="5B91DD9A" w14:textId="77777777" w:rsidR="00535466" w:rsidRPr="008B6509" w:rsidRDefault="00535466" w:rsidP="00535466">
      <w:pPr>
        <w:numPr>
          <w:ilvl w:val="0"/>
          <w:numId w:val="43"/>
        </w:numPr>
        <w:spacing w:line="240" w:lineRule="auto"/>
        <w:rPr>
          <w:rFonts w:ascii="Arial" w:hAnsi="Arial"/>
        </w:rPr>
      </w:pPr>
      <w:r w:rsidRPr="008B6509">
        <w:rPr>
          <w:rFonts w:ascii="Arial" w:hAnsi="Arial"/>
        </w:rPr>
        <w:t>Drive integration, consistency and continuous improvement, working in partnership with internal and external stakeholders, initiating and developing relationships and influencing effectively.</w:t>
      </w:r>
    </w:p>
    <w:p w14:paraId="05EF3DE8" w14:textId="77777777" w:rsidR="00535466" w:rsidRPr="008B6509" w:rsidRDefault="00535466" w:rsidP="00535466">
      <w:pPr>
        <w:numPr>
          <w:ilvl w:val="0"/>
          <w:numId w:val="43"/>
        </w:numPr>
        <w:spacing w:line="240" w:lineRule="auto"/>
        <w:rPr>
          <w:rFonts w:ascii="Arial" w:hAnsi="Arial"/>
        </w:rPr>
      </w:pPr>
      <w:r w:rsidRPr="008B6509">
        <w:rPr>
          <w:rFonts w:ascii="Arial" w:hAnsi="Arial"/>
        </w:rPr>
        <w:t>Apply high-level expertise to identify emerging complex or highly sensitive issues, risks and trends impacting on the successful achievement of objectives and priorities and develop innovative solutions and options.</w:t>
      </w:r>
    </w:p>
    <w:p w14:paraId="4626A268" w14:textId="77777777" w:rsidR="00535466" w:rsidRPr="00B80140" w:rsidRDefault="00535466" w:rsidP="00535466">
      <w:pPr>
        <w:numPr>
          <w:ilvl w:val="0"/>
          <w:numId w:val="43"/>
        </w:numPr>
        <w:spacing w:line="240" w:lineRule="auto"/>
        <w:rPr>
          <w:rFonts w:ascii="Arial" w:hAnsi="Arial"/>
          <w:szCs w:val="22"/>
        </w:rPr>
      </w:pPr>
      <w:r w:rsidRPr="006B1C3C">
        <w:rPr>
          <w:rFonts w:ascii="Arial" w:hAnsi="Arial"/>
          <w:szCs w:val="22"/>
        </w:rPr>
        <w:t>Actively lead and foster a</w:t>
      </w:r>
      <w:r w:rsidRPr="00B80140">
        <w:rPr>
          <w:rFonts w:ascii="Arial" w:hAnsi="Arial"/>
          <w:szCs w:val="22"/>
        </w:rPr>
        <w:t xml:space="preserve"> high-performing, constructive and delivery focussed culture based on collaboration, accountability and trust that values, supports and </w:t>
      </w:r>
      <w:proofErr w:type="gramStart"/>
      <w:r w:rsidRPr="00B80140">
        <w:rPr>
          <w:rFonts w:ascii="Arial" w:hAnsi="Arial"/>
          <w:szCs w:val="22"/>
        </w:rPr>
        <w:t>mentors</w:t>
      </w:r>
      <w:proofErr w:type="gramEnd"/>
      <w:r w:rsidRPr="00B80140">
        <w:rPr>
          <w:rFonts w:ascii="Arial" w:hAnsi="Arial"/>
          <w:szCs w:val="22"/>
        </w:rPr>
        <w:t xml:space="preserve"> people. Set clear directions for staff, coaching and </w:t>
      </w:r>
      <w:r w:rsidRPr="00B80140">
        <w:rPr>
          <w:rFonts w:ascii="Arial" w:hAnsi="Arial"/>
          <w:szCs w:val="22"/>
        </w:rPr>
        <w:lastRenderedPageBreak/>
        <w:t>providing timely feedback, monitoring and managing performance to enable team members to perform at their best.</w:t>
      </w:r>
    </w:p>
    <w:p w14:paraId="017A4345" w14:textId="77777777" w:rsidR="00E65734" w:rsidRDefault="00E65734" w:rsidP="00E65734">
      <w:pPr>
        <w:pStyle w:val="ListParagraph"/>
        <w:numPr>
          <w:ilvl w:val="0"/>
          <w:numId w:val="43"/>
        </w:numPr>
        <w:spacing w:before="60" w:after="0" w:line="240" w:lineRule="auto"/>
        <w:contextualSpacing w:val="0"/>
        <w:rPr>
          <w:rFonts w:ascii="Arial" w:hAnsi="Arial"/>
          <w:lang w:eastAsia="zh-CN"/>
        </w:rPr>
      </w:pPr>
      <w:r w:rsidRPr="0092568F">
        <w:rPr>
          <w:rFonts w:ascii="Arial" w:hAnsi="Arial"/>
          <w:lang w:eastAsia="zh-CN"/>
        </w:rPr>
        <w:t>Manage projects and forward plan to deliver business objectives, fostering an environment of continuous improvement and high-performance.</w:t>
      </w:r>
    </w:p>
    <w:p w14:paraId="23A318CA" w14:textId="77777777" w:rsidR="00535466" w:rsidRPr="00B80140" w:rsidRDefault="00535466" w:rsidP="00535466">
      <w:pPr>
        <w:numPr>
          <w:ilvl w:val="0"/>
          <w:numId w:val="43"/>
        </w:numPr>
        <w:spacing w:line="240" w:lineRule="auto"/>
        <w:rPr>
          <w:rFonts w:ascii="Arial" w:hAnsi="Arial"/>
          <w:szCs w:val="22"/>
        </w:rPr>
      </w:pPr>
      <w:r w:rsidRPr="00B80140">
        <w:rPr>
          <w:rFonts w:ascii="Arial" w:hAnsi="Arial"/>
          <w:szCs w:val="22"/>
        </w:rPr>
        <w:t xml:space="preserve">Lead and support budget and resource management associated with program, service and project delivery. </w:t>
      </w:r>
    </w:p>
    <w:p w14:paraId="42FAD3DA" w14:textId="77777777" w:rsidR="00535466" w:rsidRPr="00B80140" w:rsidRDefault="00535466" w:rsidP="00535466">
      <w:pPr>
        <w:numPr>
          <w:ilvl w:val="0"/>
          <w:numId w:val="43"/>
        </w:numPr>
        <w:spacing w:line="240" w:lineRule="auto"/>
        <w:rPr>
          <w:rFonts w:ascii="Arial" w:hAnsi="Arial"/>
          <w:szCs w:val="22"/>
        </w:rPr>
      </w:pPr>
      <w:r w:rsidRPr="00B80140">
        <w:rPr>
          <w:rFonts w:ascii="Arial" w:hAnsi="Arial"/>
          <w:szCs w:val="22"/>
        </w:rPr>
        <w:t xml:space="preserve">As an active member of the division's senior leadership team, contribute to the delivery of group and departmental priorities, and to building an inclusive and high performing workforce that is customer focussed, collaborative, professional and engaged.  </w:t>
      </w:r>
    </w:p>
    <w:p w14:paraId="2B9E1D33" w14:textId="4234DFCB" w:rsidR="00535466" w:rsidRDefault="00E65734" w:rsidP="00535466">
      <w:pPr>
        <w:numPr>
          <w:ilvl w:val="0"/>
          <w:numId w:val="43"/>
        </w:numPr>
        <w:spacing w:line="240" w:lineRule="auto"/>
        <w:ind w:left="357" w:hanging="357"/>
        <w:rPr>
          <w:rFonts w:ascii="Arial" w:hAnsi="Arial"/>
          <w:szCs w:val="22"/>
        </w:rPr>
      </w:pPr>
      <w:r>
        <w:rPr>
          <w:rFonts w:ascii="Arial" w:hAnsi="Arial"/>
          <w:szCs w:val="22"/>
        </w:rPr>
        <w:t>P</w:t>
      </w:r>
      <w:r w:rsidR="00535466" w:rsidRPr="00BE476D">
        <w:rPr>
          <w:rFonts w:ascii="Arial" w:hAnsi="Arial"/>
          <w:szCs w:val="22"/>
        </w:rPr>
        <w:t>ractice cultural safety by creating environments, relationships and systems free from racism and discrimination so that people can feel safe, valued and able to participate</w:t>
      </w:r>
      <w:r w:rsidR="00535466">
        <w:rPr>
          <w:rFonts w:ascii="Arial" w:hAnsi="Arial"/>
          <w:szCs w:val="22"/>
        </w:rPr>
        <w:t>.</w:t>
      </w:r>
    </w:p>
    <w:p w14:paraId="40BE9826" w14:textId="15221C9F" w:rsidR="00EA1336" w:rsidRPr="00BE476D" w:rsidRDefault="00EA1336" w:rsidP="00535466">
      <w:pPr>
        <w:numPr>
          <w:ilvl w:val="0"/>
          <w:numId w:val="43"/>
        </w:numPr>
        <w:spacing w:line="240" w:lineRule="auto"/>
        <w:ind w:left="357" w:hanging="357"/>
        <w:rPr>
          <w:rFonts w:ascii="Arial" w:hAnsi="Arial"/>
          <w:szCs w:val="22"/>
        </w:rPr>
      </w:pPr>
      <w:r w:rsidRPr="00EA1336">
        <w:rPr>
          <w:rFonts w:ascii="Arial" w:hAnsi="Arial"/>
          <w:szCs w:val="22"/>
        </w:rPr>
        <w:t>Be flexible and adaptable to changing priorities including supporting the branch to fulfil its role in providing priority policy advice and reporting during State emergencies.</w:t>
      </w:r>
    </w:p>
    <w:p w14:paraId="1AEE2617" w14:textId="77777777" w:rsidR="00495B3B" w:rsidRPr="00495B3B" w:rsidRDefault="00495B3B" w:rsidP="00495B3B">
      <w:pPr>
        <w:spacing w:before="0" w:after="0" w:line="240" w:lineRule="auto"/>
        <w:ind w:left="360"/>
        <w:rPr>
          <w:rFonts w:ascii="Arial" w:hAnsi="Arial" w:cs="Arial"/>
          <w:lang w:eastAsia="zh-CN"/>
        </w:rPr>
      </w:pP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7777777" w:rsidR="00495B3B" w:rsidRPr="008876BF" w:rsidRDefault="00495B3B" w:rsidP="00495B3B">
      <w:pPr>
        <w:spacing w:before="0" w:after="0"/>
        <w:rPr>
          <w:rFonts w:ascii="Arial" w:hAnsi="Arial" w:cs="Arial"/>
          <w:szCs w:val="22"/>
        </w:rPr>
      </w:pPr>
      <w:r w:rsidRPr="008876BF">
        <w:rPr>
          <w:rFonts w:ascii="Arial" w:hAnsi="Arial" w:cs="Arial"/>
          <w:szCs w:val="22"/>
        </w:rPr>
        <w:t>The key selection criteria specified below outline the capabilities required for the position.</w:t>
      </w:r>
    </w:p>
    <w:p w14:paraId="7195DD23" w14:textId="77777777" w:rsidR="00495B3B" w:rsidRPr="008876BF" w:rsidRDefault="00495B3B" w:rsidP="00495B3B">
      <w:pPr>
        <w:spacing w:before="160" w:after="0"/>
        <w:rPr>
          <w:rFonts w:ascii="Arial" w:hAnsi="Arial" w:cs="Arial"/>
          <w:b/>
          <w:szCs w:val="22"/>
        </w:rPr>
      </w:pPr>
      <w:r w:rsidRPr="008876BF">
        <w:rPr>
          <w:rFonts w:ascii="Arial" w:hAnsi="Arial" w:cs="Arial"/>
          <w:b/>
          <w:szCs w:val="22"/>
        </w:rPr>
        <w:t>Specialist/Technical Expertise/Qualifications</w:t>
      </w:r>
    </w:p>
    <w:p w14:paraId="3B6D1762" w14:textId="5680DA43" w:rsidR="00D416BE" w:rsidRPr="008876BF" w:rsidRDefault="00D416BE" w:rsidP="00D416BE">
      <w:pPr>
        <w:pStyle w:val="ListParagraph"/>
        <w:numPr>
          <w:ilvl w:val="0"/>
          <w:numId w:val="43"/>
        </w:numPr>
        <w:spacing w:before="0" w:after="0" w:line="276" w:lineRule="auto"/>
        <w:rPr>
          <w:rFonts w:ascii="Arial" w:hAnsi="Arial"/>
          <w:lang w:eastAsia="zh-CN"/>
        </w:rPr>
      </w:pPr>
      <w:r w:rsidRPr="008876BF">
        <w:rPr>
          <w:rFonts w:ascii="Arial" w:hAnsi="Arial"/>
          <w:lang w:eastAsia="zh-CN"/>
        </w:rPr>
        <w:t xml:space="preserve">Tertiary qualification(s) in public policy, law, </w:t>
      </w:r>
      <w:r w:rsidR="008643FC" w:rsidRPr="008876BF">
        <w:rPr>
          <w:rFonts w:ascii="Arial" w:hAnsi="Arial"/>
          <w:lang w:eastAsia="zh-CN"/>
        </w:rPr>
        <w:t>emergency management</w:t>
      </w:r>
      <w:r w:rsidRPr="008876BF">
        <w:rPr>
          <w:rFonts w:ascii="Arial" w:hAnsi="Arial"/>
          <w:lang w:eastAsia="zh-CN"/>
        </w:rPr>
        <w:t xml:space="preserve"> or similar is desirable. </w:t>
      </w:r>
    </w:p>
    <w:p w14:paraId="6326E0B1" w14:textId="03D19177" w:rsidR="00D416BE" w:rsidRPr="008876BF" w:rsidRDefault="0043308B" w:rsidP="00D416BE">
      <w:pPr>
        <w:pStyle w:val="ListParagraph"/>
        <w:numPr>
          <w:ilvl w:val="0"/>
          <w:numId w:val="43"/>
        </w:numPr>
        <w:spacing w:before="0" w:after="0" w:line="276" w:lineRule="auto"/>
        <w:rPr>
          <w:rFonts w:eastAsia="Arial" w:cstheme="minorHAnsi"/>
        </w:rPr>
      </w:pPr>
      <w:r w:rsidRPr="008876BF">
        <w:rPr>
          <w:rFonts w:ascii="Arial" w:hAnsi="Arial"/>
          <w:lang w:eastAsia="zh-CN"/>
        </w:rPr>
        <w:t>Proven experience leading multi-disciplinary teams to deliver p</w:t>
      </w:r>
      <w:r w:rsidR="00EC7546" w:rsidRPr="008876BF">
        <w:rPr>
          <w:rFonts w:ascii="Arial" w:hAnsi="Arial"/>
          <w:lang w:eastAsia="zh-CN"/>
        </w:rPr>
        <w:t>ublic policy advice in a complex operating environment</w:t>
      </w:r>
    </w:p>
    <w:p w14:paraId="62DD3F46" w14:textId="77777777" w:rsidR="00495B3B" w:rsidRPr="008876BF" w:rsidRDefault="00495B3B" w:rsidP="00495B3B">
      <w:pPr>
        <w:spacing w:before="160" w:after="0"/>
        <w:rPr>
          <w:rFonts w:ascii="Arial" w:hAnsi="Arial" w:cs="Arial"/>
          <w:b/>
        </w:rPr>
      </w:pPr>
      <w:r w:rsidRPr="008876BF">
        <w:rPr>
          <w:rFonts w:ascii="Arial" w:hAnsi="Arial" w:cs="Arial"/>
          <w:b/>
        </w:rPr>
        <w:t>Capabilities</w:t>
      </w:r>
    </w:p>
    <w:p w14:paraId="528E0F80" w14:textId="6E8A9424" w:rsidR="00D416BE" w:rsidRPr="008876BF" w:rsidRDefault="00D416BE" w:rsidP="00D416BE">
      <w:pPr>
        <w:numPr>
          <w:ilvl w:val="0"/>
          <w:numId w:val="43"/>
        </w:numPr>
        <w:spacing w:before="60" w:line="240" w:lineRule="auto"/>
        <w:ind w:left="357" w:hanging="357"/>
        <w:rPr>
          <w:rFonts w:ascii="Arial" w:hAnsi="Arial"/>
          <w:lang w:eastAsia="zh-CN"/>
        </w:rPr>
      </w:pPr>
      <w:bookmarkStart w:id="2" w:name="_Hlk102550785"/>
      <w:r w:rsidRPr="008876BF">
        <w:rPr>
          <w:rFonts w:ascii="Arial" w:hAnsi="Arial"/>
          <w:b/>
          <w:bCs/>
          <w:lang w:eastAsia="zh-CN"/>
        </w:rPr>
        <w:t>Policy Design and Development:</w:t>
      </w:r>
      <w:r w:rsidRPr="008876BF">
        <w:rPr>
          <w:rFonts w:ascii="Arial" w:hAnsi="Arial"/>
          <w:lang w:eastAsia="zh-CN"/>
        </w:rPr>
        <w:t xml:space="preserve"> Keeps up to date with a broad range of contemporary issues; Develops complex and </w:t>
      </w:r>
      <w:r w:rsidR="00F82383" w:rsidRPr="008876BF">
        <w:rPr>
          <w:rFonts w:ascii="Arial" w:hAnsi="Arial"/>
          <w:lang w:eastAsia="zh-CN"/>
        </w:rPr>
        <w:t>far-reaching</w:t>
      </w:r>
      <w:r w:rsidRPr="008876BF">
        <w:rPr>
          <w:rFonts w:ascii="Arial" w:hAnsi="Arial"/>
          <w:lang w:eastAsia="zh-CN"/>
        </w:rPr>
        <w:t xml:space="preserve"> business case proposals. Builds trusting relationships with Senior Leaders across the VPS to engender support for proposals. Provides thought leadership to others on area of expertise.</w:t>
      </w:r>
    </w:p>
    <w:p w14:paraId="2EF57F29" w14:textId="77777777" w:rsidR="00D416BE" w:rsidRPr="008876BF" w:rsidRDefault="00D416BE" w:rsidP="00D416BE">
      <w:pPr>
        <w:numPr>
          <w:ilvl w:val="0"/>
          <w:numId w:val="43"/>
        </w:numPr>
        <w:spacing w:before="60" w:line="240" w:lineRule="auto"/>
        <w:ind w:left="357" w:hanging="357"/>
        <w:rPr>
          <w:rFonts w:ascii="Arial" w:hAnsi="Arial"/>
          <w:lang w:eastAsia="zh-CN"/>
        </w:rPr>
      </w:pPr>
      <w:r w:rsidRPr="008876BF">
        <w:rPr>
          <w:rFonts w:ascii="Arial" w:hAnsi="Arial"/>
          <w:b/>
          <w:bCs/>
          <w:lang w:eastAsia="zh-CN"/>
        </w:rPr>
        <w:t xml:space="preserve">Political and Organisational Context: </w:t>
      </w:r>
      <w:r w:rsidRPr="008876BF">
        <w:rPr>
          <w:rFonts w:ascii="Arial" w:hAnsi="Arial"/>
          <w:lang w:eastAsia="zh-CN"/>
        </w:rPr>
        <w:t>Uses strategic relationships &amp; knowledge to predict and prepare for the impact of events on the organisation; Understands the impact of external events &amp; changing stakeholder needs on the organisation &amp; government; Drives a values-based organisation by holding self and organisation accountable in adhering to public sector values.</w:t>
      </w:r>
    </w:p>
    <w:p w14:paraId="1B1C23AF" w14:textId="77777777" w:rsidR="00D416BE" w:rsidRPr="008876BF" w:rsidRDefault="00D416BE" w:rsidP="00D416BE">
      <w:pPr>
        <w:numPr>
          <w:ilvl w:val="0"/>
          <w:numId w:val="43"/>
        </w:numPr>
        <w:spacing w:before="60" w:line="240" w:lineRule="auto"/>
        <w:ind w:left="357" w:hanging="357"/>
        <w:rPr>
          <w:rFonts w:ascii="Arial" w:hAnsi="Arial"/>
          <w:szCs w:val="22"/>
          <w:lang w:eastAsia="zh-CN"/>
        </w:rPr>
      </w:pPr>
      <w:r w:rsidRPr="008876BF">
        <w:rPr>
          <w:rFonts w:ascii="Arial" w:hAnsi="Arial"/>
          <w:b/>
          <w:bCs/>
          <w:szCs w:val="22"/>
          <w:lang w:eastAsia="zh-CN"/>
        </w:rPr>
        <w:t>Influence and Persuasion:</w:t>
      </w:r>
      <w:r w:rsidRPr="008876BF">
        <w:rPr>
          <w:rFonts w:ascii="Arial" w:hAnsi="Arial"/>
          <w:szCs w:val="22"/>
          <w:lang w:eastAsia="zh-CN"/>
        </w:rPr>
        <w:t xml:space="preserve"> Develops long-term &amp; multi-phased plans to influence others; Implements complex strategies to build buy-in from key internal &amp; external clients/stakeholders; Effectively negotiates with clients/stakeholders to achieve desired outcomes.</w:t>
      </w:r>
    </w:p>
    <w:p w14:paraId="2191B79C" w14:textId="2411DBA5" w:rsidR="00D416BE" w:rsidRPr="008876BF" w:rsidRDefault="00E225C2" w:rsidP="00D416BE">
      <w:pPr>
        <w:numPr>
          <w:ilvl w:val="0"/>
          <w:numId w:val="43"/>
        </w:numPr>
        <w:spacing w:before="60" w:line="240" w:lineRule="auto"/>
        <w:ind w:left="357" w:hanging="357"/>
        <w:rPr>
          <w:rFonts w:ascii="Arial" w:hAnsi="Arial"/>
          <w:szCs w:val="22"/>
          <w:lang w:eastAsia="zh-CN"/>
        </w:rPr>
      </w:pPr>
      <w:r w:rsidRPr="008876BF">
        <w:rPr>
          <w:rFonts w:ascii="Arial" w:hAnsi="Arial"/>
          <w:b/>
          <w:bCs/>
          <w:szCs w:val="22"/>
          <w:lang w:eastAsia="zh-CN"/>
        </w:rPr>
        <w:t>Managing people</w:t>
      </w:r>
      <w:r w:rsidR="00D416BE" w:rsidRPr="008876BF">
        <w:rPr>
          <w:rFonts w:ascii="Arial" w:hAnsi="Arial"/>
          <w:b/>
          <w:bCs/>
          <w:szCs w:val="22"/>
          <w:lang w:eastAsia="zh-CN"/>
        </w:rPr>
        <w:t>:</w:t>
      </w:r>
      <w:r w:rsidR="00D416BE" w:rsidRPr="008876BF">
        <w:rPr>
          <w:rFonts w:ascii="Arial" w:hAnsi="Arial"/>
          <w:szCs w:val="22"/>
          <w:lang w:eastAsia="zh-CN"/>
        </w:rPr>
        <w:t xml:space="preserve"> </w:t>
      </w:r>
      <w:r w:rsidRPr="008876BF">
        <w:t>Holds self and team accountable to public sector values and agreed performance standards; Supports achievement of outcomes by anticipating and resolving issues; Establishes and implement actions to increase level of people engagement; Creates opportunities for recognising performance.</w:t>
      </w:r>
    </w:p>
    <w:p w14:paraId="61CC39B4" w14:textId="77777777" w:rsidR="00495B3B" w:rsidRPr="00495B3B" w:rsidRDefault="00495B3B" w:rsidP="00495B3B">
      <w:pPr>
        <w:keepNext/>
        <w:spacing w:before="0" w:after="0" w:line="240" w:lineRule="auto"/>
        <w:rPr>
          <w:rFonts w:ascii="Arial" w:hAnsi="Arial" w:cs="Arial"/>
          <w:bCs/>
          <w:color w:val="442D97"/>
          <w:sz w:val="28"/>
          <w:szCs w:val="28"/>
          <w:lang w:eastAsia="zh-CN"/>
        </w:rPr>
      </w:pPr>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790AC891" w14:textId="77777777" w:rsidR="00495B3B" w:rsidRPr="008876BF" w:rsidRDefault="00495B3B" w:rsidP="00495B3B">
            <w:pPr>
              <w:rPr>
                <w:rFonts w:cs="Arial"/>
                <w:color w:val="auto"/>
                <w:sz w:val="20"/>
              </w:rPr>
            </w:pPr>
            <w:r w:rsidRPr="008876BF">
              <w:rPr>
                <w:rFonts w:cs="Arial"/>
                <w:color w:val="auto"/>
                <w:sz w:val="20"/>
              </w:rPr>
              <w:t>Financial Delegation Value</w:t>
            </w:r>
          </w:p>
        </w:tc>
        <w:tc>
          <w:tcPr>
            <w:tcW w:w="6803" w:type="dxa"/>
            <w:shd w:val="clear" w:color="auto" w:fill="auto"/>
          </w:tcPr>
          <w:p w14:paraId="01548B5E" w14:textId="4C4504D1" w:rsidR="00535466" w:rsidRPr="008876BF"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auto"/>
                <w:sz w:val="20"/>
              </w:rPr>
            </w:pPr>
            <w:r w:rsidRPr="008876BF">
              <w:rPr>
                <w:rFonts w:cs="Arial"/>
                <w:color w:val="auto"/>
                <w:sz w:val="20"/>
              </w:rPr>
              <w:t>$</w:t>
            </w:r>
            <w:r w:rsidR="00F56F67" w:rsidRPr="008876BF">
              <w:rPr>
                <w:rFonts w:cs="Arial"/>
                <w:color w:val="auto"/>
                <w:sz w:val="20"/>
              </w:rPr>
              <w:t>10</w:t>
            </w:r>
            <w:r w:rsidR="00535466" w:rsidRPr="008876BF">
              <w:rPr>
                <w:rFonts w:cs="Arial"/>
                <w:color w:val="auto"/>
                <w:sz w:val="20"/>
              </w:rPr>
              <w:t>0,000</w:t>
            </w:r>
            <w:r w:rsidRPr="008876BF">
              <w:rPr>
                <w:rFonts w:cs="Arial"/>
                <w:color w:val="auto"/>
                <w:sz w:val="20"/>
              </w:rPr>
              <w:t xml:space="preserve"> </w:t>
            </w:r>
          </w:p>
          <w:p w14:paraId="2DBD5EFC" w14:textId="40FE92DA" w:rsidR="00495B3B" w:rsidRPr="008876BF"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auto"/>
                <w:sz w:val="20"/>
              </w:rPr>
            </w:pPr>
            <w:r w:rsidRPr="008876BF">
              <w:rPr>
                <w:rFonts w:cs="Arial"/>
                <w:color w:val="auto"/>
                <w:sz w:val="20"/>
              </w:rPr>
              <w:t>A declaration of Private Interests will be required for positions with financial delegations of &gt;$20,000</w:t>
            </w:r>
          </w:p>
        </w:tc>
      </w:tr>
      <w:tr w:rsidR="00495B3B" w:rsidRPr="00495B3B" w14:paraId="13112EBA"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61BAA17" w14:textId="77777777" w:rsidR="00495B3B" w:rsidRPr="00495B3B" w:rsidRDefault="00495B3B" w:rsidP="00495B3B">
            <w:pPr>
              <w:spacing w:line="240" w:lineRule="auto"/>
              <w:contextualSpacing/>
              <w:outlineLvl w:val="1"/>
              <w:rPr>
                <w:rFonts w:ascii="Arial" w:hAnsi="Arial" w:cs="Arial"/>
                <w:sz w:val="20"/>
              </w:rPr>
            </w:pPr>
            <w:r w:rsidRPr="00495B3B">
              <w:rPr>
                <w:rFonts w:ascii="Arial" w:hAnsi="Arial" w:cs="Arial"/>
                <w:sz w:val="20"/>
              </w:rPr>
              <w:t>The occupational health and safety    requirements of this position may include, but are not limited to:</w:t>
            </w:r>
          </w:p>
          <w:p w14:paraId="7E591157" w14:textId="77777777" w:rsidR="00495B3B" w:rsidRPr="00495B3B" w:rsidRDefault="00495B3B" w:rsidP="00495B3B">
            <w:pPr>
              <w:rPr>
                <w:rFonts w:ascii="Arial" w:hAnsi="Arial" w:cs="Arial"/>
                <w:color w:val="1A1A1A"/>
                <w:sz w:val="20"/>
              </w:rPr>
            </w:pPr>
          </w:p>
        </w:tc>
        <w:tc>
          <w:tcPr>
            <w:tcW w:w="6803" w:type="dxa"/>
            <w:shd w:val="clear" w:color="auto" w:fill="auto"/>
          </w:tcPr>
          <w:p w14:paraId="7216FB89" w14:textId="77777777" w:rsidR="00495B3B" w:rsidRPr="00495B3B" w:rsidRDefault="00495B3B" w:rsidP="00495B3B">
            <w:pPr>
              <w:numPr>
                <w:ilvl w:val="0"/>
                <w:numId w:val="44"/>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Sedentary desk work</w:t>
            </w:r>
          </w:p>
          <w:p w14:paraId="23FF4545" w14:textId="77777777" w:rsidR="00495B3B" w:rsidRPr="00495B3B" w:rsidRDefault="00495B3B" w:rsidP="00495B3B">
            <w:pPr>
              <w:numPr>
                <w:ilvl w:val="0"/>
                <w:numId w:val="44"/>
              </w:numPr>
              <w:spacing w:line="240" w:lineRule="auto"/>
              <w:ind w:left="714" w:hanging="357"/>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Emergency response work</w:t>
            </w:r>
          </w:p>
        </w:tc>
      </w:tr>
      <w:tr w:rsidR="00495B3B" w:rsidRPr="00495B3B" w14:paraId="7CD2DEBC"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53A5410" w14:textId="77777777" w:rsidR="00495B3B" w:rsidRPr="008876BF" w:rsidRDefault="00495B3B" w:rsidP="00495B3B">
            <w:pPr>
              <w:rPr>
                <w:rFonts w:ascii="Arial" w:hAnsi="Arial" w:cs="Arial"/>
                <w:color w:val="auto"/>
                <w:sz w:val="20"/>
              </w:rPr>
            </w:pPr>
            <w:r w:rsidRPr="008876BF">
              <w:rPr>
                <w:rFonts w:ascii="Arial" w:hAnsi="Arial" w:cs="Arial"/>
                <w:color w:val="auto"/>
                <w:sz w:val="20"/>
              </w:rPr>
              <w:t xml:space="preserve">DEECA will conduct relevant checks about applicants and the information provided within an application. Checks will include but are not limited to: </w:t>
            </w:r>
          </w:p>
          <w:p w14:paraId="79B7B004" w14:textId="77777777" w:rsidR="00495B3B" w:rsidRPr="008876BF" w:rsidRDefault="00495B3B" w:rsidP="00495B3B">
            <w:pPr>
              <w:rPr>
                <w:rFonts w:ascii="Arial" w:hAnsi="Arial" w:cs="Arial"/>
                <w:color w:val="auto"/>
                <w:sz w:val="20"/>
              </w:rPr>
            </w:pPr>
          </w:p>
          <w:p w14:paraId="16E8913A" w14:textId="77777777" w:rsidR="00495B3B" w:rsidRPr="008876BF" w:rsidRDefault="00495B3B" w:rsidP="00495B3B">
            <w:pPr>
              <w:tabs>
                <w:tab w:val="left" w:pos="2500"/>
              </w:tabs>
              <w:rPr>
                <w:rFonts w:ascii="Arial" w:hAnsi="Arial" w:cs="Arial"/>
                <w:color w:val="auto"/>
                <w:sz w:val="20"/>
              </w:rPr>
            </w:pPr>
            <w:r w:rsidRPr="008876BF">
              <w:rPr>
                <w:rFonts w:ascii="Arial" w:hAnsi="Arial" w:cs="Arial"/>
                <w:color w:val="auto"/>
                <w:sz w:val="20"/>
              </w:rPr>
              <w:tab/>
            </w:r>
          </w:p>
        </w:tc>
        <w:tc>
          <w:tcPr>
            <w:tcW w:w="6803" w:type="dxa"/>
            <w:shd w:val="clear" w:color="auto" w:fill="auto"/>
          </w:tcPr>
          <w:p w14:paraId="731816A3" w14:textId="77777777" w:rsidR="00495B3B" w:rsidRPr="008876BF"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auto"/>
                <w:sz w:val="20"/>
              </w:rPr>
            </w:pPr>
            <w:r w:rsidRPr="008876BF">
              <w:rPr>
                <w:rFonts w:ascii="Arial" w:hAnsi="Arial" w:cs="Arial"/>
                <w:color w:val="auto"/>
                <w:sz w:val="20"/>
              </w:rPr>
              <w:t xml:space="preserve">A Declaration and Consent form consenting to DEECA contacting current and previous employer(s) to substantiate employment history, past conduct and performance is required. </w:t>
            </w:r>
          </w:p>
          <w:p w14:paraId="7E2970BC" w14:textId="77777777" w:rsidR="00495B3B" w:rsidRPr="008876BF" w:rsidRDefault="00495B3B" w:rsidP="00495B3B">
            <w:pPr>
              <w:cnfStyle w:val="000000010000" w:firstRow="0" w:lastRow="0" w:firstColumn="0" w:lastColumn="0" w:oddVBand="0" w:evenVBand="0" w:oddHBand="0" w:evenHBand="1" w:firstRowFirstColumn="0" w:firstRowLastColumn="0" w:lastRowFirstColumn="0" w:lastRowLastColumn="0"/>
              <w:rPr>
                <w:rFonts w:ascii="Arial" w:hAnsi="Arial" w:cs="Arial"/>
                <w:color w:val="auto"/>
                <w:sz w:val="20"/>
              </w:rPr>
            </w:pPr>
            <w:r w:rsidRPr="008876BF">
              <w:rPr>
                <w:rFonts w:ascii="Arial" w:hAnsi="Arial" w:cs="Arial"/>
                <w:color w:val="auto"/>
                <w:sz w:val="20"/>
              </w:rPr>
              <w:t>A satisfactory National Police Check will be required (for all non-DEECA employees).</w:t>
            </w:r>
          </w:p>
          <w:p w14:paraId="4A0A00F0" w14:textId="19CC0A6D" w:rsidR="00495B3B" w:rsidRPr="008876BF" w:rsidRDefault="00495B3B" w:rsidP="00495B3B">
            <w:pPr>
              <w:cnfStyle w:val="000000010000" w:firstRow="0" w:lastRow="0" w:firstColumn="0" w:lastColumn="0" w:oddVBand="0" w:evenVBand="0" w:oddHBand="0" w:evenHBand="1" w:firstRowFirstColumn="0" w:firstRowLastColumn="0" w:lastRowFirstColumn="0" w:lastRowLastColumn="0"/>
              <w:rPr>
                <w:rFonts w:ascii="Arial" w:hAnsi="Arial" w:cs="Arial"/>
                <w:color w:val="auto"/>
                <w:sz w:val="20"/>
              </w:rPr>
            </w:pPr>
            <w:r w:rsidRPr="008876BF">
              <w:rPr>
                <w:rFonts w:ascii="Arial" w:hAnsi="Arial" w:cs="Arial"/>
                <w:color w:val="auto"/>
                <w:sz w:val="20"/>
              </w:rPr>
              <w:t xml:space="preserve">This position has a requirement to work out of hours work </w:t>
            </w:r>
            <w:r w:rsidR="00535466" w:rsidRPr="008876BF">
              <w:rPr>
                <w:rFonts w:ascii="Arial" w:hAnsi="Arial" w:cs="Arial"/>
                <w:color w:val="auto"/>
                <w:sz w:val="20"/>
              </w:rPr>
              <w:t>that may i</w:t>
            </w:r>
            <w:r w:rsidRPr="008876BF">
              <w:rPr>
                <w:rFonts w:ascii="Arial" w:hAnsi="Arial" w:cs="Arial"/>
                <w:color w:val="auto"/>
                <w:sz w:val="20"/>
              </w:rPr>
              <w:t>nvolve evening or weekend work including occasional overnight travel.</w:t>
            </w:r>
          </w:p>
        </w:tc>
      </w:tr>
      <w:bookmarkEnd w:id="2"/>
      <w:tr w:rsidR="00495B3B" w:rsidRPr="00495B3B" w14:paraId="555B356F"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77777777" w:rsidR="00495B3B" w:rsidRPr="004C5F01" w:rsidRDefault="00495B3B" w:rsidP="00495B3B">
            <w:pPr>
              <w:spacing w:before="120" w:after="120"/>
              <w:rPr>
                <w:rFonts w:ascii="Arial" w:hAnsi="Arial"/>
                <w:color w:val="auto"/>
                <w:sz w:val="20"/>
              </w:rPr>
            </w:pPr>
            <w:r w:rsidRPr="004C5F01">
              <w:rPr>
                <w:rFonts w:ascii="Arial" w:hAnsi="Arial"/>
                <w:color w:val="auto"/>
                <w:sz w:val="20"/>
              </w:rPr>
              <w:lastRenderedPageBreak/>
              <w:t xml:space="preserve">  Employment terms and conditions</w:t>
            </w:r>
          </w:p>
          <w:p w14:paraId="673B886F" w14:textId="77777777" w:rsidR="00495B3B" w:rsidRPr="004C5F01" w:rsidRDefault="00495B3B" w:rsidP="00495B3B">
            <w:pPr>
              <w:spacing w:before="120" w:after="120"/>
              <w:rPr>
                <w:rFonts w:ascii="Arial" w:hAnsi="Arial"/>
                <w:color w:val="auto"/>
                <w:sz w:val="20"/>
              </w:rPr>
            </w:pPr>
          </w:p>
        </w:tc>
        <w:tc>
          <w:tcPr>
            <w:tcW w:w="6803" w:type="dxa"/>
            <w:shd w:val="clear" w:color="auto" w:fill="auto"/>
          </w:tcPr>
          <w:p w14:paraId="71EDFDB6" w14:textId="5B1EFDD5" w:rsidR="00495B3B" w:rsidRPr="004C5F01" w:rsidRDefault="00495B3B"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auto"/>
                <w:sz w:val="20"/>
              </w:rPr>
            </w:pPr>
            <w:r w:rsidRPr="004C5F01">
              <w:rPr>
                <w:rFonts w:ascii="Arial" w:hAnsi="Arial" w:cs="Arial"/>
                <w:color w:val="auto"/>
                <w:sz w:val="20"/>
              </w:rPr>
              <w:t xml:space="preserve">Are governed by the </w:t>
            </w:r>
            <w:r w:rsidRPr="004C5F01">
              <w:rPr>
                <w:rFonts w:ascii="Arial" w:hAnsi="Arial" w:cs="Arial"/>
                <w:i/>
                <w:iCs/>
                <w:color w:val="auto"/>
                <w:sz w:val="20"/>
              </w:rPr>
              <w:t>Victorian Public Service Enterprise Agreement 202</w:t>
            </w:r>
            <w:r w:rsidR="00D65A20" w:rsidRPr="004C5F01">
              <w:rPr>
                <w:rFonts w:ascii="Arial" w:hAnsi="Arial" w:cs="Arial"/>
                <w:i/>
                <w:iCs/>
                <w:color w:val="auto"/>
                <w:sz w:val="20"/>
              </w:rPr>
              <w:t>4</w:t>
            </w:r>
            <w:r w:rsidRPr="004C5F01">
              <w:rPr>
                <w:rFonts w:ascii="Arial" w:hAnsi="Arial" w:cs="Arial"/>
                <w:color w:val="auto"/>
                <w:sz w:val="20"/>
              </w:rPr>
              <w:t xml:space="preserve"> and the </w:t>
            </w:r>
            <w:r w:rsidRPr="004C5F01">
              <w:rPr>
                <w:rFonts w:ascii="Arial" w:hAnsi="Arial" w:cs="Arial"/>
                <w:i/>
                <w:iCs/>
                <w:color w:val="auto"/>
                <w:sz w:val="20"/>
              </w:rPr>
              <w:t>Public Administration Act</w:t>
            </w:r>
            <w:r w:rsidRPr="004C5F01">
              <w:rPr>
                <w:rFonts w:ascii="Arial" w:hAnsi="Arial" w:cs="Arial"/>
                <w:color w:val="auto"/>
                <w:sz w:val="20"/>
              </w:rPr>
              <w:t xml:space="preserve"> </w:t>
            </w:r>
            <w:r w:rsidRPr="004C5F01">
              <w:rPr>
                <w:rFonts w:ascii="Arial" w:hAnsi="Arial" w:cs="Arial"/>
                <w:i/>
                <w:iCs/>
                <w:color w:val="auto"/>
                <w:sz w:val="20"/>
              </w:rPr>
              <w:t>2004.</w:t>
            </w:r>
          </w:p>
          <w:p w14:paraId="522B24D4" w14:textId="77777777" w:rsidR="00495B3B" w:rsidRPr="004C5F01"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4C5F01">
              <w:rPr>
                <w:rFonts w:ascii="Arial" w:hAnsi="Arial" w:cs="Arial"/>
                <w:color w:val="auto"/>
                <w:sz w:val="20"/>
              </w:rPr>
              <w:t>Recipients of Victorian Public Service (VPS) voluntary departure packages should note that re-employment restrictions apply</w:t>
            </w:r>
          </w:p>
          <w:p w14:paraId="5C30C0A4" w14:textId="43B8AB73" w:rsidR="00495B3B" w:rsidRPr="004C5F01"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4C5F01">
              <w:rPr>
                <w:rFonts w:ascii="Arial" w:hAnsi="Arial" w:cs="Arial"/>
                <w:color w:val="auto"/>
                <w:sz w:val="20"/>
              </w:rPr>
              <w:t xml:space="preserve"> Non-</w:t>
            </w:r>
            <w:smartTag w:uri="urn:schemas-microsoft-com:office:smarttags" w:element="stockticker">
              <w:r w:rsidRPr="004C5F01">
                <w:rPr>
                  <w:rFonts w:ascii="Arial" w:hAnsi="Arial" w:cs="Arial"/>
                  <w:color w:val="auto"/>
                  <w:sz w:val="20"/>
                </w:rPr>
                <w:t>VPS</w:t>
              </w:r>
            </w:smartTag>
            <w:r w:rsidRPr="004C5F01">
              <w:rPr>
                <w:rFonts w:ascii="Arial" w:hAnsi="Arial" w:cs="Arial"/>
                <w:color w:val="auto"/>
                <w:sz w:val="20"/>
              </w:rPr>
              <w:t xml:space="preserve"> applicants will be subject to a probation period of six months</w:t>
            </w:r>
          </w:p>
        </w:tc>
      </w:tr>
      <w:tr w:rsidR="00495B3B" w:rsidRPr="00495B3B" w14:paraId="10873C64"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C5F01" w:rsidRDefault="00495B3B" w:rsidP="00495B3B">
            <w:pPr>
              <w:spacing w:before="120" w:after="120"/>
              <w:rPr>
                <w:rFonts w:ascii="Arial" w:hAnsi="Arial"/>
                <w:color w:val="auto"/>
                <w:sz w:val="20"/>
              </w:rPr>
            </w:pPr>
            <w:r w:rsidRPr="004C5F01">
              <w:rPr>
                <w:rFonts w:ascii="Arial" w:hAnsi="Arial"/>
                <w:color w:val="auto"/>
                <w:sz w:val="20"/>
              </w:rPr>
              <w:t xml:space="preserve">Privacy </w:t>
            </w:r>
          </w:p>
        </w:tc>
        <w:tc>
          <w:tcPr>
            <w:tcW w:w="6803" w:type="dxa"/>
            <w:shd w:val="clear" w:color="auto" w:fill="auto"/>
          </w:tcPr>
          <w:p w14:paraId="3C367730" w14:textId="77777777" w:rsidR="00495B3B" w:rsidRPr="004C5F01"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auto"/>
                <w:sz w:val="20"/>
              </w:rPr>
            </w:pPr>
            <w:r w:rsidRPr="004C5F01">
              <w:rPr>
                <w:rFonts w:ascii="Arial" w:hAnsi="Arial" w:cs="Arial"/>
                <w:color w:val="auto"/>
                <w:sz w:val="20"/>
              </w:rPr>
              <w:t>The department affirms that the collection and handling of applications         and personal information will be consistent with the requirements of the Privacy and Data Protection Act 2014.</w:t>
            </w:r>
          </w:p>
        </w:tc>
      </w:tr>
    </w:tbl>
    <w:p w14:paraId="2F24748A" w14:textId="77777777" w:rsidR="00495B3B" w:rsidRPr="00495B3B" w:rsidRDefault="00495B3B" w:rsidP="00495B3B">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2FE16FF9" w14:textId="77777777" w:rsidR="00B11F97" w:rsidRPr="00454423" w:rsidRDefault="00B11F97" w:rsidP="00B11F97">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76915E46" w14:textId="77777777" w:rsidR="00B11F97" w:rsidRPr="005763CD" w:rsidRDefault="00B11F97" w:rsidP="00B11F97">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192F67BD" w14:textId="77777777" w:rsidR="00402EFA" w:rsidRPr="005763CD" w:rsidRDefault="00402EFA" w:rsidP="00402EFA">
      <w:pPr>
        <w:spacing w:before="0" w:after="0"/>
        <w:rPr>
          <w:rFonts w:ascii="Arial" w:hAnsi="Arial" w:cs="Arial"/>
        </w:rPr>
      </w:pPr>
    </w:p>
    <w:p w14:paraId="357C32F5" w14:textId="4AAB6FF0" w:rsidR="00495B3B" w:rsidRPr="00495B3B" w:rsidRDefault="00402EFA" w:rsidP="00402EFA">
      <w:pPr>
        <w:spacing w:before="0" w:after="0" w:line="480" w:lineRule="auto"/>
        <w:rPr>
          <w:rFonts w:ascii="Arial" w:hAnsi="Arial" w:cs="Arial"/>
          <w:color w:val="000000"/>
          <w:lang w:eastAsia="en-US"/>
        </w:rPr>
      </w:pPr>
      <w:r w:rsidRPr="005763CD">
        <w:rPr>
          <w:rFonts w:ascii="Arial" w:hAnsi="Arial" w:cs="Arial"/>
          <w:lang w:eastAsia="en-US"/>
        </w:rPr>
        <w:t xml:space="preserve">For further information about the department, please visit our website </w:t>
      </w:r>
      <w:hyperlink r:id="rId32" w:history="1">
        <w:r w:rsidRPr="00220147">
          <w:rPr>
            <w:rStyle w:val="Hyperlink"/>
            <w:rFonts w:ascii="Arial" w:hAnsi="Arial" w:cs="Arial"/>
            <w:lang w:eastAsia="en-US"/>
          </w:rPr>
          <w:t>www.deeca.vic.gov.au</w:t>
        </w:r>
      </w:hyperlink>
    </w:p>
    <w:p w14:paraId="78BBA915" w14:textId="77777777" w:rsidR="00495B3B" w:rsidRPr="00495B3B" w:rsidRDefault="00495B3B" w:rsidP="00495B3B">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525280CA" w14:textId="48A44CCA" w:rsidR="00495B3B" w:rsidRDefault="00402EFA" w:rsidP="00495B3B">
      <w:pPr>
        <w:spacing w:before="0" w:after="0" w:line="240" w:lineRule="auto"/>
        <w:jc w:val="both"/>
        <w:rPr>
          <w:rFonts w:ascii="Arial" w:hAnsi="Arial" w:cs="Arial"/>
          <w:color w:val="000000"/>
          <w:szCs w:val="22"/>
        </w:rPr>
      </w:pPr>
      <w:r w:rsidRPr="00AC1638">
        <w:rPr>
          <w:rFonts w:ascii="Arial" w:hAnsi="Arial" w:cs="Arial"/>
        </w:rPr>
        <w:t xml:space="preserve">Our values align with the core </w:t>
      </w:r>
      <w:hyperlink r:id="rId33"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r w:rsidR="00495B3B" w:rsidRPr="00495B3B">
        <w:rPr>
          <w:rFonts w:ascii="Arial" w:hAnsi="Arial" w:cs="Arial"/>
          <w:color w:val="000000"/>
          <w:szCs w:val="22"/>
        </w:rPr>
        <w:t xml:space="preserve"> </w:t>
      </w:r>
    </w:p>
    <w:p w14:paraId="510A99F7" w14:textId="2B55779E" w:rsidR="00402EFA" w:rsidRPr="00EC7546" w:rsidRDefault="00402EFA" w:rsidP="00EC7546">
      <w:pPr>
        <w:rPr>
          <w:rFonts w:ascii="Arial" w:hAnsi="Arial" w:cs="Arial"/>
          <w:color w:val="000000"/>
          <w:szCs w:val="22"/>
        </w:rPr>
      </w:pPr>
      <w:r w:rsidRPr="00AC1638">
        <w:rPr>
          <w:rFonts w:ascii="Arial" w:eastAsia="Microsoft JhengHei" w:hAnsi="Arial"/>
          <w:color w:val="442D97"/>
          <w:sz w:val="28"/>
          <w:szCs w:val="28"/>
        </w:rPr>
        <w:t>Our Community Charter</w:t>
      </w:r>
    </w:p>
    <w:p w14:paraId="1EC17844" w14:textId="77777777" w:rsidR="00402EFA" w:rsidRPr="00AC1638" w:rsidRDefault="00402EFA" w:rsidP="00402EFA">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430A94A2" w14:textId="77777777" w:rsidR="00402EFA" w:rsidRPr="00495B3B" w:rsidRDefault="00402EFA" w:rsidP="00402EFA">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07F4F1BB" w14:textId="77777777" w:rsidR="00402EFA" w:rsidRDefault="00402EFA" w:rsidP="00402EFA">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5AEA5578" w14:textId="77777777" w:rsidR="00402EFA" w:rsidRPr="00495B3B" w:rsidRDefault="00402EFA" w:rsidP="00402EFA">
      <w:pPr>
        <w:spacing w:line="240" w:lineRule="auto"/>
        <w:contextualSpacing/>
        <w:outlineLvl w:val="1"/>
        <w:rPr>
          <w:rFonts w:ascii="Arial" w:hAnsi="Arial" w:cs="Arial"/>
          <w:color w:val="363534"/>
        </w:rPr>
      </w:pPr>
    </w:p>
    <w:p w14:paraId="6ADDC1D2" w14:textId="77777777" w:rsidR="00402EFA" w:rsidRPr="00495B3B" w:rsidRDefault="00402EFA" w:rsidP="00402EFA">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53CEEE6C" w14:textId="58617E56" w:rsidR="00495B3B" w:rsidRPr="004C5F01" w:rsidRDefault="00402EFA" w:rsidP="00402EFA">
      <w:pPr>
        <w:spacing w:before="0" w:after="100" w:afterAutospacing="1" w:line="240" w:lineRule="auto"/>
        <w:rPr>
          <w:rFonts w:ascii="Arial" w:hAnsi="Arial" w:cs="Arial"/>
          <w:bCs/>
          <w:szCs w:val="22"/>
        </w:rPr>
      </w:pPr>
      <w:r w:rsidRPr="004C5F01">
        <w:rPr>
          <w:rFonts w:ascii="Arial" w:hAnsi="Arial" w:cs="Arial"/>
          <w:szCs w:val="22"/>
        </w:rPr>
        <w:t xml:space="preserve">DEECA welcomes applicants from a diverse range of </w:t>
      </w:r>
      <w:proofErr w:type="gramStart"/>
      <w:r w:rsidRPr="004C5F01">
        <w:rPr>
          <w:rFonts w:ascii="Arial" w:hAnsi="Arial" w:cs="Arial"/>
          <w:szCs w:val="22"/>
        </w:rPr>
        <w:t>backgrounds</w:t>
      </w:r>
      <w:proofErr w:type="gramEnd"/>
      <w:r w:rsidRPr="004C5F01">
        <w:rPr>
          <w:rFonts w:ascii="Arial" w:hAnsi="Arial" w:cs="Arial"/>
          <w:szCs w:val="22"/>
        </w:rPr>
        <w:t xml:space="preserve"> </w:t>
      </w:r>
      <w:r w:rsidRPr="004C5F01">
        <w:rPr>
          <w:rFonts w:ascii="Arial" w:eastAsia="Calibri" w:hAnsi="Arial" w:cs="Arial"/>
          <w:szCs w:val="22"/>
        </w:rPr>
        <w:t xml:space="preserve">and we focus on the essential requirements </w:t>
      </w:r>
      <w:r w:rsidR="00495B3B" w:rsidRPr="004C5F01">
        <w:rPr>
          <w:rFonts w:ascii="Arial" w:eastAsia="Calibri" w:hAnsi="Arial" w:cs="Arial"/>
          <w:szCs w:val="22"/>
        </w:rPr>
        <w:t xml:space="preserve">of the job and being consistent and fair in our treatment of all applicants. </w:t>
      </w:r>
      <w:r w:rsidR="00495B3B" w:rsidRPr="004C5F01">
        <w:rPr>
          <w:rFonts w:ascii="Arial" w:hAnsi="Arial" w:cs="Arial"/>
          <w:bCs/>
          <w:szCs w:val="22"/>
        </w:rPr>
        <w:t>Our diversity and inclusion outcome pillars:</w:t>
      </w:r>
    </w:p>
    <w:p w14:paraId="449D99F9" w14:textId="77777777" w:rsidR="00495B3B" w:rsidRPr="004C5F01" w:rsidRDefault="00495B3B" w:rsidP="00495B3B">
      <w:pPr>
        <w:spacing w:before="100" w:beforeAutospacing="1" w:after="100" w:afterAutospacing="1" w:line="240" w:lineRule="auto"/>
        <w:rPr>
          <w:rFonts w:ascii="Arial" w:hAnsi="Arial" w:cs="Arial"/>
          <w:szCs w:val="22"/>
        </w:rPr>
      </w:pPr>
      <w:r w:rsidRPr="004C5F01">
        <w:rPr>
          <w:rFonts w:ascii="Arial" w:hAnsi="Arial" w:cs="Arial"/>
          <w:szCs w:val="22"/>
        </w:rPr>
        <w:t>1. We are connected to liveable, inclusive, sustainable communities</w:t>
      </w:r>
      <w:r w:rsidRPr="004C5F01">
        <w:rPr>
          <w:rFonts w:ascii="Arial" w:hAnsi="Arial" w:cs="Arial"/>
          <w:szCs w:val="22"/>
        </w:rPr>
        <w:br/>
        <w:t xml:space="preserve">2. We are diverse </w:t>
      </w:r>
      <w:r w:rsidRPr="004C5F01">
        <w:rPr>
          <w:rFonts w:ascii="Arial" w:hAnsi="Arial" w:cs="Arial"/>
          <w:szCs w:val="22"/>
        </w:rPr>
        <w:br/>
        <w:t xml:space="preserve">3. We are inclusive and flexible </w:t>
      </w:r>
      <w:r w:rsidRPr="004C5F01">
        <w:rPr>
          <w:rFonts w:ascii="Arial" w:hAnsi="Arial" w:cs="Arial"/>
          <w:szCs w:val="22"/>
        </w:rPr>
        <w:br/>
        <w:t>4. We are safe and respectful</w:t>
      </w:r>
    </w:p>
    <w:p w14:paraId="6D28BF25" w14:textId="77777777" w:rsidR="00495B3B" w:rsidRPr="004C5F01" w:rsidRDefault="00495B3B" w:rsidP="00495B3B">
      <w:pPr>
        <w:spacing w:before="0" w:after="0"/>
        <w:rPr>
          <w:rFonts w:ascii="Arial" w:hAnsi="Arial" w:cs="Arial"/>
          <w:szCs w:val="22"/>
        </w:rPr>
      </w:pPr>
      <w:r w:rsidRPr="004C5F01">
        <w:rPr>
          <w:rFonts w:ascii="Arial" w:eastAsia="Calibri" w:hAnsi="Arial" w:cs="Arial"/>
          <w:szCs w:val="22"/>
        </w:rPr>
        <w:t xml:space="preserve">DEECA </w:t>
      </w:r>
      <w:r w:rsidRPr="004C5F01">
        <w:rPr>
          <w:rFonts w:ascii="Arial" w:hAnsi="Arial" w:cs="Arial"/>
          <w:szCs w:val="22"/>
        </w:rPr>
        <w:t>can provide reasonable adjustments for people with a disability. If you need assistance to fully participate in the application or interview process, please use the contact listed under ‘Position Details’.</w:t>
      </w:r>
    </w:p>
    <w:p w14:paraId="074D1D45" w14:textId="77777777" w:rsidR="00AA7C12" w:rsidRPr="00495B3B" w:rsidRDefault="00AA7C12" w:rsidP="00AA7C12">
      <w:pPr>
        <w:rPr>
          <w:rFonts w:ascii="Arial" w:hAnsi="Arial" w:cs="Arial"/>
          <w:b/>
          <w:bCs/>
          <w:color w:val="363534"/>
        </w:rPr>
      </w:pPr>
      <w:r w:rsidRPr="00495B3B">
        <w:rPr>
          <w:rFonts w:ascii="Arial" w:hAnsi="Arial" w:cs="Arial"/>
          <w:b/>
          <w:bCs/>
          <w:color w:val="363534"/>
        </w:rPr>
        <w:t>Aboriginal Cultural Safety</w:t>
      </w:r>
    </w:p>
    <w:p w14:paraId="34688AC7" w14:textId="77777777" w:rsidR="00AA7C12" w:rsidRPr="00495B3B" w:rsidRDefault="00AA7C12" w:rsidP="00AA7C12">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4" w:history="1">
        <w:r w:rsidRPr="726134F3">
          <w:rPr>
            <w:rStyle w:val="Hyperlink"/>
            <w:rFonts w:ascii="Arial" w:hAnsi="Arial" w:cs="Arial"/>
          </w:rPr>
          <w:t>aboriginal.employment@deeca.vic.gov.au</w:t>
        </w:r>
      </w:hyperlink>
      <w:r>
        <w:t>.</w:t>
      </w:r>
    </w:p>
    <w:p w14:paraId="29A0BC4D" w14:textId="77777777" w:rsidR="00AA7C12" w:rsidRPr="00495B3B" w:rsidRDefault="00AA7C12" w:rsidP="00AA7C12">
      <w:pPr>
        <w:rPr>
          <w:rFonts w:ascii="Arial" w:hAnsi="Arial" w:cs="Arial"/>
          <w:b/>
          <w:color w:val="363534"/>
          <w:szCs w:val="22"/>
        </w:rPr>
      </w:pPr>
      <w:r w:rsidRPr="00495B3B">
        <w:rPr>
          <w:rFonts w:ascii="Arial" w:hAnsi="Arial" w:cs="Arial"/>
          <w:b/>
          <w:color w:val="363534"/>
          <w:szCs w:val="22"/>
        </w:rPr>
        <w:lastRenderedPageBreak/>
        <w:t>Balancing your Life / Hybrid Working</w:t>
      </w:r>
    </w:p>
    <w:p w14:paraId="16649ECE" w14:textId="77777777" w:rsidR="00AA7C12" w:rsidRPr="00495B3B" w:rsidRDefault="00AA7C12" w:rsidP="00AA7C12">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2D2D0D98" w14:textId="77777777" w:rsidR="00AA7C12" w:rsidRPr="00495B3B" w:rsidRDefault="00AA7C12" w:rsidP="00AA7C12">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5" w:history="1">
        <w:r w:rsidRPr="00220147">
          <w:rPr>
            <w:rStyle w:val="Hyperlink"/>
            <w:rFonts w:ascii="Arial" w:eastAsia="Microsoft JhengHei" w:hAnsi="Arial" w:cs="Arial"/>
            <w:sz w:val="22"/>
            <w:szCs w:val="24"/>
            <w:lang w:eastAsia="en-US"/>
          </w:rPr>
          <w:t>customer.service@deeca.vic.gov.au</w:t>
        </w:r>
      </w:hyperlink>
    </w:p>
    <w:p w14:paraId="273C1180" w14:textId="1F49305B" w:rsidR="00495B3B" w:rsidRPr="00495B3B" w:rsidRDefault="00495B3B" w:rsidP="00D416BE">
      <w:pPr>
        <w:spacing w:line="240" w:lineRule="auto"/>
        <w:rPr>
          <w:rFonts w:ascii="Arial" w:hAnsi="Arial" w:cs="Arial"/>
          <w:color w:val="442D97"/>
        </w:rPr>
      </w:pPr>
      <w:r w:rsidRPr="00495B3B">
        <w:rPr>
          <w:rFonts w:ascii="Arial" w:hAnsi="Arial" w:cs="Arial"/>
          <w:sz w:val="28"/>
          <w:szCs w:val="28"/>
          <w:lang w:eastAsia="en-US"/>
        </w:rPr>
        <w:t xml:space="preserve"> </w:t>
      </w:r>
    </w:p>
    <w:p w14:paraId="69B28C1E" w14:textId="01B63964" w:rsidR="00A14A3F" w:rsidRDefault="00A14A3F" w:rsidP="007425C9"/>
    <w:sectPr w:rsidR="00A14A3F" w:rsidSect="007E793C">
      <w:headerReference w:type="default" r:id="rId36"/>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387BA3B" w14:textId="77777777" w:rsidR="00A859CA" w:rsidRDefault="00A859CA" w:rsidP="00CD157B">
      <w:pPr>
        <w:pStyle w:val="NoSpacing"/>
      </w:pPr>
    </w:p>
    <w:p w14:paraId="79003927" w14:textId="77777777" w:rsidR="00A859CA" w:rsidRDefault="00A859CA"/>
  </w:endnote>
  <w:endnote w:type="continuationSeparator" w:id="0">
    <w:p w14:paraId="70CC35AB" w14:textId="77777777" w:rsidR="00A859CA" w:rsidRDefault="00A859CA" w:rsidP="00CD157B">
      <w:pPr>
        <w:pStyle w:val="NoSpacing"/>
      </w:pPr>
    </w:p>
    <w:p w14:paraId="6533D076" w14:textId="77777777" w:rsidR="00A859CA" w:rsidRDefault="00A859CA"/>
  </w:endnote>
  <w:endnote w:type="continuationNotice" w:id="1">
    <w:p w14:paraId="68FA6C62" w14:textId="77777777" w:rsidR="00A859CA" w:rsidRDefault="00A859CA" w:rsidP="00CD157B">
      <w:pPr>
        <w:pStyle w:val="NoSpacing"/>
      </w:pPr>
    </w:p>
    <w:p w14:paraId="6A1CD061" w14:textId="77777777" w:rsidR="00A859CA" w:rsidRDefault="00A859CA"/>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3E3554E9">
                    <wp:simplePos x="0" y="0"/>
                    <wp:positionH relativeFrom="page">
                      <wp:posOffset>0</wp:posOffset>
                    </wp:positionH>
                    <wp:positionV relativeFrom="page">
                      <wp:posOffset>10229215</wp:posOffset>
                    </wp:positionV>
                    <wp:extent cx="7560945" cy="273050"/>
                    <wp:effectExtent l="0" t="0" r="0" b="12700"/>
                    <wp:wrapNone/>
                    <wp:docPr id="41" name="MSIPCM106440b58ea0c4105638d0fd" descr="{&quot;HashCode&quot;:-1264680268,&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05DC9025" w:rsidR="00364C9A" w:rsidRPr="00D716AD" w:rsidRDefault="00D716AD" w:rsidP="00D716AD">
                                <w:pPr>
                                  <w:spacing w:before="0" w:after="0"/>
                                  <w:jc w:val="center"/>
                                  <w:rPr>
                                    <w:rFonts w:ascii="Calibri" w:hAnsi="Calibri" w:cs="Calibri"/>
                                    <w:color w:val="000000"/>
                                    <w:sz w:val="24"/>
                                  </w:rPr>
                                </w:pPr>
                                <w:r w:rsidRPr="00D716AD">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MSIPCM106440b58ea0c4105638d0fd" o:spid="_x0000_s1029" type="#_x0000_t202" alt="{&quot;HashCode&quot;:-1264680268,&quot;Height&quot;:841.0,&quot;Width&quot;:595.0,&quot;Placement&quot;:&quot;Footer&quot;,&quot;Index&quot;:&quot;OddAndEven&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05DC9025" w:rsidR="00364C9A" w:rsidRPr="00D716AD" w:rsidRDefault="00D716AD" w:rsidP="00D716AD">
                          <w:pPr>
                            <w:spacing w:before="0" w:after="0"/>
                            <w:jc w:val="center"/>
                            <w:rPr>
                              <w:rFonts w:ascii="Calibri" w:hAnsi="Calibri" w:cs="Calibri"/>
                              <w:color w:val="000000"/>
                              <w:sz w:val="24"/>
                            </w:rPr>
                          </w:pPr>
                          <w:r w:rsidRPr="00D716AD">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1E72CB18"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38662FAA" wp14:editId="42D1F99C">
                    <wp:simplePos x="0" y="0"/>
                    <wp:positionH relativeFrom="page">
                      <wp:posOffset>0</wp:posOffset>
                    </wp:positionH>
                    <wp:positionV relativeFrom="page">
                      <wp:posOffset>10229215</wp:posOffset>
                    </wp:positionV>
                    <wp:extent cx="7560945" cy="273050"/>
                    <wp:effectExtent l="0" t="0" r="0" b="12700"/>
                    <wp:wrapNone/>
                    <wp:docPr id="3" name="MSIPCM89f14f71928d1e4c5ab4f223" descr="{&quot;HashCode&quot;:-1264680268,&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0FA03324" w:rsidR="00495B3B" w:rsidRPr="00D716AD" w:rsidRDefault="00D716AD" w:rsidP="00D716AD">
                                <w:pPr>
                                  <w:spacing w:before="0" w:after="0"/>
                                  <w:jc w:val="center"/>
                                  <w:rPr>
                                    <w:rFonts w:ascii="Calibri" w:hAnsi="Calibri" w:cs="Calibri"/>
                                    <w:color w:val="000000"/>
                                    <w:sz w:val="24"/>
                                  </w:rPr>
                                </w:pPr>
                                <w:r w:rsidRPr="00D716AD">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8662FAA" id="_x0000_t202" coordsize="21600,21600" o:spt="202" path="m,l,21600r21600,l21600,xe">
                    <v:stroke joinstyle="miter"/>
                    <v:path gradientshapeok="t" o:connecttype="rect"/>
                  </v:shapetype>
                  <v:shape id="MSIPCM89f14f71928d1e4c5ab4f223" o:spid="_x0000_s1030" type="#_x0000_t202" alt="{&quot;HashCode&quot;:-1264680268,&quot;Height&quot;:841.0,&quot;Width&quot;:595.0,&quot;Placement&quot;:&quot;Footer&quot;,&quot;Index&quot;:&quot;Primary&quot;,&quot;Section&quot;:1,&quot;Top&quot;:0.0,&quot;Left&quot;:0.0}" style="position:absolute;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73B71D16" w14:textId="0FA03324" w:rsidR="00495B3B" w:rsidRPr="00D716AD" w:rsidRDefault="00D716AD" w:rsidP="00D716AD">
                          <w:pPr>
                            <w:spacing w:before="0" w:after="0"/>
                            <w:jc w:val="center"/>
                            <w:rPr>
                              <w:rFonts w:ascii="Calibri" w:hAnsi="Calibri" w:cs="Calibri"/>
                              <w:color w:val="000000"/>
                              <w:sz w:val="24"/>
                            </w:rPr>
                          </w:pPr>
                          <w:r w:rsidRPr="00D716AD">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051C0184"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58252" behindDoc="0" locked="0" layoutInCell="0" allowOverlap="1" wp14:anchorId="4244B73F" wp14:editId="069EE648">
              <wp:simplePos x="0" y="0"/>
              <wp:positionH relativeFrom="page">
                <wp:posOffset>0</wp:posOffset>
              </wp:positionH>
              <wp:positionV relativeFrom="page">
                <wp:posOffset>10229215</wp:posOffset>
              </wp:positionV>
              <wp:extent cx="7560945" cy="273050"/>
              <wp:effectExtent l="0" t="0" r="0" b="12700"/>
              <wp:wrapNone/>
              <wp:docPr id="40" name="MSIPCM204046468d5be3c2bad16bde"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4BECD82A" w:rsidR="00364C9A" w:rsidRPr="00D716AD" w:rsidRDefault="00D716AD" w:rsidP="00D716AD">
                          <w:pPr>
                            <w:spacing w:before="0" w:after="0"/>
                            <w:jc w:val="center"/>
                            <w:rPr>
                              <w:rFonts w:ascii="Calibri" w:hAnsi="Calibri" w:cs="Calibri"/>
                              <w:color w:val="000000"/>
                              <w:sz w:val="24"/>
                            </w:rPr>
                          </w:pPr>
                          <w:r w:rsidRPr="00D716AD">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MSIPCM204046468d5be3c2bad16bde" o:spid="_x0000_s1031" type="#_x0000_t202" alt="{&quot;HashCode&quot;:-1264680268,&quot;Height&quot;:841.0,&quot;Width&quot;:595.0,&quot;Placement&quot;:&quot;Footer&quot;,&quot;Index&quot;:&quot;FirstPage&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36CBF297" w14:textId="4BECD82A" w:rsidR="00364C9A" w:rsidRPr="00D716AD" w:rsidRDefault="00D716AD" w:rsidP="00D716AD">
                    <w:pPr>
                      <w:spacing w:before="0" w:after="0"/>
                      <w:jc w:val="center"/>
                      <w:rPr>
                        <w:rFonts w:ascii="Calibri" w:hAnsi="Calibri" w:cs="Calibri"/>
                        <w:color w:val="000000"/>
                        <w:sz w:val="24"/>
                      </w:rPr>
                    </w:pPr>
                    <w:r w:rsidRPr="00D716AD">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BA1F8A6" w14:textId="77777777" w:rsidR="00A859CA" w:rsidRPr="0056073C" w:rsidRDefault="00A859CA" w:rsidP="005D764F">
      <w:pPr>
        <w:pStyle w:val="FootnoteSeparator"/>
      </w:pPr>
    </w:p>
    <w:p w14:paraId="6FCCE77F" w14:textId="77777777" w:rsidR="00A859CA" w:rsidRDefault="00A859CA"/>
  </w:footnote>
  <w:footnote w:type="continuationSeparator" w:id="0">
    <w:p w14:paraId="1BC9BFD7" w14:textId="77777777" w:rsidR="00A859CA" w:rsidRPr="00CA30B7" w:rsidRDefault="00A859CA" w:rsidP="006D5A90">
      <w:pPr>
        <w:rPr>
          <w:lang w:val="en-US"/>
        </w:rPr>
      </w:pPr>
      <w:r w:rsidRPr="00CA30B7">
        <w:rPr>
          <w:lang w:val="en-US"/>
        </w:rPr>
        <w:t>_______</w:t>
      </w:r>
    </w:p>
    <w:p w14:paraId="25D167FC" w14:textId="77777777" w:rsidR="00A859CA" w:rsidRDefault="00A859CA"/>
  </w:footnote>
  <w:footnote w:type="continuationNotice" w:id="1">
    <w:p w14:paraId="1F9879CD" w14:textId="77777777" w:rsidR="00A859CA" w:rsidRDefault="00A859CA" w:rsidP="006D5A90"/>
    <w:p w14:paraId="37856140" w14:textId="77777777" w:rsidR="00A859CA" w:rsidRDefault="00A859CA"/>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7"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E95ACCC" id="Hdr_Element6" o:spid="_x0000_s1026" alt="&quot;&quot;" style="position:absolute;margin-left:512.5pt;margin-top:0;width:83.0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6"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E05E551" id="Hdr_Element1" o:spid="_x0000_s1026" alt="&quot;&quot;" style="position:absolute;margin-left:0;margin-top:0;width:595.3pt;height:35.15pt;z-index:25165824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8"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F032EDE" id="Hdr_Element4" o:spid="_x0000_s1026" alt="&quot;&quot;" style="position:absolute;margin-left:363.9pt;margin-top:0;width:115.6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9"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19103C7" id="Hdr_Element5"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50"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05C1D77" id="Hdr_Element2"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51"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37822DD" id="Hdr_Element3"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1"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D5272D3" id="Hdr_Element6"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0"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6AD58F3" id="Hdr_Element1"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2"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57C62B2" id="Hdr_Element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3"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C2B7B84" id="Hdr_Element5"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D14CD0C" id="Hdr_Element2" o:spid="_x0000_s1026" alt="&quot;&quot;" style="position:absolute;margin-left:297.65pt;margin-top:0;width:82.75pt;height:35.15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5"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977FCC9" id="Hdr_Element3" o:spid="_x0000_s1026" alt="&quot;&quot;" style="position:absolute;margin-left:363.8pt;margin-top:0;width:33.1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7"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9"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0"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1"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2"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4"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5"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6"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17"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8"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9"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0"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1"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2"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3"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4"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5"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6"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27"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8"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9"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0"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1"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2"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3"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4"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5"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6"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7" w15:restartNumberingAfterBreak="0">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38"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201547" w:themeColor="text2"/>
      </w:rPr>
    </w:lvl>
    <w:lvl w:ilvl="1">
      <w:start w:val="1"/>
      <w:numFmt w:val="bullet"/>
      <w:lvlText w:val="—"/>
      <w:lvlJc w:val="left"/>
      <w:pPr>
        <w:ind w:left="680" w:hanging="340"/>
      </w:pPr>
      <w:rPr>
        <w:rFonts w:ascii="Calibri" w:hAnsi="Calibri" w:hint="default"/>
        <w:color w:val="201547"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39"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0"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1"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2"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3"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4"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5"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6"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7"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8"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9"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0"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1"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2"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3"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551458554">
    <w:abstractNumId w:val="12"/>
  </w:num>
  <w:num w:numId="2" w16cid:durableId="1128745877">
    <w:abstractNumId w:val="13"/>
  </w:num>
  <w:num w:numId="3" w16cid:durableId="170411264">
    <w:abstractNumId w:val="44"/>
  </w:num>
  <w:num w:numId="4" w16cid:durableId="985085104">
    <w:abstractNumId w:val="11"/>
  </w:num>
  <w:num w:numId="5" w16cid:durableId="1872112631">
    <w:abstractNumId w:val="14"/>
  </w:num>
  <w:num w:numId="6" w16cid:durableId="336812815">
    <w:abstractNumId w:val="28"/>
  </w:num>
  <w:num w:numId="7" w16cid:durableId="155153463">
    <w:abstractNumId w:val="3"/>
  </w:num>
  <w:num w:numId="8" w16cid:durableId="1428236886">
    <w:abstractNumId w:val="32"/>
  </w:num>
  <w:num w:numId="9" w16cid:durableId="1644658156">
    <w:abstractNumId w:val="23"/>
  </w:num>
  <w:num w:numId="10" w16cid:durableId="103154041">
    <w:abstractNumId w:val="34"/>
  </w:num>
  <w:num w:numId="11" w16cid:durableId="2129203638">
    <w:abstractNumId w:val="38"/>
  </w:num>
  <w:num w:numId="12" w16cid:durableId="377365663">
    <w:abstractNumId w:val="29"/>
  </w:num>
  <w:num w:numId="13" w16cid:durableId="1308436166">
    <w:abstractNumId w:val="31"/>
  </w:num>
  <w:num w:numId="14" w16cid:durableId="1335643199">
    <w:abstractNumId w:val="42"/>
  </w:num>
  <w:num w:numId="15" w16cid:durableId="384449836">
    <w:abstractNumId w:val="9"/>
  </w:num>
  <w:num w:numId="16" w16cid:durableId="1160577431">
    <w:abstractNumId w:val="33"/>
  </w:num>
  <w:num w:numId="17" w16cid:durableId="27071314">
    <w:abstractNumId w:val="8"/>
  </w:num>
  <w:num w:numId="18" w16cid:durableId="338120444">
    <w:abstractNumId w:val="5"/>
  </w:num>
  <w:num w:numId="19" w16cid:durableId="1673139647">
    <w:abstractNumId w:val="19"/>
  </w:num>
  <w:num w:numId="20" w16cid:durableId="197548056">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80264263">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932809">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497916386">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53703111">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89512491">
    <w:abstractNumId w:val="16"/>
  </w:num>
  <w:num w:numId="26" w16cid:durableId="893349253">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95055259">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216249">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89180205">
    <w:abstractNumId w:val="26"/>
  </w:num>
  <w:num w:numId="30" w16cid:durableId="1579175524">
    <w:abstractNumId w:val="0"/>
  </w:num>
  <w:num w:numId="31" w16cid:durableId="1199856773">
    <w:abstractNumId w:val="2"/>
  </w:num>
  <w:num w:numId="32" w16cid:durableId="2138447666">
    <w:abstractNumId w:val="1"/>
  </w:num>
  <w:num w:numId="33" w16cid:durableId="334118162">
    <w:abstractNumId w:val="40"/>
  </w:num>
  <w:num w:numId="34" w16cid:durableId="196283207">
    <w:abstractNumId w:val="43"/>
  </w:num>
  <w:num w:numId="35" w16cid:durableId="1742215375">
    <w:abstractNumId w:val="52"/>
  </w:num>
  <w:num w:numId="36" w16cid:durableId="664823544">
    <w:abstractNumId w:val="48"/>
  </w:num>
  <w:num w:numId="37" w16cid:durableId="592250350">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73375696">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97679262">
    <w:abstractNumId w:val="50"/>
  </w:num>
  <w:num w:numId="40" w16cid:durableId="16010494">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979774751">
    <w:abstractNumId w:val="15"/>
  </w:num>
  <w:num w:numId="42" w16cid:durableId="1149785811">
    <w:abstractNumId w:val="37"/>
  </w:num>
  <w:num w:numId="43" w16cid:durableId="729228463">
    <w:abstractNumId w:val="7"/>
  </w:num>
  <w:num w:numId="44" w16cid:durableId="322781625">
    <w:abstractNumId w:val="30"/>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0BA5"/>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8CD"/>
    <w:rsid w:val="00077BDB"/>
    <w:rsid w:val="00077D57"/>
    <w:rsid w:val="00080082"/>
    <w:rsid w:val="000809F5"/>
    <w:rsid w:val="00080B70"/>
    <w:rsid w:val="00081BF6"/>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1D9"/>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732"/>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113"/>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433"/>
    <w:rsid w:val="000E35EE"/>
    <w:rsid w:val="000E38AA"/>
    <w:rsid w:val="000E3B9E"/>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108"/>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1C7F"/>
    <w:rsid w:val="001320DB"/>
    <w:rsid w:val="00132534"/>
    <w:rsid w:val="00132ECF"/>
    <w:rsid w:val="00133CEB"/>
    <w:rsid w:val="00133DA1"/>
    <w:rsid w:val="00133EF1"/>
    <w:rsid w:val="00133FBF"/>
    <w:rsid w:val="00134222"/>
    <w:rsid w:val="001342C8"/>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18C"/>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38E"/>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1C"/>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78C"/>
    <w:rsid w:val="00254A58"/>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AF4"/>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345"/>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601"/>
    <w:rsid w:val="002B270E"/>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37C"/>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625"/>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1CE"/>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03F"/>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2EFA"/>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08B"/>
    <w:rsid w:val="004335DB"/>
    <w:rsid w:val="00433BC1"/>
    <w:rsid w:val="00433F43"/>
    <w:rsid w:val="004342DF"/>
    <w:rsid w:val="004343B1"/>
    <w:rsid w:val="0043446C"/>
    <w:rsid w:val="00434A81"/>
    <w:rsid w:val="00435E03"/>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180"/>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57CEA"/>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335"/>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5F01"/>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10B"/>
    <w:rsid w:val="004E3F1F"/>
    <w:rsid w:val="004E4F36"/>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70F"/>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2D"/>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466"/>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C35"/>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26D"/>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79E"/>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101"/>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89B"/>
    <w:rsid w:val="00600DB4"/>
    <w:rsid w:val="0060101B"/>
    <w:rsid w:val="00601341"/>
    <w:rsid w:val="00601C2F"/>
    <w:rsid w:val="00602425"/>
    <w:rsid w:val="006035AB"/>
    <w:rsid w:val="0060377B"/>
    <w:rsid w:val="006039DD"/>
    <w:rsid w:val="00603AFA"/>
    <w:rsid w:val="00603CD3"/>
    <w:rsid w:val="00603CE8"/>
    <w:rsid w:val="0060442D"/>
    <w:rsid w:val="00604520"/>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478C"/>
    <w:rsid w:val="0061535D"/>
    <w:rsid w:val="00615673"/>
    <w:rsid w:val="00615BBF"/>
    <w:rsid w:val="006161E5"/>
    <w:rsid w:val="00616561"/>
    <w:rsid w:val="006167EF"/>
    <w:rsid w:val="00616D97"/>
    <w:rsid w:val="00617898"/>
    <w:rsid w:val="00620776"/>
    <w:rsid w:val="006207FD"/>
    <w:rsid w:val="00620CEE"/>
    <w:rsid w:val="00622127"/>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5E0"/>
    <w:rsid w:val="00640F20"/>
    <w:rsid w:val="00641ED0"/>
    <w:rsid w:val="00641F15"/>
    <w:rsid w:val="0064251E"/>
    <w:rsid w:val="00642A82"/>
    <w:rsid w:val="00642C8C"/>
    <w:rsid w:val="00642C98"/>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36D"/>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95D9D"/>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1BA"/>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771"/>
    <w:rsid w:val="006F2A91"/>
    <w:rsid w:val="006F2D33"/>
    <w:rsid w:val="006F2D7A"/>
    <w:rsid w:val="006F2FF5"/>
    <w:rsid w:val="006F379C"/>
    <w:rsid w:val="006F4220"/>
    <w:rsid w:val="006F69F6"/>
    <w:rsid w:val="006F6BCB"/>
    <w:rsid w:val="006F7104"/>
    <w:rsid w:val="006F73FC"/>
    <w:rsid w:val="006F778D"/>
    <w:rsid w:val="006F7F99"/>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DF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285F"/>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049D"/>
    <w:rsid w:val="0073108A"/>
    <w:rsid w:val="007317B1"/>
    <w:rsid w:val="00731937"/>
    <w:rsid w:val="00732030"/>
    <w:rsid w:val="00732288"/>
    <w:rsid w:val="00732488"/>
    <w:rsid w:val="007325D6"/>
    <w:rsid w:val="00732AD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1A3"/>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E793C"/>
    <w:rsid w:val="007F0D3C"/>
    <w:rsid w:val="007F12FF"/>
    <w:rsid w:val="007F1347"/>
    <w:rsid w:val="007F1526"/>
    <w:rsid w:val="007F17D1"/>
    <w:rsid w:val="007F1A74"/>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078E"/>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17E"/>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3FC"/>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6CF"/>
    <w:rsid w:val="008857B7"/>
    <w:rsid w:val="008862EE"/>
    <w:rsid w:val="00887033"/>
    <w:rsid w:val="008876BF"/>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95B"/>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57EE3"/>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D01"/>
    <w:rsid w:val="00990EE2"/>
    <w:rsid w:val="009913BF"/>
    <w:rsid w:val="00991C1B"/>
    <w:rsid w:val="009921E9"/>
    <w:rsid w:val="0099276A"/>
    <w:rsid w:val="00992930"/>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22F"/>
    <w:rsid w:val="009A4449"/>
    <w:rsid w:val="009A46E0"/>
    <w:rsid w:val="009A4954"/>
    <w:rsid w:val="009A4B34"/>
    <w:rsid w:val="009A51CB"/>
    <w:rsid w:val="009A5206"/>
    <w:rsid w:val="009A5287"/>
    <w:rsid w:val="009A5A0E"/>
    <w:rsid w:val="009A5B03"/>
    <w:rsid w:val="009A5C64"/>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164"/>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5EF"/>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633"/>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5CB4"/>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3C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9CA"/>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C12"/>
    <w:rsid w:val="00AA7DC2"/>
    <w:rsid w:val="00AB0123"/>
    <w:rsid w:val="00AB08D7"/>
    <w:rsid w:val="00AB1553"/>
    <w:rsid w:val="00AB22DA"/>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A0F"/>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850"/>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097E"/>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5F0"/>
    <w:rsid w:val="00AF28CA"/>
    <w:rsid w:val="00AF3062"/>
    <w:rsid w:val="00AF3D25"/>
    <w:rsid w:val="00AF50FF"/>
    <w:rsid w:val="00AF533B"/>
    <w:rsid w:val="00AF5E22"/>
    <w:rsid w:val="00AF5F7A"/>
    <w:rsid w:val="00AF6A4A"/>
    <w:rsid w:val="00AF77F6"/>
    <w:rsid w:val="00AF7AB9"/>
    <w:rsid w:val="00AF7F47"/>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A35"/>
    <w:rsid w:val="00B11F97"/>
    <w:rsid w:val="00B12E28"/>
    <w:rsid w:val="00B149D2"/>
    <w:rsid w:val="00B15095"/>
    <w:rsid w:val="00B15554"/>
    <w:rsid w:val="00B15BE8"/>
    <w:rsid w:val="00B15F55"/>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C7F5C"/>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3FBB"/>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25A"/>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6F5"/>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489"/>
    <w:rsid w:val="00D12B7A"/>
    <w:rsid w:val="00D12C1F"/>
    <w:rsid w:val="00D13137"/>
    <w:rsid w:val="00D13148"/>
    <w:rsid w:val="00D1328F"/>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0D60"/>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6BE"/>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471F"/>
    <w:rsid w:val="00D64ADC"/>
    <w:rsid w:val="00D6537F"/>
    <w:rsid w:val="00D654BD"/>
    <w:rsid w:val="00D654E8"/>
    <w:rsid w:val="00D65A20"/>
    <w:rsid w:val="00D65A37"/>
    <w:rsid w:val="00D65B15"/>
    <w:rsid w:val="00D65BEB"/>
    <w:rsid w:val="00D6600F"/>
    <w:rsid w:val="00D66682"/>
    <w:rsid w:val="00D6680B"/>
    <w:rsid w:val="00D716AD"/>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3FDC"/>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B7DCE"/>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A2B"/>
    <w:rsid w:val="00DC6B63"/>
    <w:rsid w:val="00DC6C95"/>
    <w:rsid w:val="00DC7A6C"/>
    <w:rsid w:val="00DD044B"/>
    <w:rsid w:val="00DD05D1"/>
    <w:rsid w:val="00DD107B"/>
    <w:rsid w:val="00DD19F5"/>
    <w:rsid w:val="00DD1DBD"/>
    <w:rsid w:val="00DD2296"/>
    <w:rsid w:val="00DD28EB"/>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25C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D35"/>
    <w:rsid w:val="00E40750"/>
    <w:rsid w:val="00E4078F"/>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734"/>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77B"/>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36"/>
    <w:rsid w:val="00EA1366"/>
    <w:rsid w:val="00EA1FF3"/>
    <w:rsid w:val="00EA2529"/>
    <w:rsid w:val="00EA329B"/>
    <w:rsid w:val="00EA408D"/>
    <w:rsid w:val="00EA4777"/>
    <w:rsid w:val="00EA5284"/>
    <w:rsid w:val="00EA54E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6820"/>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D68"/>
    <w:rsid w:val="00EC6E3B"/>
    <w:rsid w:val="00EC7546"/>
    <w:rsid w:val="00EC7B57"/>
    <w:rsid w:val="00ED050D"/>
    <w:rsid w:val="00ED087A"/>
    <w:rsid w:val="00ED22E0"/>
    <w:rsid w:val="00ED26F4"/>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B03"/>
    <w:rsid w:val="00EF2922"/>
    <w:rsid w:val="00EF2B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6F1F"/>
    <w:rsid w:val="00F3722E"/>
    <w:rsid w:val="00F37AB7"/>
    <w:rsid w:val="00F37BFA"/>
    <w:rsid w:val="00F40326"/>
    <w:rsid w:val="00F40528"/>
    <w:rsid w:val="00F41513"/>
    <w:rsid w:val="00F41AE7"/>
    <w:rsid w:val="00F42031"/>
    <w:rsid w:val="00F42509"/>
    <w:rsid w:val="00F42555"/>
    <w:rsid w:val="00F42667"/>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6F67"/>
    <w:rsid w:val="00F57D76"/>
    <w:rsid w:val="00F600CB"/>
    <w:rsid w:val="00F602AC"/>
    <w:rsid w:val="00F60717"/>
    <w:rsid w:val="00F61065"/>
    <w:rsid w:val="00F6107F"/>
    <w:rsid w:val="00F625B2"/>
    <w:rsid w:val="00F628EA"/>
    <w:rsid w:val="00F62CF9"/>
    <w:rsid w:val="00F62F9F"/>
    <w:rsid w:val="00F636BD"/>
    <w:rsid w:val="00F641C5"/>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383"/>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6E09"/>
    <w:rsid w:val="00FC7E20"/>
    <w:rsid w:val="00FD0722"/>
    <w:rsid w:val="00FD0BCD"/>
    <w:rsid w:val="00FD1288"/>
    <w:rsid w:val="00FD1F76"/>
    <w:rsid w:val="00FD2124"/>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5F99"/>
    <w:rsid w:val="00FF65D5"/>
    <w:rsid w:val="00FF69C9"/>
    <w:rsid w:val="00FF6A35"/>
    <w:rsid w:val="00FF6CAE"/>
    <w:rsid w:val="00FF6D35"/>
    <w:rsid w:val="00FF6D3E"/>
    <w:rsid w:val="00FF6E87"/>
    <w:rsid w:val="00FF6FE9"/>
    <w:rsid w:val="00FF702B"/>
    <w:rsid w:val="00FF737E"/>
    <w:rsid w:val="00FF7803"/>
    <w:rsid w:val="00FF7D96"/>
    <w:rsid w:val="0BDAF238"/>
    <w:rsid w:val="23E8CBA6"/>
    <w:rsid w:val="3F425176"/>
    <w:rsid w:val="536E2198"/>
    <w:rsid w:val="7271F0DC"/>
    <w:rsid w:val="7AB8D6B2"/>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9A54450C-454F-4AA3-BFFA-2FFC9ACD68E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853A46"/>
    <w:pPr>
      <w:numPr>
        <w:numId w:val="13"/>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0"/>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4"/>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35"/>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41"/>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41"/>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41"/>
      </w:numPr>
      <w:tabs>
        <w:tab w:val="clear" w:pos="1219"/>
      </w:tabs>
      <w:ind w:left="1020" w:right="142" w:hanging="340"/>
    </w:pPr>
    <w:rPr>
      <w:rFonts w:cs="Arial"/>
      <w:color w:val="363534"/>
    </w:rPr>
  </w:style>
  <w:style w:type="paragraph" w:customStyle="1" w:styleId="DTPLIheadinggreen">
    <w:name w:val="DTPLI heading green"/>
    <w:basedOn w:val="Normal"/>
    <w:next w:val="Normal"/>
    <w:qFormat/>
    <w:rsid w:val="00D716AD"/>
    <w:pPr>
      <w:keepNext/>
      <w:spacing w:before="480" w:line="240" w:lineRule="auto"/>
      <w:ind w:right="-2"/>
    </w:pPr>
    <w:rPr>
      <w:rFonts w:ascii="Tahoma" w:hAnsi="Tahoma" w:cs="Arial"/>
      <w:color w:val="57A84C"/>
      <w:sz w:val="30"/>
    </w:rPr>
  </w:style>
  <w:style w:type="paragraph" w:customStyle="1" w:styleId="paragraph">
    <w:name w:val="paragraph"/>
    <w:basedOn w:val="Normal"/>
    <w:rsid w:val="00535466"/>
    <w:pPr>
      <w:spacing w:before="100" w:beforeAutospacing="1" w:after="100" w:afterAutospacing="1" w:line="240" w:lineRule="auto"/>
    </w:pPr>
    <w:rPr>
      <w:rFonts w:ascii="Times New Roman" w:hAnsi="Times New Roman"/>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32156666">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436174241">
      <w:bodyDiv w:val="1"/>
      <w:marLeft w:val="0"/>
      <w:marRight w:val="0"/>
      <w:marTop w:val="0"/>
      <w:marBottom w:val="0"/>
      <w:divBdr>
        <w:top w:val="none" w:sz="0" w:space="0" w:color="auto"/>
        <w:left w:val="none" w:sz="0" w:space="0" w:color="auto"/>
        <w:bottom w:val="none" w:sz="0" w:space="0" w:color="auto"/>
        <w:right w:val="none" w:sz="0" w:space="0" w:color="auto"/>
      </w:divBdr>
      <w:divsChild>
        <w:div w:id="7224579">
          <w:marLeft w:val="0"/>
          <w:marRight w:val="0"/>
          <w:marTop w:val="0"/>
          <w:marBottom w:val="0"/>
          <w:divBdr>
            <w:top w:val="none" w:sz="0" w:space="0" w:color="auto"/>
            <w:left w:val="none" w:sz="0" w:space="0" w:color="auto"/>
            <w:bottom w:val="none" w:sz="0" w:space="0" w:color="auto"/>
            <w:right w:val="none" w:sz="0" w:space="0" w:color="auto"/>
          </w:divBdr>
        </w:div>
        <w:div w:id="161162272">
          <w:marLeft w:val="0"/>
          <w:marRight w:val="0"/>
          <w:marTop w:val="0"/>
          <w:marBottom w:val="0"/>
          <w:divBdr>
            <w:top w:val="none" w:sz="0" w:space="0" w:color="auto"/>
            <w:left w:val="none" w:sz="0" w:space="0" w:color="auto"/>
            <w:bottom w:val="none" w:sz="0" w:space="0" w:color="auto"/>
            <w:right w:val="none" w:sz="0" w:space="0" w:color="auto"/>
          </w:divBdr>
        </w:div>
        <w:div w:id="400716092">
          <w:marLeft w:val="0"/>
          <w:marRight w:val="0"/>
          <w:marTop w:val="0"/>
          <w:marBottom w:val="0"/>
          <w:divBdr>
            <w:top w:val="none" w:sz="0" w:space="0" w:color="auto"/>
            <w:left w:val="none" w:sz="0" w:space="0" w:color="auto"/>
            <w:bottom w:val="none" w:sz="0" w:space="0" w:color="auto"/>
            <w:right w:val="none" w:sz="0" w:space="0" w:color="auto"/>
          </w:divBdr>
        </w:div>
        <w:div w:id="1049188224">
          <w:marLeft w:val="0"/>
          <w:marRight w:val="0"/>
          <w:marTop w:val="0"/>
          <w:marBottom w:val="0"/>
          <w:divBdr>
            <w:top w:val="none" w:sz="0" w:space="0" w:color="auto"/>
            <w:left w:val="none" w:sz="0" w:space="0" w:color="auto"/>
            <w:bottom w:val="none" w:sz="0" w:space="0" w:color="auto"/>
            <w:right w:val="none" w:sz="0" w:space="0" w:color="auto"/>
          </w:divBdr>
        </w:div>
        <w:div w:id="1093744704">
          <w:marLeft w:val="0"/>
          <w:marRight w:val="0"/>
          <w:marTop w:val="0"/>
          <w:marBottom w:val="0"/>
          <w:divBdr>
            <w:top w:val="none" w:sz="0" w:space="0" w:color="auto"/>
            <w:left w:val="none" w:sz="0" w:space="0" w:color="auto"/>
            <w:bottom w:val="none" w:sz="0" w:space="0" w:color="auto"/>
            <w:right w:val="none" w:sz="0" w:space="0" w:color="auto"/>
          </w:divBdr>
        </w:div>
        <w:div w:id="1369332649">
          <w:marLeft w:val="0"/>
          <w:marRight w:val="0"/>
          <w:marTop w:val="0"/>
          <w:marBottom w:val="0"/>
          <w:divBdr>
            <w:top w:val="none" w:sz="0" w:space="0" w:color="auto"/>
            <w:left w:val="none" w:sz="0" w:space="0" w:color="auto"/>
            <w:bottom w:val="none" w:sz="0" w:space="0" w:color="auto"/>
            <w:right w:val="none" w:sz="0" w:space="0" w:color="auto"/>
          </w:divBdr>
        </w:div>
        <w:div w:id="2071267769">
          <w:marLeft w:val="0"/>
          <w:marRight w:val="0"/>
          <w:marTop w:val="0"/>
          <w:marBottom w:val="0"/>
          <w:divBdr>
            <w:top w:val="none" w:sz="0" w:space="0" w:color="auto"/>
            <w:left w:val="none" w:sz="0" w:space="0" w:color="auto"/>
            <w:bottom w:val="none" w:sz="0" w:space="0" w:color="auto"/>
            <w:right w:val="none" w:sz="0" w:space="0" w:color="auto"/>
          </w:divBdr>
        </w:div>
      </w:divsChild>
    </w:div>
    <w:div w:id="652103067">
      <w:bodyDiv w:val="1"/>
      <w:marLeft w:val="0"/>
      <w:marRight w:val="0"/>
      <w:marTop w:val="0"/>
      <w:marBottom w:val="0"/>
      <w:divBdr>
        <w:top w:val="none" w:sz="0" w:space="0" w:color="auto"/>
        <w:left w:val="none" w:sz="0" w:space="0" w:color="auto"/>
        <w:bottom w:val="none" w:sz="0" w:space="0" w:color="auto"/>
        <w:right w:val="none" w:sz="0" w:space="0" w:color="auto"/>
      </w:divBdr>
      <w:divsChild>
        <w:div w:id="543566568">
          <w:marLeft w:val="0"/>
          <w:marRight w:val="0"/>
          <w:marTop w:val="0"/>
          <w:marBottom w:val="0"/>
          <w:divBdr>
            <w:top w:val="none" w:sz="0" w:space="0" w:color="auto"/>
            <w:left w:val="none" w:sz="0" w:space="0" w:color="auto"/>
            <w:bottom w:val="none" w:sz="0" w:space="0" w:color="auto"/>
            <w:right w:val="none" w:sz="0" w:space="0" w:color="auto"/>
          </w:divBdr>
        </w:div>
        <w:div w:id="662123580">
          <w:marLeft w:val="0"/>
          <w:marRight w:val="0"/>
          <w:marTop w:val="0"/>
          <w:marBottom w:val="0"/>
          <w:divBdr>
            <w:top w:val="none" w:sz="0" w:space="0" w:color="auto"/>
            <w:left w:val="none" w:sz="0" w:space="0" w:color="auto"/>
            <w:bottom w:val="none" w:sz="0" w:space="0" w:color="auto"/>
            <w:right w:val="none" w:sz="0" w:space="0" w:color="auto"/>
          </w:divBdr>
        </w:div>
        <w:div w:id="1726177296">
          <w:marLeft w:val="0"/>
          <w:marRight w:val="0"/>
          <w:marTop w:val="0"/>
          <w:marBottom w:val="0"/>
          <w:divBdr>
            <w:top w:val="none" w:sz="0" w:space="0" w:color="auto"/>
            <w:left w:val="none" w:sz="0" w:space="0" w:color="auto"/>
            <w:bottom w:val="none" w:sz="0" w:space="0" w:color="auto"/>
            <w:right w:val="none" w:sz="0" w:space="0" w:color="auto"/>
          </w:divBdr>
        </w:div>
        <w:div w:id="1872380679">
          <w:marLeft w:val="0"/>
          <w:marRight w:val="0"/>
          <w:marTop w:val="0"/>
          <w:marBottom w:val="0"/>
          <w:divBdr>
            <w:top w:val="none" w:sz="0" w:space="0" w:color="auto"/>
            <w:left w:val="none" w:sz="0" w:space="0" w:color="auto"/>
            <w:bottom w:val="none" w:sz="0" w:space="0" w:color="auto"/>
            <w:right w:val="none" w:sz="0" w:space="0" w:color="auto"/>
          </w:divBdr>
        </w:div>
        <w:div w:id="1967274756">
          <w:marLeft w:val="0"/>
          <w:marRight w:val="0"/>
          <w:marTop w:val="0"/>
          <w:marBottom w:val="0"/>
          <w:divBdr>
            <w:top w:val="none" w:sz="0" w:space="0" w:color="auto"/>
            <w:left w:val="none" w:sz="0" w:space="0" w:color="auto"/>
            <w:bottom w:val="none" w:sz="0" w:space="0" w:color="auto"/>
            <w:right w:val="none" w:sz="0" w:space="0" w:color="auto"/>
          </w:divBdr>
        </w:div>
      </w:divsChild>
    </w:div>
    <w:div w:id="871461995">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502818802">
      <w:bodyDiv w:val="1"/>
      <w:marLeft w:val="0"/>
      <w:marRight w:val="0"/>
      <w:marTop w:val="0"/>
      <w:marBottom w:val="0"/>
      <w:divBdr>
        <w:top w:val="none" w:sz="0" w:space="0" w:color="auto"/>
        <w:left w:val="none" w:sz="0" w:space="0" w:color="auto"/>
        <w:bottom w:val="none" w:sz="0" w:space="0" w:color="auto"/>
        <w:right w:val="none" w:sz="0" w:space="0" w:color="auto"/>
      </w:divBdr>
      <w:divsChild>
        <w:div w:id="1222473806">
          <w:marLeft w:val="0"/>
          <w:marRight w:val="0"/>
          <w:marTop w:val="0"/>
          <w:marBottom w:val="0"/>
          <w:divBdr>
            <w:top w:val="none" w:sz="0" w:space="0" w:color="auto"/>
            <w:left w:val="none" w:sz="0" w:space="0" w:color="auto"/>
            <w:bottom w:val="none" w:sz="0" w:space="0" w:color="auto"/>
            <w:right w:val="none" w:sz="0" w:space="0" w:color="auto"/>
          </w:divBdr>
        </w:div>
        <w:div w:id="1311130944">
          <w:marLeft w:val="0"/>
          <w:marRight w:val="0"/>
          <w:marTop w:val="0"/>
          <w:marBottom w:val="0"/>
          <w:divBdr>
            <w:top w:val="none" w:sz="0" w:space="0" w:color="auto"/>
            <w:left w:val="none" w:sz="0" w:space="0" w:color="auto"/>
            <w:bottom w:val="none" w:sz="0" w:space="0" w:color="auto"/>
            <w:right w:val="none" w:sz="0" w:space="0" w:color="auto"/>
          </w:divBdr>
        </w:div>
        <w:div w:id="1352029022">
          <w:marLeft w:val="0"/>
          <w:marRight w:val="0"/>
          <w:marTop w:val="0"/>
          <w:marBottom w:val="0"/>
          <w:divBdr>
            <w:top w:val="none" w:sz="0" w:space="0" w:color="auto"/>
            <w:left w:val="none" w:sz="0" w:space="0" w:color="auto"/>
            <w:bottom w:val="none" w:sz="0" w:space="0" w:color="auto"/>
            <w:right w:val="none" w:sz="0" w:space="0" w:color="auto"/>
          </w:divBdr>
        </w:div>
        <w:div w:id="1996952220">
          <w:marLeft w:val="0"/>
          <w:marRight w:val="0"/>
          <w:marTop w:val="0"/>
          <w:marBottom w:val="0"/>
          <w:divBdr>
            <w:top w:val="none" w:sz="0" w:space="0" w:color="auto"/>
            <w:left w:val="none" w:sz="0" w:space="0" w:color="auto"/>
            <w:bottom w:val="none" w:sz="0" w:space="0" w:color="auto"/>
            <w:right w:val="none" w:sz="0" w:space="0" w:color="auto"/>
          </w:divBdr>
        </w:div>
        <w:div w:id="2017223208">
          <w:marLeft w:val="0"/>
          <w:marRight w:val="0"/>
          <w:marTop w:val="0"/>
          <w:marBottom w:val="0"/>
          <w:divBdr>
            <w:top w:val="none" w:sz="0" w:space="0" w:color="auto"/>
            <w:left w:val="none" w:sz="0" w:space="0" w:color="auto"/>
            <w:bottom w:val="none" w:sz="0" w:space="0" w:color="auto"/>
            <w:right w:val="none" w:sz="0" w:space="0" w:color="auto"/>
          </w:divBdr>
        </w:div>
      </w:divsChild>
    </w:div>
    <w:div w:id="1587883137">
      <w:bodyDiv w:val="1"/>
      <w:marLeft w:val="0"/>
      <w:marRight w:val="0"/>
      <w:marTop w:val="0"/>
      <w:marBottom w:val="0"/>
      <w:divBdr>
        <w:top w:val="none" w:sz="0" w:space="0" w:color="auto"/>
        <w:left w:val="none" w:sz="0" w:space="0" w:color="auto"/>
        <w:bottom w:val="none" w:sz="0" w:space="0" w:color="auto"/>
        <w:right w:val="none" w:sz="0" w:space="0" w:color="auto"/>
      </w:divBdr>
      <w:divsChild>
        <w:div w:id="52974669">
          <w:marLeft w:val="0"/>
          <w:marRight w:val="0"/>
          <w:marTop w:val="0"/>
          <w:marBottom w:val="0"/>
          <w:divBdr>
            <w:top w:val="none" w:sz="0" w:space="0" w:color="auto"/>
            <w:left w:val="none" w:sz="0" w:space="0" w:color="auto"/>
            <w:bottom w:val="none" w:sz="0" w:space="0" w:color="auto"/>
            <w:right w:val="none" w:sz="0" w:space="0" w:color="auto"/>
          </w:divBdr>
        </w:div>
        <w:div w:id="651297127">
          <w:marLeft w:val="0"/>
          <w:marRight w:val="0"/>
          <w:marTop w:val="0"/>
          <w:marBottom w:val="0"/>
          <w:divBdr>
            <w:top w:val="none" w:sz="0" w:space="0" w:color="auto"/>
            <w:left w:val="none" w:sz="0" w:space="0" w:color="auto"/>
            <w:bottom w:val="none" w:sz="0" w:space="0" w:color="auto"/>
            <w:right w:val="none" w:sz="0" w:space="0" w:color="auto"/>
          </w:divBdr>
        </w:div>
        <w:div w:id="981540803">
          <w:marLeft w:val="0"/>
          <w:marRight w:val="0"/>
          <w:marTop w:val="0"/>
          <w:marBottom w:val="0"/>
          <w:divBdr>
            <w:top w:val="none" w:sz="0" w:space="0" w:color="auto"/>
            <w:left w:val="none" w:sz="0" w:space="0" w:color="auto"/>
            <w:bottom w:val="none" w:sz="0" w:space="0" w:color="auto"/>
            <w:right w:val="none" w:sz="0" w:space="0" w:color="auto"/>
          </w:divBdr>
        </w:div>
        <w:div w:id="1395817440">
          <w:marLeft w:val="0"/>
          <w:marRight w:val="0"/>
          <w:marTop w:val="0"/>
          <w:marBottom w:val="0"/>
          <w:divBdr>
            <w:top w:val="none" w:sz="0" w:space="0" w:color="auto"/>
            <w:left w:val="none" w:sz="0" w:space="0" w:color="auto"/>
            <w:bottom w:val="none" w:sz="0" w:space="0" w:color="auto"/>
            <w:right w:val="none" w:sz="0" w:space="0" w:color="auto"/>
          </w:divBdr>
        </w:div>
        <w:div w:id="1835876886">
          <w:marLeft w:val="0"/>
          <w:marRight w:val="0"/>
          <w:marTop w:val="0"/>
          <w:marBottom w:val="0"/>
          <w:divBdr>
            <w:top w:val="none" w:sz="0" w:space="0" w:color="auto"/>
            <w:left w:val="none" w:sz="0" w:space="0" w:color="auto"/>
            <w:bottom w:val="none" w:sz="0" w:space="0" w:color="auto"/>
            <w:right w:val="none" w:sz="0" w:space="0" w:color="auto"/>
          </w:divBdr>
        </w:div>
        <w:div w:id="2013601068">
          <w:marLeft w:val="0"/>
          <w:marRight w:val="0"/>
          <w:marTop w:val="0"/>
          <w:marBottom w:val="0"/>
          <w:divBdr>
            <w:top w:val="none" w:sz="0" w:space="0" w:color="auto"/>
            <w:left w:val="none" w:sz="0" w:space="0" w:color="auto"/>
            <w:bottom w:val="none" w:sz="0" w:space="0" w:color="auto"/>
            <w:right w:val="none" w:sz="0" w:space="0" w:color="auto"/>
          </w:divBdr>
        </w:div>
        <w:div w:id="2119715588">
          <w:marLeft w:val="0"/>
          <w:marRight w:val="0"/>
          <w:marTop w:val="0"/>
          <w:marBottom w:val="0"/>
          <w:divBdr>
            <w:top w:val="none" w:sz="0" w:space="0" w:color="auto"/>
            <w:left w:val="none" w:sz="0" w:space="0" w:color="auto"/>
            <w:bottom w:val="none" w:sz="0" w:space="0" w:color="auto"/>
            <w:right w:val="none" w:sz="0" w:space="0" w:color="auto"/>
          </w:divBdr>
        </w:div>
      </w:divsChild>
    </w:div>
    <w:div w:id="1600678771">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hyperlink" Target="file:///C:/Users/fionadurante/Downloads/deeca.vic.gov.au" TargetMode="External"/><Relationship Id="rId39" Type="http://schemas.openxmlformats.org/officeDocument/2006/relationships/theme" Target="theme/theme1.xml"/><Relationship Id="rId21" Type="http://schemas.openxmlformats.org/officeDocument/2006/relationships/image" Target="media/image7.png"/><Relationship Id="rId34" Type="http://schemas.openxmlformats.org/officeDocument/2006/relationships/hyperlink" Target="mailto:aboriginal.employment@deeca.vic.gov.au"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hyperlink" Target="https://careers.vic.gov.au/victorian-public-sector/public-sector-values-integrity" TargetMode="Externa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6.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yperlink" Target="http://www.deeca.vic.gov.au"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eader" Target="header1.xml"/><Relationship Id="rId36" Type="http://schemas.openxmlformats.org/officeDocument/2006/relationships/header" Target="header2.xm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file:///C:/Users/fionadurante/Downloads/deeca.vic.gov.au" TargetMode="External"/><Relationship Id="rId30" Type="http://schemas.openxmlformats.org/officeDocument/2006/relationships/footer" Target="footer2.xml"/><Relationship Id="rId35" Type="http://schemas.openxmlformats.org/officeDocument/2006/relationships/hyperlink" Target="mailto:customer.service@deeca.vic.gov.au" TargetMode="External"/><Relationship Id="rId8" Type="http://schemas.openxmlformats.org/officeDocument/2006/relationships/customXml" Target="../customXml/item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2F537C"/>
    <w:rsid w:val="004068B7"/>
    <w:rsid w:val="004E310B"/>
    <w:rsid w:val="0060089B"/>
    <w:rsid w:val="00633B6F"/>
    <w:rsid w:val="00695BC9"/>
    <w:rsid w:val="008D54FC"/>
    <w:rsid w:val="00A029F5"/>
    <w:rsid w:val="00A4222A"/>
    <w:rsid w:val="00A83266"/>
    <w:rsid w:val="00AA2539"/>
    <w:rsid w:val="00AC5A0F"/>
    <w:rsid w:val="00B15F55"/>
    <w:rsid w:val="00B20D3B"/>
    <w:rsid w:val="00D12489"/>
    <w:rsid w:val="00D83E5E"/>
    <w:rsid w:val="00DB7DCE"/>
    <w:rsid w:val="00DD2296"/>
    <w:rsid w:val="00E4078F"/>
    <w:rsid w:val="00ED680C"/>
    <w:rsid w:val="00F36F1F"/>
    <w:rsid w:val="00FC6E09"/>
    <w:rsid w:val="00FD69B9"/>
    <w:rsid w:val="00FF5F99"/>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customXsn xmlns="http://schemas.microsoft.com/office/2006/metadata/customXsn">
  <xsnLocation/>
  <cached>True</cached>
  <openByDefault>True</openByDefault>
  <xsnScope>/sites/contentTypeHub</xsnScope>
</customXsn>
</file>

<file path=customXml/item3.xml><?xml version="1.0" encoding="utf-8"?>
<ct:contentTypeSchema xmlns:ct="http://schemas.microsoft.com/office/2006/metadata/contentType" xmlns:ma="http://schemas.microsoft.com/office/2006/metadata/properties/metaAttributes" ct:_="" ma:_="" ma:contentTypeName="File Note" ma:contentTypeID="0x0101002517F445A0F35E449C98AAD631F2B0384F00D5545E49BBAE504B9E7673B7110C2189" ma:contentTypeVersion="15" ma:contentTypeDescription="An informal note describing something to be remembered or acted upon in the future - DEPI" ma:contentTypeScope="" ma:versionID="2ffe33a2e3a002b14281994ca19532f9">
  <xsd:schema xmlns:xsd="http://www.w3.org/2001/XMLSchema" xmlns:xs="http://www.w3.org/2001/XMLSchema" xmlns:p="http://schemas.microsoft.com/office/2006/metadata/properties" xmlns:ns1="http://schemas.microsoft.com/sharepoint/v3" xmlns:ns2="a5f32de4-e402-4188-b034-e71ca7d22e54" xmlns:ns3="9fd47c19-1c4a-4d7d-b342-c10cef269344" xmlns:ns4="4f43b61d-864e-4e1c-9803-09a7fc10fab8" targetNamespace="http://schemas.microsoft.com/office/2006/metadata/properties" ma:root="true" ma:fieldsID="232fa6c16d9517a4de01de416c502eeb" ns1:_="" ns2:_="" ns3:_="" ns4:_="">
    <xsd:import namespace="http://schemas.microsoft.com/sharepoint/v3"/>
    <xsd:import namespace="a5f32de4-e402-4188-b034-e71ca7d22e54"/>
    <xsd:import namespace="9fd47c19-1c4a-4d7d-b342-c10cef269344"/>
    <xsd:import namespace="4f43b61d-864e-4e1c-9803-09a7fc10fab8"/>
    <xsd:element name="properties">
      <xsd:complexType>
        <xsd:sequence>
          <xsd:element name="documentManagement">
            <xsd:complexType>
              <xsd:all>
                <xsd:element ref="ns1:RoutingRuleDescription" minOccurs="0"/>
                <xsd:element ref="ns1:Language"/>
                <xsd:element ref="ns2:_dlc_DocIdUrl" minOccurs="0"/>
                <xsd:element ref="ns2:_dlc_DocId" minOccurs="0"/>
                <xsd:element ref="ns3:k1bd994a94c2413797db3bab8f123f6f" minOccurs="0"/>
                <xsd:element ref="ns3:a25c4e3633654d669cbaa09ae6b70789" minOccurs="0"/>
                <xsd:element ref="ns3:mfe9accc5a0b4653a7b513b67ffd122d" minOccurs="0"/>
                <xsd:element ref="ns2:_dlc_DocIdPersistId" minOccurs="0"/>
                <xsd:element ref="ns3:pd01c257034b4e86b1f58279a3bd54c6" minOccurs="0"/>
                <xsd:element ref="ns3:fb3179c379644f499d7166d0c985669b" minOccurs="0"/>
                <xsd:element ref="ns3:TaxCatchAll" minOccurs="0"/>
                <xsd:element ref="ns3:TaxCatchAllLabel" minOccurs="0"/>
                <xsd:element ref="ns3:ece32f50ba964e1fbf627a9d83fe6c01" minOccurs="0"/>
                <xsd:element ref="ns3:ic50d0a05a8e4d9791dac67f8a1e716c" minOccurs="0"/>
                <xsd:element ref="ns3:n771d69a070c4babbf278c67c8a2b859" minOccurs="0"/>
                <xsd:element ref="ns4:a6384d591ae74379b843371b5be02375"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2" nillable="true" ma:displayName="Description" ma:internalName="RoutingRuleDescription" ma:readOnly="false">
      <xsd:simpleType>
        <xsd:restriction base="dms:Text">
          <xsd:maxLength value="255"/>
        </xsd:restriction>
      </xsd:simpleType>
    </xsd:element>
    <xsd:element name="Language" ma:index="11" ma:displayName="Language" ma:default="English"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19"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k1bd994a94c2413797db3bab8f123f6f" ma:index="14" nillable="true" ma:taxonomy="true" ma:internalName="k1bd994a94c2413797db3bab8f123f6f" ma:taxonomyFieldName="Section" ma:displayName="Section" ma:default="7;#All|8270565e-a836-42c0-aa61-1ac7b0ff14aa" ma:fieldId="{41bd994a-94c2-4137-97db-3bab8f123f6f}" ma:sspId="797aeec6-0273-40f2-ab3e-beee73212332" ma:termSetId="7ed103ff-4fe0-4197-8cbd-8afd7af5c093" ma:anchorId="00000000-0000-0000-0000-000000000000" ma:open="false" ma:isKeyword="false">
      <xsd:complexType>
        <xsd:sequence>
          <xsd:element ref="pc:Terms" minOccurs="0" maxOccurs="1"/>
        </xsd:sequence>
      </xsd:complexType>
    </xsd:element>
    <xsd:element name="a25c4e3633654d669cbaa09ae6b70789" ma:index="16" nillable="true" ma:taxonomy="true" ma:internalName="a25c4e3633654d669cbaa09ae6b70789" ma:taxonomyFieldName="Sub_x002d_Section" ma:displayName="Sub-Section" ma:default="" ma:fieldId="{a25c4e36-3365-4d66-9cba-a09ae6b70789}" ma:sspId="797aeec6-0273-40f2-ab3e-beee73212332" ma:termSetId="52866136-d969-4b31-8d96-2f1d875187a1" ma:anchorId="00000000-0000-0000-0000-000000000000" ma:open="false" ma:isKeyword="false">
      <xsd:complexType>
        <xsd:sequence>
          <xsd:element ref="pc:Terms" minOccurs="0" maxOccurs="1"/>
        </xsd:sequence>
      </xsd:complexType>
    </xsd:element>
    <xsd:element name="mfe9accc5a0b4653a7b513b67ffd122d" ma:index="18" ma:taxonomy="true" ma:internalName="mfe9accc5a0b4653a7b513b67ffd122d" ma:taxonomyFieldName="Branch" ma:displayName="Branch" ma:default="6;#All|8270565e-a836-42c0-aa61-1ac7b0ff14aa" ma:fieldId="{6fe9accc-5a0b-4653-a7b5-13b67ffd122d}" ma:sspId="797aeec6-0273-40f2-ab3e-beee73212332" ma:termSetId="2966b9b6-b7ea-4bfd-a4f9-f27ab5012f44" ma:anchorId="00000000-0000-0000-0000-000000000000" ma:open="false" ma:isKeyword="false">
      <xsd:complexType>
        <xsd:sequence>
          <xsd:element ref="pc:Terms" minOccurs="0" maxOccurs="1"/>
        </xsd:sequence>
      </xsd:complexType>
    </xsd:element>
    <xsd:element name="pd01c257034b4e86b1f58279a3bd54c6" ma:index="20" ma:taxonomy="true" ma:internalName="pd01c257034b4e86b1f58279a3bd54c6" ma:taxonomyFieldName="Security_x0020_Classification" ma:displayName="Security Classification"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fb3179c379644f499d7166d0c985669b" ma:index="21" ma:taxonomy="true" ma:internalName="fb3179c379644f499d7166d0c985669b" ma:taxonomyFieldName="Dissemination_x0020_Limiting_x0020_Marker" ma:displayName="Dissemination Limiting Marker"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TaxCatchAll" ma:index="22" nillable="true" ma:displayName="Taxonomy Catch All Column" ma:hidden="true" ma:list="{ba15df8e-971d-4a4d-8221-fcb788bea0f2}" ma:internalName="TaxCatchAll" ma:showField="CatchAllData" ma:web="08066fca-d23d-4bdb-a54a-654a7df94350">
      <xsd:complexType>
        <xsd:complexContent>
          <xsd:extension base="dms:MultiChoiceLookup">
            <xsd:sequence>
              <xsd:element name="Value" type="dms:Lookup" maxOccurs="unbounded" minOccurs="0" nillable="true"/>
            </xsd:sequence>
          </xsd:extension>
        </xsd:complexContent>
      </xsd:complexType>
    </xsd:element>
    <xsd:element name="TaxCatchAllLabel" ma:index="23" nillable="true" ma:displayName="Taxonomy Catch All Column1" ma:hidden="true" ma:list="{ba15df8e-971d-4a4d-8221-fcb788bea0f2}" ma:internalName="TaxCatchAllLabel" ma:readOnly="true" ma:showField="CatchAllDataLabel" ma:web="08066fca-d23d-4bdb-a54a-654a7df94350">
      <xsd:complexType>
        <xsd:complexContent>
          <xsd:extension base="dms:MultiChoiceLookup">
            <xsd:sequence>
              <xsd:element name="Value" type="dms:Lookup" maxOccurs="unbounded" minOccurs="0" nillable="true"/>
            </xsd:sequence>
          </xsd:extension>
        </xsd:complexContent>
      </xsd:complexType>
    </xsd:element>
    <xsd:element name="ece32f50ba964e1fbf627a9d83fe6c01" ma:index="25" ma:taxonomy="true" ma:internalName="ece32f50ba964e1fbf627a9d83fe6c01" ma:taxonomyFieldName="Agency" ma:displayName="Agency" ma:default="1;#Department of Environment, Land, Water and Planning|607a3f87-1228-4cd9-82a5-076aa8776274" ma:fieldId="{ece32f50-ba96-4e1f-bf62-7a9d83fe6c01}" ma:sspId="797aeec6-0273-40f2-ab3e-beee73212332" ma:termSetId="8802f075-2b41-4f09-b612-1b6d41c66981" ma:anchorId="00000000-0000-0000-0000-000000000000" ma:open="false" ma:isKeyword="false">
      <xsd:complexType>
        <xsd:sequence>
          <xsd:element ref="pc:Terms" minOccurs="0" maxOccurs="1"/>
        </xsd:sequence>
      </xsd:complexType>
    </xsd:element>
    <xsd:element name="ic50d0a05a8e4d9791dac67f8a1e716c" ma:index="27" ma:taxonomy="true" ma:internalName="ic50d0a05a8e4d9791dac67f8a1e716c" ma:taxonomyFieldName="Group1" ma:displayName="Group" ma:default="12;#Forest, Fire and Regions|2e0654de-dfdc-4793-b2a2-0db9a0abca14" ma:fieldId="{2c50d0a0-5a8e-4d97-91da-c67f8a1e716c}" ma:sspId="797aeec6-0273-40f2-ab3e-beee73212332" ma:termSetId="4ea60e42-aaf2-4d08-ba07-c252f1e94b4c" ma:anchorId="00000000-0000-0000-0000-000000000000" ma:open="false" ma:isKeyword="false">
      <xsd:complexType>
        <xsd:sequence>
          <xsd:element ref="pc:Terms" minOccurs="0" maxOccurs="1"/>
        </xsd:sequence>
      </xsd:complexType>
    </xsd:element>
    <xsd:element name="n771d69a070c4babbf278c67c8a2b859" ma:index="29" ma:taxonomy="true" ma:internalName="n771d69a070c4babbf278c67c8a2b859" ma:taxonomyFieldName="Division" ma:displayName="Division" ma:default="13;#Policy and Planning|01515e0b-0528-49c7-a53b-6d3bf8d1dbc3" ma:fieldId="{7771d69a-070c-4bab-bf27-8c67c8a2b859}" ma:sspId="797aeec6-0273-40f2-ab3e-beee73212332" ma:termSetId="0b563327-3fd1-4e33-bf14-c9e227ef5a35"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f43b61d-864e-4e1c-9803-09a7fc10fab8" elementFormDefault="qualified">
    <xsd:import namespace="http://schemas.microsoft.com/office/2006/documentManagement/types"/>
    <xsd:import namespace="http://schemas.microsoft.com/office/infopath/2007/PartnerControls"/>
    <xsd:element name="a6384d591ae74379b843371b5be02375" ma:index="31" nillable="true" ma:taxonomy="true" ma:internalName="a6384d591ae74379b843371b5be02375" ma:taxonomyFieldName="Category" ma:displayName="Category" ma:default="" ma:fieldId="{a6384d59-1ae7-4379-b843-371b5be02375}" ma:sspId="797aeec6-0273-40f2-ab3e-beee73212332" ma:termSetId="08ef28ca-2354-4613-96ae-b582558a241a" ma:anchorId="7847f6c7-0c3c-4c4e-be00-2976f8dd9b85"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6"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13</Value>
      <Value>12</Value>
      <Value>7</Value>
      <Value>6</Value>
      <Value>3</Value>
      <Value>2</Value>
      <Value>1</Value>
    </TaxCatchAll>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 xmlns="a5f32de4-e402-4188-b034-e71ca7d22e54">DOCID431-156490392-336</_dlc_DocId>
    <_dlc_DocIdUrl xmlns="a5f32de4-e402-4188-b034-e71ca7d22e54">
      <Url>https://delwpvicgovau.sharepoint.com/sites/ecm_431/_layouts/15/DocIdRedir.aspx?ID=DOCID431-156490392-336</Url>
      <Description>DOCID431-156490392-336</Description>
    </_dlc_DocIdUrl>
    <Language xmlns="http://schemas.microsoft.com/sharepoint/v3">English</Language>
    <ece32f50ba964e1fbf627a9d83fe6c01 xmlns="9fd47c19-1c4a-4d7d-b342-c10cef269344">
      <Terms xmlns="http://schemas.microsoft.com/office/infopath/2007/PartnerControls">
        <TermInfo xmlns="http://schemas.microsoft.com/office/infopath/2007/PartnerControls">
          <TermName xmlns="http://schemas.microsoft.com/office/infopath/2007/PartnerControls">Department of Environment, Land, Water and Planning</TermName>
          <TermId xmlns="http://schemas.microsoft.com/office/infopath/2007/PartnerControls">607a3f87-1228-4cd9-82a5-076aa8776274</TermId>
        </TermInfo>
      </Terms>
    </ece32f50ba964e1fbf627a9d83fe6c01>
    <a6384d591ae74379b843371b5be02375 xmlns="4f43b61d-864e-4e1c-9803-09a7fc10fab8">
      <Terms xmlns="http://schemas.microsoft.com/office/infopath/2007/PartnerControls"/>
    </a6384d591ae74379b843371b5be02375>
    <k1bd994a94c2413797db3bab8f123f6f xmlns="9fd47c19-1c4a-4d7d-b342-c10cef269344">
      <Terms xmlns="http://schemas.microsoft.com/office/infopath/2007/PartnerControls">
        <TermInfo xmlns="http://schemas.microsoft.com/office/infopath/2007/PartnerControls">
          <TermName xmlns="http://schemas.microsoft.com/office/infopath/2007/PartnerControls">All</TermName>
          <TermId xmlns="http://schemas.microsoft.com/office/infopath/2007/PartnerControls">8270565e-a836-42c0-aa61-1ac7b0ff14aa</TermId>
        </TermInfo>
      </Terms>
    </k1bd994a94c2413797db3bab8f123f6f>
    <n771d69a070c4babbf278c67c8a2b859 xmlns="9fd47c19-1c4a-4d7d-b342-c10cef269344">
      <Terms xmlns="http://schemas.microsoft.com/office/infopath/2007/PartnerControls">
        <TermInfo xmlns="http://schemas.microsoft.com/office/infopath/2007/PartnerControls">
          <TermName xmlns="http://schemas.microsoft.com/office/infopath/2007/PartnerControls">Policy and Planning</TermName>
          <TermId xmlns="http://schemas.microsoft.com/office/infopath/2007/PartnerControls">01515e0b-0528-49c7-a53b-6d3bf8d1dbc3</TermId>
        </TermInfo>
      </Terms>
    </n771d69a070c4babbf278c67c8a2b859>
    <mfe9accc5a0b4653a7b513b67ffd122d xmlns="9fd47c19-1c4a-4d7d-b342-c10cef269344">
      <Terms xmlns="http://schemas.microsoft.com/office/infopath/2007/PartnerControls">
        <TermInfo xmlns="http://schemas.microsoft.com/office/infopath/2007/PartnerControls">
          <TermName xmlns="http://schemas.microsoft.com/office/infopath/2007/PartnerControls">All</TermName>
          <TermId xmlns="http://schemas.microsoft.com/office/infopath/2007/PartnerControls">8270565e-a836-42c0-aa61-1ac7b0ff14aa</TermId>
        </TermInfo>
      </Terms>
    </mfe9accc5a0b4653a7b513b67ffd122d>
    <RoutingRuleDescription xmlns="http://schemas.microsoft.com/sharepoint/v3" xsi:nil="true"/>
    <a25c4e3633654d669cbaa09ae6b70789 xmlns="9fd47c19-1c4a-4d7d-b342-c10cef269344">
      <Terms xmlns="http://schemas.microsoft.com/office/infopath/2007/PartnerControls"/>
    </a25c4e3633654d669cbaa09ae6b70789>
    <ic50d0a05a8e4d9791dac67f8a1e716c xmlns="9fd47c19-1c4a-4d7d-b342-c10cef269344">
      <Terms xmlns="http://schemas.microsoft.com/office/infopath/2007/PartnerControls">
        <TermInfo xmlns="http://schemas.microsoft.com/office/infopath/2007/PartnerControls">
          <TermName xmlns="http://schemas.microsoft.com/office/infopath/2007/PartnerControls">Forest, Fire and Regions</TermName>
          <TermId xmlns="http://schemas.microsoft.com/office/infopath/2007/PartnerControls">2e0654de-dfdc-4793-b2a2-0db9a0abca14</TermId>
        </TermInfo>
      </Terms>
    </ic50d0a05a8e4d9791dac67f8a1e716c>
  </documentManagement>
</p:properties>
</file>

<file path=customXml/item8.xml><?xml version="1.0" encoding="utf-8"?>
<?mso-contentType ?>
<SharedContentType xmlns="Microsoft.SharePoint.Taxonomy.ContentTypeSync" SourceId="797aeec6-0273-40f2-ab3e-beee73212332" ContentTypeId="0x0101002517F445A0F35E449C98AAD631F2B0384F" PreviousValue="false"/>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8BAB31F-B0BE-4464-94F8-B616D372E3B1}">
  <ds:schemaRefs>
    <ds:schemaRef ds:uri="http://schemas.microsoft.com/office/2006/metadata/customXsn"/>
  </ds:schemaRefs>
</ds:datastoreItem>
</file>

<file path=customXml/itemProps3.xml><?xml version="1.0" encoding="utf-8"?>
<ds:datastoreItem xmlns:ds="http://schemas.openxmlformats.org/officeDocument/2006/customXml" ds:itemID="{D669DBCA-3802-46D5-AD61-CC9059743F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5f32de4-e402-4188-b034-e71ca7d22e54"/>
    <ds:schemaRef ds:uri="9fd47c19-1c4a-4d7d-b342-c10cef269344"/>
    <ds:schemaRef ds:uri="4f43b61d-864e-4e1c-9803-09a7fc10fa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5.xml><?xml version="1.0" encoding="utf-8"?>
<ds:datastoreItem xmlns:ds="http://schemas.openxmlformats.org/officeDocument/2006/customXml" ds:itemID="{78677DE6-B652-4C8A-AEF0-ADB8B49A50E3}">
  <ds:schemaRefs>
    <ds:schemaRef ds:uri="http://schemas.microsoft.com/sharepoint/events"/>
  </ds:schemaRefs>
</ds:datastoreItem>
</file>

<file path=customXml/itemProps6.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7.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http://schemas.microsoft.com/sharepoint/v3"/>
    <ds:schemaRef ds:uri="4f43b61d-864e-4e1c-9803-09a7fc10fab8"/>
  </ds:schemaRefs>
</ds:datastoreItem>
</file>

<file path=customXml/itemProps8.xml><?xml version="1.0" encoding="utf-8"?>
<ds:datastoreItem xmlns:ds="http://schemas.openxmlformats.org/officeDocument/2006/customXml" ds:itemID="{F7E846F0-2A06-4C7E-8077-72F9CEE9812F}">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8</TotalTime>
  <Pages>5</Pages>
  <Words>2273</Words>
  <Characters>12959</Characters>
  <Application>Microsoft Office Word</Application>
  <DocSecurity>0</DocSecurity>
  <Lines>107</Lines>
  <Paragraphs>30</Paragraphs>
  <ScaleCrop>false</ScaleCrop>
  <HeadingPairs>
    <vt:vector size="2" baseType="variant">
      <vt:variant>
        <vt:lpstr>Title</vt:lpstr>
      </vt:variant>
      <vt:variant>
        <vt:i4>1</vt:i4>
      </vt:variant>
    </vt:vector>
  </HeadingPairs>
  <TitlesOfParts>
    <vt:vector size="1" baseType="lpstr">
      <vt:lpstr>Manager Emergency Management Policy and Partnerships</vt:lpstr>
    </vt:vector>
  </TitlesOfParts>
  <Company/>
  <LinksUpToDate>false</LinksUpToDate>
  <CharactersWithSpaces>15202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Manager Emergency Management Policy and Partnerships</dc:title>
  <dc:subject>Position Description</dc:subject>
  <dc:creator>Fiona</dc:creator>
  <cp:keywords/>
  <dc:description/>
  <cp:lastModifiedBy>Maleeha Muhammad Arif (DEECA)</cp:lastModifiedBy>
  <cp:revision>4</cp:revision>
  <cp:lastPrinted>2022-06-17T19:14:00Z</cp:lastPrinted>
  <dcterms:created xsi:type="dcterms:W3CDTF">2026-08-25T23:58:00Z</dcterms:created>
  <dcterms:modified xsi:type="dcterms:W3CDTF">2026-08-26T01:44:00Z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0x0101002517F445A0F35E449C98AAD631F2B0384F00D5545E49BBAE504B9E7673B7110C2189</vt:lpwstr>
  </property>
  <property fmtid="{D5CDD505-2E9C-101B-9397-08002B2CF9AE}" pid="5" name="MediaServiceImageTags">
    <vt:lpwstr/>
  </property>
  <property fmtid="{D5CDD505-2E9C-101B-9397-08002B2CF9AE}" pid="6" name="_dlc_DocIdItemGuid">
    <vt:lpwstr>accc31e9-96dd-4cc0-a080-327c04c20bc6</vt:lpwstr>
  </property>
  <property fmtid="{D5CDD505-2E9C-101B-9397-08002B2CF9AE}" pid="7" name="Dissemination Limiting Marker">
    <vt:lpwstr>2;#FOUO|955eb6fc-b35a-4808-8aa5-31e514fa3f26</vt:lpwstr>
  </property>
  <property fmtid="{D5CDD505-2E9C-101B-9397-08002B2CF9AE}" pid="8" name="Security Classification">
    <vt:lpwstr>3;#Unclassified|7fa379f4-4aba-4692-ab80-7d39d3a23cf4</vt:lpwstr>
  </property>
  <property fmtid="{D5CDD505-2E9C-101B-9397-08002B2CF9AE}" pid="9" name="g91c59fb10974fa1a03160ad8386f0f4">
    <vt:lpwstr/>
  </property>
  <property fmtid="{D5CDD505-2E9C-101B-9397-08002B2CF9AE}" pid="10" name="Records Class Team Admin">
    <vt:lpwstr>45</vt:lpwstr>
  </property>
  <property fmtid="{D5CDD505-2E9C-101B-9397-08002B2CF9AE}" pid="11" name="Department Document Type">
    <vt:lpwstr>13;#Template|ad5654aa-69da-4dc8-81ae-e984a44f2180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91;#Recruiting someone to your team|f7744592-b315-4d8e-a76c-334f2b802bf1;#164;#Grade review|f7ad65ac-03ab-486a-9d79-d2a18ebc3522;#138;#Student interns|64cffe4a-5ed8-4613-901d-4715e00cad1e;#180;#Expression of interest to fill a vacancy|6d398fea-abd8-4137-b21d-f2907c9c9cc9</vt:lpwstr>
  </property>
  <property fmtid="{D5CDD505-2E9C-101B-9397-08002B2CF9AE}" pid="16" name="AdaOwningGroup">
    <vt:lpwstr>18;#People and Culture|4fe8dd26-179b-41a1-8a74-1f09d81ad67a</vt:lpwstr>
  </property>
  <property fmtid="{D5CDD505-2E9C-101B-9397-08002B2CF9AE}" pid="17" name="MSIP_Label_4257e2ab-f512-40e2-9c9a-c64247360765_Enabled">
    <vt:lpwstr>true</vt:lpwstr>
  </property>
  <property fmtid="{D5CDD505-2E9C-101B-9397-08002B2CF9AE}" pid="18" name="MSIP_Label_4257e2ab-f512-40e2-9c9a-c64247360765_SetDate">
    <vt:lpwstr>2023-10-01T10:12:21Z</vt:lpwstr>
  </property>
  <property fmtid="{D5CDD505-2E9C-101B-9397-08002B2CF9AE}" pid="19" name="MSIP_Label_4257e2ab-f512-40e2-9c9a-c64247360765_Method">
    <vt:lpwstr>Privileged</vt:lpwstr>
  </property>
  <property fmtid="{D5CDD505-2E9C-101B-9397-08002B2CF9AE}" pid="20" name="MSIP_Label_4257e2ab-f512-40e2-9c9a-c64247360765_Name">
    <vt:lpwstr>OFFICIAL</vt:lpwstr>
  </property>
  <property fmtid="{D5CDD505-2E9C-101B-9397-08002B2CF9AE}" pid="21" name="MSIP_Label_4257e2ab-f512-40e2-9c9a-c64247360765_SiteId">
    <vt:lpwstr>e8bdd6f7-fc18-4e48-a554-7f547927223b</vt:lpwstr>
  </property>
  <property fmtid="{D5CDD505-2E9C-101B-9397-08002B2CF9AE}" pid="22" name="MSIP_Label_4257e2ab-f512-40e2-9c9a-c64247360765_ActionId">
    <vt:lpwstr>3cd16b54-e944-4712-9856-9b35224bb7f5</vt:lpwstr>
  </property>
  <property fmtid="{D5CDD505-2E9C-101B-9397-08002B2CF9AE}" pid="23" name="MSIP_Label_4257e2ab-f512-40e2-9c9a-c64247360765_ContentBits">
    <vt:lpwstr>2</vt:lpwstr>
  </property>
  <property fmtid="{D5CDD505-2E9C-101B-9397-08002B2CF9AE}" pid="24" name="_docset_NoMedatataSyncRequired">
    <vt:lpwstr>False</vt:lpwstr>
  </property>
  <property fmtid="{D5CDD505-2E9C-101B-9397-08002B2CF9AE}" pid="25" name="Records Class Polices Procedure">
    <vt:lpwstr>15;#Administration|51c21ac7-bf93-4151-9336-cb224cdf56e7</vt:lpwstr>
  </property>
  <property fmtid="{D5CDD505-2E9C-101B-9397-08002B2CF9AE}" pid="26" name="Records Class HR Admin">
    <vt:lpwstr>14;#Position Description|9b605b16-5ff4-4142-9815-57489365a519</vt:lpwstr>
  </property>
  <property fmtid="{D5CDD505-2E9C-101B-9397-08002B2CF9AE}" pid="27" name="Security_x0020_Classification">
    <vt:lpwstr>3;#Unclassified|7fa379f4-4aba-4692-ab80-7d39d3a23cf4</vt:lpwstr>
  </property>
  <property fmtid="{D5CDD505-2E9C-101B-9397-08002B2CF9AE}" pid="28" name="Dissemination_x0020_Limiting_x0020_Marker">
    <vt:lpwstr>2;#FOUO|955eb6fc-b35a-4808-8aa5-31e514fa3f26</vt:lpwstr>
  </property>
  <property fmtid="{D5CDD505-2E9C-101B-9397-08002B2CF9AE}" pid="29" name="Section">
    <vt:lpwstr>7;#All|8270565e-a836-42c0-aa61-1ac7b0ff14aa</vt:lpwstr>
  </property>
  <property fmtid="{D5CDD505-2E9C-101B-9397-08002B2CF9AE}" pid="30" name="Agency">
    <vt:lpwstr>1;#Department of Environment, Land, Water and Planning|607a3f87-1228-4cd9-82a5-076aa8776274</vt:lpwstr>
  </property>
  <property fmtid="{D5CDD505-2E9C-101B-9397-08002B2CF9AE}" pid="31" name="Branch">
    <vt:lpwstr>6;#All|8270565e-a836-42c0-aa61-1ac7b0ff14aa</vt:lpwstr>
  </property>
  <property fmtid="{D5CDD505-2E9C-101B-9397-08002B2CF9AE}" pid="32" name="Division">
    <vt:lpwstr>13;#Policy and Planning|01515e0b-0528-49c7-a53b-6d3bf8d1dbc3</vt:lpwstr>
  </property>
  <property fmtid="{D5CDD505-2E9C-101B-9397-08002B2CF9AE}" pid="33" name="Group1">
    <vt:lpwstr>12;#Forest, Fire and Regions|2e0654de-dfdc-4793-b2a2-0db9a0abca14</vt:lpwstr>
  </property>
  <property fmtid="{D5CDD505-2E9C-101B-9397-08002B2CF9AE}" pid="34" name="Sub-Section">
    <vt:lpwstr/>
  </property>
  <property fmtid="{D5CDD505-2E9C-101B-9397-08002B2CF9AE}" pid="35" name="o85941e134754762b9719660a258a6e6">
    <vt:lpwstr/>
  </property>
  <property fmtid="{D5CDD505-2E9C-101B-9397-08002B2CF9AE}" pid="36" name="Reference_x0020_Type">
    <vt:lpwstr/>
  </property>
  <property fmtid="{D5CDD505-2E9C-101B-9397-08002B2CF9AE}" pid="37" name="Copyright_x0020_Licence_x0020_Name">
    <vt:lpwstr/>
  </property>
  <property fmtid="{D5CDD505-2E9C-101B-9397-08002B2CF9AE}" pid="38" name="df723ab3fe1c4eb7a0b151674e7ac40d">
    <vt:lpwstr/>
  </property>
  <property fmtid="{D5CDD505-2E9C-101B-9397-08002B2CF9AE}" pid="39" name="Sub_x002d_Section">
    <vt:lpwstr/>
  </property>
  <property fmtid="{D5CDD505-2E9C-101B-9397-08002B2CF9AE}" pid="40" name="ld508a88e6264ce89693af80a72862cb">
    <vt:lpwstr/>
  </property>
  <property fmtid="{D5CDD505-2E9C-101B-9397-08002B2CF9AE}" pid="41" name="Category">
    <vt:lpwstr/>
  </property>
  <property fmtid="{D5CDD505-2E9C-101B-9397-08002B2CF9AE}" pid="42" name="lcf76f155ced4ddcb4097134ff3c332f">
    <vt:lpwstr/>
  </property>
  <property fmtid="{D5CDD505-2E9C-101B-9397-08002B2CF9AE}" pid="43" name="Copyright_x0020_License_x0020_Type">
    <vt:lpwstr/>
  </property>
  <property fmtid="{D5CDD505-2E9C-101B-9397-08002B2CF9AE}" pid="44" name="Copyright Licence Name">
    <vt:lpwstr/>
  </property>
  <property fmtid="{D5CDD505-2E9C-101B-9397-08002B2CF9AE}" pid="45" name="Reference Type">
    <vt:lpwstr/>
  </property>
  <property fmtid="{D5CDD505-2E9C-101B-9397-08002B2CF9AE}" pid="46" name="Copyright License Type">
    <vt:lpwstr/>
  </property>
  <property fmtid="{D5CDD505-2E9C-101B-9397-08002B2CF9AE}" pid="47" name="docLang">
    <vt:lpwstr>en</vt:lpwstr>
  </property>
</Properties>
</file>