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3EB064EA" w:rsidR="00254F12" w:rsidRPr="00862057" w:rsidRDefault="00D516CE"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FE4299">
            <w:t xml:space="preserve">Department of Energy, Environment and Climate Action </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018C7CE6">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05C54F71">
              <v:shape id="Navy" style="position:absolute;margin-left:0;margin-top:0;width:538.3pt;height:175.45pt;z-index:-2516899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237BFD4D">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024DE666">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04EFE5C2">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4BE40064">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7AE204ED">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6B932BEB">
              <v:shape id="RibbonElement2" style="position:absolute;margin-left:413.8pt;margin-top:105.25pt;width:98.95pt;height:70.3pt;z-index:2516449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00700B72">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52D67287">
              <v:shape id="RibbonElement3"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4A3BE24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2CEE5051">
              <v:shape id="RibbonElement4Grp" style="position:absolute;margin-left:446.25pt;margin-top:105.25pt;width:83.05pt;height:70.3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0DFFBAD3">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7D375521">
              <v:shape id="RibbonElement1" style="position:absolute;margin-left:463.65pt;margin-top:0;width:132.1pt;height:140.3pt;z-index:2516387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282464FD">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42FE5C34">
              <v:group id="Cover_Website" style="position:absolute;margin-left:0;margin-top:776.95pt;width:179.15pt;height:65.2pt;z-index:251658242;visibility:hidden;mso-position-horizontal-relative:page;mso-position-vertical-relative:page;mso-width-relative:margin;mso-height-relative:margin" alt="&quot;&quot;" coordsize="22745,8274" o:spid="_x0000_s1026" editas="canvas" w14:anchorId="387FDCF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22745;height:8274;visibility:hidden;mso-wrap-style:square" alt="&quot;&quot;" type="#_x0000_t75">
                  <v:fill o:detectmouseclick="t"/>
                  <v:path o:connecttype="none"/>
                </v:shape>
                <v:shapetype id="_x0000_t202" coordsize="21600,21600" o:spt="202" path="m,l,21600r21600,l21600,xe">
                  <v:stroke joinstyle="miter"/>
                  <v:path gradientshapeok="t" o:connecttype="rect"/>
                </v:shapetype>
                <v:shape id="Cover_TextBoxWeb" style="position:absolute;left:5400;top:1458;width:17352;height:3600;visibility:visible;mso-wrap-style:square;v-text-anchor:top" o:spid="_x0000_s1028" filled="f" stroked="f" strokeweight=".5pt"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v:textbox inset="0,0,0,0">
                    <w:txbxContent>
                      <w:p w:rsidRPr="00484CC4" w:rsidR="00254F12" w:rsidP="00254F12" w:rsidRDefault="00254F12" w14:paraId="3E857185" w14:textId="2F068699">
                        <w:pPr>
                          <w:pStyle w:val="xWebCoverPage"/>
                        </w:pPr>
                        <w:hyperlink w:history="1" r:id="rId27">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59CB8C89" w:rsidR="00495B3B" w:rsidRPr="00495B3B" w:rsidRDefault="008F33EF" w:rsidP="00495B3B">
            <w:pPr>
              <w:spacing w:before="0" w:after="0"/>
              <w:ind w:left="57" w:right="-450"/>
              <w:rPr>
                <w:rFonts w:ascii="Arial" w:hAnsi="Arial" w:cs="Arial"/>
                <w:color w:val="363534"/>
                <w:szCs w:val="22"/>
              </w:rPr>
            </w:pPr>
            <w:r>
              <w:rPr>
                <w:rFonts w:ascii="Arial" w:hAnsi="Arial" w:cs="Arial"/>
                <w:color w:val="363534"/>
                <w:szCs w:val="22"/>
              </w:rPr>
              <w:t>Coordinator Acquisitions</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59639F21" w:rsidR="00495B3B" w:rsidRPr="00495B3B" w:rsidRDefault="003C5407" w:rsidP="00495B3B">
            <w:pPr>
              <w:spacing w:before="0" w:after="0"/>
              <w:ind w:left="57" w:right="-450"/>
              <w:rPr>
                <w:rFonts w:ascii="Arial" w:hAnsi="Arial" w:cs="Arial"/>
                <w:color w:val="363534"/>
                <w:szCs w:val="22"/>
              </w:rPr>
            </w:pPr>
            <w:r w:rsidRPr="003C5407">
              <w:rPr>
                <w:rFonts w:ascii="Arial" w:hAnsi="Arial" w:cs="Arial"/>
                <w:color w:val="363534"/>
                <w:szCs w:val="22"/>
              </w:rPr>
              <w:t>50968221</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0B45CC13" w:rsidR="00495B3B" w:rsidRPr="00495B3B" w:rsidRDefault="008F33EF" w:rsidP="00495B3B">
            <w:pPr>
              <w:spacing w:before="0" w:after="0"/>
              <w:ind w:left="57" w:right="-450"/>
              <w:rPr>
                <w:rFonts w:ascii="Arial" w:hAnsi="Arial" w:cs="Arial"/>
                <w:color w:val="363534"/>
                <w:szCs w:val="22"/>
              </w:rPr>
            </w:pPr>
            <w:r>
              <w:rPr>
                <w:rFonts w:ascii="Arial" w:hAnsi="Arial" w:cs="Arial"/>
                <w:color w:val="363534"/>
                <w:szCs w:val="22"/>
              </w:rPr>
              <w:t>VPS 5</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499073F6" w:rsidR="00495B3B" w:rsidRPr="00495B3B" w:rsidRDefault="008F33EF" w:rsidP="00495B3B">
            <w:pPr>
              <w:spacing w:before="0" w:after="0"/>
              <w:ind w:left="57" w:right="-450"/>
              <w:rPr>
                <w:rFonts w:ascii="Arial" w:hAnsi="Arial" w:cs="Arial"/>
                <w:color w:val="363534"/>
                <w:szCs w:val="22"/>
              </w:rPr>
            </w:pPr>
            <w:r>
              <w:rPr>
                <w:rFonts w:ascii="Arial" w:hAnsi="Arial" w:cs="Arial"/>
                <w:color w:val="363534"/>
                <w:szCs w:val="22"/>
              </w:rPr>
              <w:t>$113,022 - $136,747</w:t>
            </w:r>
            <w:r w:rsidR="00FE4299">
              <w:rPr>
                <w:rFonts w:ascii="Arial" w:hAnsi="Arial" w:cs="Arial"/>
                <w:color w:val="363534"/>
                <w:szCs w:val="22"/>
              </w:rPr>
              <w:t xml:space="preserve"> plus superannuation </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387C8C6D"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017FA696" w:rsidR="00495B3B" w:rsidRPr="00495B3B" w:rsidRDefault="008F33EF" w:rsidP="00495B3B">
            <w:pPr>
              <w:spacing w:before="0" w:after="0"/>
              <w:ind w:left="57" w:right="-450"/>
              <w:rPr>
                <w:rFonts w:ascii="Arial" w:hAnsi="Arial" w:cs="Arial"/>
                <w:color w:val="363534"/>
                <w:szCs w:val="22"/>
              </w:rPr>
            </w:pPr>
            <w:r>
              <w:rPr>
                <w:rFonts w:ascii="Arial" w:hAnsi="Arial" w:cs="Arial"/>
                <w:color w:val="363534"/>
                <w:szCs w:val="22"/>
              </w:rPr>
              <w:t>DEECA Regions</w:t>
            </w:r>
            <w:r w:rsidR="00FE4299">
              <w:rPr>
                <w:rFonts w:ascii="Arial" w:hAnsi="Arial" w:cs="Arial"/>
                <w:color w:val="363534"/>
                <w:szCs w:val="22"/>
              </w:rPr>
              <w:t xml:space="preserve">; Hume Region </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5FE2C2F0"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5D071672"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AC301F">
              <w:rPr>
                <w:rFonts w:ascii="Arial" w:hAnsi="Arial" w:cs="Arial"/>
                <w:color w:val="363534"/>
                <w:szCs w:val="22"/>
              </w:rPr>
              <w:fldChar w:fldCharType="begin">
                <w:ffData>
                  <w:name w:val=""/>
                  <w:enabled/>
                  <w:calcOnExit w:val="0"/>
                  <w:checkBox>
                    <w:size w:val="26"/>
                    <w:default w:val="1"/>
                  </w:checkBox>
                </w:ffData>
              </w:fldChar>
            </w:r>
            <w:r w:rsidR="00AC301F">
              <w:rPr>
                <w:rFonts w:ascii="Arial" w:hAnsi="Arial" w:cs="Arial"/>
                <w:color w:val="363534"/>
                <w:szCs w:val="22"/>
              </w:rPr>
              <w:instrText xml:space="preserve"> FORMCHECKBOX </w:instrText>
            </w:r>
            <w:r w:rsidR="00AC301F">
              <w:rPr>
                <w:rFonts w:ascii="Arial" w:hAnsi="Arial" w:cs="Arial"/>
                <w:color w:val="363534"/>
                <w:szCs w:val="22"/>
              </w:rPr>
            </w:r>
            <w:r w:rsidR="00AC301F">
              <w:rPr>
                <w:rFonts w:ascii="Arial" w:hAnsi="Arial" w:cs="Arial"/>
                <w:color w:val="363534"/>
                <w:szCs w:val="22"/>
              </w:rPr>
              <w:fldChar w:fldCharType="separate"/>
            </w:r>
            <w:r w:rsidR="00AC301F">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3DE698A4" w:rsidR="00495B3B" w:rsidRPr="00495B3B" w:rsidRDefault="006F54C4"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 xml:space="preserve">Manager, Public Land Acquisitions, Leasing </w:t>
            </w:r>
            <w:r w:rsidR="00EB54B2">
              <w:rPr>
                <w:rFonts w:ascii="Arial" w:hAnsi="Arial" w:cs="Arial"/>
                <w:color w:val="363534"/>
                <w:szCs w:val="22"/>
              </w:rPr>
              <w:t xml:space="preserve">and </w:t>
            </w:r>
            <w:r>
              <w:rPr>
                <w:rFonts w:ascii="Arial" w:hAnsi="Arial" w:cs="Arial"/>
                <w:color w:val="363534"/>
                <w:szCs w:val="22"/>
              </w:rPr>
              <w:t>Divestment</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33BC1527" w:rsidR="00495B3B" w:rsidRPr="00495B3B" w:rsidRDefault="006F54C4"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sidR="00495B3B" w:rsidRPr="00495B3B">
              <w:rPr>
                <w:rFonts w:ascii="Arial" w:hAnsi="Arial" w:cs="Arial"/>
                <w:color w:val="363534"/>
                <w:szCs w:val="22"/>
              </w:rPr>
              <w:fldChar w:fldCharType="begin">
                <w:ffData>
                  <w:name w:val=""/>
                  <w:enabled/>
                  <w:calcOnExit w:val="0"/>
                  <w:checkBox>
                    <w:size w:val="26"/>
                    <w:default w:val="0"/>
                    <w:checked w:val="0"/>
                  </w:checkBox>
                </w:ffData>
              </w:fldChar>
            </w:r>
            <w:r w:rsidR="00495B3B" w:rsidRPr="00495B3B">
              <w:rPr>
                <w:rFonts w:ascii="Arial" w:hAnsi="Arial" w:cs="Arial"/>
                <w:color w:val="363534"/>
                <w:szCs w:val="22"/>
              </w:rPr>
              <w:instrText xml:space="preserve"> FORMCHECKBOX </w:instrText>
            </w:r>
            <w:r w:rsidR="00495B3B" w:rsidRPr="00495B3B">
              <w:rPr>
                <w:rFonts w:ascii="Arial" w:hAnsi="Arial" w:cs="Arial"/>
                <w:color w:val="363534"/>
                <w:szCs w:val="22"/>
              </w:rPr>
            </w:r>
            <w:r w:rsidR="00495B3B" w:rsidRPr="00495B3B">
              <w:rPr>
                <w:rFonts w:ascii="Arial" w:hAnsi="Arial" w:cs="Arial"/>
                <w:color w:val="363534"/>
                <w:szCs w:val="22"/>
              </w:rPr>
              <w:fldChar w:fldCharType="separate"/>
            </w:r>
            <w:r w:rsidR="00495B3B" w:rsidRPr="00495B3B">
              <w:rPr>
                <w:rFonts w:ascii="Arial" w:hAnsi="Arial" w:cs="Arial"/>
                <w:color w:val="363534"/>
                <w:szCs w:val="22"/>
              </w:rPr>
              <w:fldChar w:fldCharType="end"/>
            </w:r>
            <w:r w:rsidR="00495B3B" w:rsidRPr="00495B3B">
              <w:rPr>
                <w:rFonts w:ascii="Arial" w:hAnsi="Arial" w:cs="Arial"/>
                <w:color w:val="363534"/>
                <w:szCs w:val="22"/>
              </w:rPr>
              <w:t xml:space="preserve">  No                If yes, how many?</w:t>
            </w:r>
            <w:r w:rsidR="00430EC3">
              <w:rPr>
                <w:rFonts w:ascii="Arial" w:hAnsi="Arial" w:cs="Arial"/>
                <w:color w:val="363534"/>
                <w:szCs w:val="22"/>
              </w:rPr>
              <w:t xml:space="preserve">  </w:t>
            </w:r>
            <w:r w:rsidR="005B1271">
              <w:rPr>
                <w:rFonts w:ascii="Arial" w:hAnsi="Arial" w:cs="Arial"/>
                <w:color w:val="363534"/>
                <w:szCs w:val="22"/>
              </w:rPr>
              <w:t>2</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30ABAF88" w:rsidR="00495B3B" w:rsidRPr="00495B3B" w:rsidRDefault="00955543" w:rsidP="00495B3B">
            <w:pPr>
              <w:spacing w:before="0" w:after="0"/>
              <w:ind w:left="57" w:right="-450"/>
              <w:rPr>
                <w:rFonts w:ascii="Arial" w:hAnsi="Arial" w:cs="Arial"/>
                <w:color w:val="363534"/>
                <w:szCs w:val="22"/>
              </w:rPr>
            </w:pPr>
            <w:r>
              <w:rPr>
                <w:rFonts w:ascii="Arial" w:hAnsi="Arial" w:cs="Arial"/>
                <w:color w:val="363534"/>
                <w:szCs w:val="22"/>
              </w:rPr>
              <w:t>Rinske Poulier, Manager Public Land Acquisitions, Leasing and Divestment</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45E68A5F" w14:textId="0EE16E88" w:rsidR="00430EC3" w:rsidRDefault="00430EC3" w:rsidP="03AEA01B">
      <w:pPr>
        <w:keepNext/>
        <w:spacing w:line="240" w:lineRule="auto"/>
        <w:rPr>
          <w:rFonts w:ascii="Arial" w:hAnsi="Arial" w:cs="Arial"/>
          <w:noProof/>
          <w:color w:val="363534"/>
          <w:lang w:eastAsia="zh-CN"/>
        </w:rPr>
      </w:pPr>
      <w:r w:rsidRPr="12B07597">
        <w:rPr>
          <w:rFonts w:ascii="Arial" w:hAnsi="Arial" w:cs="Arial"/>
          <w:noProof/>
          <w:color w:val="363534"/>
          <w:lang w:eastAsia="zh-CN"/>
        </w:rPr>
        <w:t xml:space="preserve">The Coordinator Acquisitions is responsible for </w:t>
      </w:r>
      <w:r w:rsidR="784226AB" w:rsidRPr="12B07597">
        <w:rPr>
          <w:rFonts w:ascii="Arial" w:hAnsi="Arial" w:cs="Arial"/>
          <w:noProof/>
          <w:color w:val="363534"/>
          <w:lang w:eastAsia="zh-CN"/>
        </w:rPr>
        <w:t xml:space="preserve">leading </w:t>
      </w:r>
      <w:r w:rsidRPr="12B07597">
        <w:rPr>
          <w:rFonts w:ascii="Arial" w:hAnsi="Arial" w:cs="Arial"/>
          <w:noProof/>
          <w:color w:val="363534"/>
          <w:lang w:eastAsia="zh-CN"/>
        </w:rPr>
        <w:t xml:space="preserve">the delivery of public land acquisition programs by </w:t>
      </w:r>
      <w:r w:rsidR="415D833E" w:rsidRPr="12B07597">
        <w:rPr>
          <w:rFonts w:ascii="Arial" w:hAnsi="Arial" w:cs="Arial"/>
          <w:noProof/>
          <w:color w:val="363534"/>
          <w:lang w:eastAsia="zh-CN"/>
        </w:rPr>
        <w:t xml:space="preserve">ensuring a co-ordinated approach, </w:t>
      </w:r>
      <w:r w:rsidRPr="12B07597">
        <w:rPr>
          <w:rFonts w:ascii="Arial" w:hAnsi="Arial" w:cs="Arial"/>
          <w:noProof/>
          <w:color w:val="363534"/>
          <w:lang w:eastAsia="zh-CN"/>
        </w:rPr>
        <w:t xml:space="preserve">providing expert advice, delivering complex transactions, and contributing to policy and operational improvements. </w:t>
      </w:r>
      <w:r w:rsidR="3381D625" w:rsidRPr="12B07597">
        <w:rPr>
          <w:rFonts w:ascii="Arial" w:hAnsi="Arial" w:cs="Arial"/>
          <w:noProof/>
          <w:color w:val="363534"/>
          <w:lang w:eastAsia="zh-CN"/>
        </w:rPr>
        <w:t xml:space="preserve">The role </w:t>
      </w:r>
      <w:r w:rsidR="00AC5ED6">
        <w:rPr>
          <w:rFonts w:ascii="Arial" w:hAnsi="Arial" w:cs="Arial"/>
          <w:noProof/>
          <w:color w:val="363534"/>
          <w:lang w:eastAsia="zh-CN"/>
        </w:rPr>
        <w:t xml:space="preserve">project manages the delivery of </w:t>
      </w:r>
      <w:r w:rsidR="00D73CED" w:rsidRPr="00D73CED">
        <w:rPr>
          <w:rFonts w:ascii="Arial" w:hAnsi="Arial" w:cs="Arial"/>
          <w:noProof/>
          <w:color w:val="363534"/>
          <w:lang w:eastAsia="zh-CN"/>
        </w:rPr>
        <w:t xml:space="preserve">significant </w:t>
      </w:r>
      <w:r w:rsidR="00B957D7">
        <w:rPr>
          <w:rFonts w:ascii="Arial" w:hAnsi="Arial" w:cs="Arial"/>
          <w:noProof/>
          <w:color w:val="363534"/>
          <w:lang w:eastAsia="zh-CN"/>
        </w:rPr>
        <w:t>election commitments</w:t>
      </w:r>
      <w:r w:rsidR="00AC5ED6">
        <w:rPr>
          <w:rFonts w:ascii="Arial" w:hAnsi="Arial" w:cs="Arial"/>
          <w:noProof/>
          <w:color w:val="363534"/>
          <w:lang w:eastAsia="zh-CN"/>
        </w:rPr>
        <w:t xml:space="preserve"> </w:t>
      </w:r>
      <w:r w:rsidR="00C57031">
        <w:rPr>
          <w:rFonts w:ascii="Arial" w:hAnsi="Arial" w:cs="Arial"/>
          <w:noProof/>
          <w:color w:val="363534"/>
          <w:lang w:eastAsia="zh-CN"/>
        </w:rPr>
        <w:t>and other government priorities and departmental objectives</w:t>
      </w:r>
      <w:r w:rsidR="007212A6">
        <w:rPr>
          <w:rFonts w:ascii="Arial" w:hAnsi="Arial" w:cs="Arial"/>
          <w:noProof/>
          <w:color w:val="363534"/>
          <w:lang w:eastAsia="zh-CN"/>
        </w:rPr>
        <w:t>, considering liabilities</w:t>
      </w:r>
      <w:r w:rsidR="001D60BC">
        <w:rPr>
          <w:rFonts w:ascii="Arial" w:hAnsi="Arial" w:cs="Arial"/>
          <w:noProof/>
          <w:color w:val="363534"/>
          <w:lang w:eastAsia="zh-CN"/>
        </w:rPr>
        <w:t xml:space="preserve">, </w:t>
      </w:r>
      <w:r w:rsidR="001D3959">
        <w:rPr>
          <w:rFonts w:ascii="Arial" w:hAnsi="Arial" w:cs="Arial"/>
          <w:noProof/>
          <w:color w:val="363534"/>
          <w:lang w:eastAsia="zh-CN"/>
        </w:rPr>
        <w:t>opportunities</w:t>
      </w:r>
      <w:r w:rsidR="001D60BC">
        <w:rPr>
          <w:rFonts w:ascii="Arial" w:hAnsi="Arial" w:cs="Arial"/>
          <w:noProof/>
          <w:color w:val="363534"/>
          <w:lang w:eastAsia="zh-CN"/>
        </w:rPr>
        <w:t xml:space="preserve"> </w:t>
      </w:r>
      <w:r w:rsidR="00E036A3">
        <w:rPr>
          <w:rFonts w:ascii="Arial" w:hAnsi="Arial" w:cs="Arial"/>
          <w:noProof/>
          <w:color w:val="363534"/>
          <w:lang w:eastAsia="zh-CN"/>
        </w:rPr>
        <w:t>often within the planning space</w:t>
      </w:r>
      <w:r w:rsidR="003922A1">
        <w:rPr>
          <w:rFonts w:ascii="Arial" w:hAnsi="Arial" w:cs="Arial"/>
          <w:noProof/>
          <w:color w:val="363534"/>
          <w:lang w:eastAsia="zh-CN"/>
        </w:rPr>
        <w:t xml:space="preserve">. </w:t>
      </w:r>
      <w:r w:rsidRPr="12B07597">
        <w:rPr>
          <w:rFonts w:ascii="Arial" w:hAnsi="Arial" w:cs="Arial"/>
          <w:noProof/>
          <w:color w:val="363534"/>
          <w:lang w:eastAsia="zh-CN"/>
        </w:rPr>
        <w:t>The role works collaboratively across teams and with stakeholders to ensure acquisition activities are</w:t>
      </w:r>
      <w:r w:rsidR="24E11313" w:rsidRPr="12B07597">
        <w:rPr>
          <w:rFonts w:ascii="Arial" w:hAnsi="Arial" w:cs="Arial"/>
          <w:noProof/>
          <w:color w:val="363534"/>
          <w:lang w:eastAsia="zh-CN"/>
        </w:rPr>
        <w:t xml:space="preserve"> </w:t>
      </w:r>
      <w:r w:rsidR="405FBDE8" w:rsidRPr="12B07597">
        <w:rPr>
          <w:rFonts w:ascii="Arial" w:hAnsi="Arial" w:cs="Arial"/>
          <w:noProof/>
          <w:color w:val="363534"/>
          <w:lang w:eastAsia="zh-CN"/>
        </w:rPr>
        <w:t xml:space="preserve">timely, </w:t>
      </w:r>
      <w:r w:rsidRPr="12B07597">
        <w:rPr>
          <w:rFonts w:ascii="Arial" w:hAnsi="Arial" w:cs="Arial"/>
          <w:noProof/>
          <w:color w:val="363534"/>
          <w:lang w:eastAsia="zh-CN"/>
        </w:rPr>
        <w:t>compliant</w:t>
      </w:r>
      <w:r w:rsidR="55C45DE1" w:rsidRPr="12B07597">
        <w:rPr>
          <w:rFonts w:ascii="Arial" w:hAnsi="Arial" w:cs="Arial"/>
          <w:noProof/>
          <w:color w:val="363534"/>
          <w:lang w:eastAsia="zh-CN"/>
        </w:rPr>
        <w:t>, efficient and demonstrate adequate consideration of landowner needs.</w:t>
      </w:r>
    </w:p>
    <w:p w14:paraId="1B3F576A" w14:textId="26DB4B5A"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6BF71A5B"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lastRenderedPageBreak/>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23BD6F17" w14:textId="19018111" w:rsidR="00F00D50" w:rsidRDefault="00F00D50" w:rsidP="00F00D50">
      <w:pPr>
        <w:rPr>
          <w:b/>
          <w:bCs/>
          <w:color w:val="FF0000"/>
        </w:rPr>
      </w:pPr>
      <w:r w:rsidRPr="00F00D50">
        <w:rPr>
          <w:b/>
          <w:bCs/>
        </w:rPr>
        <w:t>The Division</w:t>
      </w:r>
      <w:r w:rsidR="0021553F">
        <w:rPr>
          <w:b/>
          <w:bCs/>
        </w:rPr>
        <w:t xml:space="preserve"> </w:t>
      </w:r>
    </w:p>
    <w:p w14:paraId="3CC0C5DF" w14:textId="77777777" w:rsidR="00A73F66" w:rsidRPr="009A5F21" w:rsidRDefault="00A73F66" w:rsidP="00A73F66">
      <w:pPr>
        <w:rPr>
          <w:rFonts w:ascii="Arial" w:hAnsi="Arial"/>
        </w:rPr>
      </w:pPr>
      <w:r w:rsidRPr="009A5F21">
        <w:rPr>
          <w:rFonts w:ascii="Arial" w:hAnsi="Arial"/>
        </w:rPr>
        <w:t xml:space="preserve">DEECA Regions Division enables government priorities by delivering integrated, place-based programs, projects and regional services to stakeholders and community on behalf of DEECA.  </w:t>
      </w:r>
    </w:p>
    <w:p w14:paraId="4A73CA76" w14:textId="77777777" w:rsidR="00A73F66" w:rsidRPr="009A5F21" w:rsidRDefault="00A73F66" w:rsidP="00A73F66">
      <w:pPr>
        <w:rPr>
          <w:rFonts w:ascii="Arial" w:hAnsi="Arial"/>
        </w:rPr>
      </w:pPr>
      <w:r w:rsidRPr="009A5F21">
        <w:rPr>
          <w:rFonts w:ascii="Arial" w:hAnsi="Arial"/>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572AF186" w14:textId="77777777" w:rsidR="00A73F66" w:rsidRPr="009A5F21" w:rsidRDefault="00A73F66" w:rsidP="00A73F66">
      <w:pPr>
        <w:rPr>
          <w:rFonts w:ascii="Arial" w:hAnsi="Arial"/>
        </w:rPr>
      </w:pPr>
      <w:r w:rsidRPr="009A5F21">
        <w:rPr>
          <w:rFonts w:ascii="Arial" w:hAnsi="Arial"/>
        </w:rPr>
        <w:t>The Division includes two core teams in each region overseeing public land services and strategic stakeholder partnerships at place and seven statewide portfolios:</w:t>
      </w:r>
    </w:p>
    <w:p w14:paraId="258087A9" w14:textId="77777777" w:rsidR="00A73F66" w:rsidRPr="009A5F21" w:rsidRDefault="00A73F66" w:rsidP="00A73F66">
      <w:pPr>
        <w:numPr>
          <w:ilvl w:val="0"/>
          <w:numId w:val="50"/>
        </w:numPr>
        <w:rPr>
          <w:rFonts w:ascii="Arial" w:hAnsi="Arial"/>
        </w:rPr>
      </w:pPr>
      <w:r w:rsidRPr="009A5F21">
        <w:rPr>
          <w:rFonts w:ascii="Arial" w:hAnsi="Arial"/>
        </w:rPr>
        <w:t xml:space="preserve">Wildlife and Landscape Protection (led by Gippsland Region) </w:t>
      </w:r>
    </w:p>
    <w:p w14:paraId="4EE11A09" w14:textId="77777777" w:rsidR="00A73F66" w:rsidRPr="009A5F21" w:rsidRDefault="00A73F66" w:rsidP="00A73F66">
      <w:pPr>
        <w:numPr>
          <w:ilvl w:val="0"/>
          <w:numId w:val="50"/>
        </w:numPr>
        <w:rPr>
          <w:rFonts w:ascii="Arial" w:hAnsi="Arial"/>
        </w:rPr>
      </w:pPr>
      <w:r w:rsidRPr="009A5F21">
        <w:rPr>
          <w:rFonts w:ascii="Arial" w:hAnsi="Arial"/>
        </w:rPr>
        <w:t xml:space="preserve">Biodiversity </w:t>
      </w:r>
      <w:r>
        <w:rPr>
          <w:rFonts w:ascii="Arial" w:hAnsi="Arial"/>
        </w:rPr>
        <w:t xml:space="preserve">Impact </w:t>
      </w:r>
      <w:r w:rsidRPr="009A5F21">
        <w:rPr>
          <w:rFonts w:ascii="Arial" w:hAnsi="Arial"/>
        </w:rPr>
        <w:t>Assessment (led by Loddon Mallee Region)</w:t>
      </w:r>
    </w:p>
    <w:p w14:paraId="2CB0BB97" w14:textId="77777777" w:rsidR="00A73F66" w:rsidRPr="009A5F21" w:rsidRDefault="00A73F66" w:rsidP="00A73F66">
      <w:pPr>
        <w:numPr>
          <w:ilvl w:val="0"/>
          <w:numId w:val="50"/>
        </w:numPr>
        <w:rPr>
          <w:rFonts w:ascii="Arial" w:hAnsi="Arial"/>
        </w:rPr>
      </w:pPr>
      <w:r w:rsidRPr="009A5F21">
        <w:rPr>
          <w:rFonts w:ascii="Arial" w:hAnsi="Arial"/>
        </w:rPr>
        <w:t xml:space="preserve">Land Management (led by Hume Region) </w:t>
      </w:r>
    </w:p>
    <w:p w14:paraId="13194E0D" w14:textId="77777777" w:rsidR="00A73F66" w:rsidRPr="009A5F21" w:rsidRDefault="00A73F66" w:rsidP="00A73F66">
      <w:pPr>
        <w:numPr>
          <w:ilvl w:val="0"/>
          <w:numId w:val="50"/>
        </w:numPr>
        <w:rPr>
          <w:rFonts w:ascii="Arial" w:hAnsi="Arial"/>
        </w:rPr>
      </w:pPr>
      <w:r w:rsidRPr="009A5F21">
        <w:rPr>
          <w:rFonts w:ascii="Arial" w:hAnsi="Arial"/>
        </w:rPr>
        <w:t xml:space="preserve">Planning and Environmental Assessment (led by Port Phillip Region) </w:t>
      </w:r>
    </w:p>
    <w:p w14:paraId="4CD3F30F" w14:textId="77777777" w:rsidR="00A73F66" w:rsidRPr="009A5F21" w:rsidRDefault="00A73F66" w:rsidP="00A73F66">
      <w:pPr>
        <w:numPr>
          <w:ilvl w:val="0"/>
          <w:numId w:val="50"/>
        </w:numPr>
        <w:rPr>
          <w:rFonts w:ascii="Arial" w:hAnsi="Arial"/>
        </w:rPr>
      </w:pPr>
      <w:r w:rsidRPr="009A5F21">
        <w:rPr>
          <w:rFonts w:ascii="Arial" w:hAnsi="Arial"/>
        </w:rPr>
        <w:t xml:space="preserve">Environmental Investments and Programs (led by Grampians Region) </w:t>
      </w:r>
    </w:p>
    <w:p w14:paraId="7A2051F9" w14:textId="77777777" w:rsidR="00A73F66" w:rsidRPr="009A5F21" w:rsidRDefault="00A73F66" w:rsidP="00A73F66">
      <w:pPr>
        <w:numPr>
          <w:ilvl w:val="0"/>
          <w:numId w:val="50"/>
        </w:numPr>
        <w:rPr>
          <w:rFonts w:ascii="Arial" w:hAnsi="Arial"/>
        </w:rPr>
      </w:pPr>
      <w:r w:rsidRPr="009A5F21">
        <w:rPr>
          <w:rFonts w:ascii="Arial" w:hAnsi="Arial"/>
        </w:rPr>
        <w:t xml:space="preserve">DEECA Recovery Coordination and Coastal Operations (led by Barwon </w:t>
      </w:r>
      <w:proofErr w:type="gramStart"/>
      <w:r w:rsidRPr="009A5F21">
        <w:rPr>
          <w:rFonts w:ascii="Arial" w:hAnsi="Arial"/>
        </w:rPr>
        <w:t>South West</w:t>
      </w:r>
      <w:proofErr w:type="gramEnd"/>
      <w:r w:rsidRPr="009A5F21">
        <w:rPr>
          <w:rFonts w:ascii="Arial" w:hAnsi="Arial"/>
        </w:rPr>
        <w:t xml:space="preserve"> Region) </w:t>
      </w:r>
    </w:p>
    <w:p w14:paraId="44F5C142" w14:textId="77777777" w:rsidR="00A73F66" w:rsidRPr="009A5F21" w:rsidRDefault="00A73F66" w:rsidP="00A73F66">
      <w:pPr>
        <w:numPr>
          <w:ilvl w:val="0"/>
          <w:numId w:val="50"/>
        </w:numPr>
        <w:rPr>
          <w:rFonts w:ascii="Arial" w:hAnsi="Arial"/>
        </w:rPr>
      </w:pPr>
      <w:r w:rsidRPr="009A5F21">
        <w:rPr>
          <w:rFonts w:ascii="Arial" w:hAnsi="Arial"/>
          <w:lang w:val="en-US"/>
        </w:rPr>
        <w:t>Strategy and Service Delivery</w:t>
      </w:r>
      <w:r w:rsidRPr="009A5F21">
        <w:rPr>
          <w:rFonts w:ascii="Arial" w:hAnsi="Arial"/>
        </w:rPr>
        <w:t xml:space="preserve"> (led by the Office of the Executive Director DEECA Regions)  </w:t>
      </w:r>
    </w:p>
    <w:p w14:paraId="181BD648" w14:textId="77777777" w:rsidR="008D3A7C" w:rsidRPr="00B6469E" w:rsidRDefault="008D3A7C" w:rsidP="008D3A7C">
      <w:pPr>
        <w:rPr>
          <w:rFonts w:ascii="Arial" w:hAnsi="Arial"/>
          <w:b/>
          <w:bCs/>
        </w:rPr>
      </w:pPr>
      <w:r w:rsidRPr="00B6469E">
        <w:rPr>
          <w:rFonts w:ascii="Arial" w:hAnsi="Arial"/>
          <w:b/>
          <w:bCs/>
        </w:rPr>
        <w:t>The Branch</w:t>
      </w:r>
    </w:p>
    <w:p w14:paraId="7EF84345" w14:textId="77777777" w:rsidR="008D3A7C" w:rsidRPr="00B6469E" w:rsidRDefault="008D3A7C" w:rsidP="008D3A7C">
      <w:pPr>
        <w:rPr>
          <w:rFonts w:ascii="Arial" w:hAnsi="Arial"/>
          <w:i/>
          <w:iCs/>
        </w:rPr>
      </w:pPr>
      <w:r w:rsidRPr="00B6469E">
        <w:rPr>
          <w:rFonts w:ascii="Arial" w:hAnsi="Arial"/>
          <w:i/>
          <w:iCs/>
        </w:rPr>
        <w:t xml:space="preserve">Land Management </w:t>
      </w:r>
    </w:p>
    <w:p w14:paraId="1539BA56" w14:textId="77777777" w:rsidR="008D3A7C" w:rsidRPr="000A1549" w:rsidRDefault="008D3A7C" w:rsidP="008D3A7C">
      <w:pPr>
        <w:rPr>
          <w:rFonts w:ascii="Arial" w:hAnsi="Arial"/>
        </w:rPr>
      </w:pPr>
      <w:r w:rsidRPr="00B13697">
        <w:rPr>
          <w:rFonts w:ascii="Arial" w:hAnsi="Arial"/>
        </w:rPr>
        <w:t xml:space="preserve">The </w:t>
      </w:r>
      <w:r w:rsidRPr="000A1549">
        <w:rPr>
          <w:rFonts w:ascii="Arial" w:hAnsi="Arial"/>
        </w:rPr>
        <w:t xml:space="preserve">Land Management </w:t>
      </w:r>
      <w:r w:rsidRPr="00B13697">
        <w:rPr>
          <w:rFonts w:ascii="Arial" w:hAnsi="Arial"/>
        </w:rPr>
        <w:t xml:space="preserve">Statewide Portfolio </w:t>
      </w:r>
      <w:r w:rsidRPr="000A1549">
        <w:rPr>
          <w:rFonts w:ascii="Arial" w:hAnsi="Arial"/>
        </w:rPr>
        <w:t>supports effective and efficient management of the Crown land estate with a focus on enabling access for community and economic benefit.</w:t>
      </w:r>
    </w:p>
    <w:p w14:paraId="62AE29EA" w14:textId="77777777" w:rsidR="008D3A7C" w:rsidRPr="000A1549" w:rsidRDefault="008D3A7C" w:rsidP="008D3A7C">
      <w:pPr>
        <w:rPr>
          <w:rFonts w:ascii="Arial" w:hAnsi="Arial"/>
        </w:rPr>
      </w:pPr>
      <w:r w:rsidRPr="6BF1442F">
        <w:rPr>
          <w:rFonts w:ascii="Arial" w:hAnsi="Arial"/>
        </w:rPr>
        <w:t>The branch provides streamlined implementation of priority public land acquisition, divestment, leasing, licensing and administration services and systems that enable consistency and efficiency across all regions. The branch also facilitates or leads exceptional delivery of priority projects involving the use of and/or development on public land through the provision of expert advice and translation of policy to practice and identification of investment needs.</w:t>
      </w:r>
    </w:p>
    <w:p w14:paraId="7996DDE6" w14:textId="77777777" w:rsidR="007362C9" w:rsidRPr="001C5723" w:rsidRDefault="007362C9" w:rsidP="007362C9">
      <w:pPr>
        <w:rPr>
          <w:rFonts w:ascii="Arial" w:hAnsi="Arial" w:cs="Arial"/>
          <w:lang w:val="en-US"/>
        </w:rPr>
      </w:pPr>
      <w:r>
        <w:rPr>
          <w:rFonts w:ascii="Arial" w:hAnsi="Arial" w:cs="Arial"/>
          <w:b/>
          <w:bCs/>
        </w:rPr>
        <w:t>The Unit</w:t>
      </w:r>
    </w:p>
    <w:p w14:paraId="646EE0C1" w14:textId="74662A98" w:rsidR="00B11647" w:rsidRDefault="00EC4F06" w:rsidP="16926AC1">
      <w:pPr>
        <w:spacing w:before="160"/>
        <w:rPr>
          <w:rFonts w:ascii="Arial" w:hAnsi="Arial"/>
          <w:i/>
          <w:iCs/>
          <w:color w:val="000000"/>
        </w:rPr>
      </w:pPr>
      <w:r w:rsidRPr="16926AC1">
        <w:rPr>
          <w:rFonts w:ascii="Arial" w:hAnsi="Arial" w:cs="Arial"/>
        </w:rPr>
        <w:t>The Public Land Acquisition, Leasing and Divestment team deliver direct leases with the Minister for Environment and oversight of delegated alpine leases including rent reviews, invoicing and collection of rent, compliance checking and non-compliance actions. The team reviews leasing policy and provides regions with priority leasing advice and template resources. The team will also provide deliver funded priority land acquisition projects, advice on statewide land acquisition policy and manage the Metropolitan Parks Public Acquisition Overlay for government priorities including the Housing Statement</w:t>
      </w:r>
      <w:r w:rsidR="64D21C8B" w:rsidRPr="16926AC1">
        <w:rPr>
          <w:rFonts w:ascii="Arial" w:hAnsi="Arial" w:cs="Arial"/>
        </w:rPr>
        <w:t>.</w:t>
      </w:r>
    </w:p>
    <w:p w14:paraId="65F545C3" w14:textId="77777777" w:rsidR="00B11647" w:rsidRDefault="00B11647"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59842F75" w14:textId="7D626AC3" w:rsidR="005A605B" w:rsidRPr="005A605B" w:rsidRDefault="005A605B" w:rsidP="005A605B">
      <w:pPr>
        <w:numPr>
          <w:ilvl w:val="0"/>
          <w:numId w:val="45"/>
        </w:numPr>
        <w:spacing w:before="0" w:after="0" w:line="240" w:lineRule="auto"/>
        <w:rPr>
          <w:rFonts w:ascii="Arial" w:hAnsi="Arial" w:cs="Arial"/>
          <w:color w:val="000000"/>
          <w:szCs w:val="22"/>
          <w:lang w:val="en-US" w:eastAsia="zh-CN"/>
        </w:rPr>
      </w:pPr>
      <w:r w:rsidRPr="005A605B">
        <w:rPr>
          <w:rFonts w:ascii="Arial" w:hAnsi="Arial" w:cs="Arial"/>
          <w:color w:val="000000"/>
          <w:szCs w:val="22"/>
          <w:lang w:eastAsia="zh-CN"/>
        </w:rPr>
        <w:t>Coordinate</w:t>
      </w:r>
      <w:r w:rsidR="005715F2">
        <w:rPr>
          <w:rFonts w:ascii="Arial" w:hAnsi="Arial" w:cs="Arial"/>
          <w:color w:val="000000"/>
          <w:szCs w:val="22"/>
          <w:lang w:eastAsia="zh-CN"/>
        </w:rPr>
        <w:t>, project manage</w:t>
      </w:r>
      <w:r w:rsidRPr="005A605B">
        <w:rPr>
          <w:rFonts w:ascii="Arial" w:hAnsi="Arial" w:cs="Arial"/>
          <w:color w:val="000000"/>
          <w:szCs w:val="22"/>
          <w:lang w:eastAsia="zh-CN"/>
        </w:rPr>
        <w:t xml:space="preserve"> and support the delivery of public land acquisition activities including negotiated and compulsory acquisitions as well as transfer and surrender of land to the Crown associated with Public Acquisition Overlays, in accordance with relevant legislation and departmental policy.</w:t>
      </w:r>
      <w:r w:rsidRPr="005A605B">
        <w:rPr>
          <w:rFonts w:ascii="Arial" w:hAnsi="Arial" w:cs="Arial"/>
          <w:color w:val="000000"/>
          <w:szCs w:val="22"/>
          <w:lang w:val="en-US" w:eastAsia="zh-CN"/>
        </w:rPr>
        <w:t>​</w:t>
      </w:r>
    </w:p>
    <w:p w14:paraId="6725EE68" w14:textId="1F88E13A" w:rsidR="005A605B" w:rsidRPr="005A605B" w:rsidRDefault="005A605B" w:rsidP="005A605B">
      <w:pPr>
        <w:pStyle w:val="ListParagraph"/>
        <w:numPr>
          <w:ilvl w:val="0"/>
          <w:numId w:val="45"/>
        </w:numPr>
        <w:spacing w:before="0" w:after="0" w:line="240" w:lineRule="auto"/>
        <w:rPr>
          <w:rFonts w:ascii="Arial" w:hAnsi="Arial" w:cs="Arial"/>
          <w:color w:val="000000"/>
          <w:szCs w:val="22"/>
          <w:lang w:val="en-US" w:eastAsia="zh-CN"/>
        </w:rPr>
      </w:pPr>
      <w:r w:rsidRPr="005A605B">
        <w:rPr>
          <w:rFonts w:ascii="Arial" w:hAnsi="Arial" w:cs="Arial"/>
          <w:color w:val="000000"/>
          <w:szCs w:val="22"/>
          <w:lang w:eastAsia="zh-CN"/>
        </w:rPr>
        <w:t>​Provide high-quality advice and guidance to internal and external government stakeholders, including regional staff, legal representatives, and senior officers on land acquisition matters.</w:t>
      </w:r>
      <w:r w:rsidRPr="005A605B">
        <w:rPr>
          <w:rFonts w:ascii="Arial" w:hAnsi="Arial" w:cs="Arial"/>
          <w:color w:val="000000"/>
          <w:szCs w:val="22"/>
          <w:lang w:val="en-US" w:eastAsia="zh-CN"/>
        </w:rPr>
        <w:t>​</w:t>
      </w:r>
    </w:p>
    <w:p w14:paraId="40D4C3DE" w14:textId="77777777" w:rsidR="005A605B" w:rsidRPr="005A605B" w:rsidRDefault="005A605B" w:rsidP="005A605B">
      <w:pPr>
        <w:numPr>
          <w:ilvl w:val="0"/>
          <w:numId w:val="46"/>
        </w:numPr>
        <w:spacing w:before="0" w:after="0" w:line="240" w:lineRule="auto"/>
        <w:rPr>
          <w:rFonts w:ascii="Arial" w:hAnsi="Arial" w:cs="Arial"/>
          <w:color w:val="000000"/>
          <w:szCs w:val="22"/>
          <w:lang w:val="en-US" w:eastAsia="zh-CN"/>
        </w:rPr>
      </w:pPr>
      <w:r w:rsidRPr="005A605B">
        <w:rPr>
          <w:rFonts w:ascii="Arial" w:hAnsi="Arial" w:cs="Arial"/>
          <w:color w:val="000000"/>
          <w:szCs w:val="22"/>
          <w:lang w:eastAsia="zh-CN"/>
        </w:rPr>
        <w:t>Prepare clear and concise documentation, including briefing notes, reports, and correspondence, to support decision-making and stakeholder engagement.</w:t>
      </w:r>
      <w:r w:rsidRPr="005A605B">
        <w:rPr>
          <w:rFonts w:ascii="Arial" w:hAnsi="Arial" w:cs="Arial"/>
          <w:color w:val="000000"/>
          <w:szCs w:val="22"/>
          <w:lang w:val="en-US" w:eastAsia="zh-CN"/>
        </w:rPr>
        <w:t>​</w:t>
      </w:r>
    </w:p>
    <w:p w14:paraId="4B446EFD" w14:textId="77777777" w:rsidR="005A605B" w:rsidRPr="005A605B" w:rsidRDefault="005A605B" w:rsidP="005A605B">
      <w:pPr>
        <w:numPr>
          <w:ilvl w:val="0"/>
          <w:numId w:val="46"/>
        </w:numPr>
        <w:spacing w:before="0" w:after="0" w:line="240" w:lineRule="auto"/>
        <w:rPr>
          <w:rFonts w:ascii="Arial" w:hAnsi="Arial" w:cs="Arial"/>
          <w:color w:val="000000"/>
          <w:szCs w:val="22"/>
          <w:lang w:val="en-US" w:eastAsia="zh-CN"/>
        </w:rPr>
      </w:pPr>
      <w:r w:rsidRPr="005A605B">
        <w:rPr>
          <w:rFonts w:ascii="Arial" w:hAnsi="Arial" w:cs="Arial"/>
          <w:color w:val="000000"/>
          <w:szCs w:val="22"/>
          <w:lang w:eastAsia="zh-CN"/>
        </w:rPr>
        <w:t>Identify emerging areas of policy and operational concern and ensure these are considered when contributing to the development and implementation of policies, procedures, and tools that support effective public land transaction processes.</w:t>
      </w:r>
      <w:r w:rsidRPr="005A605B">
        <w:rPr>
          <w:rFonts w:ascii="Arial" w:hAnsi="Arial" w:cs="Arial"/>
          <w:color w:val="000000"/>
          <w:szCs w:val="22"/>
          <w:lang w:val="en-US" w:eastAsia="zh-CN"/>
        </w:rPr>
        <w:t>​</w:t>
      </w:r>
    </w:p>
    <w:p w14:paraId="33FE7DA0" w14:textId="77777777" w:rsidR="005A605B" w:rsidRPr="005A605B" w:rsidRDefault="005A605B" w:rsidP="005A605B">
      <w:pPr>
        <w:numPr>
          <w:ilvl w:val="0"/>
          <w:numId w:val="46"/>
        </w:numPr>
        <w:spacing w:before="0" w:after="0" w:line="240" w:lineRule="auto"/>
        <w:rPr>
          <w:rFonts w:ascii="Arial" w:hAnsi="Arial" w:cs="Arial"/>
          <w:color w:val="000000"/>
          <w:szCs w:val="22"/>
          <w:lang w:val="en-US" w:eastAsia="zh-CN"/>
        </w:rPr>
      </w:pPr>
      <w:r w:rsidRPr="005A605B">
        <w:rPr>
          <w:rFonts w:ascii="Arial" w:hAnsi="Arial" w:cs="Arial"/>
          <w:color w:val="000000"/>
          <w:szCs w:val="22"/>
          <w:lang w:eastAsia="zh-CN"/>
        </w:rPr>
        <w:t>Support negotiations and provide input into complex and sensitive land management issues, including major government and private sector initiatives.</w:t>
      </w:r>
      <w:r w:rsidRPr="005A605B">
        <w:rPr>
          <w:rFonts w:ascii="Arial" w:hAnsi="Arial" w:cs="Arial"/>
          <w:color w:val="000000"/>
          <w:szCs w:val="22"/>
          <w:lang w:val="en-US" w:eastAsia="zh-CN"/>
        </w:rPr>
        <w:t>​</w:t>
      </w:r>
    </w:p>
    <w:p w14:paraId="33F7EC45" w14:textId="77777777" w:rsidR="00EC4F06" w:rsidRPr="00EC4F06" w:rsidRDefault="005A605B" w:rsidP="00EF456E">
      <w:pPr>
        <w:numPr>
          <w:ilvl w:val="0"/>
          <w:numId w:val="46"/>
        </w:numPr>
        <w:spacing w:before="0" w:after="0" w:line="240" w:lineRule="auto"/>
      </w:pPr>
      <w:r w:rsidRPr="00EC4F06">
        <w:rPr>
          <w:rFonts w:ascii="Arial" w:hAnsi="Arial" w:cs="Arial"/>
          <w:color w:val="000000"/>
          <w:szCs w:val="22"/>
          <w:lang w:eastAsia="zh-CN"/>
        </w:rPr>
        <w:t xml:space="preserve">Mentor and support team members, contributing to a positive team culture and capability development. </w:t>
      </w:r>
      <w:r w:rsidRPr="00EC4F06">
        <w:rPr>
          <w:rFonts w:ascii="Arial" w:hAnsi="Arial" w:cs="Arial"/>
          <w:color w:val="000000"/>
          <w:szCs w:val="22"/>
          <w:lang w:val="en-US" w:eastAsia="zh-CN"/>
        </w:rPr>
        <w:t>​</w:t>
      </w:r>
    </w:p>
    <w:p w14:paraId="31FDD542" w14:textId="492FF226" w:rsidR="00644F66" w:rsidRPr="0093549C" w:rsidRDefault="00EC4F06" w:rsidP="00EF456E">
      <w:pPr>
        <w:numPr>
          <w:ilvl w:val="0"/>
          <w:numId w:val="46"/>
        </w:numPr>
        <w:spacing w:before="0" w:after="0" w:line="240" w:lineRule="auto"/>
      </w:pPr>
      <w:r>
        <w:rPr>
          <w:rFonts w:ascii="Arial" w:hAnsi="Arial" w:cs="Arial"/>
          <w:color w:val="000000"/>
          <w:szCs w:val="22"/>
          <w:lang w:val="en-US" w:eastAsia="zh-CN"/>
        </w:rPr>
        <w:lastRenderedPageBreak/>
        <w:t>A</w:t>
      </w:r>
      <w:proofErr w:type="spellStart"/>
      <w:r w:rsidR="00644F66" w:rsidRPr="0093549C">
        <w:t>ctively</w:t>
      </w:r>
      <w:proofErr w:type="spellEnd"/>
      <w:r w:rsidR="00644F66" w:rsidRPr="0093549C">
        <w:t xml:space="preserve"> </w:t>
      </w:r>
      <w:proofErr w:type="gramStart"/>
      <w:r w:rsidR="00644F66" w:rsidRPr="0093549C">
        <w:t>contribute</w:t>
      </w:r>
      <w:proofErr w:type="gramEnd"/>
      <w:r w:rsidR="00644F66" w:rsidRPr="0093549C">
        <w:t xml:space="preserve"> to a safe, respectful and productive workplace by modelling the VPS Values and DEECA Leadership Model, supporting team members to manage workloads within available resources, and engaging effectively across locations to support the delivery of group priorities and foster individual and team success.</w:t>
      </w:r>
    </w:p>
    <w:p w14:paraId="3136D362" w14:textId="49D189FB" w:rsidR="005A605B" w:rsidRPr="00E2167E" w:rsidRDefault="005A605B" w:rsidP="00E2167E">
      <w:pPr>
        <w:pStyle w:val="ListParagraph"/>
        <w:numPr>
          <w:ilvl w:val="0"/>
          <w:numId w:val="46"/>
        </w:numPr>
        <w:spacing w:before="0" w:after="0" w:line="240" w:lineRule="auto"/>
        <w:rPr>
          <w:rFonts w:ascii="Arial" w:hAnsi="Arial" w:cs="Arial"/>
          <w:color w:val="000000"/>
          <w:szCs w:val="22"/>
          <w:lang w:val="en-US" w:eastAsia="zh-CN"/>
        </w:rPr>
      </w:pPr>
      <w:r w:rsidRPr="00E2167E">
        <w:rPr>
          <w:rFonts w:ascii="Arial" w:hAnsi="Arial" w:cs="Arial"/>
          <w:color w:val="000000"/>
          <w:szCs w:val="22"/>
          <w:lang w:eastAsia="zh-CN"/>
        </w:rPr>
        <w:t>​To practice cultural safety by creating environments, relationships, and systems free from racism and discrimination so that people can feel safe, valued and able to participate.</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4F80AA2D" w14:textId="77777777" w:rsidR="00084362" w:rsidRPr="00084362" w:rsidRDefault="00084362" w:rsidP="00084362">
      <w:pPr>
        <w:spacing w:before="160" w:after="0"/>
        <w:rPr>
          <w:rFonts w:ascii="Arial" w:hAnsi="Arial" w:cs="Arial"/>
          <w:color w:val="000000"/>
          <w:lang w:eastAsia="zh-CN"/>
        </w:rPr>
      </w:pPr>
      <w:r w:rsidRPr="00084362">
        <w:rPr>
          <w:rFonts w:ascii="Arial" w:hAnsi="Arial" w:cs="Arial"/>
          <w:color w:val="000000"/>
          <w:lang w:eastAsia="zh-CN"/>
        </w:rPr>
        <w:t>Desirable: ​</w:t>
      </w:r>
    </w:p>
    <w:p w14:paraId="2CA9928C" w14:textId="77777777" w:rsidR="00A410E1" w:rsidRDefault="00084362" w:rsidP="00A410E1">
      <w:pPr>
        <w:numPr>
          <w:ilvl w:val="0"/>
          <w:numId w:val="48"/>
        </w:numPr>
        <w:spacing w:before="0" w:after="0"/>
        <w:rPr>
          <w:rFonts w:ascii="Arial" w:hAnsi="Arial" w:cs="Arial"/>
          <w:color w:val="000000"/>
          <w:lang w:val="en-US" w:eastAsia="zh-CN"/>
        </w:rPr>
      </w:pPr>
      <w:r w:rsidRPr="00084362">
        <w:rPr>
          <w:rFonts w:ascii="Arial" w:hAnsi="Arial" w:cs="Arial"/>
          <w:color w:val="000000"/>
          <w:lang w:eastAsia="zh-CN"/>
        </w:rPr>
        <w:t>Tertiary qualifications in land management, property, law, public policy, or a related field are desirable, or equivalent relevant experience.</w:t>
      </w:r>
      <w:r w:rsidRPr="00084362">
        <w:rPr>
          <w:rFonts w:ascii="Arial" w:hAnsi="Arial" w:cs="Arial"/>
          <w:color w:val="000000"/>
          <w:lang w:val="en-US" w:eastAsia="zh-CN"/>
        </w:rPr>
        <w:t>​</w:t>
      </w:r>
    </w:p>
    <w:p w14:paraId="053A6210" w14:textId="200CF898" w:rsidR="002B2167" w:rsidRPr="00A410E1" w:rsidRDefault="00084362" w:rsidP="00A410E1">
      <w:pPr>
        <w:numPr>
          <w:ilvl w:val="0"/>
          <w:numId w:val="48"/>
        </w:numPr>
        <w:spacing w:before="0" w:after="0"/>
        <w:rPr>
          <w:rFonts w:ascii="Arial" w:hAnsi="Arial" w:cs="Arial"/>
          <w:color w:val="000000"/>
          <w:lang w:val="en-US" w:eastAsia="zh-CN"/>
        </w:rPr>
      </w:pPr>
      <w:r w:rsidRPr="00A410E1">
        <w:rPr>
          <w:rFonts w:ascii="Arial" w:hAnsi="Arial" w:cs="Arial"/>
          <w:color w:val="000000"/>
          <w:lang w:eastAsia="zh-CN"/>
        </w:rPr>
        <w:t xml:space="preserve">Demonstrated experience in public land policy and administration including land acquisition with a sound understanding of relevant legislation and policy frameworks including </w:t>
      </w:r>
      <w:r w:rsidRPr="00A410E1">
        <w:rPr>
          <w:rFonts w:ascii="Arial" w:hAnsi="Arial" w:cs="Arial"/>
          <w:i/>
          <w:iCs/>
          <w:color w:val="000000"/>
          <w:lang w:eastAsia="zh-CN"/>
        </w:rPr>
        <w:t xml:space="preserve">Land Acquisition and Compensation Act 1986, </w:t>
      </w:r>
      <w:r w:rsidRPr="00A410E1">
        <w:rPr>
          <w:rFonts w:ascii="Arial" w:hAnsi="Arial" w:cs="Arial"/>
          <w:color w:val="000000"/>
          <w:lang w:eastAsia="zh-CN"/>
        </w:rPr>
        <w:t xml:space="preserve">the </w:t>
      </w:r>
      <w:r w:rsidRPr="00A410E1">
        <w:rPr>
          <w:rFonts w:ascii="Arial" w:hAnsi="Arial" w:cs="Arial"/>
          <w:i/>
          <w:iCs/>
          <w:color w:val="000000"/>
          <w:lang w:eastAsia="zh-CN"/>
        </w:rPr>
        <w:t>Planning and Environment Act 1987</w:t>
      </w:r>
      <w:r w:rsidRPr="00A410E1">
        <w:rPr>
          <w:rFonts w:ascii="Arial" w:hAnsi="Arial" w:cs="Arial"/>
          <w:color w:val="000000"/>
          <w:lang w:eastAsia="zh-CN"/>
        </w:rPr>
        <w:t xml:space="preserve"> and the </w:t>
      </w:r>
      <w:r w:rsidRPr="00A410E1">
        <w:rPr>
          <w:rFonts w:ascii="Arial" w:hAnsi="Arial" w:cs="Arial"/>
          <w:i/>
          <w:iCs/>
          <w:color w:val="000000"/>
          <w:lang w:eastAsia="zh-CN"/>
        </w:rPr>
        <w:t>Crown Land (Reserves) Act 1978</w:t>
      </w:r>
      <w:r w:rsidRPr="00A410E1">
        <w:rPr>
          <w:rFonts w:ascii="Arial" w:hAnsi="Arial" w:cs="Arial"/>
          <w:color w:val="000000"/>
          <w:lang w:eastAsia="zh-CN"/>
        </w:rPr>
        <w:t xml:space="preserve"> and demonstrated experience in the implementation of complex land acquisitions, public land property dealings and projects.​</w:t>
      </w:r>
    </w:p>
    <w:p w14:paraId="62DD3F46" w14:textId="5A0B7954" w:rsidR="00495B3B" w:rsidRPr="00495B3B" w:rsidRDefault="00495B3B" w:rsidP="002B2167">
      <w:pPr>
        <w:spacing w:before="160" w:after="60"/>
        <w:rPr>
          <w:rFonts w:ascii="Arial" w:hAnsi="Arial" w:cs="Arial"/>
          <w:b/>
          <w:color w:val="363534"/>
        </w:rPr>
      </w:pPr>
      <w:r w:rsidRPr="00495B3B">
        <w:rPr>
          <w:rFonts w:ascii="Arial" w:hAnsi="Arial" w:cs="Arial"/>
          <w:b/>
          <w:color w:val="363534"/>
        </w:rPr>
        <w:t>Capabilities</w:t>
      </w:r>
    </w:p>
    <w:p w14:paraId="3AA1CB70" w14:textId="2BD0AB6C" w:rsidR="002B2167" w:rsidRPr="002B2167" w:rsidRDefault="002B2167" w:rsidP="002B2167">
      <w:pPr>
        <w:keepNext/>
        <w:numPr>
          <w:ilvl w:val="0"/>
          <w:numId w:val="49"/>
        </w:numPr>
        <w:spacing w:before="0" w:after="0" w:line="240" w:lineRule="auto"/>
        <w:rPr>
          <w:rFonts w:ascii="Arial" w:hAnsi="Arial" w:cs="Arial"/>
          <w:color w:val="000000"/>
          <w:lang w:val="en-US" w:eastAsia="zh-CN"/>
        </w:rPr>
      </w:pPr>
      <w:bookmarkStart w:id="2" w:name="_Hlk102550785"/>
      <w:r w:rsidRPr="002B2167">
        <w:rPr>
          <w:rFonts w:ascii="Arial" w:hAnsi="Arial" w:cs="Arial"/>
          <w:b/>
          <w:bCs/>
          <w:color w:val="000000"/>
          <w:lang w:eastAsia="zh-CN"/>
        </w:rPr>
        <w:t>Stakeholder Management:</w:t>
      </w:r>
      <w:r w:rsidRPr="002B2167">
        <w:rPr>
          <w:rFonts w:ascii="Arial" w:hAnsi="Arial" w:cs="Arial"/>
          <w:color w:val="000000"/>
          <w:lang w:eastAsia="zh-CN"/>
        </w:rPr>
        <w:t xml:space="preserve"> Identifies issues in common for one or more clients or stakeholders and uses them to build mutually beneficial partnerships; Identifies and responds to stakeholder’s underlying needs; Uses understanding of the stakeholder’s organisational context to ensure outcomes are achieved.</w:t>
      </w:r>
      <w:r w:rsidRPr="002B2167">
        <w:rPr>
          <w:rFonts w:ascii="Arial" w:hAnsi="Arial" w:cs="Arial"/>
          <w:color w:val="000000"/>
          <w:lang w:val="en-US" w:eastAsia="zh-CN"/>
        </w:rPr>
        <w:t>​</w:t>
      </w:r>
    </w:p>
    <w:p w14:paraId="6C065D07" w14:textId="77777777" w:rsidR="002B2167" w:rsidRPr="002B2167" w:rsidRDefault="002B2167" w:rsidP="002B2167">
      <w:pPr>
        <w:keepNext/>
        <w:numPr>
          <w:ilvl w:val="0"/>
          <w:numId w:val="49"/>
        </w:numPr>
        <w:spacing w:before="0" w:after="0" w:line="240" w:lineRule="auto"/>
        <w:rPr>
          <w:rFonts w:ascii="Arial" w:hAnsi="Arial" w:cs="Arial"/>
          <w:color w:val="000000"/>
          <w:lang w:val="en-US" w:eastAsia="zh-CN"/>
        </w:rPr>
      </w:pPr>
      <w:r w:rsidRPr="002B2167">
        <w:rPr>
          <w:rFonts w:ascii="Arial" w:hAnsi="Arial" w:cs="Arial"/>
          <w:b/>
          <w:bCs/>
          <w:color w:val="000000"/>
          <w:lang w:eastAsia="zh-CN"/>
        </w:rPr>
        <w:t>Influence and Persuasion:</w:t>
      </w:r>
      <w:r w:rsidRPr="002B2167">
        <w:rPr>
          <w:rFonts w:ascii="Arial" w:hAnsi="Arial" w:cs="Arial"/>
          <w:color w:val="000000"/>
          <w:lang w:eastAsia="zh-CN"/>
        </w:rPr>
        <w:t xml:space="preserve"> Gains agreement to proposals &amp; ideas; Build behind the scenes support for ideas to ensure buy-in &amp; ownership; Uses chains of indirect influence to achieve outcomes; Involves experts or other third parties to strengthen case.</w:t>
      </w:r>
      <w:r w:rsidRPr="002B2167">
        <w:rPr>
          <w:rFonts w:ascii="Arial" w:hAnsi="Arial" w:cs="Arial"/>
          <w:color w:val="000000"/>
          <w:lang w:val="en-US" w:eastAsia="zh-CN"/>
        </w:rPr>
        <w:t>​</w:t>
      </w:r>
    </w:p>
    <w:p w14:paraId="4B2BD179" w14:textId="77777777" w:rsidR="002B2167" w:rsidRPr="002B2167" w:rsidRDefault="002B2167" w:rsidP="002B2167">
      <w:pPr>
        <w:keepNext/>
        <w:numPr>
          <w:ilvl w:val="0"/>
          <w:numId w:val="49"/>
        </w:numPr>
        <w:spacing w:before="0" w:after="0" w:line="240" w:lineRule="auto"/>
        <w:rPr>
          <w:rFonts w:ascii="Arial" w:hAnsi="Arial" w:cs="Arial"/>
          <w:color w:val="000000"/>
          <w:lang w:val="en-US" w:eastAsia="zh-CN"/>
        </w:rPr>
      </w:pPr>
      <w:r w:rsidRPr="002B2167">
        <w:rPr>
          <w:rFonts w:ascii="Arial" w:hAnsi="Arial" w:cs="Arial"/>
          <w:b/>
          <w:bCs/>
          <w:color w:val="000000"/>
          <w:lang w:eastAsia="zh-CN"/>
        </w:rPr>
        <w:t>Project Delivery:</w:t>
      </w:r>
      <w:r w:rsidRPr="002B2167">
        <w:rPr>
          <w:rFonts w:ascii="Arial" w:hAnsi="Arial" w:cs="Arial"/>
          <w:color w:val="000000"/>
          <w:lang w:eastAsia="zh-CN"/>
        </w:rPr>
        <w:t xml:space="preserve"> Translates strategies into programs or projects that enables achievement of outcomes require; Defines governance e.g. success measures, roles and responsibilities, progress monitoring) required to manage risks and maximise probability success.</w:t>
      </w:r>
      <w:r w:rsidRPr="002B2167">
        <w:rPr>
          <w:rFonts w:ascii="Arial" w:hAnsi="Arial" w:cs="Arial"/>
          <w:color w:val="000000"/>
          <w:lang w:val="en-US" w:eastAsia="zh-CN"/>
        </w:rPr>
        <w:t>​</w:t>
      </w:r>
    </w:p>
    <w:p w14:paraId="6B0FF994" w14:textId="77777777" w:rsidR="002B2167" w:rsidRPr="002B2167" w:rsidRDefault="002B2167" w:rsidP="002B2167">
      <w:pPr>
        <w:keepNext/>
        <w:numPr>
          <w:ilvl w:val="0"/>
          <w:numId w:val="49"/>
        </w:numPr>
        <w:spacing w:before="0" w:after="0" w:line="240" w:lineRule="auto"/>
        <w:rPr>
          <w:rFonts w:ascii="Arial" w:hAnsi="Arial" w:cs="Arial"/>
          <w:color w:val="000000"/>
          <w:lang w:val="en-US" w:eastAsia="zh-CN"/>
        </w:rPr>
      </w:pPr>
      <w:r w:rsidRPr="002B2167">
        <w:rPr>
          <w:rFonts w:ascii="Arial" w:hAnsi="Arial" w:cs="Arial"/>
          <w:b/>
          <w:bCs/>
          <w:color w:val="000000"/>
          <w:lang w:eastAsia="zh-CN"/>
        </w:rPr>
        <w:t>Teamwork:</w:t>
      </w:r>
      <w:r w:rsidRPr="002B2167">
        <w:rPr>
          <w:rFonts w:ascii="Arial" w:hAnsi="Arial" w:cs="Arial"/>
          <w:color w:val="000000"/>
          <w:lang w:eastAsia="zh-CN"/>
        </w:rPr>
        <w:t xml:space="preserve"> Leads, cooperates and works well with others in the pursuit of team goals; collaborates and shares information; shows consideration, concern and respect for others; accommodates and works well with the different working styles of others; encourages resolution of conflict within group.</w:t>
      </w:r>
      <w:r w:rsidRPr="002B2167">
        <w:rPr>
          <w:rFonts w:ascii="Arial" w:hAnsi="Arial" w:cs="Arial"/>
          <w:color w:val="000000"/>
          <w:lang w:val="en-US" w:eastAsia="zh-CN"/>
        </w:rPr>
        <w:t>​</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461ABC97"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D73CED">
              <w:rPr>
                <w:rFonts w:cs="Arial"/>
                <w:color w:val="1A1A1A"/>
                <w:sz w:val="20"/>
              </w:rPr>
              <w:t>20,000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39FB2068" w14:textId="7F4D1D21" w:rsidR="00495B3B" w:rsidRPr="00495B3B" w:rsidRDefault="00495B3B" w:rsidP="002B2167">
            <w:pPr>
              <w:cnfStyle w:val="000000000000" w:firstRow="0" w:lastRow="0" w:firstColumn="0" w:lastColumn="0" w:oddVBand="0" w:evenVBand="0" w:oddHBand="0" w:evenHBand="0" w:firstRowFirstColumn="0" w:firstRowLastColumn="0" w:lastRowFirstColumn="0" w:lastRowLastColumn="0"/>
              <w:rPr>
                <w:rFonts w:ascii="Arial" w:hAnsi="Arial" w:cs="Arial"/>
                <w:sz w:val="20"/>
              </w:rPr>
            </w:pPr>
          </w:p>
          <w:p w14:paraId="7216FB89" w14:textId="77777777" w:rsidR="00495B3B" w:rsidRP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58FB75DA" w:rsidR="00495B3B" w:rsidRPr="00495B3B" w:rsidRDefault="00495B3B" w:rsidP="002B2167">
            <w:pPr>
              <w:spacing w:after="240" w:line="240" w:lineRule="auto"/>
              <w:ind w:left="36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732139C4" w:rsidR="00495B3B" w:rsidRPr="00FE4299" w:rsidRDefault="00495B3B" w:rsidP="00FE4299">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19267347" w:rsidR="00495B3B" w:rsidRPr="00495B3B" w:rsidRDefault="00495B3B" w:rsidP="00FE4299">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00E8DA3B" w14:textId="77777777" w:rsidR="008B058C" w:rsidRPr="00495B3B" w:rsidRDefault="008B058C" w:rsidP="008B058C">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0008BCD7" w14:textId="77777777" w:rsidR="008B058C" w:rsidRPr="00454423" w:rsidRDefault="008B058C" w:rsidP="008B058C">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6A412872" w14:textId="77777777" w:rsidR="008B058C" w:rsidRPr="005763CD" w:rsidRDefault="008B058C" w:rsidP="008B058C">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0B9866C" w14:textId="77777777" w:rsidR="008B058C" w:rsidRPr="005763CD" w:rsidRDefault="008B058C" w:rsidP="008B058C">
      <w:pPr>
        <w:spacing w:before="0" w:after="0"/>
        <w:rPr>
          <w:rFonts w:ascii="Arial" w:hAnsi="Arial" w:cs="Arial"/>
        </w:rPr>
      </w:pPr>
    </w:p>
    <w:p w14:paraId="4866CB3B" w14:textId="77777777" w:rsidR="008B058C" w:rsidRPr="005763CD" w:rsidRDefault="008B058C" w:rsidP="008B058C">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2A8F62CA" w14:textId="77777777" w:rsidR="008B058C" w:rsidRPr="00495B3B" w:rsidRDefault="008B058C" w:rsidP="008B058C">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59CD9661" w14:textId="77777777" w:rsidR="008B058C" w:rsidRPr="002775A7" w:rsidRDefault="008B058C" w:rsidP="008B058C">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ABAB878" w14:textId="01DA9E21" w:rsidR="008B058C" w:rsidRPr="00AC1638" w:rsidRDefault="008B058C" w:rsidP="008B058C">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2843B36E" w14:textId="77777777" w:rsidR="008B058C" w:rsidRPr="00AC1638" w:rsidRDefault="008B058C" w:rsidP="008B058C">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484742A6" w14:textId="77777777" w:rsidR="008B058C" w:rsidRPr="00495B3B" w:rsidRDefault="008B058C" w:rsidP="008B058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70D4C347" w14:textId="77777777" w:rsidR="008B058C" w:rsidRDefault="008B058C" w:rsidP="008B058C">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D5466FE" w14:textId="77777777" w:rsidR="008B058C" w:rsidRPr="00495B3B" w:rsidRDefault="008B058C" w:rsidP="008B058C">
      <w:pPr>
        <w:spacing w:line="240" w:lineRule="auto"/>
        <w:contextualSpacing/>
        <w:outlineLvl w:val="1"/>
        <w:rPr>
          <w:rFonts w:ascii="Arial" w:hAnsi="Arial" w:cs="Arial"/>
          <w:color w:val="363534"/>
        </w:rPr>
      </w:pPr>
    </w:p>
    <w:p w14:paraId="19FFDCD7" w14:textId="77777777" w:rsidR="008B058C" w:rsidRPr="00495B3B" w:rsidRDefault="008B058C" w:rsidP="008B058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07C7F149" w14:textId="77777777" w:rsidR="008B058C" w:rsidRPr="00495B3B" w:rsidRDefault="008B058C" w:rsidP="008B058C">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1C803472" w14:textId="77777777" w:rsidR="008B058C" w:rsidRPr="00495B3B" w:rsidRDefault="008B058C" w:rsidP="008B058C">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7D68B25B" w14:textId="77777777" w:rsidR="008B058C" w:rsidRPr="00495B3B" w:rsidRDefault="008B058C" w:rsidP="008B058C">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348F4F0F" w14:textId="77777777" w:rsidR="008B058C" w:rsidRPr="00495B3B" w:rsidRDefault="008B058C" w:rsidP="008B058C">
      <w:pPr>
        <w:rPr>
          <w:rFonts w:ascii="Arial" w:hAnsi="Arial" w:cs="Arial"/>
          <w:b/>
          <w:bCs/>
          <w:color w:val="363534"/>
        </w:rPr>
      </w:pPr>
      <w:r w:rsidRPr="00495B3B">
        <w:rPr>
          <w:rFonts w:ascii="Arial" w:hAnsi="Arial" w:cs="Arial"/>
          <w:b/>
          <w:bCs/>
          <w:color w:val="363534"/>
        </w:rPr>
        <w:t>Aboriginal Cultural Safety</w:t>
      </w:r>
    </w:p>
    <w:p w14:paraId="78D8D1FB" w14:textId="77777777" w:rsidR="008B058C" w:rsidRPr="00495B3B" w:rsidRDefault="008B058C" w:rsidP="008B058C">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30FC7ABA" w14:textId="77777777" w:rsidR="008B058C" w:rsidRPr="00495B3B" w:rsidRDefault="008B058C" w:rsidP="008B058C">
      <w:pPr>
        <w:rPr>
          <w:rFonts w:ascii="Arial" w:hAnsi="Arial" w:cs="Arial"/>
          <w:b/>
          <w:color w:val="363534"/>
          <w:szCs w:val="22"/>
        </w:rPr>
      </w:pPr>
      <w:r w:rsidRPr="00495B3B">
        <w:rPr>
          <w:rFonts w:ascii="Arial" w:hAnsi="Arial" w:cs="Arial"/>
          <w:b/>
          <w:color w:val="363534"/>
          <w:szCs w:val="22"/>
        </w:rPr>
        <w:t>Balancing your Life / Hybrid Working</w:t>
      </w:r>
    </w:p>
    <w:p w14:paraId="60FD04D0" w14:textId="77777777" w:rsidR="008B058C" w:rsidRPr="00495B3B" w:rsidRDefault="008B058C" w:rsidP="008B058C">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5AE9832" w14:textId="77777777" w:rsidR="008B058C" w:rsidRPr="00495B3B" w:rsidRDefault="008B058C" w:rsidP="008B058C">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273C1180" w14:textId="472FCC87" w:rsidR="00495B3B" w:rsidRPr="00495B3B" w:rsidRDefault="00495B3B" w:rsidP="00FB7EB4">
      <w:pPr>
        <w:spacing w:line="240" w:lineRule="auto"/>
        <w:rPr>
          <w:rFonts w:ascii="Arial" w:hAnsi="Arial" w:cs="Arial"/>
          <w:color w:val="442D97"/>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0E998E0" w14:textId="77777777" w:rsidR="00D516CE" w:rsidRDefault="00D516CE" w:rsidP="00CD157B">
      <w:pPr>
        <w:pStyle w:val="NoSpacing"/>
      </w:pPr>
    </w:p>
    <w:p w14:paraId="5C9A9008" w14:textId="77777777" w:rsidR="00D516CE" w:rsidRDefault="00D516CE"/>
  </w:endnote>
  <w:endnote w:type="continuationSeparator" w:id="0">
    <w:p w14:paraId="485D6A0C" w14:textId="77777777" w:rsidR="00D516CE" w:rsidRDefault="00D516CE" w:rsidP="00CD157B">
      <w:pPr>
        <w:pStyle w:val="NoSpacing"/>
      </w:pPr>
    </w:p>
    <w:p w14:paraId="42BA2FC4" w14:textId="77777777" w:rsidR="00D516CE" w:rsidRDefault="00D516CE"/>
  </w:endnote>
  <w:endnote w:type="continuationNotice" w:id="1">
    <w:p w14:paraId="28808AE0" w14:textId="77777777" w:rsidR="00D516CE" w:rsidRDefault="00D516CE" w:rsidP="00CD157B">
      <w:pPr>
        <w:pStyle w:val="NoSpacing"/>
      </w:pPr>
    </w:p>
    <w:p w14:paraId="665C8139" w14:textId="77777777" w:rsidR="00D516CE" w:rsidRDefault="00D516C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64F2C593">
                  <v:shapetype id="_x0000_t202" coordsize="21600,21600" o:spt="202" path="m,l,21600r21600,l21600,xe" w14:anchorId="72A0F53B">
                    <v:stroke joinstyle="miter"/>
                    <v:path gradientshapeok="t" o:connecttype="rect"/>
                  </v:shapetype>
                  <v:shape id="MSIPCMc2a54d0d852a471d8845b004"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OddAndEven&quot;,&quot;Section&quot;:1,&quot;Top&quot;:0.0,&quot;Left&quot;:0.0}" o:spid="_x0000_s1029"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v:textbox inset=",0,,0">
                      <w:txbxContent>
                        <w:p w:rsidRPr="00020405" w:rsidR="00364C9A" w:rsidP="00020405" w:rsidRDefault="00020405" w14:paraId="08CE8BEA" w14:textId="1E1B114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0B20D775">
                  <v:shapetype id="_x0000_t202" coordsize="21600,21600" o:spt="202" path="m,l,21600r21600,l21600,xe" w14:anchorId="38662FAA">
                    <v:stroke joinstyle="miter"/>
                    <v:path gradientshapeok="t" o:connecttype="rect"/>
                  </v:shapetype>
                  <v:shape id="MSIPCM2c8143beac8a2d1c09b27fa6"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Primary&quot;,&quot;Section&quot;:1,&quot;Top&quot;:0.0,&quot;Left&quot;:0.0}" o:spid="_x0000_s1030"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v:textbox inset=",0,,0">
                      <w:txbxContent>
                        <w:p w:rsidRPr="00020405" w:rsidR="00495B3B" w:rsidP="00020405" w:rsidRDefault="00020405" w14:paraId="75F360E3" w14:textId="3277E10D">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54F786B7">
            <v:shapetype id="_x0000_t202" coordsize="21600,21600" o:spt="202" path="m,l,21600r21600,l21600,xe" w14:anchorId="4244B73F">
              <v:stroke joinstyle="miter"/>
              <v:path gradientshapeok="t" o:connecttype="rect"/>
            </v:shapetype>
            <v:shape id="MSIPCM181144f894ceca36ecbf703c"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FirstPage&quot;,&quot;Section&quot;:1,&quot;Top&quot;:0.0,&quot;Left&quot;:0.0}" o:spid="_x0000_s1031"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v:textbox inset=",0,,0">
                <w:txbxContent>
                  <w:p w:rsidRPr="00020405" w:rsidR="00364C9A" w:rsidP="00020405" w:rsidRDefault="00020405" w14:paraId="09E77742" w14:textId="76A3626E">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8DA7020" w14:textId="77777777" w:rsidR="00D516CE" w:rsidRPr="0056073C" w:rsidRDefault="00D516CE" w:rsidP="005D764F">
      <w:pPr>
        <w:pStyle w:val="FootnoteSeparator"/>
      </w:pPr>
    </w:p>
    <w:p w14:paraId="3F0C3BFD" w14:textId="77777777" w:rsidR="00D516CE" w:rsidRDefault="00D516CE"/>
  </w:footnote>
  <w:footnote w:type="continuationSeparator" w:id="0">
    <w:p w14:paraId="12E0DF7C" w14:textId="77777777" w:rsidR="00D516CE" w:rsidRPr="00CA30B7" w:rsidRDefault="00D516CE" w:rsidP="006D5A90">
      <w:pPr>
        <w:rPr>
          <w:lang w:val="en-US"/>
        </w:rPr>
      </w:pPr>
      <w:r w:rsidRPr="00CA30B7">
        <w:rPr>
          <w:lang w:val="en-US"/>
        </w:rPr>
        <w:t>_______</w:t>
      </w:r>
    </w:p>
    <w:p w14:paraId="57EA59FC" w14:textId="77777777" w:rsidR="00D516CE" w:rsidRDefault="00D516CE"/>
  </w:footnote>
  <w:footnote w:type="continuationNotice" w:id="1">
    <w:p w14:paraId="709B9BFB" w14:textId="77777777" w:rsidR="00D516CE" w:rsidRDefault="00D516CE" w:rsidP="006D5A90"/>
    <w:p w14:paraId="1CBBDC5B" w14:textId="77777777" w:rsidR="00D516CE" w:rsidRDefault="00D516C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B9A64F3">
            <v:shape id="Hdr_Element6" style="position:absolute;margin-left:512.5pt;margin-top:0;width:83.05pt;height:35.15pt;z-index:2516515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317D7B49">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EC6E1C3">
            <v:shape id="Hdr_Element1" style="position:absolute;margin-left:0;margin-top:0;width:595.3pt;height:35.15pt;z-index:25165056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5066CD21">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DA43FF3">
            <v:shape id="Hdr_Element4" style="position:absolute;margin-left:363.9pt;margin-top:0;width:115.65pt;height:35.15pt;z-index:2516526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088AEE16">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7EA6CB8">
            <v:shape id="Hdr_Element5" style="position:absolute;margin-left:463.3pt;margin-top:0;width:66.05pt;height:35.15pt;z-index:2516536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0B54E5FA">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30439FB">
            <v:shape id="Hdr_Element2" style="position:absolute;margin-left:297.65pt;margin-top:0;width:82.75pt;height:35.15pt;z-index:2516556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44881375">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1F3FA07">
            <v:shape id="Hdr_Element3" style="position:absolute;margin-left:363.8pt;margin-top:0;width:33.15pt;height:35.15pt;z-index:2516587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4FC7A8AD">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75A57A83">
            <v:shape id="Hdr_Element6" style="position:absolute;margin-left:512.5pt;margin-top:0;width:83.05pt;height:35.15pt;z-index:25165670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6DF5AC88">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10DC922">
            <v:shape id="Hdr_Element1" style="position:absolute;margin-left:0;margin-top:0;width:595.3pt;height:35.15pt;z-index:25165465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4EA43226">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6CA862CC">
            <v:shape id="Hdr_Element4" style="position:absolute;margin-left:363.9pt;margin-top:0;width:115.65pt;height:35.15pt;z-index:2516577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4BC86125">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BDAD2FF">
            <v:shape id="Hdr_Element5" style="position:absolute;margin-left:463.3pt;margin-top:0;width:66.05pt;height:35.15pt;z-index:2516597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7B0439D4">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B4C0337">
            <v:shape id="Hdr_Element2" style="position:absolute;margin-left:297.65pt;margin-top:0;width:82.75pt;height:35.15pt;z-index:2516608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1E4C8E8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2D3FA3C4">
            <v:shape id="Hdr_Element3" style="position:absolute;margin-left:363.8pt;margin-top:0;width:33.15pt;height:35.15pt;z-index:2516618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58E4C857">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6" w15:restartNumberingAfterBreak="0">
    <w:nsid w:val="2DC347AC"/>
    <w:multiLevelType w:val="multilevel"/>
    <w:tmpl w:val="8C2AA8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0" w15:restartNumberingAfterBreak="0">
    <w:nsid w:val="43A14D24"/>
    <w:multiLevelType w:val="multilevel"/>
    <w:tmpl w:val="5B9AA4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4"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5"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6"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7"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8"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0"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1" w15:restartNumberingAfterBreak="0">
    <w:nsid w:val="589C1CEF"/>
    <w:multiLevelType w:val="multilevel"/>
    <w:tmpl w:val="8C2AA8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0">
    <w:nsid w:val="5D2766FC"/>
    <w:multiLevelType w:val="hybridMultilevel"/>
    <w:tmpl w:val="5F36290C"/>
    <w:lvl w:ilvl="0" w:tplc="FCB8CA6E">
      <w:start w:val="1"/>
      <w:numFmt w:val="bullet"/>
      <w:lvlText w:val=""/>
      <w:lvlJc w:val="left"/>
      <w:pPr>
        <w:tabs>
          <w:tab w:val="num" w:pos="720"/>
        </w:tabs>
        <w:ind w:left="720" w:hanging="360"/>
      </w:pPr>
      <w:rPr>
        <w:rFonts w:ascii="Symbol" w:hAnsi="Symbol" w:hint="default"/>
      </w:rPr>
    </w:lvl>
    <w:lvl w:ilvl="1" w:tplc="93886FE6" w:tentative="1">
      <w:start w:val="1"/>
      <w:numFmt w:val="bullet"/>
      <w:lvlText w:val=""/>
      <w:lvlJc w:val="left"/>
      <w:pPr>
        <w:tabs>
          <w:tab w:val="num" w:pos="1440"/>
        </w:tabs>
        <w:ind w:left="1440" w:hanging="360"/>
      </w:pPr>
      <w:rPr>
        <w:rFonts w:ascii="Symbol" w:hAnsi="Symbol" w:hint="default"/>
      </w:rPr>
    </w:lvl>
    <w:lvl w:ilvl="2" w:tplc="24E6143E" w:tentative="1">
      <w:start w:val="1"/>
      <w:numFmt w:val="bullet"/>
      <w:lvlText w:val=""/>
      <w:lvlJc w:val="left"/>
      <w:pPr>
        <w:tabs>
          <w:tab w:val="num" w:pos="2160"/>
        </w:tabs>
        <w:ind w:left="2160" w:hanging="360"/>
      </w:pPr>
      <w:rPr>
        <w:rFonts w:ascii="Symbol" w:hAnsi="Symbol" w:hint="default"/>
      </w:rPr>
    </w:lvl>
    <w:lvl w:ilvl="3" w:tplc="E0722772" w:tentative="1">
      <w:start w:val="1"/>
      <w:numFmt w:val="bullet"/>
      <w:lvlText w:val=""/>
      <w:lvlJc w:val="left"/>
      <w:pPr>
        <w:tabs>
          <w:tab w:val="num" w:pos="2880"/>
        </w:tabs>
        <w:ind w:left="2880" w:hanging="360"/>
      </w:pPr>
      <w:rPr>
        <w:rFonts w:ascii="Symbol" w:hAnsi="Symbol" w:hint="default"/>
      </w:rPr>
    </w:lvl>
    <w:lvl w:ilvl="4" w:tplc="B4501484" w:tentative="1">
      <w:start w:val="1"/>
      <w:numFmt w:val="bullet"/>
      <w:lvlText w:val=""/>
      <w:lvlJc w:val="left"/>
      <w:pPr>
        <w:tabs>
          <w:tab w:val="num" w:pos="3600"/>
        </w:tabs>
        <w:ind w:left="3600" w:hanging="360"/>
      </w:pPr>
      <w:rPr>
        <w:rFonts w:ascii="Symbol" w:hAnsi="Symbol" w:hint="default"/>
      </w:rPr>
    </w:lvl>
    <w:lvl w:ilvl="5" w:tplc="4F1AE95A" w:tentative="1">
      <w:start w:val="1"/>
      <w:numFmt w:val="bullet"/>
      <w:lvlText w:val=""/>
      <w:lvlJc w:val="left"/>
      <w:pPr>
        <w:tabs>
          <w:tab w:val="num" w:pos="4320"/>
        </w:tabs>
        <w:ind w:left="4320" w:hanging="360"/>
      </w:pPr>
      <w:rPr>
        <w:rFonts w:ascii="Symbol" w:hAnsi="Symbol" w:hint="default"/>
      </w:rPr>
    </w:lvl>
    <w:lvl w:ilvl="6" w:tplc="BF2EB90C" w:tentative="1">
      <w:start w:val="1"/>
      <w:numFmt w:val="bullet"/>
      <w:lvlText w:val=""/>
      <w:lvlJc w:val="left"/>
      <w:pPr>
        <w:tabs>
          <w:tab w:val="num" w:pos="5040"/>
        </w:tabs>
        <w:ind w:left="5040" w:hanging="360"/>
      </w:pPr>
      <w:rPr>
        <w:rFonts w:ascii="Symbol" w:hAnsi="Symbol" w:hint="default"/>
      </w:rPr>
    </w:lvl>
    <w:lvl w:ilvl="7" w:tplc="B8B0CACE" w:tentative="1">
      <w:start w:val="1"/>
      <w:numFmt w:val="bullet"/>
      <w:lvlText w:val=""/>
      <w:lvlJc w:val="left"/>
      <w:pPr>
        <w:tabs>
          <w:tab w:val="num" w:pos="5760"/>
        </w:tabs>
        <w:ind w:left="5760" w:hanging="360"/>
      </w:pPr>
      <w:rPr>
        <w:rFonts w:ascii="Symbol" w:hAnsi="Symbol" w:hint="default"/>
      </w:rPr>
    </w:lvl>
    <w:lvl w:ilvl="8" w:tplc="E72055E0" w:tentative="1">
      <w:start w:val="1"/>
      <w:numFmt w:val="bullet"/>
      <w:lvlText w:val=""/>
      <w:lvlJc w:val="left"/>
      <w:pPr>
        <w:tabs>
          <w:tab w:val="num" w:pos="6480"/>
        </w:tabs>
        <w:ind w:left="6480" w:hanging="360"/>
      </w:pPr>
      <w:rPr>
        <w:rFonts w:ascii="Symbol" w:hAnsi="Symbol" w:hint="default"/>
      </w:rPr>
    </w:lvl>
  </w:abstractNum>
  <w:abstractNum w:abstractNumId="49"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0"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1"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2" w15:restartNumberingAfterBreak="0">
    <w:nsid w:val="6FEB579A"/>
    <w:multiLevelType w:val="multilevel"/>
    <w:tmpl w:val="072441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5"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7" w15:restartNumberingAfterBreak="0">
    <w:nsid w:val="76683328"/>
    <w:multiLevelType w:val="multilevel"/>
    <w:tmpl w:val="8C2AA8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9"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2"/>
  </w:num>
  <w:num w:numId="2" w16cid:durableId="1128745877">
    <w:abstractNumId w:val="13"/>
  </w:num>
  <w:num w:numId="3" w16cid:durableId="170411264">
    <w:abstractNumId w:val="47"/>
  </w:num>
  <w:num w:numId="4" w16cid:durableId="985085104">
    <w:abstractNumId w:val="11"/>
  </w:num>
  <w:num w:numId="5" w16cid:durableId="1872112631">
    <w:abstractNumId w:val="14"/>
  </w:num>
  <w:num w:numId="6" w16cid:durableId="336812815">
    <w:abstractNumId w:val="29"/>
  </w:num>
  <w:num w:numId="7" w16cid:durableId="155153463">
    <w:abstractNumId w:val="3"/>
  </w:num>
  <w:num w:numId="8" w16cid:durableId="1428236886">
    <w:abstractNumId w:val="34"/>
  </w:num>
  <w:num w:numId="9" w16cid:durableId="1644658156">
    <w:abstractNumId w:val="24"/>
  </w:num>
  <w:num w:numId="10" w16cid:durableId="103154041">
    <w:abstractNumId w:val="36"/>
  </w:num>
  <w:num w:numId="11" w16cid:durableId="2129203638">
    <w:abstractNumId w:val="40"/>
  </w:num>
  <w:num w:numId="12" w16cid:durableId="377365663">
    <w:abstractNumId w:val="31"/>
  </w:num>
  <w:num w:numId="13" w16cid:durableId="1308436166">
    <w:abstractNumId w:val="33"/>
  </w:num>
  <w:num w:numId="14" w16cid:durableId="1335643199">
    <w:abstractNumId w:val="45"/>
  </w:num>
  <w:num w:numId="15" w16cid:durableId="384449836">
    <w:abstractNumId w:val="9"/>
  </w:num>
  <w:num w:numId="16" w16cid:durableId="1160577431">
    <w:abstractNumId w:val="35"/>
  </w:num>
  <w:num w:numId="17" w16cid:durableId="27071314">
    <w:abstractNumId w:val="8"/>
  </w:num>
  <w:num w:numId="18" w16cid:durableId="338120444">
    <w:abstractNumId w:val="5"/>
  </w:num>
  <w:num w:numId="19" w16cid:durableId="1673139647">
    <w:abstractNumId w:val="20"/>
  </w:num>
  <w:num w:numId="20" w16cid:durableId="19754805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7"/>
  </w:num>
  <w:num w:numId="26" w16cid:durableId="893349253">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7"/>
  </w:num>
  <w:num w:numId="30" w16cid:durableId="1579175524">
    <w:abstractNumId w:val="0"/>
  </w:num>
  <w:num w:numId="31" w16cid:durableId="1199856773">
    <w:abstractNumId w:val="2"/>
  </w:num>
  <w:num w:numId="32" w16cid:durableId="2138447666">
    <w:abstractNumId w:val="1"/>
  </w:num>
  <w:num w:numId="33" w16cid:durableId="334118162">
    <w:abstractNumId w:val="43"/>
  </w:num>
  <w:num w:numId="34" w16cid:durableId="196283207">
    <w:abstractNumId w:val="46"/>
  </w:num>
  <w:num w:numId="35" w16cid:durableId="1742215375">
    <w:abstractNumId w:val="58"/>
  </w:num>
  <w:num w:numId="36" w16cid:durableId="664823544">
    <w:abstractNumId w:val="53"/>
  </w:num>
  <w:num w:numId="37" w16cid:durableId="592250350">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5"/>
  </w:num>
  <w:num w:numId="40" w16cid:durableId="16010494">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5"/>
  </w:num>
  <w:num w:numId="42" w16cid:durableId="1149785811">
    <w:abstractNumId w:val="39"/>
  </w:num>
  <w:num w:numId="43" w16cid:durableId="729228463">
    <w:abstractNumId w:val="7"/>
  </w:num>
  <w:num w:numId="44" w16cid:durableId="322781625">
    <w:abstractNumId w:val="32"/>
  </w:num>
  <w:num w:numId="45" w16cid:durableId="194511684">
    <w:abstractNumId w:val="57"/>
  </w:num>
  <w:num w:numId="46" w16cid:durableId="1259096857">
    <w:abstractNumId w:val="52"/>
  </w:num>
  <w:num w:numId="47" w16cid:durableId="676540642">
    <w:abstractNumId w:val="30"/>
  </w:num>
  <w:num w:numId="48" w16cid:durableId="1736590789">
    <w:abstractNumId w:val="16"/>
  </w:num>
  <w:num w:numId="49" w16cid:durableId="839463887">
    <w:abstractNumId w:val="41"/>
  </w:num>
  <w:num w:numId="50" w16cid:durableId="121506153">
    <w:abstractNumId w:val="48"/>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62"/>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70E"/>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59"/>
    <w:rsid w:val="001D39F8"/>
    <w:rsid w:val="001D3B02"/>
    <w:rsid w:val="001D46AE"/>
    <w:rsid w:val="001D47F4"/>
    <w:rsid w:val="001D5D1A"/>
    <w:rsid w:val="001D5FC7"/>
    <w:rsid w:val="001D60BC"/>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167"/>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5967"/>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5407"/>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88A"/>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0EC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321"/>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15F2"/>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0F0F"/>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05B"/>
    <w:rsid w:val="005A62C9"/>
    <w:rsid w:val="005A65A1"/>
    <w:rsid w:val="005A67D7"/>
    <w:rsid w:val="005A6B62"/>
    <w:rsid w:val="005A6CE9"/>
    <w:rsid w:val="005A73B1"/>
    <w:rsid w:val="005A758E"/>
    <w:rsid w:val="005A7A95"/>
    <w:rsid w:val="005B0545"/>
    <w:rsid w:val="005B1271"/>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2F46"/>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4F66"/>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1DF"/>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54C4"/>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2A6"/>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2C9"/>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0E9"/>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875"/>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58C"/>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A7C"/>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3EF"/>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54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0E1"/>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685E"/>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1B"/>
    <w:rsid w:val="00A70F76"/>
    <w:rsid w:val="00A7116B"/>
    <w:rsid w:val="00A7176B"/>
    <w:rsid w:val="00A71D1D"/>
    <w:rsid w:val="00A7218E"/>
    <w:rsid w:val="00A7232D"/>
    <w:rsid w:val="00A7257B"/>
    <w:rsid w:val="00A72699"/>
    <w:rsid w:val="00A73A1B"/>
    <w:rsid w:val="00A73D14"/>
    <w:rsid w:val="00A73F66"/>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01F"/>
    <w:rsid w:val="00AC3B49"/>
    <w:rsid w:val="00AC3FA1"/>
    <w:rsid w:val="00AC4139"/>
    <w:rsid w:val="00AC4855"/>
    <w:rsid w:val="00AC4F24"/>
    <w:rsid w:val="00AC53F0"/>
    <w:rsid w:val="00AC5D35"/>
    <w:rsid w:val="00AC5ED6"/>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7D7"/>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02E"/>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5FF2"/>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031"/>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2FA7"/>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6CE"/>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3CED"/>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6A3"/>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67E"/>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4B2"/>
    <w:rsid w:val="00EB55A7"/>
    <w:rsid w:val="00EB591A"/>
    <w:rsid w:val="00EB5A3D"/>
    <w:rsid w:val="00EB611E"/>
    <w:rsid w:val="00EB72BC"/>
    <w:rsid w:val="00EB733C"/>
    <w:rsid w:val="00EB7629"/>
    <w:rsid w:val="00EB7EF0"/>
    <w:rsid w:val="00EB7EF1"/>
    <w:rsid w:val="00EC033D"/>
    <w:rsid w:val="00EC08BB"/>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4F06"/>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1522"/>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2D00"/>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299"/>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3AEA01B"/>
    <w:rsid w:val="0737B263"/>
    <w:rsid w:val="12B07597"/>
    <w:rsid w:val="16926AC1"/>
    <w:rsid w:val="192DA724"/>
    <w:rsid w:val="24E11313"/>
    <w:rsid w:val="321C8E7F"/>
    <w:rsid w:val="3381D625"/>
    <w:rsid w:val="3B484A7F"/>
    <w:rsid w:val="405FBDE8"/>
    <w:rsid w:val="415D833E"/>
    <w:rsid w:val="55C45DE1"/>
    <w:rsid w:val="62091BB5"/>
    <w:rsid w:val="64D21C8B"/>
    <w:rsid w:val="763E423A"/>
    <w:rsid w:val="76606CA6"/>
    <w:rsid w:val="77CEF945"/>
    <w:rsid w:val="784226A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56446027">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89902915">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402021060">
      <w:bodyDiv w:val="1"/>
      <w:marLeft w:val="0"/>
      <w:marRight w:val="0"/>
      <w:marTop w:val="0"/>
      <w:marBottom w:val="0"/>
      <w:divBdr>
        <w:top w:val="none" w:sz="0" w:space="0" w:color="auto"/>
        <w:left w:val="none" w:sz="0" w:space="0" w:color="auto"/>
        <w:bottom w:val="none" w:sz="0" w:space="0" w:color="auto"/>
        <w:right w:val="none" w:sz="0" w:space="0" w:color="auto"/>
      </w:divBdr>
    </w:div>
    <w:div w:id="1511333976">
      <w:bodyDiv w:val="1"/>
      <w:marLeft w:val="0"/>
      <w:marRight w:val="0"/>
      <w:marTop w:val="0"/>
      <w:marBottom w:val="0"/>
      <w:divBdr>
        <w:top w:val="none" w:sz="0" w:space="0" w:color="auto"/>
        <w:left w:val="none" w:sz="0" w:space="0" w:color="auto"/>
        <w:bottom w:val="none" w:sz="0" w:space="0" w:color="auto"/>
        <w:right w:val="none" w:sz="0" w:space="0" w:color="auto"/>
      </w:divBdr>
    </w:div>
    <w:div w:id="165649295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67489062">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39" Type="http://schemas.openxmlformats.org/officeDocument/2006/relationships/theme" Target="theme/theme1.xml"/><Relationship Id="rId21" Type="http://schemas.openxmlformats.org/officeDocument/2006/relationships/image" Target="media/image8.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D270E"/>
    <w:rsid w:val="0019787B"/>
    <w:rsid w:val="002A360F"/>
    <w:rsid w:val="0041488A"/>
    <w:rsid w:val="004444D9"/>
    <w:rsid w:val="00445C89"/>
    <w:rsid w:val="00500321"/>
    <w:rsid w:val="00590F0F"/>
    <w:rsid w:val="005C2F46"/>
    <w:rsid w:val="00626379"/>
    <w:rsid w:val="0066431B"/>
    <w:rsid w:val="006861DF"/>
    <w:rsid w:val="006E4E36"/>
    <w:rsid w:val="00733901"/>
    <w:rsid w:val="00746D64"/>
    <w:rsid w:val="009D1EFC"/>
    <w:rsid w:val="009F447A"/>
    <w:rsid w:val="00A6372E"/>
    <w:rsid w:val="00B10993"/>
    <w:rsid w:val="00BC5FF2"/>
    <w:rsid w:val="00D63C52"/>
    <w:rsid w:val="00D83E5E"/>
    <w:rsid w:val="00E6256A"/>
    <w:rsid w:val="00F4444F"/>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DOCID1119-54365373-94</_dlc_DocId>
    <_dlc_DocIdUrl xmlns="a5f32de4-e402-4188-b034-e71ca7d22e54">
      <Url>https://delwpvicgovau.sharepoint.com/sites/ecm_1119/_layouts/15/DocIdRedir.aspx?ID=DOCID1119-54365373-94</Url>
      <Description>DOCID1119-54365373-94</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Hume Region</Value>
    </Branch>
    <EOIID xmlns="da5ea22f-fe03-46f3-a4f3-1b15377ab7cc" xsi:nil="true"/>
    <ManagersName xmlns="http://schemas.microsoft.com/sharepoint/v3" xsi:nil="true"/>
    <Region xmlns="da5ea22f-fe03-46f3-a4f3-1b15377ab7cc">
      <Value>Flexible</Value>
    </Region>
    <Unit xmlns="da5ea22f-fe03-46f3-a4f3-1b15377ab7cc">
      <Value>Land Management</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REG-13-HM</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5</Grade>
    <Division xmlns="da5ea22f-fe03-46f3-a4f3-1b15377ab7cc">DEECA Regions</Division>
  </documentManagement>
</p:properties>
</file>

<file path=customXml/item5.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6.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E801C8D-A565-417E-A43C-B1D4CFCAA4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5.xml><?xml version="1.0" encoding="utf-8"?>
<ds:datastoreItem xmlns:ds="http://schemas.openxmlformats.org/officeDocument/2006/customXml" ds:itemID="{1AB00158-7066-423D-8313-E06B3D01F8AA}">
  <ds:schemaRefs>
    <ds:schemaRef ds:uri="Microsoft.SharePoint.Taxonomy.ContentTypeSync"/>
  </ds:schemaRefs>
</ds:datastoreItem>
</file>

<file path=customXml/itemProps6.xml><?xml version="1.0" encoding="utf-8"?>
<ds:datastoreItem xmlns:ds="http://schemas.openxmlformats.org/officeDocument/2006/customXml" ds:itemID="{B2B0D69C-8C32-4E08-868A-B7E711A5A3D5}">
  <ds:schemaRefs>
    <ds:schemaRef ds:uri="http://schemas.microsoft.com/sharepoint/events"/>
    <ds:schemaRef ds:uri=""/>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950</TotalTime>
  <Pages>4</Pages>
  <Words>2092</Words>
  <Characters>11926</Characters>
  <Application>Microsoft Office Word</Application>
  <DocSecurity>0</DocSecurity>
  <Lines>99</Lines>
  <Paragraphs>27</Paragraphs>
  <ScaleCrop>false</ScaleCrop>
  <HeadingPairs>
    <vt:vector size="2" baseType="variant">
      <vt:variant>
        <vt:lpstr>Title</vt:lpstr>
      </vt:variant>
      <vt:variant>
        <vt:i4>1</vt:i4>
      </vt:variant>
    </vt:vector>
  </HeadingPairs>
  <TitlesOfParts>
    <vt:vector size="1" baseType="lpstr">
      <vt:lpstr>Coordinator Acquisitions</vt:lpstr>
    </vt:vector>
  </TitlesOfParts>
  <Company/>
  <LinksUpToDate>false</LinksUpToDate>
  <CharactersWithSpaces>13991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44</cp:revision>
  <cp:lastPrinted>2022-06-17T02:14:00Z</cp:lastPrinted>
  <dcterms:created xsi:type="dcterms:W3CDTF">2025-09-15T23:25:00Z</dcterms:created>
  <dcterms:modified xsi:type="dcterms:W3CDTF">2026-08-11T04:53:00Z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fa467ee0-43b4-49f3-a409-971109540b6b</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True</vt:lpwstr>
  </property>
  <property fmtid="{D5CDD505-2E9C-101B-9397-08002B2CF9AE}" pid="30" name="Order">
    <vt:r8>685000</vt:r8>
  </property>
  <property fmtid="{D5CDD505-2E9C-101B-9397-08002B2CF9AE}" pid="31" name="xd_ProgID">
    <vt:lpwstr/>
  </property>
  <property fmtid="{D5CDD505-2E9C-101B-9397-08002B2CF9AE}" pid="32" name="DocumentSetDescription">
    <vt:lpwstr/>
  </property>
  <property fmtid="{D5CDD505-2E9C-101B-9397-08002B2CF9AE}" pid="33" name="ComplianceAssetId">
    <vt:lpwstr/>
  </property>
  <property fmtid="{D5CDD505-2E9C-101B-9397-08002B2CF9AE}" pid="34" name="TemplateUrl">
    <vt:lpwstr/>
  </property>
  <property fmtid="{D5CDD505-2E9C-101B-9397-08002B2CF9AE}" pid="35" name="_ApprovalStatus">
    <vt:i4>0</vt:i4>
  </property>
  <property fmtid="{D5CDD505-2E9C-101B-9397-08002B2CF9AE}" pid="36" name="DLCPolicyLabelValue">
    <vt:lpwstr>Version 0.1</vt:lpwstr>
  </property>
  <property fmtid="{D5CDD505-2E9C-101B-9397-08002B2CF9AE}" pid="37" name="_ExtendedDescription">
    <vt:lpwstr/>
  </property>
  <property fmtid="{D5CDD505-2E9C-101B-9397-08002B2CF9AE}" pid="38" name="DLCPolicyLabelClientValue">
    <vt:lpwstr>Version {_UIVersionString}</vt:lpwstr>
  </property>
  <property fmtid="{D5CDD505-2E9C-101B-9397-08002B2CF9AE}" pid="39" name="TriggerFlowInfo">
    <vt:lpwstr/>
  </property>
  <property fmtid="{D5CDD505-2E9C-101B-9397-08002B2CF9AE}" pid="40" name="je2f59c6279d441e8dbf3cc557b3306f">
    <vt:lpwstr>Restructuring|4ed8c4ad-f9c6-4e29-b5f5-b51df56c3de6</vt:lpwstr>
  </property>
  <property fmtid="{D5CDD505-2E9C-101B-9397-08002B2CF9AE}" pid="41" name="xd_Signature">
    <vt:bool>false</vt:bool>
  </property>
  <property fmtid="{D5CDD505-2E9C-101B-9397-08002B2CF9AE}" pid="42" name="fb3179c379644f499d7166d0c985669b0">
    <vt:lpwstr>FOUO|955eb6fc-b35a-4808-8aa5-31e514fa3f26</vt:lpwstr>
  </property>
  <property fmtid="{D5CDD505-2E9C-101B-9397-08002B2CF9AE}" pid="43" name="pd01c257034b4e86b1f58279a3bd54c60">
    <vt:lpwstr>Unclassified|7fa379f4-4aba-4692-ab80-7d39d3a23cf4</vt:lpwstr>
  </property>
  <property fmtid="{D5CDD505-2E9C-101B-9397-08002B2CF9AE}" pid="44" name="g91c59fb10974fa1a03160ad8386f0f40">
    <vt:lpwstr/>
  </property>
  <property fmtid="{D5CDD505-2E9C-101B-9397-08002B2CF9AE}" pid="45" name="b9b43b809ea4445880dbf70bb98495250">
    <vt:lpwstr>Template|ad5654aa-69da-4dc8-81ae-e984a44f2180</vt:lpwstr>
  </property>
  <property fmtid="{D5CDD505-2E9C-101B-9397-08002B2CF9AE}" pid="46" name="pb0badcc4c144703855597c78047301a0">
    <vt:lpwstr>Position Description|9b605b16-5ff4-4142-9815-57489365a519</vt:lpwstr>
  </property>
  <property fmtid="{D5CDD505-2E9C-101B-9397-08002B2CF9AE}" pid="47" name="Records Class HR Admin">
    <vt:lpwstr>14;#Position Description|9b605b16-5ff4-4142-9815-57489365a519</vt:lpwstr>
  </property>
  <property fmtid="{D5CDD505-2E9C-101B-9397-08002B2CF9AE}" pid="48" name="Records_x0020_Class_x0020_HR_x0020_Admin">
    <vt:lpwstr>14;#Position Description|9b605b16-5ff4-4142-9815-57489365a519</vt:lpwstr>
  </property>
</Properties>
</file>