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FF04CA1" w14:textId="49360D68" w:rsidR="00254F12" w:rsidRPr="00862057" w:rsidRDefault="00663C2F" w:rsidP="001806EE">
      <w:pPr>
        <w:pStyle w:val="Heading1"/>
        <w:framePr w:wrap="around"/>
      </w:pPr>
      <w:bookmarkStart w:id="0" w:name="_Toc106305998"/>
      <w:r>
        <w:t>Department of Energy, Environment and Climate Action</w:t>
      </w:r>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22C228EE" w:rsidR="004C1F02" w:rsidRDefault="00663C2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2F575532">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40D7CC4D">
              <v:shape id="Freeform: Shape 4"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0DF3105E">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007F511C">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6AB36D91">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38CEA597">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0310DBD8">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66919E21">
              <v:shape id="Freeform: Shape 7"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72B5444C">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62D242CA">
              <v:shape id="Freeform: Shape 8"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63BA0E3A">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55A4E67D">
              <v:shape id="Freeform: Shape 9"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597A2EC6">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1B923AA6">
              <v:shape id="Freeform: Shape 6"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553853F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8"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9"/>
          <w:footerReference w:type="even" r:id="rId30"/>
          <w:footerReference w:type="default" r:id="rId31"/>
          <w:footerReference w:type="first" r:id="rId32"/>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7C2CE140">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5289AED6" w:rsidR="00495B3B" w:rsidRPr="00495B3B" w:rsidRDefault="00303DD4" w:rsidP="00495B3B">
            <w:pPr>
              <w:spacing w:before="0" w:after="0"/>
              <w:ind w:left="57" w:right="-450"/>
              <w:rPr>
                <w:rFonts w:ascii="Arial" w:hAnsi="Arial" w:cs="Arial"/>
                <w:color w:val="363534"/>
                <w:szCs w:val="22"/>
              </w:rPr>
            </w:pPr>
            <w:r>
              <w:rPr>
                <w:rFonts w:ascii="Arial" w:hAnsi="Arial" w:cs="Arial"/>
                <w:color w:val="363534"/>
                <w:szCs w:val="22"/>
              </w:rPr>
              <w:t xml:space="preserve">Principal </w:t>
            </w:r>
            <w:r w:rsidR="00B571E7">
              <w:rPr>
                <w:rFonts w:ascii="Arial" w:hAnsi="Arial" w:cs="Arial"/>
                <w:color w:val="363534"/>
                <w:szCs w:val="22"/>
              </w:rPr>
              <w:t xml:space="preserve">DevOps </w:t>
            </w:r>
            <w:r w:rsidR="00570C78">
              <w:rPr>
                <w:rFonts w:ascii="Arial" w:hAnsi="Arial" w:cs="Arial"/>
                <w:color w:val="363534"/>
                <w:szCs w:val="22"/>
              </w:rPr>
              <w:t>Engineer</w:t>
            </w:r>
          </w:p>
        </w:tc>
      </w:tr>
      <w:tr w:rsidR="00495B3B" w:rsidRPr="00495B3B" w14:paraId="5F8F815C" w14:textId="77777777" w:rsidTr="7C2CE140">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6683BE48" w:rsidR="00495B3B" w:rsidRPr="00DF389A" w:rsidRDefault="009357DA" w:rsidP="00DF389A">
            <w:pPr>
              <w:spacing w:before="0" w:after="0"/>
              <w:ind w:right="-450"/>
              <w:rPr>
                <w:rFonts w:ascii="Arial" w:hAnsi="Arial" w:cs="Arial"/>
                <w:color w:val="363534"/>
                <w:szCs w:val="22"/>
              </w:rPr>
            </w:pPr>
            <w:r>
              <w:rPr>
                <w:rFonts w:ascii="Arial" w:hAnsi="Arial" w:cs="Arial"/>
                <w:color w:val="363534"/>
                <w:szCs w:val="22"/>
              </w:rPr>
              <w:t xml:space="preserve"> </w:t>
            </w:r>
            <w:r w:rsidR="00DF389A" w:rsidRPr="00DF389A">
              <w:rPr>
                <w:rFonts w:ascii="Arial" w:hAnsi="Arial" w:cs="Arial"/>
                <w:color w:val="363534"/>
                <w:szCs w:val="22"/>
              </w:rPr>
              <w:t>50963823</w:t>
            </w:r>
          </w:p>
        </w:tc>
      </w:tr>
      <w:tr w:rsidR="00495B3B" w:rsidRPr="00495B3B" w14:paraId="6052E497" w14:textId="77777777" w:rsidTr="7C2CE140">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63221F30" w:rsidR="00495B3B" w:rsidRPr="00495B3B" w:rsidRDefault="006F0D3C" w:rsidP="00495B3B">
            <w:pPr>
              <w:spacing w:before="0" w:after="0"/>
              <w:ind w:left="57" w:right="-450"/>
              <w:rPr>
                <w:rFonts w:ascii="Arial" w:hAnsi="Arial" w:cs="Arial"/>
                <w:color w:val="363534"/>
                <w:szCs w:val="22"/>
              </w:rPr>
            </w:pPr>
            <w:r>
              <w:rPr>
                <w:rFonts w:ascii="Arial" w:hAnsi="Arial" w:cs="Arial"/>
                <w:color w:val="363534"/>
                <w:szCs w:val="22"/>
              </w:rPr>
              <w:t>VPS</w:t>
            </w:r>
            <w:r w:rsidR="00303DD4">
              <w:rPr>
                <w:rFonts w:ascii="Arial" w:hAnsi="Arial" w:cs="Arial"/>
                <w:color w:val="363534"/>
                <w:szCs w:val="22"/>
              </w:rPr>
              <w:t>6</w:t>
            </w:r>
          </w:p>
        </w:tc>
      </w:tr>
      <w:tr w:rsidR="00495B3B" w:rsidRPr="00495B3B" w14:paraId="513E600D" w14:textId="77777777" w:rsidTr="7C2CE140">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74C8B6B6" w:rsidR="00495B3B" w:rsidRPr="00413715" w:rsidRDefault="00F17961" w:rsidP="3B64F921">
            <w:pPr>
              <w:spacing w:before="0" w:after="0"/>
              <w:ind w:left="57" w:right="-450"/>
              <w:rPr>
                <w:rFonts w:ascii="Arial" w:hAnsi="Arial" w:cs="Arial"/>
                <w:color w:val="363534"/>
              </w:rPr>
            </w:pPr>
            <w:r w:rsidRPr="00F17961">
              <w:rPr>
                <w:rFonts w:ascii="Arial" w:hAnsi="Arial" w:cs="Arial"/>
                <w:color w:val="363534"/>
              </w:rPr>
              <w:t>$142,790</w:t>
            </w:r>
            <w:r w:rsidR="006F0D3C" w:rsidRPr="00413715">
              <w:rPr>
                <w:rFonts w:ascii="Arial" w:hAnsi="Arial" w:cs="Arial"/>
                <w:color w:val="363534"/>
              </w:rPr>
              <w:t xml:space="preserve"> - </w:t>
            </w:r>
            <w:r w:rsidR="00095A42" w:rsidRPr="00095A42">
              <w:rPr>
                <w:rFonts w:ascii="Arial" w:hAnsi="Arial" w:cs="Arial"/>
                <w:color w:val="363534"/>
              </w:rPr>
              <w:t>$191,084</w:t>
            </w:r>
            <w:r w:rsidR="006F0D3C" w:rsidRPr="00413715">
              <w:rPr>
                <w:rFonts w:ascii="Arial" w:hAnsi="Arial" w:cs="Arial"/>
                <w:color w:val="363534"/>
              </w:rPr>
              <w:t xml:space="preserve"> per annum plus superannuation</w:t>
            </w:r>
          </w:p>
        </w:tc>
      </w:tr>
      <w:tr w:rsidR="00495B3B" w:rsidRPr="00495B3B" w14:paraId="2A722203" w14:textId="77777777" w:rsidTr="7C2CE140">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26149F40" w:rsidR="00495B3B" w:rsidRPr="00495B3B" w:rsidRDefault="006F0D3C" w:rsidP="00495B3B">
            <w:pPr>
              <w:tabs>
                <w:tab w:val="left" w:pos="3529"/>
              </w:tabs>
              <w:spacing w:before="0" w:after="0"/>
              <w:ind w:left="57" w:right="-450"/>
              <w:rPr>
                <w:rFonts w:ascii="Arial" w:hAnsi="Arial" w:cs="Arial"/>
                <w:color w:val="363534"/>
                <w:szCs w:val="22"/>
              </w:rPr>
            </w:pPr>
            <w:r>
              <w:rPr>
                <w:rFonts w:ascii="Arial" w:hAnsi="Arial" w:cs="Arial"/>
                <w:color w:val="363534"/>
                <w:szCs w:val="22"/>
              </w:rPr>
              <w:t>Ongoing</w:t>
            </w:r>
          </w:p>
        </w:tc>
      </w:tr>
      <w:tr w:rsidR="00495B3B" w:rsidRPr="00495B3B" w14:paraId="73E4C712" w14:textId="77777777" w:rsidTr="7C2CE140">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1F0C0371" w:rsidR="00495B3B" w:rsidRPr="00495B3B" w:rsidRDefault="00303DD4" w:rsidP="00495B3B">
            <w:pPr>
              <w:spacing w:before="0" w:after="0"/>
              <w:ind w:left="57" w:right="-450"/>
              <w:rPr>
                <w:rFonts w:ascii="Arial" w:hAnsi="Arial" w:cs="Arial"/>
                <w:color w:val="363534"/>
                <w:szCs w:val="22"/>
              </w:rPr>
            </w:pPr>
            <w:r>
              <w:rPr>
                <w:rStyle w:val="ui-provider"/>
              </w:rPr>
              <w:t>Bushfire and Forest Services</w:t>
            </w:r>
          </w:p>
        </w:tc>
      </w:tr>
      <w:tr w:rsidR="00495B3B" w:rsidRPr="00495B3B" w14:paraId="1EBFF7E6" w14:textId="77777777" w:rsidTr="7C2CE140">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6E1B6249" w:rsidR="00495B3B" w:rsidRPr="00CF3031" w:rsidRDefault="009357DA" w:rsidP="00495B3B">
            <w:pPr>
              <w:spacing w:before="0" w:after="0"/>
              <w:ind w:left="57" w:right="-450"/>
              <w:rPr>
                <w:rFonts w:ascii="Arial" w:hAnsi="Arial" w:cs="Arial"/>
                <w:color w:val="363534"/>
                <w:szCs w:val="22"/>
                <w:highlight w:val="yellow"/>
              </w:rPr>
            </w:pPr>
            <w:r w:rsidRPr="009357DA">
              <w:rPr>
                <w:rFonts w:ascii="Arial" w:hAnsi="Arial" w:cs="Arial"/>
                <w:color w:val="363534"/>
                <w:szCs w:val="22"/>
              </w:rPr>
              <w:t>Forest and Fire Assets and Resources</w:t>
            </w:r>
            <w:r w:rsidR="00663C2F">
              <w:rPr>
                <w:rFonts w:ascii="Arial" w:hAnsi="Arial" w:cs="Arial"/>
                <w:color w:val="363534"/>
                <w:szCs w:val="22"/>
              </w:rPr>
              <w:t xml:space="preserve">; </w:t>
            </w:r>
            <w:r w:rsidRPr="009357DA">
              <w:rPr>
                <w:rFonts w:ascii="Arial" w:hAnsi="Arial" w:cs="Arial"/>
                <w:color w:val="363534"/>
                <w:szCs w:val="22"/>
                <w:lang w:val="en-US"/>
              </w:rPr>
              <w:t>Technology</w:t>
            </w:r>
          </w:p>
        </w:tc>
      </w:tr>
      <w:tr w:rsidR="00495B3B" w:rsidRPr="00495B3B" w14:paraId="37A0D7CE" w14:textId="77777777" w:rsidTr="7C2CE140">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5F0459D" w14:textId="4093D9A1" w:rsidR="00AE40A7" w:rsidRPr="00176CBD" w:rsidRDefault="00AE40A7" w:rsidP="00AE40A7">
            <w:pPr>
              <w:ind w:left="57" w:right="-450"/>
              <w:rPr>
                <w:rFonts w:ascii="Arial" w:hAnsi="Arial"/>
              </w:rPr>
            </w:pPr>
            <w:r w:rsidRPr="2644C1D7">
              <w:rPr>
                <w:rFonts w:ascii="Arial" w:hAnsi="Arial"/>
              </w:rPr>
              <w:t xml:space="preserve">8 Nicholson Street, East Melbourne, Victoria </w:t>
            </w:r>
            <w:r w:rsidRPr="2644C1D7">
              <w:rPr>
                <w:rFonts w:ascii="Arial" w:hAnsi="Arial" w:cs="Arial"/>
                <w:color w:val="363534"/>
              </w:rPr>
              <w:t xml:space="preserve"> </w:t>
            </w:r>
          </w:p>
          <w:p w14:paraId="3B7CA3B3" w14:textId="7179BE2C"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9A34EA">
              <w:rPr>
                <w:rFonts w:ascii="Arial" w:hAnsi="Arial" w:cs="Arial"/>
                <w:color w:val="363534"/>
                <w:szCs w:val="22"/>
              </w:rPr>
              <w:fldChar w:fldCharType="begin">
                <w:ffData>
                  <w:name w:val=""/>
                  <w:enabled/>
                  <w:calcOnExit w:val="0"/>
                  <w:checkBox>
                    <w:size w:val="26"/>
                    <w:default w:val="1"/>
                  </w:checkBox>
                </w:ffData>
              </w:fldChar>
            </w:r>
            <w:r w:rsidR="009A34EA">
              <w:rPr>
                <w:rFonts w:ascii="Arial" w:hAnsi="Arial" w:cs="Arial"/>
                <w:color w:val="363534"/>
                <w:szCs w:val="22"/>
              </w:rPr>
              <w:instrText xml:space="preserve"> FORMCHECKBOX </w:instrText>
            </w:r>
            <w:r w:rsidR="009A34EA">
              <w:rPr>
                <w:rFonts w:ascii="Arial" w:hAnsi="Arial" w:cs="Arial"/>
                <w:color w:val="363534"/>
                <w:szCs w:val="22"/>
              </w:rPr>
            </w:r>
            <w:r w:rsidR="009A34EA">
              <w:rPr>
                <w:rFonts w:ascii="Arial" w:hAnsi="Arial" w:cs="Arial"/>
                <w:color w:val="363534"/>
                <w:szCs w:val="22"/>
              </w:rPr>
              <w:fldChar w:fldCharType="separate"/>
            </w:r>
            <w:r w:rsidR="009A34EA">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7C2CE140">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2545ED66" w:rsidR="00495B3B" w:rsidRPr="00FF6A11" w:rsidRDefault="00FF6A11" w:rsidP="00FF6A11">
            <w:pPr>
              <w:tabs>
                <w:tab w:val="left" w:pos="469"/>
                <w:tab w:val="left" w:pos="1189"/>
              </w:tabs>
              <w:spacing w:before="0" w:after="0"/>
              <w:ind w:right="-450"/>
              <w:rPr>
                <w:rFonts w:ascii="Arial" w:hAnsi="Arial" w:cs="Arial"/>
                <w:color w:val="363534"/>
              </w:rPr>
            </w:pPr>
            <w:r w:rsidRPr="00FF6A11">
              <w:rPr>
                <w:rFonts w:ascii="Arial" w:hAnsi="Arial" w:cs="Arial"/>
                <w:color w:val="363534"/>
                <w:lang w:val="en-US"/>
              </w:rPr>
              <w:t>QA and DevOps Lead</w:t>
            </w:r>
          </w:p>
        </w:tc>
      </w:tr>
      <w:tr w:rsidR="00495B3B" w:rsidRPr="00495B3B" w14:paraId="35F6D00F" w14:textId="77777777" w:rsidTr="7C2CE140">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5D11C712" w:rsidR="00495B3B" w:rsidRPr="00495B3B" w:rsidRDefault="005104A6" w:rsidP="3B64F921">
            <w:pPr>
              <w:tabs>
                <w:tab w:val="left" w:pos="469"/>
                <w:tab w:val="left" w:pos="1189"/>
              </w:tabs>
              <w:spacing w:before="0" w:after="0"/>
              <w:ind w:left="57" w:right="-450"/>
              <w:rPr>
                <w:rFonts w:ascii="Arial" w:hAnsi="Arial" w:cs="Arial"/>
                <w:color w:val="363534"/>
              </w:rPr>
            </w:pPr>
            <w:r w:rsidRPr="3B64F921">
              <w:rPr>
                <w:rFonts w:ascii="Arial" w:hAnsi="Arial" w:cs="Arial"/>
                <w:color w:val="363534"/>
              </w:rPr>
              <w:fldChar w:fldCharType="begin">
                <w:ffData>
                  <w:name w:val=""/>
                  <w:enabled/>
                  <w:calcOnExit w:val="0"/>
                  <w:checkBox>
                    <w:size w:val="26"/>
                    <w:default w:val="0"/>
                  </w:checkBox>
                </w:ffData>
              </w:fldChar>
            </w:r>
            <w:r w:rsidRPr="3B64F921">
              <w:rPr>
                <w:rFonts w:ascii="Arial" w:hAnsi="Arial" w:cs="Arial"/>
                <w:color w:val="363534"/>
              </w:rPr>
              <w:instrText xml:space="preserve"> FORMCHECKBOX </w:instrText>
            </w:r>
            <w:r w:rsidRPr="3B64F921">
              <w:rPr>
                <w:rFonts w:ascii="Arial" w:hAnsi="Arial" w:cs="Arial"/>
                <w:color w:val="363534"/>
              </w:rPr>
            </w:r>
            <w:r w:rsidRPr="3B64F921">
              <w:rPr>
                <w:rFonts w:ascii="Arial" w:hAnsi="Arial" w:cs="Arial"/>
                <w:color w:val="363534"/>
              </w:rPr>
              <w:fldChar w:fldCharType="separate"/>
            </w:r>
            <w:r w:rsidRPr="3B64F921">
              <w:rPr>
                <w:rFonts w:ascii="Arial" w:hAnsi="Arial" w:cs="Arial"/>
                <w:color w:val="363534"/>
              </w:rPr>
              <w:fldChar w:fldCharType="end"/>
            </w:r>
            <w:r w:rsidR="00495B3B" w:rsidRPr="00495B3B">
              <w:rPr>
                <w:rFonts w:ascii="Arial" w:hAnsi="Arial" w:cs="Arial"/>
                <w:color w:val="363534"/>
                <w:szCs w:val="22"/>
              </w:rPr>
              <w:tab/>
            </w:r>
            <w:r w:rsidR="00495B3B" w:rsidRPr="3B64F921">
              <w:rPr>
                <w:rFonts w:ascii="Arial" w:hAnsi="Arial" w:cs="Arial"/>
                <w:color w:val="363534"/>
              </w:rPr>
              <w:t>Yes</w:t>
            </w:r>
            <w:r w:rsidR="00495B3B" w:rsidRPr="00495B3B">
              <w:rPr>
                <w:rFonts w:ascii="Arial" w:hAnsi="Arial" w:cs="Arial"/>
                <w:color w:val="363534"/>
                <w:szCs w:val="22"/>
              </w:rPr>
              <w:tab/>
            </w:r>
            <w:r w:rsidR="00413715">
              <w:rPr>
                <w:rFonts w:ascii="Arial" w:hAnsi="Arial" w:cs="Arial"/>
                <w:color w:val="363534"/>
              </w:rPr>
              <w:fldChar w:fldCharType="begin">
                <w:ffData>
                  <w:name w:val=""/>
                  <w:enabled/>
                  <w:calcOnExit w:val="0"/>
                  <w:checkBox>
                    <w:size w:val="26"/>
                    <w:default w:val="1"/>
                  </w:checkBox>
                </w:ffData>
              </w:fldChar>
            </w:r>
            <w:r w:rsidR="00413715">
              <w:rPr>
                <w:rFonts w:ascii="Arial" w:hAnsi="Arial" w:cs="Arial"/>
                <w:color w:val="363534"/>
              </w:rPr>
              <w:instrText xml:space="preserve"> FORMCHECKBOX </w:instrText>
            </w:r>
            <w:r w:rsidR="00413715">
              <w:rPr>
                <w:rFonts w:ascii="Arial" w:hAnsi="Arial" w:cs="Arial"/>
                <w:color w:val="363534"/>
              </w:rPr>
            </w:r>
            <w:r w:rsidR="00413715">
              <w:rPr>
                <w:rFonts w:ascii="Arial" w:hAnsi="Arial" w:cs="Arial"/>
                <w:color w:val="363534"/>
              </w:rPr>
              <w:fldChar w:fldCharType="separate"/>
            </w:r>
            <w:r w:rsidR="00413715">
              <w:rPr>
                <w:rFonts w:ascii="Arial" w:hAnsi="Arial" w:cs="Arial"/>
                <w:color w:val="363534"/>
              </w:rPr>
              <w:fldChar w:fldCharType="end"/>
            </w:r>
            <w:r w:rsidR="00495B3B" w:rsidRPr="3B64F921">
              <w:rPr>
                <w:rFonts w:ascii="Arial" w:hAnsi="Arial" w:cs="Arial"/>
                <w:color w:val="363534"/>
              </w:rPr>
              <w:t xml:space="preserve">  </w:t>
            </w:r>
            <w:r w:rsidR="00495B3B" w:rsidRPr="00413715">
              <w:rPr>
                <w:rFonts w:ascii="Arial" w:hAnsi="Arial" w:cs="Arial"/>
                <w:color w:val="363534"/>
              </w:rPr>
              <w:t>No</w:t>
            </w:r>
            <w:r w:rsidR="00495B3B" w:rsidRPr="3B64F921">
              <w:rPr>
                <w:rFonts w:ascii="Arial" w:hAnsi="Arial" w:cs="Arial"/>
                <w:color w:val="363534"/>
              </w:rPr>
              <w:t xml:space="preserve">                If yes, how many?</w:t>
            </w:r>
            <w:r w:rsidR="00ED6AAB" w:rsidRPr="3B64F921">
              <w:rPr>
                <w:rFonts w:ascii="Arial" w:hAnsi="Arial" w:cs="Arial"/>
                <w:color w:val="363534"/>
              </w:rPr>
              <w:t xml:space="preserve"> </w:t>
            </w:r>
            <w:r w:rsidR="00836EE4" w:rsidRPr="3B64F921">
              <w:rPr>
                <w:rFonts w:ascii="Arial" w:hAnsi="Arial" w:cs="Arial"/>
                <w:color w:val="363534"/>
              </w:rPr>
              <w:t xml:space="preserve"> </w:t>
            </w:r>
          </w:p>
        </w:tc>
      </w:tr>
      <w:tr w:rsidR="00495B3B" w:rsidRPr="00495B3B" w14:paraId="70C7CF88" w14:textId="77777777" w:rsidTr="7C2CE140">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290474C1" w:rsidR="00495B3B" w:rsidRPr="00495B3B" w:rsidRDefault="00C61F89" w:rsidP="00495B3B">
            <w:pPr>
              <w:spacing w:before="0" w:after="0"/>
              <w:ind w:left="57" w:right="-450"/>
              <w:rPr>
                <w:rFonts w:ascii="Arial" w:hAnsi="Arial" w:cs="Arial"/>
                <w:color w:val="363534"/>
                <w:szCs w:val="22"/>
              </w:rPr>
            </w:pPr>
            <w:r>
              <w:rPr>
                <w:rFonts w:ascii="Arial" w:eastAsia="Arial" w:hAnsi="Arial" w:cs="Arial"/>
                <w:color w:val="363534"/>
                <w:lang w:val="en-US"/>
              </w:rPr>
              <w:t>Damian Brooks,</w:t>
            </w:r>
            <w:r w:rsidR="00E96F2E">
              <w:rPr>
                <w:rFonts w:ascii="Arial" w:eastAsia="Arial" w:hAnsi="Arial" w:cs="Arial"/>
                <w:color w:val="363534"/>
                <w:lang w:val="en-US"/>
              </w:rPr>
              <w:t xml:space="preserve"> </w:t>
            </w:r>
            <w:r w:rsidR="00E96F2E" w:rsidRPr="00E96F2E">
              <w:rPr>
                <w:rFonts w:ascii="Arial" w:eastAsia="Arial" w:hAnsi="Arial" w:cs="Arial"/>
                <w:color w:val="363534"/>
              </w:rPr>
              <w:t>Manager</w:t>
            </w:r>
            <w:r w:rsidR="00E96F2E">
              <w:rPr>
                <w:rFonts w:ascii="Arial" w:eastAsia="Arial" w:hAnsi="Arial" w:cs="Arial"/>
                <w:color w:val="363534"/>
              </w:rPr>
              <w:t xml:space="preserve">, </w:t>
            </w:r>
            <w:r w:rsidR="00E96F2E" w:rsidRPr="00E96F2E">
              <w:rPr>
                <w:rFonts w:ascii="Arial" w:eastAsia="Arial" w:hAnsi="Arial" w:cs="Arial"/>
                <w:color w:val="363534"/>
              </w:rPr>
              <w:t>Architecture and Engineering</w:t>
            </w:r>
            <w:r>
              <w:rPr>
                <w:rFonts w:ascii="Arial" w:eastAsia="Arial" w:hAnsi="Arial" w:cs="Arial"/>
                <w:color w:val="363534"/>
                <w:lang w:val="en-US"/>
              </w:rPr>
              <w:t xml:space="preserve"> </w:t>
            </w:r>
            <w:r w:rsidR="008E2E13">
              <w:rPr>
                <w:rFonts w:ascii="Arial" w:eastAsia="Arial" w:hAnsi="Arial" w:cs="Arial"/>
                <w:color w:val="363534"/>
                <w:lang w:val="en-US"/>
              </w:rPr>
              <w:t>M: 0</w:t>
            </w:r>
            <w:r w:rsidR="008E2E13" w:rsidRPr="008E2E13">
              <w:rPr>
                <w:rFonts w:ascii="Arial" w:eastAsia="Arial" w:hAnsi="Arial" w:cs="Arial"/>
                <w:color w:val="363534"/>
                <w:lang w:val="en-US"/>
              </w:rPr>
              <w:t>448</w:t>
            </w:r>
            <w:r w:rsidR="008E2E13">
              <w:rPr>
                <w:rFonts w:ascii="Arial" w:eastAsia="Arial" w:hAnsi="Arial" w:cs="Arial"/>
                <w:color w:val="363534"/>
                <w:lang w:val="en-US"/>
              </w:rPr>
              <w:t xml:space="preserve"> </w:t>
            </w:r>
            <w:r w:rsidR="008E2E13" w:rsidRPr="008E2E13">
              <w:rPr>
                <w:rFonts w:ascii="Arial" w:eastAsia="Arial" w:hAnsi="Arial" w:cs="Arial"/>
                <w:color w:val="363534"/>
                <w:lang w:val="en-US"/>
              </w:rPr>
              <w:t>010</w:t>
            </w:r>
            <w:r w:rsidR="008E2E13">
              <w:rPr>
                <w:rFonts w:ascii="Arial" w:eastAsia="Arial" w:hAnsi="Arial" w:cs="Arial"/>
                <w:color w:val="363534"/>
                <w:lang w:val="en-US"/>
              </w:rPr>
              <w:t xml:space="preserve"> </w:t>
            </w:r>
            <w:r w:rsidR="008E2E13" w:rsidRPr="008E2E13">
              <w:rPr>
                <w:rFonts w:ascii="Arial" w:eastAsia="Arial" w:hAnsi="Arial" w:cs="Arial"/>
                <w:color w:val="363534"/>
                <w:lang w:val="en-US"/>
              </w:rPr>
              <w:t>390</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67BB4913" w14:textId="3ADB5F57" w:rsidR="00570C78" w:rsidRPr="00570C78" w:rsidRDefault="00570C78" w:rsidP="00570C78">
      <w:pPr>
        <w:rPr>
          <w:rFonts w:ascii="Arial" w:hAnsi="Arial"/>
          <w:color w:val="111111"/>
        </w:rPr>
      </w:pPr>
      <w:r w:rsidRPr="00570C78">
        <w:rPr>
          <w:rFonts w:ascii="Arial" w:hAnsi="Arial"/>
          <w:color w:val="111111"/>
        </w:rPr>
        <w:t xml:space="preserve">The </w:t>
      </w:r>
      <w:r w:rsidR="001E620E">
        <w:rPr>
          <w:rFonts w:ascii="Arial" w:hAnsi="Arial"/>
          <w:color w:val="111111"/>
        </w:rPr>
        <w:t xml:space="preserve">Technology </w:t>
      </w:r>
      <w:r w:rsidR="000361C3">
        <w:rPr>
          <w:rFonts w:ascii="Arial" w:hAnsi="Arial"/>
          <w:color w:val="111111"/>
        </w:rPr>
        <w:t>branch</w:t>
      </w:r>
      <w:r w:rsidRPr="00570C78">
        <w:rPr>
          <w:rFonts w:ascii="Arial" w:hAnsi="Arial"/>
          <w:color w:val="111111"/>
        </w:rPr>
        <w:t xml:space="preserve"> is responsible for </w:t>
      </w:r>
      <w:r w:rsidR="00D26897">
        <w:rPr>
          <w:rFonts w:ascii="Arial" w:hAnsi="Arial"/>
          <w:color w:val="111111"/>
        </w:rPr>
        <w:t xml:space="preserve">the </w:t>
      </w:r>
      <w:r w:rsidR="006C2D00">
        <w:rPr>
          <w:rFonts w:ascii="Arial" w:hAnsi="Arial"/>
          <w:color w:val="111111"/>
        </w:rPr>
        <w:t xml:space="preserve">design, </w:t>
      </w:r>
      <w:r w:rsidR="00D26897">
        <w:rPr>
          <w:rFonts w:ascii="Arial" w:hAnsi="Arial"/>
          <w:color w:val="111111"/>
        </w:rPr>
        <w:t xml:space="preserve">development, implementation, maintenance and </w:t>
      </w:r>
      <w:r w:rsidRPr="00570C78">
        <w:rPr>
          <w:rFonts w:ascii="Arial" w:hAnsi="Arial"/>
          <w:color w:val="111111"/>
        </w:rPr>
        <w:t xml:space="preserve">production support of </w:t>
      </w:r>
      <w:r w:rsidR="00D26897">
        <w:rPr>
          <w:rFonts w:ascii="Arial" w:hAnsi="Arial"/>
          <w:color w:val="111111"/>
        </w:rPr>
        <w:t>land</w:t>
      </w:r>
      <w:r w:rsidRPr="00570C78">
        <w:rPr>
          <w:rFonts w:ascii="Arial" w:hAnsi="Arial"/>
          <w:color w:val="111111"/>
        </w:rPr>
        <w:t xml:space="preserve"> and emergency management </w:t>
      </w:r>
      <w:r w:rsidR="006C2D00">
        <w:rPr>
          <w:rFonts w:ascii="Arial" w:hAnsi="Arial"/>
          <w:color w:val="111111"/>
        </w:rPr>
        <w:t>IT</w:t>
      </w:r>
      <w:r w:rsidRPr="00570C78">
        <w:rPr>
          <w:rFonts w:ascii="Arial" w:hAnsi="Arial"/>
          <w:color w:val="111111"/>
        </w:rPr>
        <w:t xml:space="preserve"> solutions used by </w:t>
      </w:r>
      <w:r>
        <w:rPr>
          <w:rFonts w:ascii="Arial" w:hAnsi="Arial"/>
          <w:color w:val="111111"/>
        </w:rPr>
        <w:t xml:space="preserve">the </w:t>
      </w:r>
      <w:r w:rsidR="00D26897">
        <w:rPr>
          <w:rFonts w:ascii="Arial" w:hAnsi="Arial"/>
          <w:color w:val="111111"/>
        </w:rPr>
        <w:t>Bushfire and Forest Services Group</w:t>
      </w:r>
      <w:r w:rsidRPr="00570C78">
        <w:rPr>
          <w:rFonts w:ascii="Arial" w:hAnsi="Arial"/>
          <w:color w:val="111111"/>
        </w:rPr>
        <w:t xml:space="preserve"> and its partner</w:t>
      </w:r>
      <w:r w:rsidR="00D26897">
        <w:rPr>
          <w:rFonts w:ascii="Arial" w:hAnsi="Arial"/>
          <w:color w:val="111111"/>
        </w:rPr>
        <w:t>s.</w:t>
      </w:r>
    </w:p>
    <w:p w14:paraId="16EF4275" w14:textId="6CFA6B39" w:rsidR="00570C78" w:rsidRDefault="00570C78" w:rsidP="00570C78">
      <w:pPr>
        <w:rPr>
          <w:rFonts w:ascii="Arial" w:hAnsi="Arial"/>
          <w:color w:val="111111"/>
        </w:rPr>
      </w:pPr>
      <w:r w:rsidRPr="00570C78">
        <w:rPr>
          <w:rFonts w:ascii="Arial" w:hAnsi="Arial"/>
          <w:color w:val="111111"/>
        </w:rPr>
        <w:t>This position is part of a</w:t>
      </w:r>
      <w:r w:rsidR="00CA1818">
        <w:rPr>
          <w:rFonts w:ascii="Arial" w:hAnsi="Arial"/>
          <w:color w:val="111111"/>
        </w:rPr>
        <w:t>n Automation and DevOps</w:t>
      </w:r>
      <w:r w:rsidRPr="00570C78">
        <w:rPr>
          <w:rFonts w:ascii="Arial" w:hAnsi="Arial"/>
          <w:color w:val="111111"/>
        </w:rPr>
        <w:t xml:space="preserve"> team responsible for managing the </w:t>
      </w:r>
      <w:r w:rsidR="00D26897">
        <w:rPr>
          <w:rFonts w:ascii="Arial" w:hAnsi="Arial"/>
          <w:color w:val="111111"/>
        </w:rPr>
        <w:t>BFS</w:t>
      </w:r>
      <w:r w:rsidRPr="00570C78">
        <w:rPr>
          <w:rFonts w:ascii="Arial" w:hAnsi="Arial"/>
          <w:color w:val="111111"/>
        </w:rPr>
        <w:t xml:space="preserve"> </w:t>
      </w:r>
      <w:r w:rsidR="00F455EC">
        <w:rPr>
          <w:rFonts w:ascii="Arial" w:hAnsi="Arial"/>
          <w:color w:val="111111"/>
        </w:rPr>
        <w:t>software delivery and operational automation</w:t>
      </w:r>
      <w:r w:rsidR="002A4F85" w:rsidRPr="002A4F85">
        <w:rPr>
          <w:rFonts w:ascii="Arial" w:hAnsi="Arial"/>
          <w:color w:val="111111"/>
        </w:rPr>
        <w:t>, encompassing the design, implementation, and support of continuous integration and continuous deployment (CI/CD) pipelines, including extensive use of Infrastructure as Code</w:t>
      </w:r>
      <w:r w:rsidR="002A4F85">
        <w:rPr>
          <w:rFonts w:ascii="Arial" w:hAnsi="Arial"/>
          <w:color w:val="111111"/>
        </w:rPr>
        <w:t>.</w:t>
      </w:r>
    </w:p>
    <w:p w14:paraId="44516ACF" w14:textId="0F57523F" w:rsidR="00A56EF6" w:rsidRDefault="00A56EF6" w:rsidP="00570C78">
      <w:pPr>
        <w:rPr>
          <w:rFonts w:ascii="Arial" w:hAnsi="Arial"/>
          <w:color w:val="111111"/>
        </w:rPr>
      </w:pPr>
      <w:r w:rsidRPr="00A56EF6">
        <w:rPr>
          <w:rFonts w:ascii="Arial" w:hAnsi="Arial"/>
          <w:color w:val="111111"/>
        </w:rPr>
        <w:t xml:space="preserve">The principal DevOps engineer takes a leading role in designing, implementing and supporting software delivery workflows and automation frameworks, primarily within a Microsoft Azure environment, but also including systems hosted within AWS. The responsibilities of this position include the management of CI/CD pipelines, container orchestration, application monitoring, </w:t>
      </w:r>
      <w:r w:rsidR="009E2E48">
        <w:rPr>
          <w:rFonts w:ascii="Arial" w:hAnsi="Arial"/>
          <w:color w:val="111111"/>
        </w:rPr>
        <w:t xml:space="preserve">platform and </w:t>
      </w:r>
      <w:r w:rsidRPr="00A56EF6">
        <w:rPr>
          <w:rFonts w:ascii="Arial" w:hAnsi="Arial"/>
          <w:color w:val="111111"/>
        </w:rPr>
        <w:t xml:space="preserve">developer </w:t>
      </w:r>
      <w:r w:rsidR="009E2E48">
        <w:rPr>
          <w:rFonts w:ascii="Arial" w:hAnsi="Arial"/>
          <w:color w:val="111111"/>
        </w:rPr>
        <w:t xml:space="preserve">team </w:t>
      </w:r>
      <w:r w:rsidRPr="00A56EF6">
        <w:rPr>
          <w:rFonts w:ascii="Arial" w:hAnsi="Arial"/>
          <w:color w:val="111111"/>
        </w:rPr>
        <w:t>tooling, and release processes, working closely with software, data, and cloud platform engineers to streamline the implementation and support of bespoke solutions built using cloud native technology.</w:t>
      </w:r>
    </w:p>
    <w:p w14:paraId="7CD482A2" w14:textId="66B69AEF" w:rsidR="00D26897" w:rsidRPr="00570C78" w:rsidRDefault="00D26897" w:rsidP="00570C78">
      <w:pPr>
        <w:rPr>
          <w:rFonts w:ascii="Arial" w:hAnsi="Arial"/>
          <w:color w:val="111111"/>
        </w:rPr>
      </w:pPr>
      <w:r>
        <w:rPr>
          <w:rFonts w:ascii="Arial" w:hAnsi="Arial"/>
          <w:color w:val="111111"/>
        </w:rPr>
        <w:t xml:space="preserve">This position will use DevOps &amp; IAC tools including Terraform/Open TOFU, Ansible and GitHub Actions to automate </w:t>
      </w:r>
      <w:r w:rsidR="00B41A3C" w:rsidRPr="00B41A3C">
        <w:rPr>
          <w:rFonts w:ascii="Arial" w:hAnsi="Arial"/>
          <w:color w:val="111111"/>
        </w:rPr>
        <w:t>the software build, testing, deployment, and maintenance of application environments.</w:t>
      </w:r>
    </w:p>
    <w:p w14:paraId="597970CE" w14:textId="73D55333" w:rsidR="00E231C5" w:rsidRDefault="00E231C5" w:rsidP="00E231C5">
      <w:pPr>
        <w:pStyle w:val="paragraph"/>
        <w:spacing w:before="0" w:beforeAutospacing="0" w:after="0" w:afterAutospacing="0"/>
        <w:jc w:val="both"/>
        <w:textAlignment w:val="baseline"/>
        <w:rPr>
          <w:rFonts w:ascii="Segoe UI" w:hAnsi="Segoe UI" w:cs="Segoe UI"/>
          <w:sz w:val="18"/>
          <w:szCs w:val="18"/>
        </w:rPr>
      </w:pPr>
    </w:p>
    <w:p w14:paraId="1B3F576A" w14:textId="38FF353F"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lastRenderedPageBreak/>
        <w:t>Context</w:t>
      </w:r>
    </w:p>
    <w:p w14:paraId="1F453296" w14:textId="77777777" w:rsidR="005515F9" w:rsidRPr="00B74D57" w:rsidRDefault="005515F9" w:rsidP="005515F9">
      <w:pPr>
        <w:keepNext/>
        <w:spacing w:line="240" w:lineRule="auto"/>
        <w:rPr>
          <w:rFonts w:ascii="Arial" w:hAnsi="Arial" w:cs="Arial"/>
          <w:b/>
          <w:bCs/>
          <w:noProof/>
          <w:color w:val="000000"/>
          <w:lang w:eastAsia="zh-CN"/>
        </w:rPr>
      </w:pPr>
      <w:r w:rsidRPr="00B74D57">
        <w:rPr>
          <w:rFonts w:ascii="Arial" w:hAnsi="Arial" w:cs="Arial"/>
          <w:b/>
          <w:bCs/>
          <w:noProof/>
          <w:color w:val="000000"/>
          <w:lang w:eastAsia="zh-CN"/>
        </w:rPr>
        <w:t>Group</w:t>
      </w:r>
    </w:p>
    <w:p w14:paraId="3CB2574B" w14:textId="77777777" w:rsidR="005515F9" w:rsidRPr="001E132D" w:rsidRDefault="005515F9" w:rsidP="005515F9">
      <w:pPr>
        <w:keepNext/>
        <w:spacing w:before="60" w:after="0" w:line="240" w:lineRule="auto"/>
        <w:rPr>
          <w:rFonts w:ascii="Arial" w:hAnsi="Arial" w:cs="Arial"/>
          <w:szCs w:val="22"/>
        </w:rPr>
      </w:pPr>
      <w:r w:rsidRPr="001E132D">
        <w:rPr>
          <w:rFonts w:ascii="Arial" w:hAnsi="Arial" w:cs="Arial"/>
          <w:szCs w:val="22"/>
        </w:rPr>
        <w:t>Bushfire and Forest Services (BFS) is the public land manager for 3.2 million hectares of State forests, including delivery and maintenance of recreation assets, tourism services and forest health activities, and leads DEECA’s</w:t>
      </w:r>
      <w:r>
        <w:rPr>
          <w:rFonts w:ascii="Arial" w:hAnsi="Arial" w:cs="Arial"/>
          <w:szCs w:val="22"/>
        </w:rPr>
        <w:t xml:space="preserve"> </w:t>
      </w:r>
      <w:r w:rsidRPr="009F0EA0">
        <w:rPr>
          <w:rFonts w:ascii="Arial" w:hAnsi="Arial" w:cs="Arial"/>
          <w:szCs w:val="22"/>
        </w:rPr>
        <w:t xml:space="preserve">works across the state in preparing for and responding to fire and other emergencies, to reduce impacts on people, property and the environment. </w:t>
      </w:r>
    </w:p>
    <w:p w14:paraId="20CBB7EF" w14:textId="77777777" w:rsidR="005515F9" w:rsidRPr="001E132D" w:rsidRDefault="005515F9" w:rsidP="005515F9">
      <w:pPr>
        <w:keepNext/>
        <w:spacing w:before="60" w:after="0" w:line="240" w:lineRule="auto"/>
        <w:rPr>
          <w:rFonts w:ascii="Arial" w:hAnsi="Arial" w:cs="Arial"/>
          <w:szCs w:val="22"/>
        </w:rPr>
      </w:pPr>
      <w:r w:rsidRPr="001E132D">
        <w:rPr>
          <w:rFonts w:ascii="Arial" w:hAnsi="Arial" w:cs="Arial"/>
          <w:szCs w:val="22"/>
        </w:rPr>
        <w:t>Underpinned by our commitment to work in partnership with Traditional Owners, BFS collaborates across government and DEECA to deliver key policies and outcomes in support of communities and industries that use our forests and is directly responsible for recreation policy and service delivery in state forests. </w:t>
      </w:r>
    </w:p>
    <w:p w14:paraId="425BFD94" w14:textId="77777777" w:rsidR="005515F9" w:rsidRPr="001E132D" w:rsidRDefault="005515F9" w:rsidP="005515F9">
      <w:pPr>
        <w:keepNext/>
        <w:spacing w:before="60" w:after="0" w:line="240" w:lineRule="auto"/>
        <w:rPr>
          <w:rFonts w:ascii="Arial" w:hAnsi="Arial" w:cs="Arial"/>
          <w:szCs w:val="22"/>
        </w:rPr>
      </w:pPr>
      <w:r w:rsidRPr="001E132D">
        <w:rPr>
          <w:rFonts w:ascii="Arial" w:hAnsi="Arial" w:cs="Arial"/>
          <w:szCs w:val="22"/>
        </w:rPr>
        <w:t>BFS plays a key role in working alongside emergency services under the Victorian Government’s ‘all communities, all emergencies’ operating framework, including meeting DEECA’s responsibilities before, during and after an emergency event. </w:t>
      </w:r>
    </w:p>
    <w:p w14:paraId="5E1BE19E" w14:textId="77777777" w:rsidR="005515F9" w:rsidRPr="001E132D" w:rsidRDefault="005515F9" w:rsidP="005515F9">
      <w:pPr>
        <w:keepNext/>
        <w:spacing w:before="60" w:after="0" w:line="240" w:lineRule="auto"/>
        <w:rPr>
          <w:rFonts w:ascii="Arial" w:hAnsi="Arial" w:cs="Arial"/>
          <w:szCs w:val="22"/>
        </w:rPr>
      </w:pPr>
      <w:r w:rsidRPr="001E132D">
        <w:rPr>
          <w:rFonts w:ascii="Arial" w:hAnsi="Arial" w:cs="Arial"/>
          <w:szCs w:val="22"/>
        </w:rPr>
        <w:t>BFS undertakes regulatory functions for biodiversity, public land use and fire prevention, leads development and advice on forest, fire and emergency management policy, strategy and legislation, and delivers safe and fit-for-purpose capability solutions including statewide assets, equipment, technology and learning, ensuring consistency with the Victorian Government’s broader strategic objectives. </w:t>
      </w:r>
    </w:p>
    <w:p w14:paraId="6EAB55D8" w14:textId="77777777" w:rsidR="005515F9" w:rsidRDefault="005515F9" w:rsidP="005515F9">
      <w:pPr>
        <w:keepNext/>
        <w:spacing w:before="60" w:after="0" w:line="240" w:lineRule="auto"/>
        <w:rPr>
          <w:rFonts w:ascii="Arial" w:hAnsi="Arial" w:cs="Arial"/>
          <w:szCs w:val="22"/>
        </w:rPr>
      </w:pPr>
      <w:r w:rsidRPr="001E132D">
        <w:rPr>
          <w:rFonts w:ascii="Arial" w:hAnsi="Arial" w:cs="Arial"/>
          <w:szCs w:val="22"/>
        </w:rPr>
        <w:t>BFS operates under two public brands – Forest Fire Management Victoria for its land and fire management activities and the Conservation Regulator for its regulatory activities.</w:t>
      </w:r>
    </w:p>
    <w:p w14:paraId="3E092B71" w14:textId="77777777" w:rsidR="005515F9" w:rsidRDefault="005515F9" w:rsidP="005515F9">
      <w:pPr>
        <w:keepNext/>
        <w:spacing w:before="60" w:after="0" w:line="240" w:lineRule="auto"/>
        <w:rPr>
          <w:rFonts w:ascii="Arial" w:hAnsi="Arial" w:cs="Arial"/>
          <w:szCs w:val="22"/>
        </w:rPr>
      </w:pPr>
    </w:p>
    <w:p w14:paraId="00D45E27" w14:textId="77777777" w:rsidR="005515F9" w:rsidRPr="000C7FC0" w:rsidRDefault="005515F9" w:rsidP="005515F9">
      <w:pPr>
        <w:keepNext/>
        <w:spacing w:before="60" w:after="0" w:line="240" w:lineRule="auto"/>
        <w:rPr>
          <w:rFonts w:ascii="Arial" w:hAnsi="Arial" w:cs="Arial"/>
          <w:b/>
          <w:bCs/>
          <w:noProof/>
          <w:color w:val="000000"/>
          <w:lang w:eastAsia="zh-CN"/>
        </w:rPr>
      </w:pPr>
      <w:r w:rsidRPr="000C7FC0">
        <w:rPr>
          <w:rFonts w:ascii="Arial" w:hAnsi="Arial" w:cs="Arial"/>
          <w:b/>
          <w:bCs/>
          <w:noProof/>
          <w:color w:val="000000"/>
          <w:lang w:eastAsia="zh-CN"/>
        </w:rPr>
        <w:t xml:space="preserve">Division </w:t>
      </w:r>
    </w:p>
    <w:p w14:paraId="6E2CB84F" w14:textId="77777777" w:rsidR="005515F9" w:rsidRPr="000C7FC0" w:rsidRDefault="005515F9" w:rsidP="005515F9">
      <w:pPr>
        <w:keepNext/>
        <w:spacing w:before="60" w:after="0" w:line="240" w:lineRule="auto"/>
        <w:rPr>
          <w:rFonts w:ascii="Arial" w:eastAsia="Arial" w:hAnsi="Arial" w:cs="Arial"/>
        </w:rPr>
      </w:pPr>
      <w:r w:rsidRPr="000C7FC0">
        <w:rPr>
          <w:rFonts w:ascii="Arial" w:eastAsia="Arial" w:hAnsi="Arial" w:cs="Arial"/>
        </w:rPr>
        <w:t xml:space="preserve">The Forest and Fire Assets and Resources Division (FFAR) is an integral part of Forest Fire Management Victoria (FFMVic), providing the assets, infrastructure, logistics, technology, communications and capital works required to support forest and fire management and broader emergency management operations. The Division supplies, governs and manages physical and enabling assets across their full lifecycle, ensuring they are </w:t>
      </w:r>
      <w:r w:rsidRPr="000C7FC0">
        <w:rPr>
          <w:rFonts w:ascii="Arial" w:eastAsia="Arial" w:hAnsi="Arial" w:cs="Arial"/>
          <w:lang w:val="en-US"/>
        </w:rPr>
        <w:t>timely, fit for purpose and value for money.</w:t>
      </w:r>
      <w:r w:rsidRPr="000C7FC0">
        <w:rPr>
          <w:rFonts w:ascii="Arial" w:eastAsia="Arial" w:hAnsi="Arial" w:cs="Arial"/>
        </w:rPr>
        <w:t xml:space="preserve">  Critical assets include fleet, heavy plant, basecamps, depots, technology platforms, roads and road infrastructure, inventory and aviation related assets. </w:t>
      </w:r>
    </w:p>
    <w:p w14:paraId="44A7AD1B" w14:textId="77777777" w:rsidR="005515F9" w:rsidRPr="000C7FC0" w:rsidRDefault="005515F9" w:rsidP="005515F9">
      <w:pPr>
        <w:keepNext/>
        <w:spacing w:before="60" w:after="0" w:line="240" w:lineRule="auto"/>
        <w:rPr>
          <w:rFonts w:ascii="Arial" w:eastAsia="Arial" w:hAnsi="Arial" w:cs="Arial"/>
        </w:rPr>
      </w:pPr>
      <w:r w:rsidRPr="000C7FC0">
        <w:rPr>
          <w:rFonts w:ascii="Arial" w:eastAsia="Arial" w:hAnsi="Arial" w:cs="Arial"/>
        </w:rPr>
        <w:t>The Division aims to be a best practice asset manager with a strong focus on governance, accountability and transparent decision making; performance, risk and reporting; proactive commercial and contract management; and deliberate stakeholder engagement with customers and delivery partners. The Division maintains strong vendor and supplier relationships to ensure sustained value for money across asset lifecycles and supports emergency management capability through a deployable workforce for logistics and operational support activities.</w:t>
      </w:r>
    </w:p>
    <w:p w14:paraId="6FA8B44E" w14:textId="77777777" w:rsidR="005515F9" w:rsidRDefault="005515F9" w:rsidP="005515F9">
      <w:pPr>
        <w:keepNext/>
        <w:spacing w:before="60" w:after="0" w:line="240" w:lineRule="auto"/>
        <w:rPr>
          <w:rFonts w:ascii="Arial" w:eastAsia="Arial" w:hAnsi="Arial" w:cs="Arial"/>
        </w:rPr>
      </w:pPr>
      <w:r w:rsidRPr="000C7FC0">
        <w:rPr>
          <w:rFonts w:ascii="Arial" w:eastAsia="Arial" w:hAnsi="Arial" w:cs="Arial"/>
        </w:rPr>
        <w:t xml:space="preserve">The Division also plays a critical role in innovation, change management and continuous improvement across asset classes, including the delivery of asset reforms, trials and pilots, and improvements to fleet, inventory and maintenance practices. </w:t>
      </w:r>
    </w:p>
    <w:p w14:paraId="361A09D3" w14:textId="77777777" w:rsidR="005515F9" w:rsidRPr="001E73AA" w:rsidRDefault="005515F9" w:rsidP="005515F9">
      <w:pPr>
        <w:keepNext/>
        <w:spacing w:before="60" w:after="0" w:line="240" w:lineRule="auto"/>
        <w:rPr>
          <w:rFonts w:ascii="Arial" w:eastAsia="Arial" w:hAnsi="Arial" w:cs="Arial"/>
        </w:rPr>
      </w:pPr>
      <w:r w:rsidRPr="001E73AA">
        <w:rPr>
          <w:rFonts w:ascii="Arial" w:eastAsia="Arial" w:hAnsi="Arial" w:cs="Arial"/>
        </w:rPr>
        <w:t>The Division has approximately 170 people located in Melbourne, at our Altona warehouse and across the State. The Division manages an asset based valued at over $2 billion. </w:t>
      </w:r>
    </w:p>
    <w:p w14:paraId="1FF7B64D" w14:textId="77777777" w:rsidR="005515F9" w:rsidRPr="000C7FC0" w:rsidRDefault="005515F9" w:rsidP="005515F9">
      <w:pPr>
        <w:keepNext/>
        <w:spacing w:before="60" w:after="0" w:line="240" w:lineRule="auto"/>
        <w:rPr>
          <w:rFonts w:ascii="Arial" w:eastAsia="Arial" w:hAnsi="Arial" w:cs="Arial"/>
        </w:rPr>
      </w:pPr>
    </w:p>
    <w:p w14:paraId="7D1968DB" w14:textId="77777777" w:rsidR="005515F9" w:rsidRPr="003D20A6" w:rsidRDefault="005515F9" w:rsidP="005515F9">
      <w:pPr>
        <w:keepNext/>
        <w:spacing w:before="60" w:after="0" w:line="240" w:lineRule="auto"/>
        <w:rPr>
          <w:rFonts w:ascii="Arial" w:hAnsi="Arial" w:cs="Arial"/>
          <w:b/>
          <w:bCs/>
        </w:rPr>
      </w:pPr>
      <w:r w:rsidRPr="003D20A6">
        <w:rPr>
          <w:rFonts w:ascii="Arial" w:hAnsi="Arial" w:cs="Arial"/>
          <w:b/>
          <w:bCs/>
        </w:rPr>
        <w:t>Branch</w:t>
      </w:r>
    </w:p>
    <w:p w14:paraId="52D8A54D" w14:textId="77777777" w:rsidR="005515F9" w:rsidRPr="00A2445D" w:rsidRDefault="005515F9" w:rsidP="005515F9">
      <w:pPr>
        <w:keepNext/>
        <w:spacing w:before="60" w:after="0" w:line="240" w:lineRule="auto"/>
        <w:rPr>
          <w:rFonts w:ascii="Arial" w:eastAsia="Arial" w:hAnsi="Arial" w:cs="Arial"/>
        </w:rPr>
      </w:pPr>
      <w:r w:rsidRPr="00A2445D">
        <w:rPr>
          <w:rFonts w:ascii="Arial" w:eastAsia="Arial" w:hAnsi="Arial" w:cs="Arial"/>
          <w:lang w:val="en-US"/>
        </w:rPr>
        <w:t>The Technology Branch within FFAR supports FFMVic by providing reliable, secure, and fit</w:t>
      </w:r>
      <w:r w:rsidRPr="00A2445D">
        <w:rPr>
          <w:rFonts w:ascii="Arial" w:eastAsia="Arial" w:hAnsi="Arial" w:cs="Arial"/>
          <w:lang w:val="en-US"/>
        </w:rPr>
        <w:noBreakHyphen/>
        <w:t>for</w:t>
      </w:r>
      <w:r w:rsidRPr="00A2445D">
        <w:rPr>
          <w:rFonts w:ascii="Arial" w:eastAsia="Arial" w:hAnsi="Arial" w:cs="Arial"/>
          <w:lang w:val="en-US"/>
        </w:rPr>
        <w:noBreakHyphen/>
        <w:t>purpose technology and data capabilities for forest, fire, and emergency management operations. The Branch ensures technology assets are well governed, resilient, and aligned to operational needs in high</w:t>
      </w:r>
      <w:r w:rsidRPr="00A2445D">
        <w:rPr>
          <w:rFonts w:ascii="Arial" w:eastAsia="Arial" w:hAnsi="Arial" w:cs="Arial"/>
          <w:lang w:val="en-US"/>
        </w:rPr>
        <w:noBreakHyphen/>
        <w:t>risk environments.</w:t>
      </w:r>
    </w:p>
    <w:p w14:paraId="2F858336" w14:textId="065823D2" w:rsidR="00EA0ACD" w:rsidRDefault="005515F9" w:rsidP="005515F9">
      <w:pPr>
        <w:keepNext/>
        <w:spacing w:before="60" w:after="0" w:line="240" w:lineRule="auto"/>
        <w:rPr>
          <w:rFonts w:ascii="Arial" w:eastAsia="Arial" w:hAnsi="Arial" w:cs="Arial"/>
        </w:rPr>
      </w:pPr>
      <w:r w:rsidRPr="00A2445D">
        <w:rPr>
          <w:rFonts w:ascii="Arial" w:eastAsia="Arial" w:hAnsi="Arial" w:cs="Arial"/>
          <w:lang w:val="en-US"/>
        </w:rPr>
        <w:t>The Branch oversees the strategy, delivery, and performance of BFS technology and data assets, including architecture and engineering, program delivery, service performance, and system uplift. It works closely with FFOD, corporate ICT partners and the emergency management sector to ensure technology investments deliver value and support safe, effective on</w:t>
      </w:r>
      <w:r w:rsidRPr="00A2445D">
        <w:rPr>
          <w:rFonts w:ascii="Arial" w:eastAsia="Arial" w:hAnsi="Arial" w:cs="Arial"/>
          <w:lang w:val="en-US"/>
        </w:rPr>
        <w:noBreakHyphen/>
        <w:t>ground outcomes. A strong focus is placed on future capability, including technology strategy, analytics, and AI readiness.</w:t>
      </w:r>
    </w:p>
    <w:p w14:paraId="31F8B282" w14:textId="77777777" w:rsidR="005515F9" w:rsidRDefault="005515F9" w:rsidP="005515F9">
      <w:pPr>
        <w:keepNext/>
        <w:spacing w:before="60" w:after="0" w:line="240" w:lineRule="auto"/>
        <w:rPr>
          <w:rFonts w:ascii="Arial" w:eastAsia="Arial" w:hAnsi="Arial" w:cs="Arial"/>
        </w:rPr>
      </w:pPr>
    </w:p>
    <w:p w14:paraId="643D2D55" w14:textId="5BC79E53" w:rsidR="005515F9" w:rsidRDefault="005515F9" w:rsidP="005515F9">
      <w:pPr>
        <w:keepNext/>
        <w:spacing w:before="60" w:after="0" w:line="240" w:lineRule="auto"/>
        <w:rPr>
          <w:rFonts w:ascii="Arial" w:eastAsia="Arial" w:hAnsi="Arial" w:cs="Arial"/>
          <w:b/>
          <w:bCs/>
        </w:rPr>
      </w:pPr>
      <w:r w:rsidRPr="005515F9">
        <w:rPr>
          <w:rFonts w:ascii="Arial" w:eastAsia="Arial" w:hAnsi="Arial" w:cs="Arial"/>
          <w:b/>
          <w:bCs/>
        </w:rPr>
        <w:t>Unit</w:t>
      </w:r>
    </w:p>
    <w:p w14:paraId="3F45074D" w14:textId="77777777" w:rsidR="00146C71" w:rsidRPr="00A830DD" w:rsidRDefault="00146C71" w:rsidP="00F5079C">
      <w:pPr>
        <w:pStyle w:val="BoldHeading"/>
        <w:spacing w:beforeLines="60" w:before="144" w:after="6" w:line="240" w:lineRule="auto"/>
        <w:jc w:val="both"/>
        <w:rPr>
          <w:rFonts w:cstheme="minorBidi"/>
          <w:b w:val="0"/>
        </w:rPr>
      </w:pPr>
      <w:r w:rsidRPr="000C6271">
        <w:rPr>
          <w:rFonts w:cstheme="minorBidi"/>
          <w:b w:val="0"/>
          <w:bCs/>
        </w:rPr>
        <w:t>The Architecture and Engineering Unit</w:t>
      </w:r>
      <w:r w:rsidRPr="00E63E9E">
        <w:rPr>
          <w:rFonts w:cstheme="minorBidi"/>
        </w:rPr>
        <w:t xml:space="preserve"> </w:t>
      </w:r>
      <w:r w:rsidRPr="003E0F09">
        <w:rPr>
          <w:rFonts w:cstheme="minorBidi"/>
          <w:b w:val="0"/>
          <w:bCs/>
        </w:rPr>
        <w:t xml:space="preserve">is responsible for the design, delivery and operational management of </w:t>
      </w:r>
      <w:r>
        <w:rPr>
          <w:rFonts w:cstheme="minorBidi"/>
          <w:b w:val="0"/>
        </w:rPr>
        <w:t>informa</w:t>
      </w:r>
      <w:r w:rsidRPr="00A830DD">
        <w:rPr>
          <w:rFonts w:cstheme="minorBidi"/>
          <w:b w:val="0"/>
        </w:rPr>
        <w:t xml:space="preserve">tion technology solutions that support a safe and mobile workforce. </w:t>
      </w:r>
    </w:p>
    <w:p w14:paraId="5635D962" w14:textId="77777777" w:rsidR="00146C71" w:rsidRPr="00A830DD" w:rsidRDefault="00146C71" w:rsidP="00F5079C">
      <w:pPr>
        <w:pStyle w:val="BoldHeading"/>
        <w:spacing w:beforeLines="60" w:before="144" w:after="6" w:line="240" w:lineRule="auto"/>
        <w:jc w:val="both"/>
        <w:rPr>
          <w:rFonts w:cstheme="minorBidi"/>
          <w:b w:val="0"/>
        </w:rPr>
      </w:pPr>
      <w:r w:rsidRPr="00A830DD">
        <w:rPr>
          <w:rFonts w:cstheme="minorBidi"/>
          <w:b w:val="0"/>
        </w:rPr>
        <w:t>These services ensure secure, reliable and resilient operations of critical systems through cybersecurity oversight, access management, out-of-hours support, and the application and cloud infrastructure services across DEECA and partner agencies.</w:t>
      </w:r>
    </w:p>
    <w:p w14:paraId="0848760A" w14:textId="7BA82CED" w:rsidR="005515F9" w:rsidRDefault="00146C71" w:rsidP="00F5079C">
      <w:pPr>
        <w:pStyle w:val="BodyText"/>
        <w:spacing w:beforeLines="60" w:before="144" w:after="6" w:line="240" w:lineRule="auto"/>
        <w:jc w:val="both"/>
        <w:rPr>
          <w:rFonts w:ascii="Arial" w:eastAsia="Arial" w:hAnsi="Arial" w:cs="Arial"/>
          <w:b/>
          <w:bCs/>
        </w:rPr>
      </w:pPr>
      <w:r w:rsidRPr="003E0F09">
        <w:rPr>
          <w:rFonts w:cstheme="minorBidi"/>
          <w:bCs/>
        </w:rPr>
        <w:t xml:space="preserve">The function provides architectural, spatial systems, engineering capability to enable innovation and delivery of </w:t>
      </w:r>
      <w:r w:rsidRPr="00612BBF">
        <w:rPr>
          <w:rFonts w:cstheme="minorBidi"/>
          <w:bCs/>
        </w:rPr>
        <w:t>operational outco</w:t>
      </w:r>
      <w:r w:rsidR="000C6271" w:rsidRPr="00612BBF">
        <w:rPr>
          <w:rFonts w:ascii="Arial" w:eastAsia="Arial" w:hAnsi="Arial" w:cs="Arial"/>
          <w:bCs/>
        </w:rPr>
        <w:t>mes.</w:t>
      </w:r>
    </w:p>
    <w:p w14:paraId="400DFBCB" w14:textId="77777777" w:rsidR="000C6271" w:rsidRPr="00146C71" w:rsidRDefault="000C6271" w:rsidP="00146C71">
      <w:pPr>
        <w:pStyle w:val="BodyText"/>
        <w:jc w:val="both"/>
        <w:rPr>
          <w:bCs/>
        </w:rPr>
      </w:pPr>
    </w:p>
    <w:p w14:paraId="47A5774F" w14:textId="7ABC93F8" w:rsid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23281432" w14:textId="2AC42796" w:rsidR="006221DE" w:rsidRDefault="00D26897" w:rsidP="00570C78">
      <w:pPr>
        <w:pStyle w:val="ListParagraph"/>
        <w:numPr>
          <w:ilvl w:val="0"/>
          <w:numId w:val="41"/>
        </w:numPr>
        <w:rPr>
          <w:rFonts w:ascii="Arial" w:hAnsi="Arial"/>
          <w:color w:val="111111"/>
        </w:rPr>
      </w:pPr>
      <w:r>
        <w:rPr>
          <w:rFonts w:ascii="Arial" w:hAnsi="Arial"/>
          <w:color w:val="111111"/>
        </w:rPr>
        <w:t>Work closely with Architects</w:t>
      </w:r>
      <w:r w:rsidR="005E09F0">
        <w:rPr>
          <w:rFonts w:ascii="Arial" w:hAnsi="Arial"/>
          <w:color w:val="111111"/>
        </w:rPr>
        <w:t xml:space="preserve">, </w:t>
      </w:r>
      <w:r>
        <w:rPr>
          <w:rFonts w:ascii="Arial" w:hAnsi="Arial"/>
          <w:color w:val="111111"/>
        </w:rPr>
        <w:t>Software Engineers</w:t>
      </w:r>
      <w:r w:rsidR="005E09F0">
        <w:rPr>
          <w:rFonts w:ascii="Arial" w:hAnsi="Arial"/>
          <w:color w:val="111111"/>
        </w:rPr>
        <w:t xml:space="preserve"> &amp; Data Engineers</w:t>
      </w:r>
      <w:r>
        <w:rPr>
          <w:rFonts w:ascii="Arial" w:hAnsi="Arial"/>
          <w:color w:val="111111"/>
        </w:rPr>
        <w:t xml:space="preserve"> to design cloud platform solutions</w:t>
      </w:r>
      <w:r w:rsidR="005E09F0">
        <w:rPr>
          <w:rFonts w:ascii="Arial" w:hAnsi="Arial"/>
          <w:color w:val="111111"/>
        </w:rPr>
        <w:t xml:space="preserve"> aligned with the Microsoft Azure Well Architected Framework, with a focus on Reliability, Security, Cost Optimisation, DevOps practices (including Monitoring and Automation) and efficient scaling.</w:t>
      </w:r>
    </w:p>
    <w:p w14:paraId="3919ED64" w14:textId="4B15F7E3" w:rsidR="00B16634" w:rsidRPr="00E26DF7" w:rsidRDefault="00B16634" w:rsidP="00E26DF7">
      <w:pPr>
        <w:pStyle w:val="ListParagraph"/>
        <w:numPr>
          <w:ilvl w:val="0"/>
          <w:numId w:val="41"/>
        </w:numPr>
        <w:rPr>
          <w:rFonts w:ascii="Arial" w:hAnsi="Arial"/>
          <w:color w:val="111111"/>
        </w:rPr>
      </w:pPr>
      <w:r w:rsidRPr="54C8AD52">
        <w:rPr>
          <w:rFonts w:ascii="Arial" w:hAnsi="Arial"/>
          <w:color w:val="111111"/>
        </w:rPr>
        <w:t xml:space="preserve">Maintain platforms for pipeline deployment, configuration, and automation within Infrastructure as Code and </w:t>
      </w:r>
      <w:r w:rsidR="00D62ADB" w:rsidRPr="54C8AD52">
        <w:rPr>
          <w:rFonts w:ascii="Arial" w:hAnsi="Arial"/>
          <w:color w:val="111111"/>
        </w:rPr>
        <w:t>CI/CD</w:t>
      </w:r>
      <w:r w:rsidR="00C5005F" w:rsidRPr="54C8AD52">
        <w:rPr>
          <w:rFonts w:ascii="Arial" w:hAnsi="Arial"/>
          <w:color w:val="111111"/>
        </w:rPr>
        <w:t xml:space="preserve"> </w:t>
      </w:r>
      <w:r w:rsidRPr="54C8AD52">
        <w:rPr>
          <w:rFonts w:ascii="Arial" w:hAnsi="Arial"/>
          <w:color w:val="111111"/>
        </w:rPr>
        <w:t>DevOps tools.</w:t>
      </w:r>
    </w:p>
    <w:p w14:paraId="1613AB50" w14:textId="3BEFADF4" w:rsidR="00570C78" w:rsidRDefault="00570C78" w:rsidP="00570C78">
      <w:pPr>
        <w:pStyle w:val="ListParagraph"/>
        <w:numPr>
          <w:ilvl w:val="0"/>
          <w:numId w:val="41"/>
        </w:numPr>
        <w:rPr>
          <w:rFonts w:ascii="Arial" w:hAnsi="Arial"/>
          <w:color w:val="111111"/>
        </w:rPr>
      </w:pPr>
      <w:r w:rsidRPr="00570C78">
        <w:rPr>
          <w:rFonts w:ascii="Arial" w:hAnsi="Arial"/>
          <w:color w:val="111111"/>
        </w:rPr>
        <w:t xml:space="preserve">Perform </w:t>
      </w:r>
      <w:r w:rsidR="00D26897">
        <w:rPr>
          <w:rFonts w:ascii="Arial" w:hAnsi="Arial"/>
          <w:color w:val="111111"/>
        </w:rPr>
        <w:t xml:space="preserve">cloud </w:t>
      </w:r>
      <w:r w:rsidRPr="00570C78">
        <w:rPr>
          <w:rFonts w:ascii="Arial" w:hAnsi="Arial"/>
          <w:color w:val="111111"/>
        </w:rPr>
        <w:t xml:space="preserve">platform </w:t>
      </w:r>
      <w:r w:rsidR="00983159">
        <w:rPr>
          <w:rFonts w:ascii="Arial" w:hAnsi="Arial"/>
          <w:color w:val="111111"/>
        </w:rPr>
        <w:t xml:space="preserve">deployment and </w:t>
      </w:r>
      <w:r w:rsidR="00D26897">
        <w:rPr>
          <w:rFonts w:ascii="Arial" w:hAnsi="Arial"/>
          <w:color w:val="111111"/>
        </w:rPr>
        <w:t>configuration</w:t>
      </w:r>
      <w:r w:rsidRPr="00570C78">
        <w:rPr>
          <w:rFonts w:ascii="Arial" w:hAnsi="Arial"/>
          <w:color w:val="111111"/>
        </w:rPr>
        <w:t xml:space="preserve"> using Infrastructure as Code tools</w:t>
      </w:r>
      <w:r w:rsidR="004A061F">
        <w:rPr>
          <w:rFonts w:ascii="Arial" w:hAnsi="Arial"/>
          <w:color w:val="111111"/>
        </w:rPr>
        <w:t>.</w:t>
      </w:r>
    </w:p>
    <w:p w14:paraId="7A1A0E2E" w14:textId="2EF18746" w:rsidR="00204452" w:rsidRDefault="2D82F4CD" w:rsidP="00570C78">
      <w:pPr>
        <w:pStyle w:val="ListParagraph"/>
        <w:numPr>
          <w:ilvl w:val="0"/>
          <w:numId w:val="41"/>
        </w:numPr>
        <w:rPr>
          <w:rFonts w:ascii="Arial" w:hAnsi="Arial"/>
          <w:color w:val="111111"/>
        </w:rPr>
      </w:pPr>
      <w:r w:rsidRPr="54C8AD52">
        <w:rPr>
          <w:rFonts w:ascii="Arial" w:hAnsi="Arial"/>
          <w:color w:val="111111"/>
        </w:rPr>
        <w:t xml:space="preserve">Lead implementations of </w:t>
      </w:r>
      <w:r w:rsidR="3A232DAE" w:rsidRPr="54C8AD52">
        <w:rPr>
          <w:rFonts w:ascii="Arial" w:hAnsi="Arial"/>
          <w:color w:val="111111"/>
        </w:rPr>
        <w:t xml:space="preserve">platform / </w:t>
      </w:r>
      <w:r w:rsidRPr="54C8AD52">
        <w:rPr>
          <w:rFonts w:ascii="Arial" w:hAnsi="Arial"/>
          <w:color w:val="111111"/>
        </w:rPr>
        <w:t>software delivery workflows and operational automation solutions, and mentor other DevOps engineers.</w:t>
      </w:r>
    </w:p>
    <w:p w14:paraId="0D2169D1" w14:textId="54802063" w:rsidR="29F71D75" w:rsidRDefault="29F71D75" w:rsidP="0B7E7377">
      <w:pPr>
        <w:pStyle w:val="ListParagraph"/>
        <w:numPr>
          <w:ilvl w:val="0"/>
          <w:numId w:val="41"/>
        </w:numPr>
        <w:rPr>
          <w:rFonts w:ascii="Arial" w:hAnsi="Arial"/>
          <w:color w:val="111111"/>
        </w:rPr>
      </w:pPr>
      <w:r w:rsidRPr="0B7E7377">
        <w:t>Maintain project plans, work breakdown structures, and delivery records within organisational project management systems to provide accurate, timely, and transparent reporting of project progress and outcomes.</w:t>
      </w:r>
    </w:p>
    <w:p w14:paraId="259ACE6F" w14:textId="43606608" w:rsidR="00DF4D7B" w:rsidRDefault="00DF4D7B" w:rsidP="00570C78">
      <w:pPr>
        <w:pStyle w:val="ListParagraph"/>
        <w:numPr>
          <w:ilvl w:val="0"/>
          <w:numId w:val="41"/>
        </w:numPr>
        <w:rPr>
          <w:rFonts w:ascii="Arial" w:hAnsi="Arial"/>
          <w:color w:val="111111"/>
        </w:rPr>
      </w:pPr>
      <w:r w:rsidRPr="54C8AD52">
        <w:rPr>
          <w:rFonts w:ascii="Arial" w:hAnsi="Arial"/>
          <w:color w:val="111111"/>
        </w:rPr>
        <w:t xml:space="preserve">Provide training to broader technical groups and foster adoption </w:t>
      </w:r>
      <w:r w:rsidR="00476E02" w:rsidRPr="54C8AD52">
        <w:rPr>
          <w:rFonts w:ascii="Arial" w:hAnsi="Arial"/>
          <w:color w:val="111111"/>
        </w:rPr>
        <w:t xml:space="preserve">and enhancement </w:t>
      </w:r>
      <w:r w:rsidRPr="54C8AD52">
        <w:rPr>
          <w:rFonts w:ascii="Arial" w:hAnsi="Arial"/>
          <w:color w:val="111111"/>
        </w:rPr>
        <w:t xml:space="preserve">of </w:t>
      </w:r>
      <w:proofErr w:type="spellStart"/>
      <w:r w:rsidR="00476E02" w:rsidRPr="54C8AD52">
        <w:rPr>
          <w:rFonts w:ascii="Arial" w:hAnsi="Arial"/>
          <w:color w:val="111111"/>
        </w:rPr>
        <w:t>IaC</w:t>
      </w:r>
      <w:proofErr w:type="spellEnd"/>
      <w:r w:rsidR="00476E02" w:rsidRPr="54C8AD52">
        <w:rPr>
          <w:rFonts w:ascii="Arial" w:hAnsi="Arial"/>
          <w:color w:val="111111"/>
        </w:rPr>
        <w:t xml:space="preserve"> and automation platforms.</w:t>
      </w:r>
    </w:p>
    <w:p w14:paraId="3C3DB9E5" w14:textId="46FD2FA8" w:rsidR="00570C78" w:rsidRDefault="00983159" w:rsidP="00570C78">
      <w:pPr>
        <w:pStyle w:val="ListParagraph"/>
        <w:numPr>
          <w:ilvl w:val="0"/>
          <w:numId w:val="41"/>
        </w:numPr>
        <w:rPr>
          <w:rFonts w:ascii="Arial" w:hAnsi="Arial"/>
          <w:color w:val="111111"/>
        </w:rPr>
      </w:pPr>
      <w:r>
        <w:rPr>
          <w:rFonts w:ascii="Arial" w:hAnsi="Arial"/>
          <w:color w:val="111111"/>
        </w:rPr>
        <w:t>Triage, Investigate and resolve system defects and outages</w:t>
      </w:r>
      <w:r w:rsidR="00570C78" w:rsidRPr="00570C78">
        <w:rPr>
          <w:rFonts w:ascii="Arial" w:hAnsi="Arial"/>
          <w:color w:val="111111"/>
        </w:rPr>
        <w:t xml:space="preserve"> – working </w:t>
      </w:r>
      <w:r>
        <w:rPr>
          <w:rFonts w:ascii="Arial" w:hAnsi="Arial"/>
          <w:color w:val="111111"/>
        </w:rPr>
        <w:t>with application support, software engineers, data engineers and others</w:t>
      </w:r>
      <w:r w:rsidR="00570C78" w:rsidRPr="00570C78">
        <w:rPr>
          <w:rFonts w:ascii="Arial" w:hAnsi="Arial"/>
          <w:color w:val="111111"/>
        </w:rPr>
        <w:t xml:space="preserve"> to investigate and resolve platform issues</w:t>
      </w:r>
      <w:r>
        <w:rPr>
          <w:rFonts w:ascii="Arial" w:hAnsi="Arial"/>
          <w:color w:val="111111"/>
        </w:rPr>
        <w:t xml:space="preserve">. </w:t>
      </w:r>
      <w:r w:rsidR="00570C78" w:rsidRPr="00570C78">
        <w:rPr>
          <w:rFonts w:ascii="Arial" w:hAnsi="Arial"/>
          <w:color w:val="111111"/>
        </w:rPr>
        <w:t xml:space="preserve">This includes support of </w:t>
      </w:r>
      <w:r w:rsidR="00570C78">
        <w:rPr>
          <w:rFonts w:ascii="Arial" w:hAnsi="Arial"/>
          <w:color w:val="111111"/>
        </w:rPr>
        <w:t>DAIS</w:t>
      </w:r>
      <w:r w:rsidR="00570C78" w:rsidRPr="00570C78">
        <w:rPr>
          <w:rFonts w:ascii="Arial" w:hAnsi="Arial"/>
          <w:color w:val="111111"/>
        </w:rPr>
        <w:t xml:space="preserve"> developed software solutions</w:t>
      </w:r>
      <w:r>
        <w:rPr>
          <w:rFonts w:ascii="Arial" w:hAnsi="Arial"/>
          <w:color w:val="111111"/>
        </w:rPr>
        <w:t xml:space="preserve"> and</w:t>
      </w:r>
      <w:r w:rsidR="00570C78" w:rsidRPr="00570C78">
        <w:rPr>
          <w:rFonts w:ascii="Arial" w:hAnsi="Arial"/>
          <w:color w:val="111111"/>
        </w:rPr>
        <w:t xml:space="preserve"> third-party software solutions hosted on the </w:t>
      </w:r>
      <w:r w:rsidR="00570C78">
        <w:rPr>
          <w:rFonts w:ascii="Arial" w:hAnsi="Arial"/>
          <w:color w:val="111111"/>
        </w:rPr>
        <w:t>DAIS</w:t>
      </w:r>
      <w:r w:rsidR="00570C78" w:rsidRPr="00570C78">
        <w:rPr>
          <w:rFonts w:ascii="Arial" w:hAnsi="Arial"/>
          <w:color w:val="111111"/>
        </w:rPr>
        <w:t xml:space="preserve"> environment</w:t>
      </w:r>
      <w:r>
        <w:rPr>
          <w:rFonts w:ascii="Arial" w:hAnsi="Arial"/>
          <w:color w:val="111111"/>
        </w:rPr>
        <w:t>.</w:t>
      </w:r>
    </w:p>
    <w:p w14:paraId="3ED664BC" w14:textId="288800DA" w:rsidR="003D555B" w:rsidRDefault="00DB5EEC" w:rsidP="00570C78">
      <w:pPr>
        <w:pStyle w:val="ListParagraph"/>
        <w:numPr>
          <w:ilvl w:val="0"/>
          <w:numId w:val="41"/>
        </w:numPr>
        <w:rPr>
          <w:rFonts w:ascii="Arial" w:hAnsi="Arial"/>
          <w:color w:val="111111"/>
        </w:rPr>
      </w:pPr>
      <w:r>
        <w:rPr>
          <w:rFonts w:ascii="Arial" w:hAnsi="Arial"/>
          <w:color w:val="111111"/>
        </w:rPr>
        <w:t xml:space="preserve">Support management of </w:t>
      </w:r>
      <w:r w:rsidR="006C2D00">
        <w:rPr>
          <w:rFonts w:ascii="Arial" w:hAnsi="Arial"/>
          <w:color w:val="111111"/>
        </w:rPr>
        <w:t>cloud-based</w:t>
      </w:r>
      <w:r w:rsidR="003D555B">
        <w:rPr>
          <w:rFonts w:ascii="Arial" w:hAnsi="Arial"/>
          <w:color w:val="111111"/>
        </w:rPr>
        <w:t xml:space="preserve"> network technology including Firewalls, </w:t>
      </w:r>
      <w:r w:rsidR="006C2D00">
        <w:rPr>
          <w:rFonts w:ascii="Arial" w:hAnsi="Arial"/>
          <w:color w:val="111111"/>
        </w:rPr>
        <w:t xml:space="preserve">DNS, </w:t>
      </w:r>
      <w:r w:rsidR="003D555B">
        <w:rPr>
          <w:rFonts w:ascii="Arial" w:hAnsi="Arial"/>
          <w:color w:val="111111"/>
        </w:rPr>
        <w:t>Peering, VPNs and Load Balancers</w:t>
      </w:r>
      <w:r w:rsidR="008B494A">
        <w:rPr>
          <w:rFonts w:ascii="Arial" w:hAnsi="Arial"/>
          <w:color w:val="111111"/>
        </w:rPr>
        <w:t>- applying automation where</w:t>
      </w:r>
      <w:r w:rsidR="0079622D">
        <w:rPr>
          <w:rFonts w:ascii="Arial" w:hAnsi="Arial"/>
          <w:color w:val="111111"/>
        </w:rPr>
        <w:t xml:space="preserve"> appropriate.</w:t>
      </w:r>
    </w:p>
    <w:p w14:paraId="0D4724DC" w14:textId="2D331D44" w:rsidR="00983159" w:rsidRDefault="006156B9" w:rsidP="00570C78">
      <w:pPr>
        <w:pStyle w:val="ListParagraph"/>
        <w:numPr>
          <w:ilvl w:val="0"/>
          <w:numId w:val="41"/>
        </w:numPr>
        <w:rPr>
          <w:rFonts w:ascii="Arial" w:hAnsi="Arial"/>
          <w:color w:val="111111"/>
        </w:rPr>
      </w:pPr>
      <w:r>
        <w:rPr>
          <w:rFonts w:ascii="Arial" w:hAnsi="Arial"/>
          <w:color w:val="111111"/>
        </w:rPr>
        <w:t xml:space="preserve">Support the management of </w:t>
      </w:r>
      <w:r w:rsidR="00983159">
        <w:rPr>
          <w:rFonts w:ascii="Arial" w:hAnsi="Arial"/>
          <w:color w:val="111111"/>
        </w:rPr>
        <w:t>authentication technology including Microsoft Active Directory &amp; Entra ID.</w:t>
      </w:r>
    </w:p>
    <w:p w14:paraId="12241340" w14:textId="29F40924" w:rsidR="003D555B" w:rsidRDefault="004F658B" w:rsidP="00570C78">
      <w:pPr>
        <w:pStyle w:val="ListParagraph"/>
        <w:numPr>
          <w:ilvl w:val="0"/>
          <w:numId w:val="41"/>
        </w:numPr>
        <w:rPr>
          <w:rFonts w:ascii="Arial" w:hAnsi="Arial"/>
          <w:color w:val="111111"/>
        </w:rPr>
      </w:pPr>
      <w:r>
        <w:rPr>
          <w:rFonts w:ascii="Arial" w:hAnsi="Arial"/>
          <w:color w:val="111111"/>
        </w:rPr>
        <w:t xml:space="preserve">Support the </w:t>
      </w:r>
      <w:r w:rsidR="00393EF2">
        <w:rPr>
          <w:rFonts w:ascii="Arial" w:hAnsi="Arial"/>
          <w:color w:val="111111"/>
        </w:rPr>
        <w:t xml:space="preserve">automated management of </w:t>
      </w:r>
      <w:r w:rsidR="00983159">
        <w:rPr>
          <w:rFonts w:ascii="Arial" w:hAnsi="Arial"/>
          <w:color w:val="111111"/>
        </w:rPr>
        <w:t>robust backup, patching and monitoring systems and processes.</w:t>
      </w:r>
    </w:p>
    <w:p w14:paraId="21309652" w14:textId="33382877" w:rsidR="003D555B" w:rsidRDefault="003D555B" w:rsidP="00570C78">
      <w:pPr>
        <w:pStyle w:val="ListParagraph"/>
        <w:numPr>
          <w:ilvl w:val="0"/>
          <w:numId w:val="41"/>
        </w:numPr>
        <w:rPr>
          <w:rFonts w:ascii="Arial" w:hAnsi="Arial"/>
          <w:color w:val="111111"/>
        </w:rPr>
      </w:pPr>
      <w:r>
        <w:rPr>
          <w:rFonts w:ascii="Arial" w:hAnsi="Arial"/>
          <w:color w:val="111111"/>
        </w:rPr>
        <w:t xml:space="preserve">Refine, </w:t>
      </w:r>
      <w:r w:rsidR="00983159">
        <w:rPr>
          <w:rFonts w:ascii="Arial" w:hAnsi="Arial"/>
          <w:color w:val="111111"/>
        </w:rPr>
        <w:t xml:space="preserve">document, </w:t>
      </w:r>
      <w:r>
        <w:rPr>
          <w:rFonts w:ascii="Arial" w:hAnsi="Arial"/>
          <w:color w:val="111111"/>
        </w:rPr>
        <w:t>test and implement robust Disaster recovery processes and tools.</w:t>
      </w:r>
    </w:p>
    <w:p w14:paraId="0B68C1F7" w14:textId="7AB09184" w:rsidR="00570C78" w:rsidRDefault="00D26897" w:rsidP="00570C78">
      <w:pPr>
        <w:pStyle w:val="ListParagraph"/>
        <w:numPr>
          <w:ilvl w:val="0"/>
          <w:numId w:val="41"/>
        </w:numPr>
        <w:rPr>
          <w:rFonts w:ascii="Arial" w:hAnsi="Arial"/>
          <w:color w:val="111111"/>
        </w:rPr>
      </w:pPr>
      <w:r>
        <w:rPr>
          <w:rFonts w:ascii="Arial" w:hAnsi="Arial"/>
          <w:color w:val="111111"/>
        </w:rPr>
        <w:t>Take a leading role in the</w:t>
      </w:r>
      <w:r w:rsidR="00570C78" w:rsidRPr="00570C78">
        <w:rPr>
          <w:rFonts w:ascii="Arial" w:hAnsi="Arial"/>
          <w:color w:val="111111"/>
        </w:rPr>
        <w:t xml:space="preserve"> creation of </w:t>
      </w:r>
      <w:r w:rsidR="00983159">
        <w:rPr>
          <w:rFonts w:ascii="Arial" w:hAnsi="Arial"/>
          <w:color w:val="111111"/>
        </w:rPr>
        <w:t xml:space="preserve">operational </w:t>
      </w:r>
      <w:r w:rsidR="00570C78" w:rsidRPr="00570C78">
        <w:rPr>
          <w:rFonts w:ascii="Arial" w:hAnsi="Arial"/>
          <w:color w:val="111111"/>
        </w:rPr>
        <w:t xml:space="preserve">processes </w:t>
      </w:r>
      <w:r w:rsidR="00CD6236">
        <w:rPr>
          <w:rFonts w:ascii="Arial" w:hAnsi="Arial"/>
          <w:color w:val="111111"/>
        </w:rPr>
        <w:t xml:space="preserve">relating to the </w:t>
      </w:r>
      <w:r w:rsidR="00711DBC">
        <w:rPr>
          <w:rFonts w:ascii="Arial" w:hAnsi="Arial"/>
          <w:color w:val="111111"/>
        </w:rPr>
        <w:t xml:space="preserve">DevOps and </w:t>
      </w:r>
      <w:r w:rsidR="00CD6236">
        <w:rPr>
          <w:rFonts w:ascii="Arial" w:hAnsi="Arial"/>
          <w:color w:val="111111"/>
        </w:rPr>
        <w:t>cloud environment</w:t>
      </w:r>
      <w:r w:rsidR="00711DBC">
        <w:rPr>
          <w:rFonts w:ascii="Arial" w:hAnsi="Arial"/>
          <w:color w:val="111111"/>
        </w:rPr>
        <w:t>s</w:t>
      </w:r>
      <w:r w:rsidR="00CD6236">
        <w:rPr>
          <w:rFonts w:ascii="Arial" w:hAnsi="Arial"/>
          <w:color w:val="111111"/>
        </w:rPr>
        <w:t>.</w:t>
      </w:r>
    </w:p>
    <w:p w14:paraId="17708AF7" w14:textId="538FE0FF" w:rsidR="00570C78" w:rsidRDefault="00570C78" w:rsidP="00570C78">
      <w:pPr>
        <w:pStyle w:val="ListParagraph"/>
        <w:numPr>
          <w:ilvl w:val="0"/>
          <w:numId w:val="41"/>
        </w:numPr>
        <w:rPr>
          <w:rFonts w:ascii="Arial" w:hAnsi="Arial"/>
          <w:color w:val="111111"/>
        </w:rPr>
      </w:pPr>
      <w:r w:rsidRPr="00570C78">
        <w:rPr>
          <w:rFonts w:ascii="Arial" w:hAnsi="Arial"/>
          <w:color w:val="111111"/>
        </w:rPr>
        <w:t>Participate in technical reviews and change forums.</w:t>
      </w:r>
    </w:p>
    <w:p w14:paraId="7524D936" w14:textId="5DAF1497" w:rsidR="00570C78" w:rsidRDefault="00570C78" w:rsidP="00570C78">
      <w:pPr>
        <w:pStyle w:val="ListParagraph"/>
        <w:numPr>
          <w:ilvl w:val="0"/>
          <w:numId w:val="41"/>
        </w:numPr>
        <w:rPr>
          <w:rFonts w:ascii="Arial" w:hAnsi="Arial"/>
          <w:color w:val="111111"/>
        </w:rPr>
      </w:pPr>
      <w:r w:rsidRPr="00570C78">
        <w:rPr>
          <w:rFonts w:ascii="Arial" w:hAnsi="Arial"/>
          <w:color w:val="111111"/>
        </w:rPr>
        <w:t xml:space="preserve">Ensure team documentation is created and managed to support continuity and currency of the </w:t>
      </w:r>
      <w:r>
        <w:rPr>
          <w:rFonts w:ascii="Arial" w:hAnsi="Arial"/>
          <w:color w:val="111111"/>
        </w:rPr>
        <w:t>DAIS</w:t>
      </w:r>
      <w:r w:rsidRPr="00570C78">
        <w:rPr>
          <w:rFonts w:ascii="Arial" w:hAnsi="Arial"/>
          <w:color w:val="111111"/>
        </w:rPr>
        <w:t xml:space="preserve"> shared technical knowledge base. </w:t>
      </w:r>
    </w:p>
    <w:p w14:paraId="3B4E0061" w14:textId="77777777" w:rsidR="00570C78" w:rsidRDefault="00570C78" w:rsidP="00570C78">
      <w:pPr>
        <w:pStyle w:val="ListParagraph"/>
        <w:numPr>
          <w:ilvl w:val="0"/>
          <w:numId w:val="41"/>
        </w:numPr>
        <w:rPr>
          <w:rFonts w:ascii="Arial" w:hAnsi="Arial"/>
          <w:color w:val="111111"/>
        </w:rPr>
      </w:pPr>
      <w:r w:rsidRPr="00570C78">
        <w:rPr>
          <w:rFonts w:ascii="Arial" w:hAnsi="Arial"/>
          <w:color w:val="111111"/>
        </w:rPr>
        <w:t>Support a collaborative, high-performing team culture.</w:t>
      </w:r>
    </w:p>
    <w:p w14:paraId="1428FE1E" w14:textId="47C7022B" w:rsidR="00570C78" w:rsidRDefault="00570C78" w:rsidP="00570C78">
      <w:pPr>
        <w:pStyle w:val="ListParagraph"/>
        <w:numPr>
          <w:ilvl w:val="0"/>
          <w:numId w:val="41"/>
        </w:numPr>
        <w:rPr>
          <w:rFonts w:ascii="Arial" w:hAnsi="Arial"/>
          <w:color w:val="111111"/>
        </w:rPr>
      </w:pPr>
      <w:r w:rsidRPr="00570C78">
        <w:rPr>
          <w:rFonts w:ascii="Arial" w:hAnsi="Arial"/>
          <w:color w:val="111111"/>
        </w:rPr>
        <w:t xml:space="preserve">Identify and escalate risks and opportunities related to the </w:t>
      </w:r>
      <w:r>
        <w:rPr>
          <w:rFonts w:ascii="Arial" w:hAnsi="Arial"/>
          <w:color w:val="111111"/>
        </w:rPr>
        <w:t>DAIS</w:t>
      </w:r>
      <w:r w:rsidRPr="00570C78">
        <w:rPr>
          <w:rFonts w:ascii="Arial" w:hAnsi="Arial"/>
          <w:color w:val="111111"/>
        </w:rPr>
        <w:t xml:space="preserve"> operating environment to the </w:t>
      </w:r>
      <w:r w:rsidR="0023413A">
        <w:rPr>
          <w:rFonts w:ascii="Arial" w:hAnsi="Arial"/>
          <w:color w:val="111111"/>
        </w:rPr>
        <w:t>DevOps and Automation Lead</w:t>
      </w:r>
      <w:r w:rsidRPr="00570C78">
        <w:rPr>
          <w:rFonts w:ascii="Arial" w:hAnsi="Arial"/>
          <w:color w:val="111111"/>
        </w:rPr>
        <w:t>.</w:t>
      </w:r>
    </w:p>
    <w:p w14:paraId="63120F21" w14:textId="77777777" w:rsidR="00570C78" w:rsidRDefault="00570C78" w:rsidP="00570C78">
      <w:pPr>
        <w:pStyle w:val="ListParagraph"/>
        <w:numPr>
          <w:ilvl w:val="0"/>
          <w:numId w:val="41"/>
        </w:numPr>
        <w:rPr>
          <w:rFonts w:ascii="Arial" w:hAnsi="Arial"/>
          <w:color w:val="111111"/>
        </w:rPr>
      </w:pPr>
      <w:r w:rsidRPr="00570C78">
        <w:rPr>
          <w:rFonts w:ascii="Arial" w:hAnsi="Arial"/>
          <w:color w:val="111111"/>
        </w:rPr>
        <w:t>Be available during the Victorian fire season (~Oct to April each year) for rostered cloud engineering support, including evening and weekend work.</w:t>
      </w:r>
    </w:p>
    <w:p w14:paraId="279E6DEE" w14:textId="7C22EE04" w:rsidR="00570C78" w:rsidRDefault="00570C78" w:rsidP="00570C78">
      <w:pPr>
        <w:pStyle w:val="ListParagraph"/>
        <w:numPr>
          <w:ilvl w:val="0"/>
          <w:numId w:val="41"/>
        </w:numPr>
        <w:rPr>
          <w:rFonts w:ascii="Arial" w:hAnsi="Arial"/>
          <w:color w:val="111111"/>
        </w:rPr>
      </w:pPr>
      <w:r w:rsidRPr="00570C78">
        <w:rPr>
          <w:rFonts w:ascii="Arial" w:hAnsi="Arial"/>
          <w:color w:val="111111"/>
        </w:rPr>
        <w:t>Practice cultural safety by creating environments, relationships, and systems free from racism and discrimination so that colleagues feel safe, valued, and able to participate.</w:t>
      </w:r>
    </w:p>
    <w:p w14:paraId="2579856C" w14:textId="299455A4" w:rsidR="003D555B" w:rsidRPr="00570C78" w:rsidRDefault="003D555B" w:rsidP="00570C78">
      <w:pPr>
        <w:pStyle w:val="ListParagraph"/>
        <w:numPr>
          <w:ilvl w:val="0"/>
          <w:numId w:val="41"/>
        </w:numPr>
        <w:rPr>
          <w:rFonts w:ascii="Arial" w:hAnsi="Arial"/>
          <w:color w:val="111111"/>
        </w:rPr>
      </w:pPr>
      <w:r>
        <w:rPr>
          <w:rFonts w:ascii="Arial" w:hAnsi="Arial"/>
          <w:color w:val="111111"/>
        </w:rPr>
        <w:t xml:space="preserve">Other </w:t>
      </w:r>
      <w:r w:rsidR="006C2D00">
        <w:rPr>
          <w:rFonts w:ascii="Arial" w:hAnsi="Arial"/>
          <w:color w:val="111111"/>
        </w:rPr>
        <w:t>duties</w:t>
      </w:r>
      <w:r>
        <w:rPr>
          <w:rFonts w:ascii="Arial" w:hAnsi="Arial"/>
          <w:color w:val="111111"/>
        </w:rPr>
        <w:t xml:space="preserve"> as directed.</w:t>
      </w: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710475BB" w14:textId="77777777" w:rsidR="00730AF9" w:rsidRDefault="00730AF9" w:rsidP="00730AF9">
      <w:pPr>
        <w:pStyle w:val="BodyText"/>
        <w:rPr>
          <w:b/>
          <w:szCs w:val="24"/>
        </w:rPr>
      </w:pPr>
      <w:r>
        <w:rPr>
          <w:b/>
          <w:szCs w:val="24"/>
        </w:rPr>
        <w:t>Essential</w:t>
      </w:r>
    </w:p>
    <w:p w14:paraId="1D2B457B" w14:textId="493F8BC7" w:rsidR="00DA1009" w:rsidRPr="005F5870" w:rsidRDefault="00DA1009" w:rsidP="005F5870">
      <w:pPr>
        <w:pStyle w:val="ListParagraph"/>
        <w:numPr>
          <w:ilvl w:val="0"/>
          <w:numId w:val="41"/>
        </w:numPr>
        <w:rPr>
          <w:rFonts w:ascii="Arial" w:hAnsi="Arial"/>
          <w:color w:val="111111"/>
        </w:rPr>
      </w:pPr>
      <w:r>
        <w:rPr>
          <w:rFonts w:ascii="Arial" w:hAnsi="Arial"/>
          <w:color w:val="111111"/>
        </w:rPr>
        <w:t xml:space="preserve">Strong development background in </w:t>
      </w:r>
      <w:proofErr w:type="spellStart"/>
      <w:r>
        <w:rPr>
          <w:rFonts w:ascii="Arial" w:hAnsi="Arial"/>
          <w:color w:val="111111"/>
        </w:rPr>
        <w:t>Open</w:t>
      </w:r>
      <w:r w:rsidR="00C05CD8">
        <w:rPr>
          <w:rFonts w:ascii="Arial" w:hAnsi="Arial"/>
          <w:color w:val="111111"/>
        </w:rPr>
        <w:t>Tofu</w:t>
      </w:r>
      <w:proofErr w:type="spellEnd"/>
      <w:r w:rsidR="007E72B2">
        <w:rPr>
          <w:rFonts w:ascii="Arial" w:hAnsi="Arial"/>
          <w:color w:val="111111"/>
        </w:rPr>
        <w:t xml:space="preserve"> / Terraform</w:t>
      </w:r>
      <w:r w:rsidR="005F5870">
        <w:rPr>
          <w:rFonts w:ascii="Arial" w:hAnsi="Arial"/>
          <w:color w:val="111111"/>
        </w:rPr>
        <w:t xml:space="preserve"> and/or similar infrastructure as code tools.</w:t>
      </w:r>
    </w:p>
    <w:p w14:paraId="1D0152C1" w14:textId="7E15D460" w:rsidR="007E72B2" w:rsidRDefault="007E72B2" w:rsidP="00570C78">
      <w:pPr>
        <w:pStyle w:val="ListParagraph"/>
        <w:numPr>
          <w:ilvl w:val="0"/>
          <w:numId w:val="41"/>
        </w:numPr>
        <w:rPr>
          <w:rFonts w:ascii="Arial" w:hAnsi="Arial"/>
          <w:color w:val="111111"/>
        </w:rPr>
      </w:pPr>
      <w:r>
        <w:rPr>
          <w:rFonts w:ascii="Arial" w:hAnsi="Arial"/>
          <w:color w:val="111111"/>
        </w:rPr>
        <w:t xml:space="preserve">Strong development background in </w:t>
      </w:r>
      <w:r w:rsidR="005F5870">
        <w:rPr>
          <w:rFonts w:ascii="Arial" w:hAnsi="Arial"/>
          <w:color w:val="111111"/>
        </w:rPr>
        <w:t>CI/CD</w:t>
      </w:r>
      <w:r w:rsidR="00CD56E5" w:rsidRPr="00CD56E5">
        <w:rPr>
          <w:rFonts w:ascii="Arial" w:hAnsi="Arial" w:cs="Arial"/>
          <w:color w:val="000000"/>
          <w:bdr w:val="none" w:sz="0" w:space="0" w:color="auto" w:frame="1"/>
        </w:rPr>
        <w:t xml:space="preserve"> </w:t>
      </w:r>
      <w:r w:rsidR="00CD56E5" w:rsidRPr="00CD56E5">
        <w:rPr>
          <w:rFonts w:ascii="Arial" w:hAnsi="Arial"/>
          <w:color w:val="111111"/>
        </w:rPr>
        <w:t>strategies and software, particularly with GitHub Actions (or similar).</w:t>
      </w:r>
    </w:p>
    <w:p w14:paraId="16A63B27" w14:textId="65956FA6" w:rsidR="00570C78" w:rsidRDefault="00DA1009" w:rsidP="00570C78">
      <w:pPr>
        <w:pStyle w:val="ListParagraph"/>
        <w:numPr>
          <w:ilvl w:val="0"/>
          <w:numId w:val="41"/>
        </w:numPr>
        <w:rPr>
          <w:rFonts w:ascii="Arial" w:hAnsi="Arial"/>
          <w:color w:val="111111"/>
        </w:rPr>
      </w:pPr>
      <w:r>
        <w:rPr>
          <w:rFonts w:ascii="Arial" w:hAnsi="Arial"/>
          <w:color w:val="111111"/>
        </w:rPr>
        <w:t>S</w:t>
      </w:r>
      <w:r w:rsidR="00570C78" w:rsidRPr="00570C78">
        <w:rPr>
          <w:rFonts w:ascii="Arial" w:hAnsi="Arial"/>
          <w:color w:val="111111"/>
        </w:rPr>
        <w:t>trong understanding of cloud platform services</w:t>
      </w:r>
      <w:r w:rsidR="003F6362">
        <w:rPr>
          <w:rFonts w:ascii="Arial" w:hAnsi="Arial"/>
          <w:color w:val="111111"/>
        </w:rPr>
        <w:t xml:space="preserve"> and significant hands-on experience in managing cloud platform infrastructure, ideally in an Azure environment.</w:t>
      </w:r>
      <w:r w:rsidR="005E09F0">
        <w:rPr>
          <w:rFonts w:ascii="Arial" w:hAnsi="Arial"/>
          <w:color w:val="111111"/>
        </w:rPr>
        <w:t xml:space="preserve"> </w:t>
      </w:r>
    </w:p>
    <w:p w14:paraId="2BDB9B18" w14:textId="258029CA" w:rsidR="00553CC6" w:rsidRDefault="00C6181E" w:rsidP="00553CC6">
      <w:pPr>
        <w:pStyle w:val="ListParagraph"/>
        <w:numPr>
          <w:ilvl w:val="0"/>
          <w:numId w:val="41"/>
        </w:numPr>
        <w:rPr>
          <w:rFonts w:ascii="Arial" w:hAnsi="Arial"/>
          <w:color w:val="111111"/>
        </w:rPr>
      </w:pPr>
      <w:r>
        <w:rPr>
          <w:rFonts w:ascii="Arial" w:hAnsi="Arial"/>
          <w:color w:val="111111"/>
        </w:rPr>
        <w:t xml:space="preserve">Strong development background </w:t>
      </w:r>
      <w:r w:rsidR="00553CC6">
        <w:rPr>
          <w:rFonts w:ascii="Arial" w:hAnsi="Arial"/>
          <w:color w:val="111111"/>
        </w:rPr>
        <w:t xml:space="preserve">with </w:t>
      </w:r>
      <w:r w:rsidR="00553CC6" w:rsidRPr="00570C78">
        <w:rPr>
          <w:rFonts w:ascii="Arial" w:hAnsi="Arial"/>
          <w:color w:val="111111"/>
        </w:rPr>
        <w:t xml:space="preserve">PowerShell, Bash, </w:t>
      </w:r>
      <w:r w:rsidR="00553CC6">
        <w:rPr>
          <w:rFonts w:ascii="Arial" w:hAnsi="Arial"/>
          <w:color w:val="111111"/>
        </w:rPr>
        <w:t>and/</w:t>
      </w:r>
      <w:r w:rsidR="00553CC6" w:rsidRPr="00570C78">
        <w:rPr>
          <w:rFonts w:ascii="Arial" w:hAnsi="Arial"/>
          <w:color w:val="111111"/>
        </w:rPr>
        <w:t>or Python and common platform automation scripting practices.</w:t>
      </w:r>
    </w:p>
    <w:p w14:paraId="491B0956" w14:textId="3F33E0CD" w:rsidR="00230D8C" w:rsidRDefault="00230D8C" w:rsidP="00553CC6">
      <w:pPr>
        <w:pStyle w:val="ListParagraph"/>
        <w:numPr>
          <w:ilvl w:val="0"/>
          <w:numId w:val="41"/>
        </w:numPr>
        <w:rPr>
          <w:rFonts w:ascii="Arial" w:hAnsi="Arial"/>
          <w:color w:val="111111"/>
        </w:rPr>
      </w:pPr>
      <w:r w:rsidRPr="00230D8C">
        <w:rPr>
          <w:rFonts w:ascii="Arial" w:hAnsi="Arial"/>
          <w:color w:val="111111"/>
        </w:rPr>
        <w:t>Demonstrated experience leading technical implementations, establishing best practices, and mentoring other engineers.</w:t>
      </w:r>
    </w:p>
    <w:p w14:paraId="1ED3BA6C" w14:textId="77777777" w:rsidR="005F5870" w:rsidRDefault="005F5870" w:rsidP="005F5870">
      <w:pPr>
        <w:pStyle w:val="ListParagraph"/>
        <w:numPr>
          <w:ilvl w:val="0"/>
          <w:numId w:val="41"/>
        </w:numPr>
        <w:rPr>
          <w:rFonts w:ascii="Arial" w:hAnsi="Arial"/>
          <w:color w:val="111111"/>
        </w:rPr>
      </w:pPr>
      <w:r w:rsidRPr="00570C78">
        <w:rPr>
          <w:rFonts w:ascii="Arial" w:hAnsi="Arial"/>
          <w:color w:val="111111"/>
        </w:rPr>
        <w:t>Experience with version control systems such as Git and GitHub</w:t>
      </w:r>
    </w:p>
    <w:p w14:paraId="4D195522" w14:textId="55027D7D" w:rsidR="00F1208E" w:rsidRPr="00570C78" w:rsidRDefault="00F1208E" w:rsidP="005F5870">
      <w:pPr>
        <w:pStyle w:val="ListParagraph"/>
        <w:numPr>
          <w:ilvl w:val="0"/>
          <w:numId w:val="41"/>
        </w:numPr>
        <w:rPr>
          <w:rFonts w:ascii="Arial" w:hAnsi="Arial"/>
          <w:color w:val="111111"/>
        </w:rPr>
      </w:pPr>
      <w:r w:rsidRPr="00F1208E">
        <w:rPr>
          <w:rFonts w:ascii="Arial" w:hAnsi="Arial"/>
          <w:color w:val="111111"/>
        </w:rPr>
        <w:t>Experience integrating automated security and compliance checks into CI/CD pipelines (</w:t>
      </w:r>
      <w:proofErr w:type="spellStart"/>
      <w:r w:rsidRPr="00F1208E">
        <w:rPr>
          <w:rFonts w:ascii="Arial" w:hAnsi="Arial"/>
          <w:color w:val="111111"/>
        </w:rPr>
        <w:t>DevSecOps</w:t>
      </w:r>
      <w:proofErr w:type="spellEnd"/>
      <w:r w:rsidRPr="00F1208E">
        <w:rPr>
          <w:rFonts w:ascii="Arial" w:hAnsi="Arial"/>
          <w:color w:val="111111"/>
        </w:rPr>
        <w:t>)</w:t>
      </w:r>
      <w:r w:rsidR="00617E3F">
        <w:rPr>
          <w:rFonts w:ascii="Arial" w:hAnsi="Arial"/>
          <w:color w:val="111111"/>
        </w:rPr>
        <w:t>.</w:t>
      </w:r>
    </w:p>
    <w:p w14:paraId="3226EF11" w14:textId="6512BAAD" w:rsidR="005711B8" w:rsidRDefault="005711B8" w:rsidP="00565D27">
      <w:pPr>
        <w:pStyle w:val="ListParagraph"/>
        <w:numPr>
          <w:ilvl w:val="0"/>
          <w:numId w:val="41"/>
        </w:numPr>
        <w:rPr>
          <w:rFonts w:ascii="Arial" w:hAnsi="Arial"/>
          <w:color w:val="111111"/>
        </w:rPr>
      </w:pPr>
      <w:r w:rsidRPr="005711B8">
        <w:rPr>
          <w:rFonts w:ascii="Arial" w:hAnsi="Arial"/>
          <w:color w:val="111111"/>
        </w:rPr>
        <w:t xml:space="preserve">Strong knowledge of application monitoring, distributed tracing, and log analytics solutions (e.g., Azure Monitor, </w:t>
      </w:r>
      <w:proofErr w:type="spellStart"/>
      <w:r w:rsidRPr="005711B8">
        <w:rPr>
          <w:rFonts w:ascii="Arial" w:hAnsi="Arial"/>
          <w:color w:val="111111"/>
        </w:rPr>
        <w:t>OpenTelemetry</w:t>
      </w:r>
      <w:proofErr w:type="spellEnd"/>
      <w:r w:rsidRPr="005711B8">
        <w:rPr>
          <w:rFonts w:ascii="Arial" w:hAnsi="Arial"/>
          <w:color w:val="111111"/>
        </w:rPr>
        <w:t>, or similar observability stacks).</w:t>
      </w:r>
    </w:p>
    <w:p w14:paraId="7B8F3ED2" w14:textId="44BA1791" w:rsidR="00565D27" w:rsidRDefault="00565D27" w:rsidP="00565D27">
      <w:pPr>
        <w:pStyle w:val="ListParagraph"/>
        <w:numPr>
          <w:ilvl w:val="0"/>
          <w:numId w:val="41"/>
        </w:numPr>
        <w:rPr>
          <w:rFonts w:ascii="Arial" w:hAnsi="Arial"/>
          <w:color w:val="111111"/>
        </w:rPr>
      </w:pPr>
      <w:r>
        <w:rPr>
          <w:rFonts w:ascii="Arial" w:hAnsi="Arial"/>
          <w:color w:val="111111"/>
        </w:rPr>
        <w:t>E</w:t>
      </w:r>
      <w:r w:rsidRPr="00570C78">
        <w:rPr>
          <w:rFonts w:ascii="Arial" w:hAnsi="Arial"/>
          <w:color w:val="111111"/>
        </w:rPr>
        <w:t xml:space="preserve">xperience </w:t>
      </w:r>
      <w:r>
        <w:rPr>
          <w:rFonts w:ascii="Arial" w:hAnsi="Arial"/>
          <w:color w:val="111111"/>
        </w:rPr>
        <w:t>with network design, configuration and management, ideally in an Azure environment.</w:t>
      </w:r>
    </w:p>
    <w:p w14:paraId="7CDEF8C8" w14:textId="77777777" w:rsidR="00351B38" w:rsidRDefault="00351B38" w:rsidP="00351B38">
      <w:pPr>
        <w:pStyle w:val="ListParagraph"/>
        <w:numPr>
          <w:ilvl w:val="0"/>
          <w:numId w:val="41"/>
        </w:numPr>
        <w:rPr>
          <w:rFonts w:ascii="Arial" w:hAnsi="Arial"/>
          <w:color w:val="111111"/>
        </w:rPr>
      </w:pPr>
      <w:r>
        <w:rPr>
          <w:rFonts w:ascii="Arial" w:hAnsi="Arial"/>
          <w:color w:val="111111"/>
        </w:rPr>
        <w:t>Familiarity with Ansible.</w:t>
      </w:r>
    </w:p>
    <w:p w14:paraId="238FE43E" w14:textId="77777777" w:rsidR="00351B38" w:rsidRPr="00570C78" w:rsidRDefault="00351B38" w:rsidP="00351B38">
      <w:pPr>
        <w:pStyle w:val="ListParagraph"/>
        <w:numPr>
          <w:ilvl w:val="0"/>
          <w:numId w:val="41"/>
        </w:numPr>
        <w:rPr>
          <w:rFonts w:ascii="Arial" w:hAnsi="Arial"/>
          <w:color w:val="111111"/>
        </w:rPr>
      </w:pPr>
      <w:r>
        <w:rPr>
          <w:rFonts w:ascii="Arial" w:hAnsi="Arial"/>
          <w:color w:val="111111"/>
        </w:rPr>
        <w:lastRenderedPageBreak/>
        <w:t>A strong understanding of cloud authentication and security principles.</w:t>
      </w:r>
    </w:p>
    <w:p w14:paraId="455D6AB8" w14:textId="194A2958" w:rsidR="00570C78" w:rsidRPr="00570C78" w:rsidRDefault="00570C78" w:rsidP="00570C78">
      <w:pPr>
        <w:pStyle w:val="ListParagraph"/>
        <w:numPr>
          <w:ilvl w:val="0"/>
          <w:numId w:val="41"/>
        </w:numPr>
        <w:rPr>
          <w:rFonts w:ascii="Arial" w:hAnsi="Arial"/>
          <w:color w:val="111111"/>
        </w:rPr>
      </w:pPr>
      <w:r w:rsidRPr="00570C78">
        <w:rPr>
          <w:rFonts w:ascii="Arial" w:hAnsi="Arial"/>
          <w:color w:val="111111"/>
        </w:rPr>
        <w:t>Strong verbal and written communication skills</w:t>
      </w:r>
      <w:r>
        <w:rPr>
          <w:rFonts w:ascii="Arial" w:hAnsi="Arial"/>
          <w:color w:val="111111"/>
        </w:rPr>
        <w:t>.</w:t>
      </w:r>
    </w:p>
    <w:p w14:paraId="0C3F1EEE" w14:textId="49083E82" w:rsidR="00730AF9" w:rsidRDefault="00730AF9" w:rsidP="00730AF9">
      <w:pPr>
        <w:spacing w:line="240" w:lineRule="auto"/>
        <w:rPr>
          <w:rFonts w:ascii="Arial" w:hAnsi="Arial"/>
        </w:rPr>
      </w:pPr>
    </w:p>
    <w:p w14:paraId="7023FE6F" w14:textId="77777777" w:rsidR="00730AF9" w:rsidRPr="00A5161B" w:rsidRDefault="00730AF9" w:rsidP="00730AF9">
      <w:pPr>
        <w:spacing w:line="240" w:lineRule="auto"/>
        <w:rPr>
          <w:rFonts w:ascii="Arial" w:hAnsi="Arial"/>
          <w:b/>
        </w:rPr>
      </w:pPr>
      <w:r w:rsidRPr="00A5161B">
        <w:rPr>
          <w:rFonts w:ascii="Arial" w:hAnsi="Arial"/>
          <w:b/>
        </w:rPr>
        <w:t>Desirable</w:t>
      </w:r>
    </w:p>
    <w:p w14:paraId="769EEB97" w14:textId="36E2CE22" w:rsidR="003F6362" w:rsidRDefault="003F6362" w:rsidP="00570C78">
      <w:pPr>
        <w:pStyle w:val="ListParagraph"/>
        <w:numPr>
          <w:ilvl w:val="0"/>
          <w:numId w:val="41"/>
        </w:numPr>
        <w:rPr>
          <w:rFonts w:ascii="Arial" w:hAnsi="Arial"/>
          <w:color w:val="111111"/>
        </w:rPr>
      </w:pPr>
      <w:r>
        <w:rPr>
          <w:rFonts w:ascii="Arial" w:hAnsi="Arial"/>
          <w:color w:val="111111"/>
        </w:rPr>
        <w:t>Experience in multi-cloud environments, especially Azure and AWS.</w:t>
      </w:r>
    </w:p>
    <w:p w14:paraId="7F632787" w14:textId="333E07EE" w:rsidR="003F6362" w:rsidRDefault="003F6362" w:rsidP="00570C78">
      <w:pPr>
        <w:pStyle w:val="ListParagraph"/>
        <w:numPr>
          <w:ilvl w:val="0"/>
          <w:numId w:val="41"/>
        </w:numPr>
        <w:rPr>
          <w:rFonts w:ascii="Arial" w:hAnsi="Arial"/>
          <w:color w:val="111111"/>
        </w:rPr>
      </w:pPr>
      <w:r>
        <w:rPr>
          <w:rFonts w:ascii="Arial" w:hAnsi="Arial"/>
          <w:color w:val="111111"/>
        </w:rPr>
        <w:t>Experience designing cloud platform solutions.</w:t>
      </w:r>
    </w:p>
    <w:p w14:paraId="6CEA28C4" w14:textId="7A82B5AD" w:rsidR="003F6362" w:rsidRDefault="003F6362" w:rsidP="00570C78">
      <w:pPr>
        <w:pStyle w:val="ListParagraph"/>
        <w:numPr>
          <w:ilvl w:val="0"/>
          <w:numId w:val="41"/>
        </w:numPr>
        <w:rPr>
          <w:rFonts w:ascii="Arial" w:hAnsi="Arial"/>
          <w:color w:val="111111"/>
        </w:rPr>
      </w:pPr>
      <w:r>
        <w:rPr>
          <w:rFonts w:ascii="Arial" w:hAnsi="Arial"/>
          <w:color w:val="111111"/>
        </w:rPr>
        <w:t>Experience leading technology implementation projects.</w:t>
      </w:r>
    </w:p>
    <w:p w14:paraId="7B4EA9A3" w14:textId="77777777" w:rsidR="00510280" w:rsidRDefault="00510280" w:rsidP="00510280">
      <w:pPr>
        <w:pStyle w:val="ListParagraph"/>
        <w:numPr>
          <w:ilvl w:val="0"/>
          <w:numId w:val="41"/>
        </w:numPr>
        <w:rPr>
          <w:rFonts w:ascii="Arial" w:hAnsi="Arial"/>
          <w:color w:val="111111"/>
        </w:rPr>
      </w:pPr>
      <w:r w:rsidRPr="00570C78">
        <w:rPr>
          <w:rFonts w:ascii="Arial" w:hAnsi="Arial"/>
          <w:color w:val="111111"/>
        </w:rPr>
        <w:t>A strong understanding of application monitoring, disaster recovery,</w:t>
      </w:r>
      <w:r>
        <w:rPr>
          <w:rFonts w:ascii="Arial" w:hAnsi="Arial"/>
          <w:color w:val="111111"/>
        </w:rPr>
        <w:t xml:space="preserve"> backup</w:t>
      </w:r>
      <w:r w:rsidRPr="00570C78">
        <w:rPr>
          <w:rFonts w:ascii="Arial" w:hAnsi="Arial"/>
          <w:color w:val="111111"/>
        </w:rPr>
        <w:t xml:space="preserve"> and availability practices</w:t>
      </w:r>
    </w:p>
    <w:p w14:paraId="29F68DEF" w14:textId="48DCC6D9" w:rsidR="00CD6236" w:rsidRDefault="00CD6236" w:rsidP="00570C78">
      <w:pPr>
        <w:pStyle w:val="ListParagraph"/>
        <w:numPr>
          <w:ilvl w:val="0"/>
          <w:numId w:val="41"/>
        </w:numPr>
        <w:rPr>
          <w:rFonts w:ascii="Arial" w:hAnsi="Arial"/>
          <w:color w:val="111111"/>
        </w:rPr>
      </w:pPr>
      <w:r>
        <w:rPr>
          <w:rFonts w:ascii="Arial" w:hAnsi="Arial"/>
          <w:color w:val="111111"/>
        </w:rPr>
        <w:t>Experience using JIRA and Confluence.</w:t>
      </w:r>
    </w:p>
    <w:p w14:paraId="568E2FEC" w14:textId="34B96E9C" w:rsidR="008169C3" w:rsidRDefault="008169C3" w:rsidP="00570C78">
      <w:pPr>
        <w:pStyle w:val="ListParagraph"/>
        <w:numPr>
          <w:ilvl w:val="0"/>
          <w:numId w:val="41"/>
        </w:numPr>
        <w:rPr>
          <w:rFonts w:ascii="Arial" w:hAnsi="Arial"/>
          <w:color w:val="111111"/>
        </w:rPr>
      </w:pPr>
      <w:r w:rsidRPr="008169C3">
        <w:rPr>
          <w:rFonts w:ascii="Arial" w:hAnsi="Arial"/>
          <w:color w:val="111111"/>
        </w:rPr>
        <w:t>Experience with SQL Databases (Azure SQL, Microsoft SQL Server) </w:t>
      </w:r>
    </w:p>
    <w:p w14:paraId="5529D8F3" w14:textId="500B8A19" w:rsidR="002E2F93" w:rsidRDefault="002E2F93" w:rsidP="00570C78">
      <w:pPr>
        <w:pStyle w:val="ListParagraph"/>
        <w:numPr>
          <w:ilvl w:val="0"/>
          <w:numId w:val="41"/>
        </w:numPr>
        <w:rPr>
          <w:rFonts w:ascii="Arial" w:hAnsi="Arial"/>
          <w:color w:val="111111"/>
        </w:rPr>
      </w:pPr>
      <w:r w:rsidRPr="002E2F93">
        <w:rPr>
          <w:rFonts w:ascii="Arial" w:hAnsi="Arial"/>
          <w:color w:val="111111"/>
        </w:rPr>
        <w:t>Experience with Geospatial Information Systems (GIS) and Digital mapping technologies such as ArcGIS, Geocortex essentials / </w:t>
      </w:r>
      <w:proofErr w:type="spellStart"/>
      <w:r w:rsidRPr="002E2F93">
        <w:rPr>
          <w:rFonts w:ascii="Arial" w:hAnsi="Arial"/>
          <w:color w:val="111111"/>
        </w:rPr>
        <w:t>VertiGIS</w:t>
      </w:r>
      <w:proofErr w:type="spellEnd"/>
      <w:r w:rsidRPr="002E2F93">
        <w:rPr>
          <w:rFonts w:ascii="Arial" w:hAnsi="Arial"/>
          <w:color w:val="111111"/>
        </w:rPr>
        <w:t>. </w:t>
      </w:r>
    </w:p>
    <w:p w14:paraId="06F6E2D3" w14:textId="4C64EABD" w:rsidR="00570C78" w:rsidRPr="00570C78" w:rsidRDefault="00570C78" w:rsidP="00570C78">
      <w:pPr>
        <w:pStyle w:val="ListParagraph"/>
        <w:numPr>
          <w:ilvl w:val="0"/>
          <w:numId w:val="41"/>
        </w:numPr>
        <w:rPr>
          <w:rFonts w:ascii="Arial" w:hAnsi="Arial"/>
          <w:color w:val="111111"/>
        </w:rPr>
      </w:pPr>
      <w:r w:rsidRPr="00570C78">
        <w:rPr>
          <w:rFonts w:ascii="Arial" w:hAnsi="Arial"/>
          <w:color w:val="111111"/>
        </w:rPr>
        <w:t>A passion for cloud platform solutions</w:t>
      </w:r>
      <w:r w:rsidR="00CD6236">
        <w:rPr>
          <w:rFonts w:ascii="Arial" w:hAnsi="Arial"/>
          <w:color w:val="111111"/>
        </w:rPr>
        <w:t xml:space="preserve"> and a code-based approach to configuration.</w:t>
      </w:r>
    </w:p>
    <w:p w14:paraId="486873C5" w14:textId="77BDC3B2" w:rsidR="00570C78" w:rsidRPr="00570C78" w:rsidRDefault="00570C78" w:rsidP="00570C78">
      <w:pPr>
        <w:pStyle w:val="ListParagraph"/>
        <w:numPr>
          <w:ilvl w:val="0"/>
          <w:numId w:val="41"/>
        </w:numPr>
        <w:rPr>
          <w:rFonts w:ascii="Arial" w:hAnsi="Arial"/>
          <w:color w:val="111111"/>
        </w:rPr>
      </w:pPr>
      <w:r w:rsidRPr="00570C78">
        <w:rPr>
          <w:rFonts w:ascii="Arial" w:hAnsi="Arial"/>
          <w:color w:val="111111"/>
        </w:rPr>
        <w:t>Familiarity with ICT industry service management processes: Service requests, incidents, change management, problem management, and related tools</w:t>
      </w:r>
      <w:r>
        <w:rPr>
          <w:rFonts w:ascii="Arial" w:hAnsi="Arial"/>
          <w:color w:val="111111"/>
        </w:rPr>
        <w:t>.</w:t>
      </w:r>
    </w:p>
    <w:p w14:paraId="5C52D0E0" w14:textId="77777777" w:rsidR="00730AF9" w:rsidRPr="00730AF9" w:rsidRDefault="00730AF9" w:rsidP="00730AF9">
      <w:pPr>
        <w:spacing w:line="240" w:lineRule="auto"/>
        <w:rPr>
          <w:rFonts w:ascii="Arial" w:hAnsi="Arial"/>
        </w:rPr>
      </w:pPr>
    </w:p>
    <w:p w14:paraId="62DD3F46" w14:textId="75C9F0C1" w:rsid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38CEF4CB" w14:textId="18E7535B" w:rsidR="00570C78" w:rsidRPr="00570C78" w:rsidRDefault="00570C78" w:rsidP="00570C78">
      <w:pPr>
        <w:pStyle w:val="ListParagraph"/>
        <w:numPr>
          <w:ilvl w:val="0"/>
          <w:numId w:val="29"/>
        </w:numPr>
        <w:spacing w:line="240" w:lineRule="auto"/>
        <w:rPr>
          <w:rFonts w:asciiTheme="majorHAnsi" w:hAnsiTheme="majorHAnsi" w:cstheme="majorHAnsi"/>
          <w:b/>
          <w:bCs/>
        </w:rPr>
      </w:pPr>
      <w:r w:rsidRPr="00570C78">
        <w:rPr>
          <w:rFonts w:asciiTheme="majorHAnsi" w:hAnsiTheme="majorHAnsi" w:cstheme="majorHAnsi"/>
          <w:b/>
          <w:bCs/>
        </w:rPr>
        <w:t>Interpersonal Skills</w:t>
      </w:r>
      <w:r>
        <w:rPr>
          <w:rFonts w:asciiTheme="majorHAnsi" w:hAnsiTheme="majorHAnsi" w:cstheme="majorHAnsi"/>
          <w:b/>
          <w:bCs/>
        </w:rPr>
        <w:t xml:space="preserve">: </w:t>
      </w:r>
      <w:r w:rsidRPr="00570C78">
        <w:rPr>
          <w:rFonts w:asciiTheme="majorHAnsi" w:hAnsiTheme="majorHAnsi" w:cstheme="majorHAnsi"/>
        </w:rPr>
        <w:t>Sees things from another’s point of view and confirms understanding; Understand motivations, needs and wants of stakeholders and their impact on service delivery; Tailor communications according to audience and/or audience preference.</w:t>
      </w:r>
    </w:p>
    <w:p w14:paraId="54DDC6A2" w14:textId="43907BB9" w:rsidR="00570C78" w:rsidRPr="00570C78" w:rsidRDefault="00570C78" w:rsidP="00570C78">
      <w:pPr>
        <w:pStyle w:val="ListParagraph"/>
        <w:numPr>
          <w:ilvl w:val="0"/>
          <w:numId w:val="29"/>
        </w:numPr>
        <w:spacing w:line="240" w:lineRule="auto"/>
        <w:rPr>
          <w:rFonts w:asciiTheme="majorHAnsi" w:hAnsiTheme="majorHAnsi" w:cstheme="majorHAnsi"/>
          <w:b/>
          <w:bCs/>
        </w:rPr>
      </w:pPr>
      <w:r w:rsidRPr="00570C78">
        <w:rPr>
          <w:rFonts w:asciiTheme="majorHAnsi" w:hAnsiTheme="majorHAnsi" w:cstheme="majorHAnsi"/>
          <w:b/>
          <w:bCs/>
        </w:rPr>
        <w:t>Innovation and Continuous Improvement</w:t>
      </w:r>
      <w:r>
        <w:rPr>
          <w:rFonts w:asciiTheme="majorHAnsi" w:hAnsiTheme="majorHAnsi" w:cstheme="majorHAnsi"/>
          <w:b/>
          <w:bCs/>
        </w:rPr>
        <w:t xml:space="preserve">: </w:t>
      </w:r>
      <w:r w:rsidRPr="00570C78">
        <w:rPr>
          <w:rFonts w:asciiTheme="majorHAnsi" w:hAnsiTheme="majorHAnsi" w:cstheme="majorHAnsi"/>
        </w:rPr>
        <w:t>Uses understanding of clients or stakeholders’ context to design and implement systems for continuous improvement within team or organisation; Reviews and analyses internal and external information to improve effectiveness and quality of work; Creates team environments where innovation and creativity are fostered and rewarded.</w:t>
      </w:r>
    </w:p>
    <w:p w14:paraId="10A9F9E0" w14:textId="2A1004AF" w:rsidR="00570C78" w:rsidRPr="00570C78" w:rsidRDefault="00570C78" w:rsidP="00570C78">
      <w:pPr>
        <w:pStyle w:val="ListParagraph"/>
        <w:numPr>
          <w:ilvl w:val="0"/>
          <w:numId w:val="29"/>
        </w:numPr>
        <w:spacing w:line="240" w:lineRule="auto"/>
        <w:rPr>
          <w:rFonts w:asciiTheme="majorHAnsi" w:hAnsiTheme="majorHAnsi" w:cstheme="majorHAnsi"/>
        </w:rPr>
      </w:pPr>
      <w:r w:rsidRPr="00570C78">
        <w:rPr>
          <w:rFonts w:asciiTheme="majorHAnsi" w:hAnsiTheme="majorHAnsi" w:cstheme="majorHAnsi"/>
          <w:b/>
          <w:bCs/>
        </w:rPr>
        <w:t>Working collaboratively</w:t>
      </w:r>
      <w:r>
        <w:rPr>
          <w:rFonts w:asciiTheme="majorHAnsi" w:hAnsiTheme="majorHAnsi" w:cstheme="majorHAnsi"/>
          <w:b/>
          <w:bCs/>
        </w:rPr>
        <w:t xml:space="preserve">: </w:t>
      </w:r>
      <w:r w:rsidRPr="00570C78">
        <w:rPr>
          <w:rFonts w:asciiTheme="majorHAnsi" w:hAnsiTheme="majorHAnsi" w:cstheme="majorHAnsi"/>
        </w:rPr>
        <w:t>Guides others to create a culture of collaboration; Identifies, and works to overcome, barriers to knowledge or information sharing; Identifies opportunities to work with other teams to deliver outcomes.</w:t>
      </w:r>
    </w:p>
    <w:p w14:paraId="319FFA67" w14:textId="55293CD8" w:rsidR="00570C78" w:rsidRPr="00570C78" w:rsidRDefault="00570C78" w:rsidP="00570C78">
      <w:pPr>
        <w:pStyle w:val="ListParagraph"/>
        <w:numPr>
          <w:ilvl w:val="0"/>
          <w:numId w:val="29"/>
        </w:numPr>
        <w:spacing w:line="240" w:lineRule="auto"/>
        <w:rPr>
          <w:rFonts w:asciiTheme="majorHAnsi" w:hAnsiTheme="majorHAnsi" w:cstheme="majorHAnsi"/>
          <w:b/>
          <w:bCs/>
        </w:rPr>
      </w:pPr>
      <w:r w:rsidRPr="00570C78">
        <w:rPr>
          <w:rFonts w:asciiTheme="majorHAnsi" w:hAnsiTheme="majorHAnsi" w:cstheme="majorHAnsi"/>
          <w:b/>
          <w:bCs/>
        </w:rPr>
        <w:t>Critical Thinking and Problem Solving</w:t>
      </w:r>
      <w:r>
        <w:rPr>
          <w:rFonts w:asciiTheme="majorHAnsi" w:hAnsiTheme="majorHAnsi" w:cstheme="majorHAnsi"/>
          <w:b/>
          <w:bCs/>
        </w:rPr>
        <w:t xml:space="preserve">: </w:t>
      </w:r>
      <w:r w:rsidRPr="00570C78">
        <w:rPr>
          <w:rFonts w:asciiTheme="majorHAnsi" w:hAnsiTheme="majorHAnsi" w:cstheme="majorHAnsi"/>
        </w:rPr>
        <w:t>Resolves issues through deep understanding or interpretation of existing guidelines. Where guidelines are not available, analyses ideas available and takes action through self, or in consultation with others to resolve problems. If required, determines additional information needed to make informed decisions. Applies critical thinking and problem-solving concepts in the right context.</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bookmarkStart w:id="2" w:name="_Hlk102550785"/>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23A7D10A"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A71E30">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663C2F" w:rsidRDefault="00495B3B" w:rsidP="00495B3B">
            <w:pPr>
              <w:spacing w:line="240" w:lineRule="auto"/>
              <w:contextualSpacing/>
              <w:outlineLvl w:val="1"/>
              <w:rPr>
                <w:rFonts w:ascii="Arial" w:hAnsi="Arial" w:cs="Arial"/>
                <w:color w:val="auto"/>
                <w:sz w:val="20"/>
              </w:rPr>
            </w:pPr>
            <w:r w:rsidRPr="00663C2F">
              <w:rPr>
                <w:rFonts w:ascii="Arial" w:hAnsi="Arial" w:cs="Arial"/>
                <w:color w:val="auto"/>
                <w:sz w:val="20"/>
              </w:rPr>
              <w:t>The occupational health and safety    requirements of this position may include, but are not limited to:</w:t>
            </w:r>
          </w:p>
          <w:p w14:paraId="7E591157" w14:textId="77777777" w:rsidR="00495B3B" w:rsidRPr="00663C2F" w:rsidRDefault="00495B3B" w:rsidP="00495B3B">
            <w:pPr>
              <w:rPr>
                <w:rFonts w:ascii="Arial" w:hAnsi="Arial" w:cs="Arial"/>
                <w:color w:val="auto"/>
                <w:sz w:val="20"/>
              </w:rPr>
            </w:pPr>
          </w:p>
        </w:tc>
        <w:tc>
          <w:tcPr>
            <w:tcW w:w="6803" w:type="dxa"/>
            <w:shd w:val="clear" w:color="auto" w:fill="auto"/>
          </w:tcPr>
          <w:p w14:paraId="23FF4545" w14:textId="736D39F7" w:rsidR="00495B3B" w:rsidRPr="00663C2F" w:rsidRDefault="00495B3B" w:rsidP="00730AF9">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663C2F">
              <w:rPr>
                <w:rFonts w:ascii="Arial" w:hAnsi="Arial" w:cs="Arial"/>
                <w:color w:val="auto"/>
                <w:sz w:val="20"/>
              </w:rPr>
              <w:t>Sedentary desk work</w:t>
            </w:r>
          </w:p>
        </w:tc>
      </w:tr>
      <w:tr w:rsidR="00495B3B" w:rsidRPr="00495B3B" w14:paraId="7CD2DEB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41FEDFBC" w:rsidR="00495B3B" w:rsidRPr="00495B3B" w:rsidRDefault="00495B3B" w:rsidP="00730AF9">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5F13790A"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663C2F">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2C83512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Recipients of Victorian Public Service (VPS) voluntary departure packages should note that re-employment restrictions </w:t>
            </w:r>
            <w:r w:rsidR="00EA0ACD" w:rsidRPr="00495B3B">
              <w:rPr>
                <w:rFonts w:ascii="Arial" w:hAnsi="Arial" w:cs="Arial"/>
                <w:color w:val="1A1A1A"/>
                <w:sz w:val="20"/>
              </w:rPr>
              <w:t>apply.</w:t>
            </w:r>
          </w:p>
          <w:p w14:paraId="5C30C0A4" w14:textId="667FA1C9"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lastRenderedPageBreak/>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49130C56" w14:textId="77777777" w:rsidR="00663C2F" w:rsidRPr="00495B3B" w:rsidRDefault="00663C2F" w:rsidP="00663C2F">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7ACD2A9C" w14:textId="77777777" w:rsidR="00663C2F" w:rsidRPr="00454423" w:rsidRDefault="00663C2F" w:rsidP="00663C2F">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2BE8AE0A" w14:textId="77777777" w:rsidR="00663C2F" w:rsidRPr="005763CD" w:rsidRDefault="00663C2F" w:rsidP="00663C2F">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186989C8" w14:textId="77777777" w:rsidR="00663C2F" w:rsidRPr="005763CD" w:rsidRDefault="00663C2F" w:rsidP="00663C2F">
      <w:pPr>
        <w:spacing w:before="0" w:after="0"/>
        <w:rPr>
          <w:rFonts w:ascii="Arial" w:hAnsi="Arial" w:cs="Arial"/>
        </w:rPr>
      </w:pPr>
    </w:p>
    <w:p w14:paraId="23D77076" w14:textId="77777777" w:rsidR="00663C2F" w:rsidRPr="005763CD" w:rsidRDefault="00663C2F" w:rsidP="00663C2F">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1B021831" w14:textId="77777777" w:rsidR="00663C2F" w:rsidRPr="00495B3B" w:rsidRDefault="00663C2F" w:rsidP="00663C2F">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3A66C18E" w14:textId="77777777" w:rsidR="00663C2F" w:rsidRPr="002775A7" w:rsidRDefault="00663C2F" w:rsidP="00663C2F">
      <w:pPr>
        <w:spacing w:before="0" w:after="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B54C723" w14:textId="7770803F" w:rsidR="00663C2F" w:rsidRPr="00AC1638" w:rsidRDefault="00663C2F" w:rsidP="00663C2F">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3E684F53" w14:textId="77777777" w:rsidR="00663C2F" w:rsidRPr="00AC1638" w:rsidRDefault="00663C2F" w:rsidP="00663C2F">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42B7F32D" w14:textId="77777777" w:rsidR="00663C2F" w:rsidRPr="00495B3B" w:rsidRDefault="00663C2F" w:rsidP="00663C2F">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25F8DEE4" w14:textId="77777777" w:rsidR="00663C2F" w:rsidRDefault="00663C2F" w:rsidP="00663C2F">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578B86A0" w14:textId="77777777" w:rsidR="00663C2F" w:rsidRPr="00495B3B" w:rsidRDefault="00663C2F" w:rsidP="00663C2F">
      <w:pPr>
        <w:spacing w:line="240" w:lineRule="auto"/>
        <w:contextualSpacing/>
        <w:outlineLvl w:val="1"/>
        <w:rPr>
          <w:rFonts w:ascii="Arial" w:hAnsi="Arial" w:cs="Arial"/>
          <w:color w:val="363534"/>
        </w:rPr>
      </w:pPr>
    </w:p>
    <w:p w14:paraId="1EB89200" w14:textId="77777777" w:rsidR="00663C2F" w:rsidRPr="00495B3B" w:rsidRDefault="00663C2F" w:rsidP="00663C2F">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29C5D6BA" w14:textId="77777777" w:rsidR="00663C2F" w:rsidRPr="00495B3B" w:rsidRDefault="00663C2F" w:rsidP="00663C2F">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25CB7769" w14:textId="77777777" w:rsidR="00663C2F" w:rsidRPr="00495B3B" w:rsidRDefault="00663C2F" w:rsidP="00663C2F">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09B0C8D2" w14:textId="77777777" w:rsidR="00663C2F" w:rsidRPr="00495B3B" w:rsidRDefault="00663C2F" w:rsidP="00663C2F">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5E14D350" w14:textId="77777777" w:rsidR="00663C2F" w:rsidRPr="00495B3B" w:rsidRDefault="00663C2F" w:rsidP="00663C2F">
      <w:pPr>
        <w:rPr>
          <w:rFonts w:ascii="Arial" w:hAnsi="Arial" w:cs="Arial"/>
          <w:b/>
          <w:bCs/>
          <w:color w:val="363534"/>
        </w:rPr>
      </w:pPr>
      <w:r w:rsidRPr="00495B3B">
        <w:rPr>
          <w:rFonts w:ascii="Arial" w:hAnsi="Arial" w:cs="Arial"/>
          <w:b/>
          <w:bCs/>
          <w:color w:val="363534"/>
        </w:rPr>
        <w:t>Aboriginal Cultural Safety</w:t>
      </w:r>
    </w:p>
    <w:p w14:paraId="5FFB98A6" w14:textId="77777777" w:rsidR="00663C2F" w:rsidRPr="00495B3B" w:rsidRDefault="00663C2F" w:rsidP="00663C2F">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726134F3">
          <w:rPr>
            <w:rStyle w:val="Hyperlink"/>
            <w:rFonts w:ascii="Arial" w:hAnsi="Arial" w:cs="Arial"/>
          </w:rPr>
          <w:t>aboriginal.employment@deeca.vic.gov.au</w:t>
        </w:r>
      </w:hyperlink>
      <w:r>
        <w:t>.</w:t>
      </w:r>
    </w:p>
    <w:p w14:paraId="521C0A6B" w14:textId="77777777" w:rsidR="00663C2F" w:rsidRPr="00495B3B" w:rsidRDefault="00663C2F" w:rsidP="00663C2F">
      <w:pPr>
        <w:rPr>
          <w:rFonts w:ascii="Arial" w:hAnsi="Arial" w:cs="Arial"/>
          <w:b/>
          <w:color w:val="363534"/>
          <w:szCs w:val="22"/>
        </w:rPr>
      </w:pPr>
      <w:r w:rsidRPr="00495B3B">
        <w:rPr>
          <w:rFonts w:ascii="Arial" w:hAnsi="Arial" w:cs="Arial"/>
          <w:b/>
          <w:color w:val="363534"/>
          <w:szCs w:val="22"/>
        </w:rPr>
        <w:t>Balancing your Life / Hybrid Working</w:t>
      </w:r>
    </w:p>
    <w:p w14:paraId="18C89D37" w14:textId="77777777" w:rsidR="00663C2F" w:rsidRPr="00495B3B" w:rsidRDefault="00663C2F" w:rsidP="00663C2F">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344017F" w14:textId="77777777" w:rsidR="00663C2F" w:rsidRPr="00495B3B" w:rsidRDefault="00663C2F" w:rsidP="00663C2F">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lastRenderedPageBreak/>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p w14:paraId="69B28C1E" w14:textId="01B63964" w:rsidR="00A14A3F" w:rsidRDefault="00A14A3F" w:rsidP="007425C9"/>
    <w:sectPr w:rsidR="00A14A3F" w:rsidSect="007425C9">
      <w:headerReference w:type="default" r:id="rId3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35C4DE3" w14:textId="77777777" w:rsidR="00201D92" w:rsidRDefault="00201D92" w:rsidP="00CD157B">
      <w:pPr>
        <w:pStyle w:val="NoSpacing"/>
      </w:pPr>
    </w:p>
    <w:p w14:paraId="2724D3DC" w14:textId="77777777" w:rsidR="00201D92" w:rsidRDefault="00201D92"/>
  </w:endnote>
  <w:endnote w:type="continuationSeparator" w:id="0">
    <w:p w14:paraId="1D412826" w14:textId="77777777" w:rsidR="00201D92" w:rsidRDefault="00201D92" w:rsidP="00CD157B">
      <w:pPr>
        <w:pStyle w:val="NoSpacing"/>
      </w:pPr>
    </w:p>
    <w:p w14:paraId="67ADF6CB" w14:textId="77777777" w:rsidR="00201D92" w:rsidRDefault="00201D92"/>
  </w:endnote>
  <w:endnote w:type="continuationNotice" w:id="1">
    <w:p w14:paraId="4B388A85" w14:textId="77777777" w:rsidR="00201D92" w:rsidRDefault="00201D92" w:rsidP="00CD157B">
      <w:pPr>
        <w:pStyle w:val="NoSpacing"/>
      </w:pPr>
    </w:p>
    <w:p w14:paraId="5326E7C2" w14:textId="77777777" w:rsidR="00201D92" w:rsidRDefault="00201D9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5002EFF" w:usb1="C200ACFF"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2CD5ABAD" w:rsidR="00A60698" w:rsidRPr="00810C40" w:rsidRDefault="00425525" w:rsidP="00495B3B">
          <w:pPr>
            <w:pStyle w:val="FooterEven"/>
            <w:jc w:val="right"/>
          </w:pPr>
          <w:r>
            <w:t>November</w:t>
          </w:r>
          <w:r w:rsidR="00495B3B">
            <w:t xml:space="preserve"> 2023</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141"/>
      <w:gridCol w:w="1275"/>
    </w:tblGrid>
    <w:tr w:rsidR="00495B3B" w14:paraId="6C96125A" w14:textId="77777777" w:rsidTr="00425525">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4D195057">
                    <wp:simplePos x="0" y="0"/>
                    <wp:positionH relativeFrom="page">
                      <wp:posOffset>0</wp:posOffset>
                    </wp:positionH>
                    <wp:positionV relativeFrom="page">
                      <wp:posOffset>10229215</wp:posOffset>
                    </wp:positionV>
                    <wp:extent cx="7560945" cy="273050"/>
                    <wp:effectExtent l="0" t="0" r="0" b="12700"/>
                    <wp:wrapNone/>
                    <wp:docPr id="3" name="Text Box 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2B58009F"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8662FAA" id="_x0000_t202" coordsize="21600,21600" o:spt="202" path="m,l,21600r21600,l21600,xe">
                    <v:stroke joinstyle="miter"/>
                    <v:path gradientshapeok="t" o:connecttype="rect"/>
                  </v:shapetype>
                  <v:shape id="Text Box 3" o:spid="_x0000_s1030" type="#_x0000_t202" alt="{&quot;HashCode&quot;:1862493762,&quot;Height&quot;:841.0,&quot;Width&quot;:595.0,&quot;Placement&quot;:&quot;Footer&quot;,&quot;Index&quot;:&quot;Primary&quot;,&quot;Section&quot;:1,&quot;Top&quot;:0.0,&quot;Left&quot;:0.0}"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o:allowincell="f" filled="f" stroked="f" strokeweight=".5pt">
                    <v:textbox inset=",0,,0">
                      <w:txbxContent>
                        <w:p w14:paraId="73B71D16" w14:textId="2B58009F"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Pr>
              <w:b/>
            </w:rPr>
            <w:t>3</w:t>
          </w:r>
        </w:p>
      </w:tc>
      <w:tc>
        <w:tcPr>
          <w:tcW w:w="141" w:type="dxa"/>
        </w:tcPr>
        <w:p w14:paraId="75480751" w14:textId="77777777" w:rsidR="00495B3B" w:rsidRDefault="00495B3B" w:rsidP="00495B3B">
          <w:pPr>
            <w:pStyle w:val="FooterOddPageNumber"/>
            <w:ind w:left="-9070" w:firstLine="9070"/>
            <w:jc w:val="left"/>
          </w:pPr>
        </w:p>
      </w:tc>
      <w:tc>
        <w:tcPr>
          <w:tcW w:w="1275" w:type="dxa"/>
        </w:tcPr>
        <w:p w14:paraId="6F42B13B" w14:textId="794B039A" w:rsidR="00495B3B" w:rsidRPr="00D55628" w:rsidRDefault="00425525" w:rsidP="00425525">
          <w:pPr>
            <w:pStyle w:val="FooterEven"/>
          </w:pPr>
          <w:r>
            <w:t>November</w:t>
          </w:r>
          <w:r w:rsidR="00495B3B">
            <w:t xml:space="preserve"> 2023</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534903EA" w:rsidR="00364C9A" w:rsidRDefault="00364C9A" w:rsidP="0092145B">
    <w:pPr>
      <w:pStyle w:val="Footer"/>
      <w:ind w:left="8640"/>
    </w:pPr>
    <w:r>
      <w:rPr>
        <w:noProof/>
      </w:rPr>
      <mc:AlternateContent>
        <mc:Choice Requires="wps">
          <w:drawing>
            <wp:anchor distT="0" distB="0" distL="114300" distR="114300" simplePos="0" relativeHeight="251658252" behindDoc="0" locked="0" layoutInCell="0" allowOverlap="1" wp14:anchorId="4244B73F" wp14:editId="47E022FA">
              <wp:simplePos x="0" y="0"/>
              <wp:positionH relativeFrom="page">
                <wp:posOffset>0</wp:posOffset>
              </wp:positionH>
              <wp:positionV relativeFrom="page">
                <wp:posOffset>10229215</wp:posOffset>
              </wp:positionV>
              <wp:extent cx="7560945" cy="273050"/>
              <wp:effectExtent l="0" t="0" r="0" b="12700"/>
              <wp:wrapNone/>
              <wp:docPr id="40" name="Text Box 40"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67CFCBC5"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4244B73F" id="_x0000_t202" coordsize="21600,21600" o:spt="202" path="m,l,21600r21600,l21600,xe">
              <v:stroke joinstyle="miter"/>
              <v:path gradientshapeok="t" o:connecttype="rect"/>
            </v:shapetype>
            <v:shape id="Text Box 40" o:spid="_x0000_s1031" type="#_x0000_t202" alt="{&quot;HashCode&quot;:1862493762,&quot;Height&quot;:841.0,&quot;Width&quot;:595.0,&quot;Placement&quot;:&quot;Footer&quot;,&quot;Index&quot;:&quot;FirstPage&quot;,&quot;Section&quot;:1,&quot;Top&quot;:0.0,&quot;Left&quot;:0.0}" style="position:absolute;left:0;text-align:left;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o:allowincell="f" filled="f" stroked="f" strokeweight=".5pt">
              <v:textbox inset=",0,,0">
                <w:txbxContent>
                  <w:p w14:paraId="36CBF297" w14:textId="67CFCBC5"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425525">
      <w:t>November</w:t>
    </w:r>
    <w:r w:rsidR="0092145B">
      <w:t xml:space="preserve"> 2023</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E2DC1C" w14:textId="77777777" w:rsidR="00201D92" w:rsidRPr="0056073C" w:rsidRDefault="00201D92" w:rsidP="005D764F">
      <w:pPr>
        <w:pStyle w:val="FootnoteSeparator"/>
      </w:pPr>
    </w:p>
    <w:p w14:paraId="1722D147" w14:textId="77777777" w:rsidR="00201D92" w:rsidRDefault="00201D92"/>
  </w:footnote>
  <w:footnote w:type="continuationSeparator" w:id="0">
    <w:p w14:paraId="366CA4C2" w14:textId="77777777" w:rsidR="00201D92" w:rsidRPr="00CA30B7" w:rsidRDefault="00201D92" w:rsidP="006D5A90">
      <w:pPr>
        <w:rPr>
          <w:lang w:val="en-US"/>
        </w:rPr>
      </w:pPr>
      <w:r w:rsidRPr="00CA30B7">
        <w:rPr>
          <w:lang w:val="en-US"/>
        </w:rPr>
        <w:t>_______</w:t>
      </w:r>
    </w:p>
    <w:p w14:paraId="00F972D5" w14:textId="77777777" w:rsidR="00201D92" w:rsidRDefault="00201D92"/>
  </w:footnote>
  <w:footnote w:type="continuationNotice" w:id="1">
    <w:p w14:paraId="1562A528" w14:textId="77777777" w:rsidR="00201D92" w:rsidRDefault="00201D92" w:rsidP="006D5A90"/>
    <w:p w14:paraId="0466AC4D" w14:textId="77777777" w:rsidR="00201D92" w:rsidRDefault="00201D9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2657DE98">
            <v:shape id="Freeform: Shape 32"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1FFF2D97">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26E8A851">
            <v:shape id="Freeform: Shape 33"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7F24C0B2">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6ED06DBC">
            <v:shape id="Freeform: Shape 34"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17635310">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4C2CAB91">
            <v:shape id="Freeform: Shape 37"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6353C863">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58295F5A">
            <v:shape id="Freeform: Shape 38"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2207587B">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2CD2EB91">
            <v:shape id="Freeform: Shape 39"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3440A267">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1F526CC1">
            <v:shape id="Freeform: Shape 2"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19809ECE">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2417455E">
            <v:shape id="Freeform: Shape 25"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5C7FF2F9">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46FC4EC0">
            <v:shape id="Freeform: Shape 5"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7BD6C068">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51E56778">
            <v:shape id="Freeform: Shape 26"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0265EC79">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502E3D39">
            <v:shape id="Freeform: Shape 28"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5E040271">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5D5D7E6A">
            <v:shape id="Freeform: Shape 29"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08CE1EC3">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CC27C8"/>
    <w:multiLevelType w:val="multilevel"/>
    <w:tmpl w:val="A23E98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2F177B9"/>
    <w:multiLevelType w:val="hybridMultilevel"/>
    <w:tmpl w:val="95684F5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31208C0"/>
    <w:multiLevelType w:val="multilevel"/>
    <w:tmpl w:val="AAE240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9" w15:restartNumberingAfterBreak="0">
    <w:nsid w:val="12416D14"/>
    <w:multiLevelType w:val="hybridMultilevel"/>
    <w:tmpl w:val="C7768A92"/>
    <w:lvl w:ilvl="0" w:tplc="A96E4E3A">
      <w:start w:val="1"/>
      <w:numFmt w:val="bullet"/>
      <w:lvlText w:val="•"/>
      <w:lvlJc w:val="left"/>
      <w:pPr>
        <w:tabs>
          <w:tab w:val="num" w:pos="720"/>
        </w:tabs>
        <w:ind w:left="720" w:hanging="360"/>
      </w:pPr>
      <w:rPr>
        <w:rFonts w:ascii="Times New Roman" w:hAnsi="Times New Roman" w:hint="default"/>
      </w:rPr>
    </w:lvl>
    <w:lvl w:ilvl="1" w:tplc="9E4E9362" w:tentative="1">
      <w:start w:val="1"/>
      <w:numFmt w:val="bullet"/>
      <w:lvlText w:val="•"/>
      <w:lvlJc w:val="left"/>
      <w:pPr>
        <w:tabs>
          <w:tab w:val="num" w:pos="1440"/>
        </w:tabs>
        <w:ind w:left="1440" w:hanging="360"/>
      </w:pPr>
      <w:rPr>
        <w:rFonts w:ascii="Times New Roman" w:hAnsi="Times New Roman" w:hint="default"/>
      </w:rPr>
    </w:lvl>
    <w:lvl w:ilvl="2" w:tplc="A07A0ECC" w:tentative="1">
      <w:start w:val="1"/>
      <w:numFmt w:val="bullet"/>
      <w:lvlText w:val="•"/>
      <w:lvlJc w:val="left"/>
      <w:pPr>
        <w:tabs>
          <w:tab w:val="num" w:pos="2160"/>
        </w:tabs>
        <w:ind w:left="2160" w:hanging="360"/>
      </w:pPr>
      <w:rPr>
        <w:rFonts w:ascii="Times New Roman" w:hAnsi="Times New Roman" w:hint="default"/>
      </w:rPr>
    </w:lvl>
    <w:lvl w:ilvl="3" w:tplc="F9FCE35C" w:tentative="1">
      <w:start w:val="1"/>
      <w:numFmt w:val="bullet"/>
      <w:lvlText w:val="•"/>
      <w:lvlJc w:val="left"/>
      <w:pPr>
        <w:tabs>
          <w:tab w:val="num" w:pos="2880"/>
        </w:tabs>
        <w:ind w:left="2880" w:hanging="360"/>
      </w:pPr>
      <w:rPr>
        <w:rFonts w:ascii="Times New Roman" w:hAnsi="Times New Roman" w:hint="default"/>
      </w:rPr>
    </w:lvl>
    <w:lvl w:ilvl="4" w:tplc="BF524908" w:tentative="1">
      <w:start w:val="1"/>
      <w:numFmt w:val="bullet"/>
      <w:lvlText w:val="•"/>
      <w:lvlJc w:val="left"/>
      <w:pPr>
        <w:tabs>
          <w:tab w:val="num" w:pos="3600"/>
        </w:tabs>
        <w:ind w:left="3600" w:hanging="360"/>
      </w:pPr>
      <w:rPr>
        <w:rFonts w:ascii="Times New Roman" w:hAnsi="Times New Roman" w:hint="default"/>
      </w:rPr>
    </w:lvl>
    <w:lvl w:ilvl="5" w:tplc="3A0ADA1E" w:tentative="1">
      <w:start w:val="1"/>
      <w:numFmt w:val="bullet"/>
      <w:lvlText w:val="•"/>
      <w:lvlJc w:val="left"/>
      <w:pPr>
        <w:tabs>
          <w:tab w:val="num" w:pos="4320"/>
        </w:tabs>
        <w:ind w:left="4320" w:hanging="360"/>
      </w:pPr>
      <w:rPr>
        <w:rFonts w:ascii="Times New Roman" w:hAnsi="Times New Roman" w:hint="default"/>
      </w:rPr>
    </w:lvl>
    <w:lvl w:ilvl="6" w:tplc="554EF692" w:tentative="1">
      <w:start w:val="1"/>
      <w:numFmt w:val="bullet"/>
      <w:lvlText w:val="•"/>
      <w:lvlJc w:val="left"/>
      <w:pPr>
        <w:tabs>
          <w:tab w:val="num" w:pos="5040"/>
        </w:tabs>
        <w:ind w:left="5040" w:hanging="360"/>
      </w:pPr>
      <w:rPr>
        <w:rFonts w:ascii="Times New Roman" w:hAnsi="Times New Roman" w:hint="default"/>
      </w:rPr>
    </w:lvl>
    <w:lvl w:ilvl="7" w:tplc="EFDA216E" w:tentative="1">
      <w:start w:val="1"/>
      <w:numFmt w:val="bullet"/>
      <w:lvlText w:val="•"/>
      <w:lvlJc w:val="left"/>
      <w:pPr>
        <w:tabs>
          <w:tab w:val="num" w:pos="5760"/>
        </w:tabs>
        <w:ind w:left="5760" w:hanging="360"/>
      </w:pPr>
      <w:rPr>
        <w:rFonts w:ascii="Times New Roman" w:hAnsi="Times New Roman" w:hint="default"/>
      </w:rPr>
    </w:lvl>
    <w:lvl w:ilvl="8" w:tplc="01880DC6" w:tentative="1">
      <w:start w:val="1"/>
      <w:numFmt w:val="bullet"/>
      <w:lvlText w:val="•"/>
      <w:lvlJc w:val="left"/>
      <w:pPr>
        <w:tabs>
          <w:tab w:val="num" w:pos="6480"/>
        </w:tabs>
        <w:ind w:left="6480" w:hanging="360"/>
      </w:pPr>
      <w:rPr>
        <w:rFonts w:ascii="Times New Roman" w:hAnsi="Times New Roman" w:hint="default"/>
      </w:rPr>
    </w:lvl>
  </w:abstractNum>
  <w:abstractNum w:abstractNumId="10" w15:restartNumberingAfterBreak="0">
    <w:nsid w:val="163805F0"/>
    <w:multiLevelType w:val="multilevel"/>
    <w:tmpl w:val="D52C74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2"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3" w15:restartNumberingAfterBreak="0">
    <w:nsid w:val="207C7781"/>
    <w:multiLevelType w:val="hybridMultilevel"/>
    <w:tmpl w:val="D37487D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209B0688"/>
    <w:multiLevelType w:val="multilevel"/>
    <w:tmpl w:val="8D0A31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22913F31"/>
    <w:multiLevelType w:val="hybridMultilevel"/>
    <w:tmpl w:val="29620B3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6"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7" w15:restartNumberingAfterBreak="0">
    <w:nsid w:val="27D724C3"/>
    <w:multiLevelType w:val="hybridMultilevel"/>
    <w:tmpl w:val="18805D1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28BD18B3"/>
    <w:multiLevelType w:val="hybridMultilevel"/>
    <w:tmpl w:val="5FC439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0"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1" w15:restartNumberingAfterBreak="0">
    <w:nsid w:val="30002B98"/>
    <w:multiLevelType w:val="multilevel"/>
    <w:tmpl w:val="5C1E60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3" w15:restartNumberingAfterBreak="0">
    <w:nsid w:val="31A374FC"/>
    <w:multiLevelType w:val="hybridMultilevel"/>
    <w:tmpl w:val="5E402F0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32FA708D"/>
    <w:multiLevelType w:val="hybridMultilevel"/>
    <w:tmpl w:val="E912EE52"/>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25"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7"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2" w15:restartNumberingAfterBreak="0">
    <w:nsid w:val="3CC34DD2"/>
    <w:multiLevelType w:val="multilevel"/>
    <w:tmpl w:val="914EEB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40582123"/>
    <w:multiLevelType w:val="hybridMultilevel"/>
    <w:tmpl w:val="D15AFD8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4"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5"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6" w15:restartNumberingAfterBreak="0">
    <w:nsid w:val="49742C06"/>
    <w:multiLevelType w:val="hybridMultilevel"/>
    <w:tmpl w:val="3CBC898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9"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0"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1" w15:restartNumberingAfterBreak="0">
    <w:nsid w:val="4E70534C"/>
    <w:multiLevelType w:val="hybridMultilevel"/>
    <w:tmpl w:val="755E2CBA"/>
    <w:lvl w:ilvl="0" w:tplc="982A24EA">
      <w:numFmt w:val="bullet"/>
      <w:lvlText w:val=""/>
      <w:lvlJc w:val="left"/>
      <w:pPr>
        <w:ind w:left="720" w:hanging="360"/>
      </w:pPr>
      <w:rPr>
        <w:rFonts w:ascii="Symbol" w:eastAsiaTheme="minorHAnsi" w:hAnsi="Symbol"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3"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4"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5" w15:restartNumberingAfterBreak="0">
    <w:nsid w:val="55A020FA"/>
    <w:multiLevelType w:val="multilevel"/>
    <w:tmpl w:val="7E2E39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7"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9"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50"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1"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2" w15:restartNumberingAfterBreak="0">
    <w:nsid w:val="60487093"/>
    <w:multiLevelType w:val="hybridMultilevel"/>
    <w:tmpl w:val="9B9A1362"/>
    <w:lvl w:ilvl="0" w:tplc="0BF03266">
      <w:start w:val="1"/>
      <w:numFmt w:val="bullet"/>
      <w:lvlText w:val=""/>
      <w:lvlJc w:val="left"/>
      <w:pPr>
        <w:ind w:left="720" w:hanging="360"/>
      </w:pPr>
      <w:rPr>
        <w:rFonts w:ascii="Symbol" w:hAnsi="Symbol" w:hint="default"/>
        <w:sz w:val="20"/>
        <w:szCs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3"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4"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5"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6" w15:restartNumberingAfterBreak="0">
    <w:nsid w:val="65F70549"/>
    <w:multiLevelType w:val="multilevel"/>
    <w:tmpl w:val="FFC00D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66D07C77"/>
    <w:multiLevelType w:val="hybridMultilevel"/>
    <w:tmpl w:val="8BBC3D4C"/>
    <w:lvl w:ilvl="0" w:tplc="DF320AD2">
      <w:start w:val="1"/>
      <w:numFmt w:val="bullet"/>
      <w:lvlText w:val="•"/>
      <w:lvlJc w:val="left"/>
      <w:pPr>
        <w:tabs>
          <w:tab w:val="num" w:pos="720"/>
        </w:tabs>
        <w:ind w:left="720" w:hanging="360"/>
      </w:pPr>
      <w:rPr>
        <w:rFonts w:ascii="Times New Roman" w:hAnsi="Times New Roman" w:hint="default"/>
      </w:rPr>
    </w:lvl>
    <w:lvl w:ilvl="1" w:tplc="6D7CBF56" w:tentative="1">
      <w:start w:val="1"/>
      <w:numFmt w:val="bullet"/>
      <w:lvlText w:val="•"/>
      <w:lvlJc w:val="left"/>
      <w:pPr>
        <w:tabs>
          <w:tab w:val="num" w:pos="1440"/>
        </w:tabs>
        <w:ind w:left="1440" w:hanging="360"/>
      </w:pPr>
      <w:rPr>
        <w:rFonts w:ascii="Times New Roman" w:hAnsi="Times New Roman" w:hint="default"/>
      </w:rPr>
    </w:lvl>
    <w:lvl w:ilvl="2" w:tplc="D8C6D418" w:tentative="1">
      <w:start w:val="1"/>
      <w:numFmt w:val="bullet"/>
      <w:lvlText w:val="•"/>
      <w:lvlJc w:val="left"/>
      <w:pPr>
        <w:tabs>
          <w:tab w:val="num" w:pos="2160"/>
        </w:tabs>
        <w:ind w:left="2160" w:hanging="360"/>
      </w:pPr>
      <w:rPr>
        <w:rFonts w:ascii="Times New Roman" w:hAnsi="Times New Roman" w:hint="default"/>
      </w:rPr>
    </w:lvl>
    <w:lvl w:ilvl="3" w:tplc="4ED22A9C" w:tentative="1">
      <w:start w:val="1"/>
      <w:numFmt w:val="bullet"/>
      <w:lvlText w:val="•"/>
      <w:lvlJc w:val="left"/>
      <w:pPr>
        <w:tabs>
          <w:tab w:val="num" w:pos="2880"/>
        </w:tabs>
        <w:ind w:left="2880" w:hanging="360"/>
      </w:pPr>
      <w:rPr>
        <w:rFonts w:ascii="Times New Roman" w:hAnsi="Times New Roman" w:hint="default"/>
      </w:rPr>
    </w:lvl>
    <w:lvl w:ilvl="4" w:tplc="EC5C4018" w:tentative="1">
      <w:start w:val="1"/>
      <w:numFmt w:val="bullet"/>
      <w:lvlText w:val="•"/>
      <w:lvlJc w:val="left"/>
      <w:pPr>
        <w:tabs>
          <w:tab w:val="num" w:pos="3600"/>
        </w:tabs>
        <w:ind w:left="3600" w:hanging="360"/>
      </w:pPr>
      <w:rPr>
        <w:rFonts w:ascii="Times New Roman" w:hAnsi="Times New Roman" w:hint="default"/>
      </w:rPr>
    </w:lvl>
    <w:lvl w:ilvl="5" w:tplc="4CFCC96A" w:tentative="1">
      <w:start w:val="1"/>
      <w:numFmt w:val="bullet"/>
      <w:lvlText w:val="•"/>
      <w:lvlJc w:val="left"/>
      <w:pPr>
        <w:tabs>
          <w:tab w:val="num" w:pos="4320"/>
        </w:tabs>
        <w:ind w:left="4320" w:hanging="360"/>
      </w:pPr>
      <w:rPr>
        <w:rFonts w:ascii="Times New Roman" w:hAnsi="Times New Roman" w:hint="default"/>
      </w:rPr>
    </w:lvl>
    <w:lvl w:ilvl="6" w:tplc="A04CFB24" w:tentative="1">
      <w:start w:val="1"/>
      <w:numFmt w:val="bullet"/>
      <w:lvlText w:val="•"/>
      <w:lvlJc w:val="left"/>
      <w:pPr>
        <w:tabs>
          <w:tab w:val="num" w:pos="5040"/>
        </w:tabs>
        <w:ind w:left="5040" w:hanging="360"/>
      </w:pPr>
      <w:rPr>
        <w:rFonts w:ascii="Times New Roman" w:hAnsi="Times New Roman" w:hint="default"/>
      </w:rPr>
    </w:lvl>
    <w:lvl w:ilvl="7" w:tplc="38C06A14" w:tentative="1">
      <w:start w:val="1"/>
      <w:numFmt w:val="bullet"/>
      <w:lvlText w:val="•"/>
      <w:lvlJc w:val="left"/>
      <w:pPr>
        <w:tabs>
          <w:tab w:val="num" w:pos="5760"/>
        </w:tabs>
        <w:ind w:left="5760" w:hanging="360"/>
      </w:pPr>
      <w:rPr>
        <w:rFonts w:ascii="Times New Roman" w:hAnsi="Times New Roman" w:hint="default"/>
      </w:rPr>
    </w:lvl>
    <w:lvl w:ilvl="8" w:tplc="E580EB64" w:tentative="1">
      <w:start w:val="1"/>
      <w:numFmt w:val="bullet"/>
      <w:lvlText w:val="•"/>
      <w:lvlJc w:val="left"/>
      <w:pPr>
        <w:tabs>
          <w:tab w:val="num" w:pos="6480"/>
        </w:tabs>
        <w:ind w:left="6480" w:hanging="360"/>
      </w:pPr>
      <w:rPr>
        <w:rFonts w:ascii="Times New Roman" w:hAnsi="Times New Roman" w:hint="default"/>
      </w:rPr>
    </w:lvl>
  </w:abstractNum>
  <w:abstractNum w:abstractNumId="58" w15:restartNumberingAfterBreak="0">
    <w:nsid w:val="682D4DC9"/>
    <w:multiLevelType w:val="hybridMultilevel"/>
    <w:tmpl w:val="71EA9C9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9"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60"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61"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2" w15:restartNumberingAfterBreak="0">
    <w:nsid w:val="77D74F9D"/>
    <w:multiLevelType w:val="hybridMultilevel"/>
    <w:tmpl w:val="F1168A8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3" w15:restartNumberingAfterBreak="0">
    <w:nsid w:val="79AC7F4D"/>
    <w:multiLevelType w:val="hybridMultilevel"/>
    <w:tmpl w:val="0CA46E7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4" w15:restartNumberingAfterBreak="0">
    <w:nsid w:val="7A2F291C"/>
    <w:multiLevelType w:val="hybridMultilevel"/>
    <w:tmpl w:val="B026158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5"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7" w15:restartNumberingAfterBreak="0">
    <w:nsid w:val="7F1C24BF"/>
    <w:multiLevelType w:val="hybridMultilevel"/>
    <w:tmpl w:val="BE344A8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8" w15:restartNumberingAfterBreak="0">
    <w:nsid w:val="7FD13A63"/>
    <w:multiLevelType w:val="multilevel"/>
    <w:tmpl w:val="4E1017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128745877">
    <w:abstractNumId w:val="16"/>
  </w:num>
  <w:num w:numId="2" w16cid:durableId="170411264">
    <w:abstractNumId w:val="51"/>
  </w:num>
  <w:num w:numId="3" w16cid:durableId="985085104">
    <w:abstractNumId w:val="12"/>
  </w:num>
  <w:num w:numId="4" w16cid:durableId="1872112631">
    <w:abstractNumId w:val="19"/>
  </w:num>
  <w:num w:numId="5" w16cid:durableId="336812815">
    <w:abstractNumId w:val="35"/>
  </w:num>
  <w:num w:numId="6" w16cid:durableId="155153463">
    <w:abstractNumId w:val="3"/>
  </w:num>
  <w:num w:numId="7" w16cid:durableId="1428236886">
    <w:abstractNumId w:val="39"/>
  </w:num>
  <w:num w:numId="8" w16cid:durableId="103154041">
    <w:abstractNumId w:val="42"/>
  </w:num>
  <w:num w:numId="9" w16cid:durableId="1308436166">
    <w:abstractNumId w:val="38"/>
  </w:num>
  <w:num w:numId="10" w16cid:durableId="1335643199">
    <w:abstractNumId w:val="49"/>
  </w:num>
  <w:num w:numId="11" w16cid:durableId="1160577431">
    <w:abstractNumId w:val="40"/>
  </w:num>
  <w:num w:numId="12" w16cid:durableId="1673139647">
    <w:abstractNumId w:val="26"/>
  </w:num>
  <w:num w:numId="13" w16cid:durableId="1742215375">
    <w:abstractNumId w:val="65"/>
  </w:num>
  <w:num w:numId="14" w16cid:durableId="664823544">
    <w:abstractNumId w:val="59"/>
  </w:num>
  <w:num w:numId="15" w16cid:durableId="979774751">
    <w:abstractNumId w:val="20"/>
  </w:num>
  <w:num w:numId="16" w16cid:durableId="322781625">
    <w:abstractNumId w:val="37"/>
  </w:num>
  <w:num w:numId="17" w16cid:durableId="2047826251">
    <w:abstractNumId w:val="41"/>
  </w:num>
  <w:num w:numId="18" w16cid:durableId="1810584608">
    <w:abstractNumId w:val="1"/>
  </w:num>
  <w:num w:numId="19" w16cid:durableId="355817171">
    <w:abstractNumId w:val="17"/>
  </w:num>
  <w:num w:numId="20" w16cid:durableId="573705959">
    <w:abstractNumId w:val="63"/>
  </w:num>
  <w:num w:numId="21" w16cid:durableId="1801141744">
    <w:abstractNumId w:val="18"/>
  </w:num>
  <w:num w:numId="22" w16cid:durableId="1526596970">
    <w:abstractNumId w:val="36"/>
  </w:num>
  <w:num w:numId="23" w16cid:durableId="1442336014">
    <w:abstractNumId w:val="13"/>
  </w:num>
  <w:num w:numId="24" w16cid:durableId="1657606490">
    <w:abstractNumId w:val="33"/>
  </w:num>
  <w:num w:numId="25" w16cid:durableId="1653487812">
    <w:abstractNumId w:val="64"/>
  </w:num>
  <w:num w:numId="26" w16cid:durableId="1115515138">
    <w:abstractNumId w:val="58"/>
  </w:num>
  <w:num w:numId="27" w16cid:durableId="957570506">
    <w:abstractNumId w:val="15"/>
  </w:num>
  <w:num w:numId="28" w16cid:durableId="391395272">
    <w:abstractNumId w:val="67"/>
  </w:num>
  <w:num w:numId="29" w16cid:durableId="1180462155">
    <w:abstractNumId w:val="52"/>
  </w:num>
  <w:num w:numId="30" w16cid:durableId="1281960412">
    <w:abstractNumId w:val="0"/>
  </w:num>
  <w:num w:numId="31" w16cid:durableId="327250095">
    <w:abstractNumId w:val="10"/>
  </w:num>
  <w:num w:numId="32" w16cid:durableId="1046030161">
    <w:abstractNumId w:val="2"/>
  </w:num>
  <w:num w:numId="33" w16cid:durableId="377441600">
    <w:abstractNumId w:val="21"/>
  </w:num>
  <w:num w:numId="34" w16cid:durableId="1633437195">
    <w:abstractNumId w:val="14"/>
  </w:num>
  <w:num w:numId="35" w16cid:durableId="1782451021">
    <w:abstractNumId w:val="45"/>
  </w:num>
  <w:num w:numId="36" w16cid:durableId="1021010072">
    <w:abstractNumId w:val="56"/>
  </w:num>
  <w:num w:numId="37" w16cid:durableId="1558128320">
    <w:abstractNumId w:val="68"/>
  </w:num>
  <w:num w:numId="38" w16cid:durableId="530265518">
    <w:abstractNumId w:val="32"/>
  </w:num>
  <w:num w:numId="39" w16cid:durableId="962885934">
    <w:abstractNumId w:val="24"/>
  </w:num>
  <w:num w:numId="40" w16cid:durableId="2129884364">
    <w:abstractNumId w:val="62"/>
  </w:num>
  <w:num w:numId="41" w16cid:durableId="659427333">
    <w:abstractNumId w:val="23"/>
  </w:num>
  <w:num w:numId="42" w16cid:durableId="1904022381">
    <w:abstractNumId w:val="9"/>
  </w:num>
  <w:num w:numId="43" w16cid:durableId="2060090737">
    <w:abstractNumId w:val="57"/>
  </w:num>
  <w:numIdMacAtCleanup w:val="2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32C"/>
    <w:rsid w:val="00006884"/>
    <w:rsid w:val="000068CA"/>
    <w:rsid w:val="0000736B"/>
    <w:rsid w:val="00007A11"/>
    <w:rsid w:val="000105A9"/>
    <w:rsid w:val="00010783"/>
    <w:rsid w:val="00010EF3"/>
    <w:rsid w:val="000112BF"/>
    <w:rsid w:val="00011C29"/>
    <w:rsid w:val="00011D96"/>
    <w:rsid w:val="00011F46"/>
    <w:rsid w:val="0001216C"/>
    <w:rsid w:val="000123F1"/>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5857"/>
    <w:rsid w:val="000160DB"/>
    <w:rsid w:val="0001645A"/>
    <w:rsid w:val="00016927"/>
    <w:rsid w:val="00016F11"/>
    <w:rsid w:val="00017A37"/>
    <w:rsid w:val="00017E78"/>
    <w:rsid w:val="000200A9"/>
    <w:rsid w:val="00020166"/>
    <w:rsid w:val="00020425"/>
    <w:rsid w:val="0002048A"/>
    <w:rsid w:val="00020A83"/>
    <w:rsid w:val="00020D21"/>
    <w:rsid w:val="00022040"/>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1C3"/>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1BC"/>
    <w:rsid w:val="000574CC"/>
    <w:rsid w:val="000574DD"/>
    <w:rsid w:val="00057EB4"/>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22D"/>
    <w:rsid w:val="00093AB0"/>
    <w:rsid w:val="00093DB2"/>
    <w:rsid w:val="00094652"/>
    <w:rsid w:val="00094887"/>
    <w:rsid w:val="00094C04"/>
    <w:rsid w:val="00095774"/>
    <w:rsid w:val="000957C3"/>
    <w:rsid w:val="00095A42"/>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6271"/>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5F8"/>
    <w:rsid w:val="000E4946"/>
    <w:rsid w:val="000E4D36"/>
    <w:rsid w:val="000E5431"/>
    <w:rsid w:val="000E57A7"/>
    <w:rsid w:val="000E60F1"/>
    <w:rsid w:val="000E6D73"/>
    <w:rsid w:val="000E6DBF"/>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268"/>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1A08"/>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5880"/>
    <w:rsid w:val="00115B2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6C71"/>
    <w:rsid w:val="00147141"/>
    <w:rsid w:val="0014722D"/>
    <w:rsid w:val="00147B60"/>
    <w:rsid w:val="00150746"/>
    <w:rsid w:val="00151331"/>
    <w:rsid w:val="00151BEE"/>
    <w:rsid w:val="00151BF0"/>
    <w:rsid w:val="00152613"/>
    <w:rsid w:val="00152DC6"/>
    <w:rsid w:val="00152E41"/>
    <w:rsid w:val="001536B2"/>
    <w:rsid w:val="001538EE"/>
    <w:rsid w:val="00153D2B"/>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53F"/>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D61"/>
    <w:rsid w:val="00183DDE"/>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7C"/>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A7A"/>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4F52"/>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6F1D"/>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20E"/>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5ED4"/>
    <w:rsid w:val="001F618A"/>
    <w:rsid w:val="001F61BB"/>
    <w:rsid w:val="001F6460"/>
    <w:rsid w:val="001F6826"/>
    <w:rsid w:val="001F6E03"/>
    <w:rsid w:val="001F7585"/>
    <w:rsid w:val="001F75D2"/>
    <w:rsid w:val="001F75DA"/>
    <w:rsid w:val="001F797E"/>
    <w:rsid w:val="001F79DC"/>
    <w:rsid w:val="001F7BC3"/>
    <w:rsid w:val="00201CDB"/>
    <w:rsid w:val="00201D92"/>
    <w:rsid w:val="0020269C"/>
    <w:rsid w:val="0020272B"/>
    <w:rsid w:val="00202D57"/>
    <w:rsid w:val="00202F7A"/>
    <w:rsid w:val="0020352B"/>
    <w:rsid w:val="002042D5"/>
    <w:rsid w:val="00204452"/>
    <w:rsid w:val="002047FF"/>
    <w:rsid w:val="002048EC"/>
    <w:rsid w:val="0020496E"/>
    <w:rsid w:val="00204B9C"/>
    <w:rsid w:val="00204C72"/>
    <w:rsid w:val="00204E23"/>
    <w:rsid w:val="00205B11"/>
    <w:rsid w:val="002062AB"/>
    <w:rsid w:val="002067B9"/>
    <w:rsid w:val="00206D77"/>
    <w:rsid w:val="00206E8D"/>
    <w:rsid w:val="002070B7"/>
    <w:rsid w:val="002071C2"/>
    <w:rsid w:val="00207596"/>
    <w:rsid w:val="00207E74"/>
    <w:rsid w:val="00210137"/>
    <w:rsid w:val="00210B5C"/>
    <w:rsid w:val="00210C96"/>
    <w:rsid w:val="00210D2E"/>
    <w:rsid w:val="00211075"/>
    <w:rsid w:val="00211747"/>
    <w:rsid w:val="002117DD"/>
    <w:rsid w:val="00211AC7"/>
    <w:rsid w:val="00211BF1"/>
    <w:rsid w:val="00212101"/>
    <w:rsid w:val="00213177"/>
    <w:rsid w:val="002133AE"/>
    <w:rsid w:val="00213867"/>
    <w:rsid w:val="00213B2D"/>
    <w:rsid w:val="00214138"/>
    <w:rsid w:val="002146AD"/>
    <w:rsid w:val="002146FB"/>
    <w:rsid w:val="00214B49"/>
    <w:rsid w:val="00214B83"/>
    <w:rsid w:val="002152A5"/>
    <w:rsid w:val="00215A33"/>
    <w:rsid w:val="00215B6C"/>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3EE8"/>
    <w:rsid w:val="002247B9"/>
    <w:rsid w:val="0022483C"/>
    <w:rsid w:val="00226225"/>
    <w:rsid w:val="0022661F"/>
    <w:rsid w:val="00226A73"/>
    <w:rsid w:val="00226BF6"/>
    <w:rsid w:val="00227018"/>
    <w:rsid w:val="00230259"/>
    <w:rsid w:val="00230D8C"/>
    <w:rsid w:val="002310A3"/>
    <w:rsid w:val="00231477"/>
    <w:rsid w:val="002319D8"/>
    <w:rsid w:val="00231B63"/>
    <w:rsid w:val="00231B83"/>
    <w:rsid w:val="002323B0"/>
    <w:rsid w:val="0023294F"/>
    <w:rsid w:val="00232D3E"/>
    <w:rsid w:val="002335AF"/>
    <w:rsid w:val="002339EF"/>
    <w:rsid w:val="00233B50"/>
    <w:rsid w:val="00233D6B"/>
    <w:rsid w:val="0023413A"/>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6AD"/>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0D"/>
    <w:rsid w:val="00257F30"/>
    <w:rsid w:val="00257FED"/>
    <w:rsid w:val="002600A1"/>
    <w:rsid w:val="00260665"/>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22C"/>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4F85"/>
    <w:rsid w:val="002A5F7A"/>
    <w:rsid w:val="002A738D"/>
    <w:rsid w:val="002A73A1"/>
    <w:rsid w:val="002A7ACA"/>
    <w:rsid w:val="002A7D81"/>
    <w:rsid w:val="002B0874"/>
    <w:rsid w:val="002B0881"/>
    <w:rsid w:val="002B0D60"/>
    <w:rsid w:val="002B118F"/>
    <w:rsid w:val="002B1D36"/>
    <w:rsid w:val="002B23F8"/>
    <w:rsid w:val="002B270E"/>
    <w:rsid w:val="002B297C"/>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0DA"/>
    <w:rsid w:val="002C35FF"/>
    <w:rsid w:val="002C37A5"/>
    <w:rsid w:val="002C446F"/>
    <w:rsid w:val="002C55A7"/>
    <w:rsid w:val="002C5D9A"/>
    <w:rsid w:val="002C67BA"/>
    <w:rsid w:val="002C6858"/>
    <w:rsid w:val="002C687F"/>
    <w:rsid w:val="002C6BBF"/>
    <w:rsid w:val="002C7140"/>
    <w:rsid w:val="002C7584"/>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93"/>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DBF"/>
    <w:rsid w:val="002F0FDE"/>
    <w:rsid w:val="002F13C5"/>
    <w:rsid w:val="002F15F9"/>
    <w:rsid w:val="002F198D"/>
    <w:rsid w:val="002F1E3D"/>
    <w:rsid w:val="002F207F"/>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3DD4"/>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2C6C"/>
    <w:rsid w:val="003134AD"/>
    <w:rsid w:val="00313761"/>
    <w:rsid w:val="00313F3C"/>
    <w:rsid w:val="00314B3B"/>
    <w:rsid w:val="00315198"/>
    <w:rsid w:val="003153A1"/>
    <w:rsid w:val="00315B21"/>
    <w:rsid w:val="00315DC5"/>
    <w:rsid w:val="00316561"/>
    <w:rsid w:val="0031696B"/>
    <w:rsid w:val="00316DFD"/>
    <w:rsid w:val="00316E1E"/>
    <w:rsid w:val="00316EE4"/>
    <w:rsid w:val="003172A7"/>
    <w:rsid w:val="003178C3"/>
    <w:rsid w:val="00317D2D"/>
    <w:rsid w:val="00317F17"/>
    <w:rsid w:val="00320BBE"/>
    <w:rsid w:val="003214C0"/>
    <w:rsid w:val="00321517"/>
    <w:rsid w:val="00321A79"/>
    <w:rsid w:val="00321EC9"/>
    <w:rsid w:val="0032292D"/>
    <w:rsid w:val="00323EB4"/>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B38"/>
    <w:rsid w:val="00351C28"/>
    <w:rsid w:val="0035206E"/>
    <w:rsid w:val="003521D1"/>
    <w:rsid w:val="0035273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7E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0B3"/>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EF2"/>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CEE"/>
    <w:rsid w:val="003A4E80"/>
    <w:rsid w:val="003A52C2"/>
    <w:rsid w:val="003A538F"/>
    <w:rsid w:val="003A5792"/>
    <w:rsid w:val="003A5DC8"/>
    <w:rsid w:val="003A5E0B"/>
    <w:rsid w:val="003A607D"/>
    <w:rsid w:val="003A6D81"/>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711"/>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BC"/>
    <w:rsid w:val="003C30EC"/>
    <w:rsid w:val="003C390B"/>
    <w:rsid w:val="003C3B57"/>
    <w:rsid w:val="003C5140"/>
    <w:rsid w:val="003C6914"/>
    <w:rsid w:val="003C6ECF"/>
    <w:rsid w:val="003C75D1"/>
    <w:rsid w:val="003C7903"/>
    <w:rsid w:val="003C7A8F"/>
    <w:rsid w:val="003C7D07"/>
    <w:rsid w:val="003D0091"/>
    <w:rsid w:val="003D1B95"/>
    <w:rsid w:val="003D2616"/>
    <w:rsid w:val="003D2A34"/>
    <w:rsid w:val="003D2FC3"/>
    <w:rsid w:val="003D3028"/>
    <w:rsid w:val="003D3FBD"/>
    <w:rsid w:val="003D4029"/>
    <w:rsid w:val="003D432D"/>
    <w:rsid w:val="003D44EC"/>
    <w:rsid w:val="003D4E8A"/>
    <w:rsid w:val="003D4F8B"/>
    <w:rsid w:val="003D5307"/>
    <w:rsid w:val="003D555B"/>
    <w:rsid w:val="003D6041"/>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4CF"/>
    <w:rsid w:val="003E4645"/>
    <w:rsid w:val="003E47FB"/>
    <w:rsid w:val="003E4809"/>
    <w:rsid w:val="003E482A"/>
    <w:rsid w:val="003E48F1"/>
    <w:rsid w:val="003E5011"/>
    <w:rsid w:val="003E537B"/>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362"/>
    <w:rsid w:val="003F6637"/>
    <w:rsid w:val="003F6BDD"/>
    <w:rsid w:val="003F71AF"/>
    <w:rsid w:val="003F73A2"/>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4F39"/>
    <w:rsid w:val="00405A58"/>
    <w:rsid w:val="0040698A"/>
    <w:rsid w:val="0040743E"/>
    <w:rsid w:val="004075D4"/>
    <w:rsid w:val="0040777B"/>
    <w:rsid w:val="00407885"/>
    <w:rsid w:val="00407E92"/>
    <w:rsid w:val="004100F3"/>
    <w:rsid w:val="00410659"/>
    <w:rsid w:val="00411642"/>
    <w:rsid w:val="00411972"/>
    <w:rsid w:val="00412A85"/>
    <w:rsid w:val="0041371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25"/>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9BD"/>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24D"/>
    <w:rsid w:val="00460B70"/>
    <w:rsid w:val="00460EB8"/>
    <w:rsid w:val="00461991"/>
    <w:rsid w:val="004620C7"/>
    <w:rsid w:val="00462C55"/>
    <w:rsid w:val="00463436"/>
    <w:rsid w:val="00463E1E"/>
    <w:rsid w:val="0046413C"/>
    <w:rsid w:val="004646F8"/>
    <w:rsid w:val="00464A44"/>
    <w:rsid w:val="00464D53"/>
    <w:rsid w:val="0046505F"/>
    <w:rsid w:val="00465844"/>
    <w:rsid w:val="004658A0"/>
    <w:rsid w:val="00465F13"/>
    <w:rsid w:val="00466199"/>
    <w:rsid w:val="004664F8"/>
    <w:rsid w:val="00467141"/>
    <w:rsid w:val="004673DE"/>
    <w:rsid w:val="004675B5"/>
    <w:rsid w:val="00467742"/>
    <w:rsid w:val="00467BF7"/>
    <w:rsid w:val="00467E43"/>
    <w:rsid w:val="004707D1"/>
    <w:rsid w:val="00470869"/>
    <w:rsid w:val="00471446"/>
    <w:rsid w:val="0047175B"/>
    <w:rsid w:val="0047196B"/>
    <w:rsid w:val="00472451"/>
    <w:rsid w:val="004727C4"/>
    <w:rsid w:val="00472EC8"/>
    <w:rsid w:val="00472F53"/>
    <w:rsid w:val="00473074"/>
    <w:rsid w:val="00473E3C"/>
    <w:rsid w:val="00473E66"/>
    <w:rsid w:val="00474212"/>
    <w:rsid w:val="004744DC"/>
    <w:rsid w:val="00474E39"/>
    <w:rsid w:val="00475145"/>
    <w:rsid w:val="00475624"/>
    <w:rsid w:val="00475C60"/>
    <w:rsid w:val="00475F2F"/>
    <w:rsid w:val="00476141"/>
    <w:rsid w:val="00476168"/>
    <w:rsid w:val="00476E02"/>
    <w:rsid w:val="00477040"/>
    <w:rsid w:val="00477283"/>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ECA"/>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61F"/>
    <w:rsid w:val="004A0DF7"/>
    <w:rsid w:val="004A0EB5"/>
    <w:rsid w:val="004A0EBB"/>
    <w:rsid w:val="004A1389"/>
    <w:rsid w:val="004A167F"/>
    <w:rsid w:val="004A1C1F"/>
    <w:rsid w:val="004A226C"/>
    <w:rsid w:val="004A246B"/>
    <w:rsid w:val="004A2882"/>
    <w:rsid w:val="004A2AD0"/>
    <w:rsid w:val="004A33A3"/>
    <w:rsid w:val="004A3B23"/>
    <w:rsid w:val="004A3D35"/>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5A2E"/>
    <w:rsid w:val="004B5B63"/>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48C0"/>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0F35"/>
    <w:rsid w:val="004D17F8"/>
    <w:rsid w:val="004D1D24"/>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4E3A"/>
    <w:rsid w:val="004F5359"/>
    <w:rsid w:val="004F5DB0"/>
    <w:rsid w:val="004F5E1D"/>
    <w:rsid w:val="004F5FD5"/>
    <w:rsid w:val="004F6047"/>
    <w:rsid w:val="004F658B"/>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452"/>
    <w:rsid w:val="00506B38"/>
    <w:rsid w:val="00507541"/>
    <w:rsid w:val="00507966"/>
    <w:rsid w:val="00507B7B"/>
    <w:rsid w:val="00507F8E"/>
    <w:rsid w:val="00510280"/>
    <w:rsid w:val="005104A6"/>
    <w:rsid w:val="00510836"/>
    <w:rsid w:val="00510E09"/>
    <w:rsid w:val="00510EB4"/>
    <w:rsid w:val="0051166C"/>
    <w:rsid w:val="00511DD3"/>
    <w:rsid w:val="0051335C"/>
    <w:rsid w:val="00513D22"/>
    <w:rsid w:val="005147A6"/>
    <w:rsid w:val="00514C53"/>
    <w:rsid w:val="00516437"/>
    <w:rsid w:val="00517156"/>
    <w:rsid w:val="00517176"/>
    <w:rsid w:val="005172CF"/>
    <w:rsid w:val="005173E3"/>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0E4A"/>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04A"/>
    <w:rsid w:val="00541204"/>
    <w:rsid w:val="00541713"/>
    <w:rsid w:val="005418EF"/>
    <w:rsid w:val="00541BB2"/>
    <w:rsid w:val="00541BB9"/>
    <w:rsid w:val="00542301"/>
    <w:rsid w:val="00542303"/>
    <w:rsid w:val="005423F5"/>
    <w:rsid w:val="00542498"/>
    <w:rsid w:val="00542D41"/>
    <w:rsid w:val="00543087"/>
    <w:rsid w:val="00543155"/>
    <w:rsid w:val="005431F9"/>
    <w:rsid w:val="005438C9"/>
    <w:rsid w:val="00543DF9"/>
    <w:rsid w:val="00544D97"/>
    <w:rsid w:val="00544E32"/>
    <w:rsid w:val="00544F32"/>
    <w:rsid w:val="0054547A"/>
    <w:rsid w:val="005454B3"/>
    <w:rsid w:val="00546234"/>
    <w:rsid w:val="00546313"/>
    <w:rsid w:val="005464A9"/>
    <w:rsid w:val="00546BB4"/>
    <w:rsid w:val="005471ED"/>
    <w:rsid w:val="00547D4F"/>
    <w:rsid w:val="00547D9B"/>
    <w:rsid w:val="0055029B"/>
    <w:rsid w:val="00550377"/>
    <w:rsid w:val="00551248"/>
    <w:rsid w:val="005515F9"/>
    <w:rsid w:val="005516A4"/>
    <w:rsid w:val="005517F9"/>
    <w:rsid w:val="00551DF1"/>
    <w:rsid w:val="0055244D"/>
    <w:rsid w:val="00552505"/>
    <w:rsid w:val="00553CC6"/>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A6D"/>
    <w:rsid w:val="00565B5A"/>
    <w:rsid w:val="00565B78"/>
    <w:rsid w:val="00565D27"/>
    <w:rsid w:val="005664B7"/>
    <w:rsid w:val="00566D07"/>
    <w:rsid w:val="00566D20"/>
    <w:rsid w:val="00566E04"/>
    <w:rsid w:val="00567685"/>
    <w:rsid w:val="005676F3"/>
    <w:rsid w:val="0057019D"/>
    <w:rsid w:val="0057036C"/>
    <w:rsid w:val="00570C78"/>
    <w:rsid w:val="005711B8"/>
    <w:rsid w:val="005714E7"/>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12E"/>
    <w:rsid w:val="005A52D1"/>
    <w:rsid w:val="005A5C3A"/>
    <w:rsid w:val="005A62C9"/>
    <w:rsid w:val="005A65A1"/>
    <w:rsid w:val="005A67D7"/>
    <w:rsid w:val="005A6B62"/>
    <w:rsid w:val="005A6CE9"/>
    <w:rsid w:val="005A73B1"/>
    <w:rsid w:val="005A758E"/>
    <w:rsid w:val="005A7A95"/>
    <w:rsid w:val="005B0545"/>
    <w:rsid w:val="005B12FA"/>
    <w:rsid w:val="005B280F"/>
    <w:rsid w:val="005B3936"/>
    <w:rsid w:val="005B3C53"/>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6E93"/>
    <w:rsid w:val="005D72DA"/>
    <w:rsid w:val="005D73FF"/>
    <w:rsid w:val="005D764F"/>
    <w:rsid w:val="005D7CB7"/>
    <w:rsid w:val="005D7F05"/>
    <w:rsid w:val="005E09F0"/>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870"/>
    <w:rsid w:val="005F5B06"/>
    <w:rsid w:val="005F6D30"/>
    <w:rsid w:val="005F70A7"/>
    <w:rsid w:val="005F73AD"/>
    <w:rsid w:val="00600DB4"/>
    <w:rsid w:val="0060101B"/>
    <w:rsid w:val="00601341"/>
    <w:rsid w:val="00601C2F"/>
    <w:rsid w:val="00602425"/>
    <w:rsid w:val="006035AB"/>
    <w:rsid w:val="0060377B"/>
    <w:rsid w:val="006039DD"/>
    <w:rsid w:val="00603AFA"/>
    <w:rsid w:val="00603B8A"/>
    <w:rsid w:val="00603CD3"/>
    <w:rsid w:val="00603CE8"/>
    <w:rsid w:val="0060442D"/>
    <w:rsid w:val="00604680"/>
    <w:rsid w:val="00604854"/>
    <w:rsid w:val="00604B4C"/>
    <w:rsid w:val="006050C4"/>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2BBF"/>
    <w:rsid w:val="006131BC"/>
    <w:rsid w:val="0061394B"/>
    <w:rsid w:val="00613FA7"/>
    <w:rsid w:val="0061535D"/>
    <w:rsid w:val="00615673"/>
    <w:rsid w:val="006156B9"/>
    <w:rsid w:val="00615BBF"/>
    <w:rsid w:val="006161E5"/>
    <w:rsid w:val="00616561"/>
    <w:rsid w:val="006167EF"/>
    <w:rsid w:val="00616D97"/>
    <w:rsid w:val="00617898"/>
    <w:rsid w:val="00617E3F"/>
    <w:rsid w:val="00620776"/>
    <w:rsid w:val="006207FD"/>
    <w:rsid w:val="00620CEE"/>
    <w:rsid w:val="006221DE"/>
    <w:rsid w:val="006222BF"/>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7E0"/>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7F2"/>
    <w:rsid w:val="00640F20"/>
    <w:rsid w:val="00641ED0"/>
    <w:rsid w:val="00641F15"/>
    <w:rsid w:val="0064251E"/>
    <w:rsid w:val="00642A82"/>
    <w:rsid w:val="00642C8C"/>
    <w:rsid w:val="00642FE5"/>
    <w:rsid w:val="00644A84"/>
    <w:rsid w:val="00644C01"/>
    <w:rsid w:val="00644F09"/>
    <w:rsid w:val="006451D0"/>
    <w:rsid w:val="006452A9"/>
    <w:rsid w:val="006453EB"/>
    <w:rsid w:val="00646B84"/>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360D"/>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2A4"/>
    <w:rsid w:val="006614E4"/>
    <w:rsid w:val="006616EF"/>
    <w:rsid w:val="00661A78"/>
    <w:rsid w:val="00661E1D"/>
    <w:rsid w:val="00662170"/>
    <w:rsid w:val="00662E03"/>
    <w:rsid w:val="00663005"/>
    <w:rsid w:val="00663073"/>
    <w:rsid w:val="00663AD0"/>
    <w:rsid w:val="00663C2F"/>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564"/>
    <w:rsid w:val="00671BB1"/>
    <w:rsid w:val="006726FB"/>
    <w:rsid w:val="00672D5E"/>
    <w:rsid w:val="00672F1B"/>
    <w:rsid w:val="006730D3"/>
    <w:rsid w:val="00673EB7"/>
    <w:rsid w:val="0067478C"/>
    <w:rsid w:val="006750DD"/>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144"/>
    <w:rsid w:val="006912DF"/>
    <w:rsid w:val="00691348"/>
    <w:rsid w:val="00691E31"/>
    <w:rsid w:val="00691F19"/>
    <w:rsid w:val="00691F77"/>
    <w:rsid w:val="00691FCC"/>
    <w:rsid w:val="006920A9"/>
    <w:rsid w:val="00692364"/>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08B"/>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5B8"/>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2D00"/>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0D3C"/>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1DBC"/>
    <w:rsid w:val="00712157"/>
    <w:rsid w:val="00712433"/>
    <w:rsid w:val="00712590"/>
    <w:rsid w:val="00712C1D"/>
    <w:rsid w:val="00712E01"/>
    <w:rsid w:val="00712EA1"/>
    <w:rsid w:val="0071398B"/>
    <w:rsid w:val="00713AB4"/>
    <w:rsid w:val="00713E35"/>
    <w:rsid w:val="00714532"/>
    <w:rsid w:val="00714E62"/>
    <w:rsid w:val="00714EAB"/>
    <w:rsid w:val="0071528E"/>
    <w:rsid w:val="0071540E"/>
    <w:rsid w:val="00715639"/>
    <w:rsid w:val="0071564C"/>
    <w:rsid w:val="0071573F"/>
    <w:rsid w:val="00715A41"/>
    <w:rsid w:val="00715D15"/>
    <w:rsid w:val="00716741"/>
    <w:rsid w:val="00717478"/>
    <w:rsid w:val="0071774E"/>
    <w:rsid w:val="007200F0"/>
    <w:rsid w:val="00720717"/>
    <w:rsid w:val="007209A3"/>
    <w:rsid w:val="007215EB"/>
    <w:rsid w:val="007216BB"/>
    <w:rsid w:val="00722328"/>
    <w:rsid w:val="00723BF2"/>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0AF9"/>
    <w:rsid w:val="0073108A"/>
    <w:rsid w:val="00731937"/>
    <w:rsid w:val="00732030"/>
    <w:rsid w:val="00732107"/>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6E5"/>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6F8C"/>
    <w:rsid w:val="007870E2"/>
    <w:rsid w:val="00787561"/>
    <w:rsid w:val="00787BEB"/>
    <w:rsid w:val="00787D27"/>
    <w:rsid w:val="00790262"/>
    <w:rsid w:val="007909A5"/>
    <w:rsid w:val="00790AC4"/>
    <w:rsid w:val="00790DA0"/>
    <w:rsid w:val="00791833"/>
    <w:rsid w:val="00791C97"/>
    <w:rsid w:val="00791E38"/>
    <w:rsid w:val="0079208F"/>
    <w:rsid w:val="007928DD"/>
    <w:rsid w:val="00792D28"/>
    <w:rsid w:val="00792D31"/>
    <w:rsid w:val="00793391"/>
    <w:rsid w:val="007934ED"/>
    <w:rsid w:val="00794E09"/>
    <w:rsid w:val="007950C9"/>
    <w:rsid w:val="007950E0"/>
    <w:rsid w:val="00795DB4"/>
    <w:rsid w:val="0079622D"/>
    <w:rsid w:val="0079673D"/>
    <w:rsid w:val="007967C5"/>
    <w:rsid w:val="00797573"/>
    <w:rsid w:val="00797622"/>
    <w:rsid w:val="00797CC4"/>
    <w:rsid w:val="00797CDB"/>
    <w:rsid w:val="007A187C"/>
    <w:rsid w:val="007A1C6A"/>
    <w:rsid w:val="007A2523"/>
    <w:rsid w:val="007A2922"/>
    <w:rsid w:val="007A2ADD"/>
    <w:rsid w:val="007A42F5"/>
    <w:rsid w:val="007A5309"/>
    <w:rsid w:val="007A5338"/>
    <w:rsid w:val="007A559C"/>
    <w:rsid w:val="007A55C4"/>
    <w:rsid w:val="007A56AC"/>
    <w:rsid w:val="007A6721"/>
    <w:rsid w:val="007A69E1"/>
    <w:rsid w:val="007A6F5D"/>
    <w:rsid w:val="007A74BE"/>
    <w:rsid w:val="007B02E3"/>
    <w:rsid w:val="007B0AAB"/>
    <w:rsid w:val="007B1032"/>
    <w:rsid w:val="007B1969"/>
    <w:rsid w:val="007B2048"/>
    <w:rsid w:val="007B2CDF"/>
    <w:rsid w:val="007B37D2"/>
    <w:rsid w:val="007B39E2"/>
    <w:rsid w:val="007B3CEB"/>
    <w:rsid w:val="007B3DAC"/>
    <w:rsid w:val="007B47D3"/>
    <w:rsid w:val="007B4EBF"/>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2B2"/>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5AC"/>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331"/>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69C3"/>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07C"/>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6EE4"/>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087B"/>
    <w:rsid w:val="008511B9"/>
    <w:rsid w:val="00851A7F"/>
    <w:rsid w:val="0085219D"/>
    <w:rsid w:val="00852497"/>
    <w:rsid w:val="00852D2C"/>
    <w:rsid w:val="00852DF1"/>
    <w:rsid w:val="008531CC"/>
    <w:rsid w:val="00853988"/>
    <w:rsid w:val="00853A46"/>
    <w:rsid w:val="00853F2C"/>
    <w:rsid w:val="0085443B"/>
    <w:rsid w:val="00854A0F"/>
    <w:rsid w:val="00854B2A"/>
    <w:rsid w:val="00856573"/>
    <w:rsid w:val="008565AA"/>
    <w:rsid w:val="00857361"/>
    <w:rsid w:val="008579CB"/>
    <w:rsid w:val="00860090"/>
    <w:rsid w:val="0086023E"/>
    <w:rsid w:val="00860DDF"/>
    <w:rsid w:val="0086172F"/>
    <w:rsid w:val="00861EA4"/>
    <w:rsid w:val="00862057"/>
    <w:rsid w:val="008624EC"/>
    <w:rsid w:val="008625C9"/>
    <w:rsid w:val="008635D4"/>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E"/>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17A7"/>
    <w:rsid w:val="008920BD"/>
    <w:rsid w:val="00892153"/>
    <w:rsid w:val="00893404"/>
    <w:rsid w:val="00894097"/>
    <w:rsid w:val="00894DB9"/>
    <w:rsid w:val="008951E1"/>
    <w:rsid w:val="008957CE"/>
    <w:rsid w:val="0089594C"/>
    <w:rsid w:val="008963EF"/>
    <w:rsid w:val="00896D0E"/>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AC3"/>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94A"/>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55C"/>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13"/>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1F00"/>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0DE5"/>
    <w:rsid w:val="00911B91"/>
    <w:rsid w:val="00912025"/>
    <w:rsid w:val="00912521"/>
    <w:rsid w:val="009128A3"/>
    <w:rsid w:val="009129F2"/>
    <w:rsid w:val="0091314E"/>
    <w:rsid w:val="00913EA4"/>
    <w:rsid w:val="00915214"/>
    <w:rsid w:val="00915910"/>
    <w:rsid w:val="009160C5"/>
    <w:rsid w:val="0091646A"/>
    <w:rsid w:val="00920056"/>
    <w:rsid w:val="009207FE"/>
    <w:rsid w:val="00921124"/>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8B2"/>
    <w:rsid w:val="0093393D"/>
    <w:rsid w:val="00933DB9"/>
    <w:rsid w:val="00934249"/>
    <w:rsid w:val="00934EA1"/>
    <w:rsid w:val="00934F00"/>
    <w:rsid w:val="009356DE"/>
    <w:rsid w:val="0093572F"/>
    <w:rsid w:val="009357DA"/>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6AEF"/>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159"/>
    <w:rsid w:val="00983248"/>
    <w:rsid w:val="009832DC"/>
    <w:rsid w:val="00983740"/>
    <w:rsid w:val="00983A78"/>
    <w:rsid w:val="009840C0"/>
    <w:rsid w:val="00984322"/>
    <w:rsid w:val="00984372"/>
    <w:rsid w:val="00984674"/>
    <w:rsid w:val="009848DE"/>
    <w:rsid w:val="00985DB8"/>
    <w:rsid w:val="00986098"/>
    <w:rsid w:val="00986BE0"/>
    <w:rsid w:val="00987D8E"/>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6BB"/>
    <w:rsid w:val="009A1F4F"/>
    <w:rsid w:val="009A25C4"/>
    <w:rsid w:val="009A2C7E"/>
    <w:rsid w:val="009A2DA7"/>
    <w:rsid w:val="009A331D"/>
    <w:rsid w:val="009A34EA"/>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1D2"/>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51C"/>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5E4A"/>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48"/>
    <w:rsid w:val="009E2EA2"/>
    <w:rsid w:val="009E3419"/>
    <w:rsid w:val="009E4719"/>
    <w:rsid w:val="009E487B"/>
    <w:rsid w:val="009E51E9"/>
    <w:rsid w:val="009E52B3"/>
    <w:rsid w:val="009E560A"/>
    <w:rsid w:val="009E5920"/>
    <w:rsid w:val="009E5CDC"/>
    <w:rsid w:val="009E606F"/>
    <w:rsid w:val="009E6553"/>
    <w:rsid w:val="009E68A4"/>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56E"/>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2DC0"/>
    <w:rsid w:val="00A53210"/>
    <w:rsid w:val="00A536AF"/>
    <w:rsid w:val="00A547B3"/>
    <w:rsid w:val="00A54DE0"/>
    <w:rsid w:val="00A55AF8"/>
    <w:rsid w:val="00A56BA6"/>
    <w:rsid w:val="00A56EF6"/>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4ACB"/>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1E30"/>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326"/>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3899"/>
    <w:rsid w:val="00A94064"/>
    <w:rsid w:val="00A94789"/>
    <w:rsid w:val="00A9596E"/>
    <w:rsid w:val="00A95EFD"/>
    <w:rsid w:val="00A95F86"/>
    <w:rsid w:val="00A96356"/>
    <w:rsid w:val="00A96357"/>
    <w:rsid w:val="00A9679B"/>
    <w:rsid w:val="00A96887"/>
    <w:rsid w:val="00A9757E"/>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0ACC"/>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AF6"/>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825"/>
    <w:rsid w:val="00AD4B66"/>
    <w:rsid w:val="00AD5316"/>
    <w:rsid w:val="00AD5576"/>
    <w:rsid w:val="00AD57A8"/>
    <w:rsid w:val="00AD5953"/>
    <w:rsid w:val="00AD5CC6"/>
    <w:rsid w:val="00AD5CEB"/>
    <w:rsid w:val="00AD5F11"/>
    <w:rsid w:val="00AD7026"/>
    <w:rsid w:val="00AD7182"/>
    <w:rsid w:val="00AD7B8D"/>
    <w:rsid w:val="00AD7F49"/>
    <w:rsid w:val="00AE0775"/>
    <w:rsid w:val="00AE1158"/>
    <w:rsid w:val="00AE11D3"/>
    <w:rsid w:val="00AE11DB"/>
    <w:rsid w:val="00AE11FA"/>
    <w:rsid w:val="00AE1262"/>
    <w:rsid w:val="00AE1314"/>
    <w:rsid w:val="00AE14B1"/>
    <w:rsid w:val="00AE1838"/>
    <w:rsid w:val="00AE1DAD"/>
    <w:rsid w:val="00AE1EA0"/>
    <w:rsid w:val="00AE324B"/>
    <w:rsid w:val="00AE3D93"/>
    <w:rsid w:val="00AE40A7"/>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4A94"/>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66C"/>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634"/>
    <w:rsid w:val="00B16884"/>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4E8"/>
    <w:rsid w:val="00B23C36"/>
    <w:rsid w:val="00B2433C"/>
    <w:rsid w:val="00B246D4"/>
    <w:rsid w:val="00B25CEF"/>
    <w:rsid w:val="00B263B3"/>
    <w:rsid w:val="00B26540"/>
    <w:rsid w:val="00B269AD"/>
    <w:rsid w:val="00B26D2C"/>
    <w:rsid w:val="00B26F9C"/>
    <w:rsid w:val="00B27393"/>
    <w:rsid w:val="00B307C0"/>
    <w:rsid w:val="00B30C90"/>
    <w:rsid w:val="00B31095"/>
    <w:rsid w:val="00B316A1"/>
    <w:rsid w:val="00B3211B"/>
    <w:rsid w:val="00B34B4D"/>
    <w:rsid w:val="00B34F72"/>
    <w:rsid w:val="00B35404"/>
    <w:rsid w:val="00B35B06"/>
    <w:rsid w:val="00B36966"/>
    <w:rsid w:val="00B37239"/>
    <w:rsid w:val="00B3776C"/>
    <w:rsid w:val="00B37969"/>
    <w:rsid w:val="00B40341"/>
    <w:rsid w:val="00B40690"/>
    <w:rsid w:val="00B40FEB"/>
    <w:rsid w:val="00B41A3C"/>
    <w:rsid w:val="00B41D2A"/>
    <w:rsid w:val="00B41DA9"/>
    <w:rsid w:val="00B42034"/>
    <w:rsid w:val="00B4269D"/>
    <w:rsid w:val="00B4280D"/>
    <w:rsid w:val="00B42882"/>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B42"/>
    <w:rsid w:val="00B50E2F"/>
    <w:rsid w:val="00B517EA"/>
    <w:rsid w:val="00B51B33"/>
    <w:rsid w:val="00B51E7B"/>
    <w:rsid w:val="00B5220B"/>
    <w:rsid w:val="00B527AB"/>
    <w:rsid w:val="00B52A44"/>
    <w:rsid w:val="00B531EB"/>
    <w:rsid w:val="00B53D3A"/>
    <w:rsid w:val="00B542E1"/>
    <w:rsid w:val="00B543C4"/>
    <w:rsid w:val="00B54560"/>
    <w:rsid w:val="00B548A1"/>
    <w:rsid w:val="00B54DEE"/>
    <w:rsid w:val="00B557AC"/>
    <w:rsid w:val="00B55A2A"/>
    <w:rsid w:val="00B56476"/>
    <w:rsid w:val="00B56796"/>
    <w:rsid w:val="00B571E7"/>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1AC"/>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227"/>
    <w:rsid w:val="00B868FE"/>
    <w:rsid w:val="00B876E2"/>
    <w:rsid w:val="00B87951"/>
    <w:rsid w:val="00B9005B"/>
    <w:rsid w:val="00B90BD0"/>
    <w:rsid w:val="00B91320"/>
    <w:rsid w:val="00B9170A"/>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00"/>
    <w:rsid w:val="00BA104E"/>
    <w:rsid w:val="00BA1296"/>
    <w:rsid w:val="00BA1355"/>
    <w:rsid w:val="00BA1746"/>
    <w:rsid w:val="00BA179F"/>
    <w:rsid w:val="00BA17D0"/>
    <w:rsid w:val="00BA1F90"/>
    <w:rsid w:val="00BA2006"/>
    <w:rsid w:val="00BA2314"/>
    <w:rsid w:val="00BA2466"/>
    <w:rsid w:val="00BA2645"/>
    <w:rsid w:val="00BA2708"/>
    <w:rsid w:val="00BA37D0"/>
    <w:rsid w:val="00BA4523"/>
    <w:rsid w:val="00BA4B49"/>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2ACF"/>
    <w:rsid w:val="00BE2E96"/>
    <w:rsid w:val="00BE3035"/>
    <w:rsid w:val="00BE3E9B"/>
    <w:rsid w:val="00BE4074"/>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CD8"/>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6E0"/>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1F24"/>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26AA"/>
    <w:rsid w:val="00C44908"/>
    <w:rsid w:val="00C450B6"/>
    <w:rsid w:val="00C4541E"/>
    <w:rsid w:val="00C4543C"/>
    <w:rsid w:val="00C45696"/>
    <w:rsid w:val="00C456FE"/>
    <w:rsid w:val="00C45C7E"/>
    <w:rsid w:val="00C45E20"/>
    <w:rsid w:val="00C4695B"/>
    <w:rsid w:val="00C47369"/>
    <w:rsid w:val="00C4752A"/>
    <w:rsid w:val="00C4780E"/>
    <w:rsid w:val="00C47920"/>
    <w:rsid w:val="00C47E51"/>
    <w:rsid w:val="00C5005F"/>
    <w:rsid w:val="00C503CB"/>
    <w:rsid w:val="00C506AA"/>
    <w:rsid w:val="00C50C02"/>
    <w:rsid w:val="00C5185F"/>
    <w:rsid w:val="00C51BF8"/>
    <w:rsid w:val="00C52D2B"/>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81E"/>
    <w:rsid w:val="00C61945"/>
    <w:rsid w:val="00C61BE4"/>
    <w:rsid w:val="00C61F89"/>
    <w:rsid w:val="00C6207A"/>
    <w:rsid w:val="00C624EE"/>
    <w:rsid w:val="00C62C3A"/>
    <w:rsid w:val="00C631B2"/>
    <w:rsid w:val="00C632AB"/>
    <w:rsid w:val="00C63AFE"/>
    <w:rsid w:val="00C63CA0"/>
    <w:rsid w:val="00C648F9"/>
    <w:rsid w:val="00C64A4E"/>
    <w:rsid w:val="00C64DF6"/>
    <w:rsid w:val="00C659B5"/>
    <w:rsid w:val="00C65EF5"/>
    <w:rsid w:val="00C65F8D"/>
    <w:rsid w:val="00C6675F"/>
    <w:rsid w:val="00C66842"/>
    <w:rsid w:val="00C67B2C"/>
    <w:rsid w:val="00C67C64"/>
    <w:rsid w:val="00C7047A"/>
    <w:rsid w:val="00C70F76"/>
    <w:rsid w:val="00C71541"/>
    <w:rsid w:val="00C71DE9"/>
    <w:rsid w:val="00C725CF"/>
    <w:rsid w:val="00C72CDA"/>
    <w:rsid w:val="00C72E47"/>
    <w:rsid w:val="00C73187"/>
    <w:rsid w:val="00C733B6"/>
    <w:rsid w:val="00C73504"/>
    <w:rsid w:val="00C73770"/>
    <w:rsid w:val="00C737B8"/>
    <w:rsid w:val="00C73BC5"/>
    <w:rsid w:val="00C74005"/>
    <w:rsid w:val="00C74225"/>
    <w:rsid w:val="00C743EE"/>
    <w:rsid w:val="00C745D1"/>
    <w:rsid w:val="00C749BF"/>
    <w:rsid w:val="00C74A83"/>
    <w:rsid w:val="00C74D46"/>
    <w:rsid w:val="00C76505"/>
    <w:rsid w:val="00C767EF"/>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5F6"/>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223"/>
    <w:rsid w:val="00C97831"/>
    <w:rsid w:val="00C979EE"/>
    <w:rsid w:val="00C97A0F"/>
    <w:rsid w:val="00CA0F03"/>
    <w:rsid w:val="00CA0FD6"/>
    <w:rsid w:val="00CA1818"/>
    <w:rsid w:val="00CA1BF5"/>
    <w:rsid w:val="00CA1DF5"/>
    <w:rsid w:val="00CA1FAB"/>
    <w:rsid w:val="00CA2BA0"/>
    <w:rsid w:val="00CA2E68"/>
    <w:rsid w:val="00CA3090"/>
    <w:rsid w:val="00CA30AC"/>
    <w:rsid w:val="00CA30B7"/>
    <w:rsid w:val="00CA3386"/>
    <w:rsid w:val="00CA3489"/>
    <w:rsid w:val="00CA365D"/>
    <w:rsid w:val="00CA3BBB"/>
    <w:rsid w:val="00CA44BE"/>
    <w:rsid w:val="00CA45E2"/>
    <w:rsid w:val="00CA46E7"/>
    <w:rsid w:val="00CA4B34"/>
    <w:rsid w:val="00CA558D"/>
    <w:rsid w:val="00CA6782"/>
    <w:rsid w:val="00CA735B"/>
    <w:rsid w:val="00CA74E0"/>
    <w:rsid w:val="00CA7B39"/>
    <w:rsid w:val="00CB0362"/>
    <w:rsid w:val="00CB0743"/>
    <w:rsid w:val="00CB0DE0"/>
    <w:rsid w:val="00CB0E59"/>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B5D"/>
    <w:rsid w:val="00CC5FA4"/>
    <w:rsid w:val="00CC6734"/>
    <w:rsid w:val="00CC68EE"/>
    <w:rsid w:val="00CC6A6C"/>
    <w:rsid w:val="00CC70A2"/>
    <w:rsid w:val="00CC75B9"/>
    <w:rsid w:val="00CC7B51"/>
    <w:rsid w:val="00CC7CC6"/>
    <w:rsid w:val="00CC7D01"/>
    <w:rsid w:val="00CD0784"/>
    <w:rsid w:val="00CD083E"/>
    <w:rsid w:val="00CD0C5B"/>
    <w:rsid w:val="00CD0EE6"/>
    <w:rsid w:val="00CD157B"/>
    <w:rsid w:val="00CD1992"/>
    <w:rsid w:val="00CD1A2F"/>
    <w:rsid w:val="00CD1BB6"/>
    <w:rsid w:val="00CD2834"/>
    <w:rsid w:val="00CD2BF8"/>
    <w:rsid w:val="00CD3149"/>
    <w:rsid w:val="00CD3943"/>
    <w:rsid w:val="00CD4A96"/>
    <w:rsid w:val="00CD51BB"/>
    <w:rsid w:val="00CD56E5"/>
    <w:rsid w:val="00CD6236"/>
    <w:rsid w:val="00CD6538"/>
    <w:rsid w:val="00CD73C1"/>
    <w:rsid w:val="00CD7766"/>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031"/>
    <w:rsid w:val="00CF3278"/>
    <w:rsid w:val="00CF346F"/>
    <w:rsid w:val="00CF37E5"/>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4AC"/>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A17"/>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3845"/>
    <w:rsid w:val="00D2427A"/>
    <w:rsid w:val="00D251FD"/>
    <w:rsid w:val="00D25287"/>
    <w:rsid w:val="00D2618B"/>
    <w:rsid w:val="00D2641C"/>
    <w:rsid w:val="00D26897"/>
    <w:rsid w:val="00D26E53"/>
    <w:rsid w:val="00D271E5"/>
    <w:rsid w:val="00D272B2"/>
    <w:rsid w:val="00D27319"/>
    <w:rsid w:val="00D30018"/>
    <w:rsid w:val="00D30268"/>
    <w:rsid w:val="00D30285"/>
    <w:rsid w:val="00D30F2D"/>
    <w:rsid w:val="00D32450"/>
    <w:rsid w:val="00D3295B"/>
    <w:rsid w:val="00D3329C"/>
    <w:rsid w:val="00D333B0"/>
    <w:rsid w:val="00D33449"/>
    <w:rsid w:val="00D3449D"/>
    <w:rsid w:val="00D345BA"/>
    <w:rsid w:val="00D345C3"/>
    <w:rsid w:val="00D3463A"/>
    <w:rsid w:val="00D35985"/>
    <w:rsid w:val="00D35BC8"/>
    <w:rsid w:val="00D3669C"/>
    <w:rsid w:val="00D37B88"/>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A69"/>
    <w:rsid w:val="00D62AD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3D9"/>
    <w:rsid w:val="00D81F03"/>
    <w:rsid w:val="00D82F2A"/>
    <w:rsid w:val="00D83545"/>
    <w:rsid w:val="00D83736"/>
    <w:rsid w:val="00D8387E"/>
    <w:rsid w:val="00D83E5E"/>
    <w:rsid w:val="00D845F5"/>
    <w:rsid w:val="00D84696"/>
    <w:rsid w:val="00D847FF"/>
    <w:rsid w:val="00D84975"/>
    <w:rsid w:val="00D85964"/>
    <w:rsid w:val="00D85B09"/>
    <w:rsid w:val="00D85BC4"/>
    <w:rsid w:val="00D86678"/>
    <w:rsid w:val="00D86759"/>
    <w:rsid w:val="00D86FED"/>
    <w:rsid w:val="00D870B7"/>
    <w:rsid w:val="00D87471"/>
    <w:rsid w:val="00D87490"/>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009"/>
    <w:rsid w:val="00DA12CE"/>
    <w:rsid w:val="00DA1968"/>
    <w:rsid w:val="00DA1980"/>
    <w:rsid w:val="00DA2674"/>
    <w:rsid w:val="00DA2736"/>
    <w:rsid w:val="00DA3248"/>
    <w:rsid w:val="00DA39AE"/>
    <w:rsid w:val="00DA3C43"/>
    <w:rsid w:val="00DA5132"/>
    <w:rsid w:val="00DA52E4"/>
    <w:rsid w:val="00DA576A"/>
    <w:rsid w:val="00DA589A"/>
    <w:rsid w:val="00DA5BD5"/>
    <w:rsid w:val="00DA5EFA"/>
    <w:rsid w:val="00DA6204"/>
    <w:rsid w:val="00DA6B1C"/>
    <w:rsid w:val="00DA7044"/>
    <w:rsid w:val="00DA762F"/>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53AD"/>
    <w:rsid w:val="00DB5EEC"/>
    <w:rsid w:val="00DB63E7"/>
    <w:rsid w:val="00DB675D"/>
    <w:rsid w:val="00DB7D08"/>
    <w:rsid w:val="00DC08E1"/>
    <w:rsid w:val="00DC0B3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02C"/>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89A"/>
    <w:rsid w:val="00DF39C3"/>
    <w:rsid w:val="00DF3CCC"/>
    <w:rsid w:val="00DF3DD0"/>
    <w:rsid w:val="00DF404C"/>
    <w:rsid w:val="00DF4608"/>
    <w:rsid w:val="00DF495D"/>
    <w:rsid w:val="00DF4D7B"/>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6A6"/>
    <w:rsid w:val="00E038CC"/>
    <w:rsid w:val="00E03FE1"/>
    <w:rsid w:val="00E04BF5"/>
    <w:rsid w:val="00E05291"/>
    <w:rsid w:val="00E05305"/>
    <w:rsid w:val="00E0568A"/>
    <w:rsid w:val="00E0581D"/>
    <w:rsid w:val="00E05826"/>
    <w:rsid w:val="00E059D7"/>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951"/>
    <w:rsid w:val="00E14DEA"/>
    <w:rsid w:val="00E14E35"/>
    <w:rsid w:val="00E152A2"/>
    <w:rsid w:val="00E15D51"/>
    <w:rsid w:val="00E16321"/>
    <w:rsid w:val="00E168F0"/>
    <w:rsid w:val="00E177BC"/>
    <w:rsid w:val="00E2039A"/>
    <w:rsid w:val="00E20745"/>
    <w:rsid w:val="00E21E66"/>
    <w:rsid w:val="00E22302"/>
    <w:rsid w:val="00E231C5"/>
    <w:rsid w:val="00E2352F"/>
    <w:rsid w:val="00E23AE7"/>
    <w:rsid w:val="00E23AF1"/>
    <w:rsid w:val="00E24CF0"/>
    <w:rsid w:val="00E24DB4"/>
    <w:rsid w:val="00E254C4"/>
    <w:rsid w:val="00E25B75"/>
    <w:rsid w:val="00E261C2"/>
    <w:rsid w:val="00E26215"/>
    <w:rsid w:val="00E2624C"/>
    <w:rsid w:val="00E26401"/>
    <w:rsid w:val="00E26DF7"/>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2F"/>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3966"/>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6886"/>
    <w:rsid w:val="00E870C7"/>
    <w:rsid w:val="00E879DA"/>
    <w:rsid w:val="00E87AC4"/>
    <w:rsid w:val="00E909D6"/>
    <w:rsid w:val="00E91353"/>
    <w:rsid w:val="00E915C8"/>
    <w:rsid w:val="00E91E54"/>
    <w:rsid w:val="00E91F3D"/>
    <w:rsid w:val="00E91F54"/>
    <w:rsid w:val="00E929E5"/>
    <w:rsid w:val="00E92C80"/>
    <w:rsid w:val="00E92FBE"/>
    <w:rsid w:val="00E933D4"/>
    <w:rsid w:val="00E93454"/>
    <w:rsid w:val="00E93BB9"/>
    <w:rsid w:val="00E93CDD"/>
    <w:rsid w:val="00E94402"/>
    <w:rsid w:val="00E94CE2"/>
    <w:rsid w:val="00E955AC"/>
    <w:rsid w:val="00E95CA1"/>
    <w:rsid w:val="00E9640A"/>
    <w:rsid w:val="00E96ACF"/>
    <w:rsid w:val="00E96B66"/>
    <w:rsid w:val="00E96F2E"/>
    <w:rsid w:val="00E96F9D"/>
    <w:rsid w:val="00E972BD"/>
    <w:rsid w:val="00E97673"/>
    <w:rsid w:val="00EA0030"/>
    <w:rsid w:val="00EA0725"/>
    <w:rsid w:val="00EA09CB"/>
    <w:rsid w:val="00EA0ACD"/>
    <w:rsid w:val="00EA0BEE"/>
    <w:rsid w:val="00EA101C"/>
    <w:rsid w:val="00EA109C"/>
    <w:rsid w:val="00EA116F"/>
    <w:rsid w:val="00EA1366"/>
    <w:rsid w:val="00EA1FF3"/>
    <w:rsid w:val="00EA2529"/>
    <w:rsid w:val="00EA329B"/>
    <w:rsid w:val="00EA408D"/>
    <w:rsid w:val="00EA4777"/>
    <w:rsid w:val="00EA4E16"/>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6C0E"/>
    <w:rsid w:val="00EB72BC"/>
    <w:rsid w:val="00EB733C"/>
    <w:rsid w:val="00EB7629"/>
    <w:rsid w:val="00EB766F"/>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7F0"/>
    <w:rsid w:val="00ED599F"/>
    <w:rsid w:val="00ED5F94"/>
    <w:rsid w:val="00ED6179"/>
    <w:rsid w:val="00ED6AAB"/>
    <w:rsid w:val="00ED6AFD"/>
    <w:rsid w:val="00ED6CBF"/>
    <w:rsid w:val="00ED763D"/>
    <w:rsid w:val="00ED76B2"/>
    <w:rsid w:val="00ED76B6"/>
    <w:rsid w:val="00ED7B8A"/>
    <w:rsid w:val="00EE082F"/>
    <w:rsid w:val="00EE0DDF"/>
    <w:rsid w:val="00EE0F73"/>
    <w:rsid w:val="00EE11D2"/>
    <w:rsid w:val="00EE13EC"/>
    <w:rsid w:val="00EE1449"/>
    <w:rsid w:val="00EE1697"/>
    <w:rsid w:val="00EE19BC"/>
    <w:rsid w:val="00EE1BF3"/>
    <w:rsid w:val="00EE300D"/>
    <w:rsid w:val="00EE3456"/>
    <w:rsid w:val="00EE3842"/>
    <w:rsid w:val="00EE4283"/>
    <w:rsid w:val="00EE47B3"/>
    <w:rsid w:val="00EE480A"/>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45F"/>
    <w:rsid w:val="00F00C18"/>
    <w:rsid w:val="00F00C2C"/>
    <w:rsid w:val="00F015CC"/>
    <w:rsid w:val="00F01603"/>
    <w:rsid w:val="00F01629"/>
    <w:rsid w:val="00F01C62"/>
    <w:rsid w:val="00F02520"/>
    <w:rsid w:val="00F03016"/>
    <w:rsid w:val="00F03FF9"/>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08E"/>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17961"/>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5EC"/>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79C"/>
    <w:rsid w:val="00F508DD"/>
    <w:rsid w:val="00F50CC1"/>
    <w:rsid w:val="00F51B4B"/>
    <w:rsid w:val="00F5238B"/>
    <w:rsid w:val="00F52808"/>
    <w:rsid w:val="00F53AB5"/>
    <w:rsid w:val="00F53F40"/>
    <w:rsid w:val="00F542CE"/>
    <w:rsid w:val="00F54607"/>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3DF5"/>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387"/>
    <w:rsid w:val="00F9224D"/>
    <w:rsid w:val="00F92490"/>
    <w:rsid w:val="00F929BC"/>
    <w:rsid w:val="00F92F96"/>
    <w:rsid w:val="00F92F98"/>
    <w:rsid w:val="00F930A6"/>
    <w:rsid w:val="00F9333C"/>
    <w:rsid w:val="00F93948"/>
    <w:rsid w:val="00F93C4B"/>
    <w:rsid w:val="00F93D1E"/>
    <w:rsid w:val="00F94805"/>
    <w:rsid w:val="00F9492D"/>
    <w:rsid w:val="00F9513B"/>
    <w:rsid w:val="00F9531F"/>
    <w:rsid w:val="00F955D0"/>
    <w:rsid w:val="00F95C7E"/>
    <w:rsid w:val="00F96043"/>
    <w:rsid w:val="00F960F4"/>
    <w:rsid w:val="00F9624B"/>
    <w:rsid w:val="00F966D2"/>
    <w:rsid w:val="00F96C8D"/>
    <w:rsid w:val="00F96CD8"/>
    <w:rsid w:val="00F96DC1"/>
    <w:rsid w:val="00F979C1"/>
    <w:rsid w:val="00F97FBB"/>
    <w:rsid w:val="00FA0BE2"/>
    <w:rsid w:val="00FA10C8"/>
    <w:rsid w:val="00FA1602"/>
    <w:rsid w:val="00FA1AD8"/>
    <w:rsid w:val="00FA29B1"/>
    <w:rsid w:val="00FA2A58"/>
    <w:rsid w:val="00FA2AA4"/>
    <w:rsid w:val="00FA2C43"/>
    <w:rsid w:val="00FA3335"/>
    <w:rsid w:val="00FA373F"/>
    <w:rsid w:val="00FA3B56"/>
    <w:rsid w:val="00FA3CB7"/>
    <w:rsid w:val="00FA3EB8"/>
    <w:rsid w:val="00FA3F60"/>
    <w:rsid w:val="00FA4029"/>
    <w:rsid w:val="00FA4605"/>
    <w:rsid w:val="00FA4B13"/>
    <w:rsid w:val="00FA4E7E"/>
    <w:rsid w:val="00FA4F87"/>
    <w:rsid w:val="00FA52E1"/>
    <w:rsid w:val="00FA5ADB"/>
    <w:rsid w:val="00FA6246"/>
    <w:rsid w:val="00FA68AB"/>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B1B"/>
    <w:rsid w:val="00FC2D68"/>
    <w:rsid w:val="00FC3D64"/>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548"/>
    <w:rsid w:val="00FD2666"/>
    <w:rsid w:val="00FD2C3F"/>
    <w:rsid w:val="00FD30A3"/>
    <w:rsid w:val="00FD30C6"/>
    <w:rsid w:val="00FD32C6"/>
    <w:rsid w:val="00FD3706"/>
    <w:rsid w:val="00FD38E2"/>
    <w:rsid w:val="00FD4385"/>
    <w:rsid w:val="00FD4CF8"/>
    <w:rsid w:val="00FD52A0"/>
    <w:rsid w:val="00FD583D"/>
    <w:rsid w:val="00FD5DF7"/>
    <w:rsid w:val="00FD6705"/>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336"/>
    <w:rsid w:val="00FE67E3"/>
    <w:rsid w:val="00FE6A61"/>
    <w:rsid w:val="00FE7768"/>
    <w:rsid w:val="00FE7FB1"/>
    <w:rsid w:val="00FF002A"/>
    <w:rsid w:val="00FF01B7"/>
    <w:rsid w:val="00FF0356"/>
    <w:rsid w:val="00FF09C3"/>
    <w:rsid w:val="00FF0B8C"/>
    <w:rsid w:val="00FF0BA9"/>
    <w:rsid w:val="00FF0CC1"/>
    <w:rsid w:val="00FF0E0E"/>
    <w:rsid w:val="00FF1407"/>
    <w:rsid w:val="00FF295F"/>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11"/>
    <w:rsid w:val="00FF6A35"/>
    <w:rsid w:val="00FF6CAE"/>
    <w:rsid w:val="00FF6D35"/>
    <w:rsid w:val="00FF6D3E"/>
    <w:rsid w:val="00FF6E87"/>
    <w:rsid w:val="00FF6FE9"/>
    <w:rsid w:val="00FF702B"/>
    <w:rsid w:val="00FF737E"/>
    <w:rsid w:val="00FF7803"/>
    <w:rsid w:val="00FF7D96"/>
    <w:rsid w:val="0137B958"/>
    <w:rsid w:val="04FE5FB4"/>
    <w:rsid w:val="0B7E7377"/>
    <w:rsid w:val="0CC4372F"/>
    <w:rsid w:val="0F06A63A"/>
    <w:rsid w:val="1106DF5D"/>
    <w:rsid w:val="2706BBE8"/>
    <w:rsid w:val="273C70AA"/>
    <w:rsid w:val="29F71D75"/>
    <w:rsid w:val="2D82F4CD"/>
    <w:rsid w:val="3A232DAE"/>
    <w:rsid w:val="3B37DCF7"/>
    <w:rsid w:val="3B64F921"/>
    <w:rsid w:val="3CB0A163"/>
    <w:rsid w:val="44EA5C5F"/>
    <w:rsid w:val="51687F50"/>
    <w:rsid w:val="54C8AD52"/>
    <w:rsid w:val="55A754F5"/>
    <w:rsid w:val="57A752C4"/>
    <w:rsid w:val="585CA2EC"/>
    <w:rsid w:val="5FFCD84A"/>
    <w:rsid w:val="6C82558A"/>
    <w:rsid w:val="6D1A1152"/>
    <w:rsid w:val="7284797A"/>
    <w:rsid w:val="7B1A7F63"/>
    <w:rsid w:val="7C2CE14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A4FABC15-0043-4C5F-ADDD-9571F212DC7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99"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uiPriority w:val="99"/>
    <w:qFormat/>
    <w:rsid w:val="00134222"/>
  </w:style>
  <w:style w:type="character" w:customStyle="1" w:styleId="BodyTextChar">
    <w:name w:val="Body Text Char"/>
    <w:basedOn w:val="DefaultParagraphFont"/>
    <w:link w:val="BodyText"/>
    <w:uiPriority w:val="99"/>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character" w:customStyle="1" w:styleId="ui-provider">
    <w:name w:val="ui-provider"/>
    <w:basedOn w:val="DefaultParagraphFont"/>
    <w:rsid w:val="00860090"/>
  </w:style>
  <w:style w:type="paragraph" w:customStyle="1" w:styleId="DTPLIheadinggreen">
    <w:name w:val="DTPLI heading green"/>
    <w:basedOn w:val="Normal"/>
    <w:next w:val="Normal"/>
    <w:qFormat/>
    <w:rsid w:val="00730AF9"/>
    <w:pPr>
      <w:keepNext/>
      <w:spacing w:before="480" w:line="240" w:lineRule="auto"/>
      <w:ind w:right="-2"/>
    </w:pPr>
    <w:rPr>
      <w:rFonts w:ascii="Tahoma" w:hAnsi="Tahoma" w:cs="Arial"/>
      <w:color w:val="57A84C"/>
      <w:sz w:val="30"/>
    </w:rPr>
  </w:style>
  <w:style w:type="paragraph" w:customStyle="1" w:styleId="paragraph">
    <w:name w:val="paragraph"/>
    <w:basedOn w:val="Normal"/>
    <w:rsid w:val="00EE19BC"/>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EE19BC"/>
  </w:style>
  <w:style w:type="character" w:customStyle="1" w:styleId="eop">
    <w:name w:val="eop"/>
    <w:basedOn w:val="DefaultParagraphFont"/>
    <w:rsid w:val="00EE19BC"/>
  </w:style>
  <w:style w:type="paragraph" w:customStyle="1" w:styleId="DTPLIbodycopy">
    <w:name w:val="DTPLI body copy"/>
    <w:basedOn w:val="Normal"/>
    <w:uiPriority w:val="1"/>
    <w:qFormat/>
    <w:rsid w:val="6C82558A"/>
    <w:pPr>
      <w:spacing w:before="0"/>
      <w:ind w:right="-2"/>
    </w:pPr>
    <w:rPr>
      <w:rFonts w:ascii="Tahoma" w:hAnsi="Tahoma" w:cs="Arial"/>
      <w:sz w:val="18"/>
      <w:szCs w:val="18"/>
    </w:rPr>
  </w:style>
  <w:style w:type="character" w:styleId="Mention">
    <w:name w:val="Mention"/>
    <w:basedOn w:val="DefaultParagraphFont"/>
    <w:uiPriority w:val="99"/>
    <w:unhideWhenUsed/>
    <w:rsid w:val="005454B3"/>
    <w:rPr>
      <w:color w:val="2B579A"/>
      <w:shd w:val="clear" w:color="auto" w:fill="E1DFDD"/>
    </w:rPr>
  </w:style>
  <w:style w:type="paragraph" w:customStyle="1" w:styleId="BoldHeading">
    <w:name w:val="Bold Heading"/>
    <w:basedOn w:val="Normal"/>
    <w:next w:val="BodyText"/>
    <w:qFormat/>
    <w:rsid w:val="00146C71"/>
    <w:pPr>
      <w:spacing w:before="280" w:after="240"/>
    </w:pPr>
    <w:rPr>
      <w:rFonts w:cs="Arial"/>
      <w:b/>
      <w:color w:val="232222" w:themeColor="text1"/>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02981653">
      <w:bodyDiv w:val="1"/>
      <w:marLeft w:val="0"/>
      <w:marRight w:val="0"/>
      <w:marTop w:val="0"/>
      <w:marBottom w:val="0"/>
      <w:divBdr>
        <w:top w:val="none" w:sz="0" w:space="0" w:color="auto"/>
        <w:left w:val="none" w:sz="0" w:space="0" w:color="auto"/>
        <w:bottom w:val="none" w:sz="0" w:space="0" w:color="auto"/>
        <w:right w:val="none" w:sz="0" w:space="0" w:color="auto"/>
      </w:divBdr>
      <w:divsChild>
        <w:div w:id="1693065945">
          <w:marLeft w:val="0"/>
          <w:marRight w:val="0"/>
          <w:marTop w:val="0"/>
          <w:marBottom w:val="0"/>
          <w:divBdr>
            <w:top w:val="none" w:sz="0" w:space="0" w:color="auto"/>
            <w:left w:val="none" w:sz="0" w:space="0" w:color="auto"/>
            <w:bottom w:val="none" w:sz="0" w:space="0" w:color="auto"/>
            <w:right w:val="none" w:sz="0" w:space="0" w:color="auto"/>
          </w:divBdr>
          <w:divsChild>
            <w:div w:id="283268938">
              <w:marLeft w:val="0"/>
              <w:marRight w:val="0"/>
              <w:marTop w:val="0"/>
              <w:marBottom w:val="0"/>
              <w:divBdr>
                <w:top w:val="none" w:sz="0" w:space="0" w:color="auto"/>
                <w:left w:val="none" w:sz="0" w:space="0" w:color="auto"/>
                <w:bottom w:val="none" w:sz="0" w:space="0" w:color="auto"/>
                <w:right w:val="none" w:sz="0" w:space="0" w:color="auto"/>
              </w:divBdr>
            </w:div>
            <w:div w:id="859511360">
              <w:marLeft w:val="0"/>
              <w:marRight w:val="0"/>
              <w:marTop w:val="0"/>
              <w:marBottom w:val="0"/>
              <w:divBdr>
                <w:top w:val="none" w:sz="0" w:space="0" w:color="auto"/>
                <w:left w:val="none" w:sz="0" w:space="0" w:color="auto"/>
                <w:bottom w:val="none" w:sz="0" w:space="0" w:color="auto"/>
                <w:right w:val="none" w:sz="0" w:space="0" w:color="auto"/>
              </w:divBdr>
            </w:div>
            <w:div w:id="909850211">
              <w:marLeft w:val="0"/>
              <w:marRight w:val="0"/>
              <w:marTop w:val="0"/>
              <w:marBottom w:val="0"/>
              <w:divBdr>
                <w:top w:val="none" w:sz="0" w:space="0" w:color="auto"/>
                <w:left w:val="none" w:sz="0" w:space="0" w:color="auto"/>
                <w:bottom w:val="none" w:sz="0" w:space="0" w:color="auto"/>
                <w:right w:val="none" w:sz="0" w:space="0" w:color="auto"/>
              </w:divBdr>
            </w:div>
            <w:div w:id="947393504">
              <w:marLeft w:val="0"/>
              <w:marRight w:val="0"/>
              <w:marTop w:val="0"/>
              <w:marBottom w:val="0"/>
              <w:divBdr>
                <w:top w:val="none" w:sz="0" w:space="0" w:color="auto"/>
                <w:left w:val="none" w:sz="0" w:space="0" w:color="auto"/>
                <w:bottom w:val="none" w:sz="0" w:space="0" w:color="auto"/>
                <w:right w:val="none" w:sz="0" w:space="0" w:color="auto"/>
              </w:divBdr>
            </w:div>
            <w:div w:id="1055354325">
              <w:marLeft w:val="0"/>
              <w:marRight w:val="0"/>
              <w:marTop w:val="0"/>
              <w:marBottom w:val="0"/>
              <w:divBdr>
                <w:top w:val="none" w:sz="0" w:space="0" w:color="auto"/>
                <w:left w:val="none" w:sz="0" w:space="0" w:color="auto"/>
                <w:bottom w:val="none" w:sz="0" w:space="0" w:color="auto"/>
                <w:right w:val="none" w:sz="0" w:space="0" w:color="auto"/>
              </w:divBdr>
            </w:div>
            <w:div w:id="1056855159">
              <w:marLeft w:val="0"/>
              <w:marRight w:val="0"/>
              <w:marTop w:val="0"/>
              <w:marBottom w:val="0"/>
              <w:divBdr>
                <w:top w:val="none" w:sz="0" w:space="0" w:color="auto"/>
                <w:left w:val="none" w:sz="0" w:space="0" w:color="auto"/>
                <w:bottom w:val="none" w:sz="0" w:space="0" w:color="auto"/>
                <w:right w:val="none" w:sz="0" w:space="0" w:color="auto"/>
              </w:divBdr>
            </w:div>
            <w:div w:id="1773864348">
              <w:marLeft w:val="0"/>
              <w:marRight w:val="0"/>
              <w:marTop w:val="0"/>
              <w:marBottom w:val="0"/>
              <w:divBdr>
                <w:top w:val="none" w:sz="0" w:space="0" w:color="auto"/>
                <w:left w:val="none" w:sz="0" w:space="0" w:color="auto"/>
                <w:bottom w:val="none" w:sz="0" w:space="0" w:color="auto"/>
                <w:right w:val="none" w:sz="0" w:space="0" w:color="auto"/>
              </w:divBdr>
            </w:div>
            <w:div w:id="1947499065">
              <w:marLeft w:val="0"/>
              <w:marRight w:val="0"/>
              <w:marTop w:val="0"/>
              <w:marBottom w:val="0"/>
              <w:divBdr>
                <w:top w:val="none" w:sz="0" w:space="0" w:color="auto"/>
                <w:left w:val="none" w:sz="0" w:space="0" w:color="auto"/>
                <w:bottom w:val="none" w:sz="0" w:space="0" w:color="auto"/>
                <w:right w:val="none" w:sz="0" w:space="0" w:color="auto"/>
              </w:divBdr>
            </w:div>
          </w:divsChild>
        </w:div>
        <w:div w:id="1798259840">
          <w:marLeft w:val="0"/>
          <w:marRight w:val="0"/>
          <w:marTop w:val="0"/>
          <w:marBottom w:val="0"/>
          <w:divBdr>
            <w:top w:val="none" w:sz="0" w:space="0" w:color="auto"/>
            <w:left w:val="none" w:sz="0" w:space="0" w:color="auto"/>
            <w:bottom w:val="none" w:sz="0" w:space="0" w:color="auto"/>
            <w:right w:val="none" w:sz="0" w:space="0" w:color="auto"/>
          </w:divBdr>
          <w:divsChild>
            <w:div w:id="350959651">
              <w:marLeft w:val="0"/>
              <w:marRight w:val="0"/>
              <w:marTop w:val="0"/>
              <w:marBottom w:val="0"/>
              <w:divBdr>
                <w:top w:val="none" w:sz="0" w:space="0" w:color="auto"/>
                <w:left w:val="none" w:sz="0" w:space="0" w:color="auto"/>
                <w:bottom w:val="none" w:sz="0" w:space="0" w:color="auto"/>
                <w:right w:val="none" w:sz="0" w:space="0" w:color="auto"/>
              </w:divBdr>
            </w:div>
            <w:div w:id="599071130">
              <w:marLeft w:val="0"/>
              <w:marRight w:val="0"/>
              <w:marTop w:val="0"/>
              <w:marBottom w:val="0"/>
              <w:divBdr>
                <w:top w:val="none" w:sz="0" w:space="0" w:color="auto"/>
                <w:left w:val="none" w:sz="0" w:space="0" w:color="auto"/>
                <w:bottom w:val="none" w:sz="0" w:space="0" w:color="auto"/>
                <w:right w:val="none" w:sz="0" w:space="0" w:color="auto"/>
              </w:divBdr>
            </w:div>
            <w:div w:id="640430473">
              <w:marLeft w:val="0"/>
              <w:marRight w:val="0"/>
              <w:marTop w:val="0"/>
              <w:marBottom w:val="0"/>
              <w:divBdr>
                <w:top w:val="none" w:sz="0" w:space="0" w:color="auto"/>
                <w:left w:val="none" w:sz="0" w:space="0" w:color="auto"/>
                <w:bottom w:val="none" w:sz="0" w:space="0" w:color="auto"/>
                <w:right w:val="none" w:sz="0" w:space="0" w:color="auto"/>
              </w:divBdr>
            </w:div>
            <w:div w:id="879173276">
              <w:marLeft w:val="0"/>
              <w:marRight w:val="0"/>
              <w:marTop w:val="0"/>
              <w:marBottom w:val="0"/>
              <w:divBdr>
                <w:top w:val="none" w:sz="0" w:space="0" w:color="auto"/>
                <w:left w:val="none" w:sz="0" w:space="0" w:color="auto"/>
                <w:bottom w:val="none" w:sz="0" w:space="0" w:color="auto"/>
                <w:right w:val="none" w:sz="0" w:space="0" w:color="auto"/>
              </w:divBdr>
            </w:div>
            <w:div w:id="1093357372">
              <w:marLeft w:val="0"/>
              <w:marRight w:val="0"/>
              <w:marTop w:val="0"/>
              <w:marBottom w:val="0"/>
              <w:divBdr>
                <w:top w:val="none" w:sz="0" w:space="0" w:color="auto"/>
                <w:left w:val="none" w:sz="0" w:space="0" w:color="auto"/>
                <w:bottom w:val="none" w:sz="0" w:space="0" w:color="auto"/>
                <w:right w:val="none" w:sz="0" w:space="0" w:color="auto"/>
              </w:divBdr>
            </w:div>
            <w:div w:id="1311249562">
              <w:marLeft w:val="0"/>
              <w:marRight w:val="0"/>
              <w:marTop w:val="0"/>
              <w:marBottom w:val="0"/>
              <w:divBdr>
                <w:top w:val="none" w:sz="0" w:space="0" w:color="auto"/>
                <w:left w:val="none" w:sz="0" w:space="0" w:color="auto"/>
                <w:bottom w:val="none" w:sz="0" w:space="0" w:color="auto"/>
                <w:right w:val="none" w:sz="0" w:space="0" w:color="auto"/>
              </w:divBdr>
            </w:div>
            <w:div w:id="1344625033">
              <w:marLeft w:val="0"/>
              <w:marRight w:val="0"/>
              <w:marTop w:val="0"/>
              <w:marBottom w:val="0"/>
              <w:divBdr>
                <w:top w:val="none" w:sz="0" w:space="0" w:color="auto"/>
                <w:left w:val="none" w:sz="0" w:space="0" w:color="auto"/>
                <w:bottom w:val="none" w:sz="0" w:space="0" w:color="auto"/>
                <w:right w:val="none" w:sz="0" w:space="0" w:color="auto"/>
              </w:divBdr>
            </w:div>
            <w:div w:id="1398089623">
              <w:marLeft w:val="0"/>
              <w:marRight w:val="0"/>
              <w:marTop w:val="0"/>
              <w:marBottom w:val="0"/>
              <w:divBdr>
                <w:top w:val="none" w:sz="0" w:space="0" w:color="auto"/>
                <w:left w:val="none" w:sz="0" w:space="0" w:color="auto"/>
                <w:bottom w:val="none" w:sz="0" w:space="0" w:color="auto"/>
                <w:right w:val="none" w:sz="0" w:space="0" w:color="auto"/>
              </w:divBdr>
            </w:div>
            <w:div w:id="1461724679">
              <w:marLeft w:val="0"/>
              <w:marRight w:val="0"/>
              <w:marTop w:val="0"/>
              <w:marBottom w:val="0"/>
              <w:divBdr>
                <w:top w:val="none" w:sz="0" w:space="0" w:color="auto"/>
                <w:left w:val="none" w:sz="0" w:space="0" w:color="auto"/>
                <w:bottom w:val="none" w:sz="0" w:space="0" w:color="auto"/>
                <w:right w:val="none" w:sz="0" w:space="0" w:color="auto"/>
              </w:divBdr>
            </w:div>
            <w:div w:id="1487355094">
              <w:marLeft w:val="0"/>
              <w:marRight w:val="0"/>
              <w:marTop w:val="0"/>
              <w:marBottom w:val="0"/>
              <w:divBdr>
                <w:top w:val="none" w:sz="0" w:space="0" w:color="auto"/>
                <w:left w:val="none" w:sz="0" w:space="0" w:color="auto"/>
                <w:bottom w:val="none" w:sz="0" w:space="0" w:color="auto"/>
                <w:right w:val="none" w:sz="0" w:space="0" w:color="auto"/>
              </w:divBdr>
            </w:div>
            <w:div w:id="1547401953">
              <w:marLeft w:val="0"/>
              <w:marRight w:val="0"/>
              <w:marTop w:val="0"/>
              <w:marBottom w:val="0"/>
              <w:divBdr>
                <w:top w:val="none" w:sz="0" w:space="0" w:color="auto"/>
                <w:left w:val="none" w:sz="0" w:space="0" w:color="auto"/>
                <w:bottom w:val="none" w:sz="0" w:space="0" w:color="auto"/>
                <w:right w:val="none" w:sz="0" w:space="0" w:color="auto"/>
              </w:divBdr>
            </w:div>
            <w:div w:id="1641422008">
              <w:marLeft w:val="0"/>
              <w:marRight w:val="0"/>
              <w:marTop w:val="0"/>
              <w:marBottom w:val="0"/>
              <w:divBdr>
                <w:top w:val="none" w:sz="0" w:space="0" w:color="auto"/>
                <w:left w:val="none" w:sz="0" w:space="0" w:color="auto"/>
                <w:bottom w:val="none" w:sz="0" w:space="0" w:color="auto"/>
                <w:right w:val="none" w:sz="0" w:space="0" w:color="auto"/>
              </w:divBdr>
            </w:div>
            <w:div w:id="1657611762">
              <w:marLeft w:val="0"/>
              <w:marRight w:val="0"/>
              <w:marTop w:val="0"/>
              <w:marBottom w:val="0"/>
              <w:divBdr>
                <w:top w:val="none" w:sz="0" w:space="0" w:color="auto"/>
                <w:left w:val="none" w:sz="0" w:space="0" w:color="auto"/>
                <w:bottom w:val="none" w:sz="0" w:space="0" w:color="auto"/>
                <w:right w:val="none" w:sz="0" w:space="0" w:color="auto"/>
              </w:divBdr>
            </w:div>
            <w:div w:id="1734429225">
              <w:marLeft w:val="0"/>
              <w:marRight w:val="0"/>
              <w:marTop w:val="0"/>
              <w:marBottom w:val="0"/>
              <w:divBdr>
                <w:top w:val="none" w:sz="0" w:space="0" w:color="auto"/>
                <w:left w:val="none" w:sz="0" w:space="0" w:color="auto"/>
                <w:bottom w:val="none" w:sz="0" w:space="0" w:color="auto"/>
                <w:right w:val="none" w:sz="0" w:space="0" w:color="auto"/>
              </w:divBdr>
            </w:div>
            <w:div w:id="1747144622">
              <w:marLeft w:val="0"/>
              <w:marRight w:val="0"/>
              <w:marTop w:val="0"/>
              <w:marBottom w:val="0"/>
              <w:divBdr>
                <w:top w:val="none" w:sz="0" w:space="0" w:color="auto"/>
                <w:left w:val="none" w:sz="0" w:space="0" w:color="auto"/>
                <w:bottom w:val="none" w:sz="0" w:space="0" w:color="auto"/>
                <w:right w:val="none" w:sz="0" w:space="0" w:color="auto"/>
              </w:divBdr>
            </w:div>
            <w:div w:id="1829130661">
              <w:marLeft w:val="0"/>
              <w:marRight w:val="0"/>
              <w:marTop w:val="0"/>
              <w:marBottom w:val="0"/>
              <w:divBdr>
                <w:top w:val="none" w:sz="0" w:space="0" w:color="auto"/>
                <w:left w:val="none" w:sz="0" w:space="0" w:color="auto"/>
                <w:bottom w:val="none" w:sz="0" w:space="0" w:color="auto"/>
                <w:right w:val="none" w:sz="0" w:space="0" w:color="auto"/>
              </w:divBdr>
            </w:div>
            <w:div w:id="19097309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5818730">
      <w:bodyDiv w:val="1"/>
      <w:marLeft w:val="0"/>
      <w:marRight w:val="0"/>
      <w:marTop w:val="0"/>
      <w:marBottom w:val="0"/>
      <w:divBdr>
        <w:top w:val="none" w:sz="0" w:space="0" w:color="auto"/>
        <w:left w:val="none" w:sz="0" w:space="0" w:color="auto"/>
        <w:bottom w:val="none" w:sz="0" w:space="0" w:color="auto"/>
        <w:right w:val="none" w:sz="0" w:space="0" w:color="auto"/>
      </w:divBdr>
      <w:divsChild>
        <w:div w:id="323820415">
          <w:marLeft w:val="0"/>
          <w:marRight w:val="0"/>
          <w:marTop w:val="0"/>
          <w:marBottom w:val="0"/>
          <w:divBdr>
            <w:top w:val="none" w:sz="0" w:space="0" w:color="auto"/>
            <w:left w:val="none" w:sz="0" w:space="0" w:color="auto"/>
            <w:bottom w:val="none" w:sz="0" w:space="0" w:color="auto"/>
            <w:right w:val="none" w:sz="0" w:space="0" w:color="auto"/>
          </w:divBdr>
        </w:div>
        <w:div w:id="494037109">
          <w:marLeft w:val="0"/>
          <w:marRight w:val="0"/>
          <w:marTop w:val="0"/>
          <w:marBottom w:val="0"/>
          <w:divBdr>
            <w:top w:val="none" w:sz="0" w:space="0" w:color="auto"/>
            <w:left w:val="none" w:sz="0" w:space="0" w:color="auto"/>
            <w:bottom w:val="none" w:sz="0" w:space="0" w:color="auto"/>
            <w:right w:val="none" w:sz="0" w:space="0" w:color="auto"/>
          </w:divBdr>
        </w:div>
        <w:div w:id="933364927">
          <w:marLeft w:val="0"/>
          <w:marRight w:val="0"/>
          <w:marTop w:val="0"/>
          <w:marBottom w:val="0"/>
          <w:divBdr>
            <w:top w:val="none" w:sz="0" w:space="0" w:color="auto"/>
            <w:left w:val="none" w:sz="0" w:space="0" w:color="auto"/>
            <w:bottom w:val="none" w:sz="0" w:space="0" w:color="auto"/>
            <w:right w:val="none" w:sz="0" w:space="0" w:color="auto"/>
          </w:divBdr>
        </w:div>
        <w:div w:id="1387146594">
          <w:marLeft w:val="0"/>
          <w:marRight w:val="0"/>
          <w:marTop w:val="0"/>
          <w:marBottom w:val="0"/>
          <w:divBdr>
            <w:top w:val="none" w:sz="0" w:space="0" w:color="auto"/>
            <w:left w:val="none" w:sz="0" w:space="0" w:color="auto"/>
            <w:bottom w:val="none" w:sz="0" w:space="0" w:color="auto"/>
            <w:right w:val="none" w:sz="0" w:space="0" w:color="auto"/>
          </w:divBdr>
        </w:div>
        <w:div w:id="1421413861">
          <w:marLeft w:val="0"/>
          <w:marRight w:val="0"/>
          <w:marTop w:val="0"/>
          <w:marBottom w:val="0"/>
          <w:divBdr>
            <w:top w:val="none" w:sz="0" w:space="0" w:color="auto"/>
            <w:left w:val="none" w:sz="0" w:space="0" w:color="auto"/>
            <w:bottom w:val="none" w:sz="0" w:space="0" w:color="auto"/>
            <w:right w:val="none" w:sz="0" w:space="0" w:color="auto"/>
          </w:divBdr>
        </w:div>
        <w:div w:id="1567567995">
          <w:marLeft w:val="0"/>
          <w:marRight w:val="0"/>
          <w:marTop w:val="0"/>
          <w:marBottom w:val="0"/>
          <w:divBdr>
            <w:top w:val="none" w:sz="0" w:space="0" w:color="auto"/>
            <w:left w:val="none" w:sz="0" w:space="0" w:color="auto"/>
            <w:bottom w:val="none" w:sz="0" w:space="0" w:color="auto"/>
            <w:right w:val="none" w:sz="0" w:space="0" w:color="auto"/>
          </w:divBdr>
        </w:div>
        <w:div w:id="1935239631">
          <w:marLeft w:val="0"/>
          <w:marRight w:val="0"/>
          <w:marTop w:val="0"/>
          <w:marBottom w:val="0"/>
          <w:divBdr>
            <w:top w:val="none" w:sz="0" w:space="0" w:color="auto"/>
            <w:left w:val="none" w:sz="0" w:space="0" w:color="auto"/>
            <w:bottom w:val="none" w:sz="0" w:space="0" w:color="auto"/>
            <w:right w:val="none" w:sz="0" w:space="0" w:color="auto"/>
          </w:divBdr>
        </w:div>
        <w:div w:id="2020765776">
          <w:marLeft w:val="0"/>
          <w:marRight w:val="0"/>
          <w:marTop w:val="0"/>
          <w:marBottom w:val="0"/>
          <w:divBdr>
            <w:top w:val="none" w:sz="0" w:space="0" w:color="auto"/>
            <w:left w:val="none" w:sz="0" w:space="0" w:color="auto"/>
            <w:bottom w:val="none" w:sz="0" w:space="0" w:color="auto"/>
            <w:right w:val="none" w:sz="0" w:space="0" w:color="auto"/>
          </w:divBdr>
        </w:div>
        <w:div w:id="2133553768">
          <w:marLeft w:val="0"/>
          <w:marRight w:val="0"/>
          <w:marTop w:val="0"/>
          <w:marBottom w:val="0"/>
          <w:divBdr>
            <w:top w:val="none" w:sz="0" w:space="0" w:color="auto"/>
            <w:left w:val="none" w:sz="0" w:space="0" w:color="auto"/>
            <w:bottom w:val="none" w:sz="0" w:space="0" w:color="auto"/>
            <w:right w:val="none" w:sz="0" w:space="0" w:color="auto"/>
          </w:divBdr>
        </w:div>
      </w:divsChild>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81767760">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30566575">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01439305">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33271404">
      <w:bodyDiv w:val="1"/>
      <w:marLeft w:val="0"/>
      <w:marRight w:val="0"/>
      <w:marTop w:val="0"/>
      <w:marBottom w:val="0"/>
      <w:divBdr>
        <w:top w:val="none" w:sz="0" w:space="0" w:color="auto"/>
        <w:left w:val="none" w:sz="0" w:space="0" w:color="auto"/>
        <w:bottom w:val="none" w:sz="0" w:space="0" w:color="auto"/>
        <w:right w:val="none" w:sz="0" w:space="0" w:color="auto"/>
      </w:divBdr>
    </w:div>
    <w:div w:id="1545826438">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29693197">
      <w:bodyDiv w:val="1"/>
      <w:marLeft w:val="0"/>
      <w:marRight w:val="0"/>
      <w:marTop w:val="0"/>
      <w:marBottom w:val="0"/>
      <w:divBdr>
        <w:top w:val="none" w:sz="0" w:space="0" w:color="auto"/>
        <w:left w:val="none" w:sz="0" w:space="0" w:color="auto"/>
        <w:bottom w:val="none" w:sz="0" w:space="0" w:color="auto"/>
        <w:right w:val="none" w:sz="0" w:space="0" w:color="auto"/>
      </w:divBdr>
    </w:div>
    <w:div w:id="1864050801">
      <w:bodyDiv w:val="1"/>
      <w:marLeft w:val="0"/>
      <w:marRight w:val="0"/>
      <w:marTop w:val="0"/>
      <w:marBottom w:val="0"/>
      <w:divBdr>
        <w:top w:val="none" w:sz="0" w:space="0" w:color="auto"/>
        <w:left w:val="none" w:sz="0" w:space="0" w:color="auto"/>
        <w:bottom w:val="none" w:sz="0" w:space="0" w:color="auto"/>
        <w:right w:val="none" w:sz="0" w:space="0" w:color="auto"/>
      </w:divBdr>
    </w:div>
    <w:div w:id="1938906172">
      <w:bodyDiv w:val="1"/>
      <w:marLeft w:val="0"/>
      <w:marRight w:val="0"/>
      <w:marTop w:val="0"/>
      <w:marBottom w:val="0"/>
      <w:divBdr>
        <w:top w:val="none" w:sz="0" w:space="0" w:color="auto"/>
        <w:left w:val="none" w:sz="0" w:space="0" w:color="auto"/>
        <w:bottom w:val="none" w:sz="0" w:space="0" w:color="auto"/>
        <w:right w:val="none" w:sz="0" w:space="0" w:color="auto"/>
      </w:divBdr>
      <w:divsChild>
        <w:div w:id="1097672028">
          <w:marLeft w:val="0"/>
          <w:marRight w:val="0"/>
          <w:marTop w:val="0"/>
          <w:marBottom w:val="0"/>
          <w:divBdr>
            <w:top w:val="none" w:sz="0" w:space="0" w:color="auto"/>
            <w:left w:val="none" w:sz="0" w:space="0" w:color="auto"/>
            <w:bottom w:val="none" w:sz="0" w:space="0" w:color="auto"/>
            <w:right w:val="none" w:sz="0" w:space="0" w:color="auto"/>
          </w:divBdr>
        </w:div>
        <w:div w:id="1893076662">
          <w:marLeft w:val="0"/>
          <w:marRight w:val="0"/>
          <w:marTop w:val="0"/>
          <w:marBottom w:val="0"/>
          <w:divBdr>
            <w:top w:val="none" w:sz="0" w:space="0" w:color="auto"/>
            <w:left w:val="none" w:sz="0" w:space="0" w:color="auto"/>
            <w:bottom w:val="none" w:sz="0" w:space="0" w:color="auto"/>
            <w:right w:val="none" w:sz="0" w:space="0" w:color="auto"/>
          </w:divBdr>
          <w:divsChild>
            <w:div w:id="310014757">
              <w:marLeft w:val="0"/>
              <w:marRight w:val="0"/>
              <w:marTop w:val="0"/>
              <w:marBottom w:val="0"/>
              <w:divBdr>
                <w:top w:val="none" w:sz="0" w:space="0" w:color="auto"/>
                <w:left w:val="none" w:sz="0" w:space="0" w:color="auto"/>
                <w:bottom w:val="none" w:sz="0" w:space="0" w:color="auto"/>
                <w:right w:val="none" w:sz="0" w:space="0" w:color="auto"/>
              </w:divBdr>
            </w:div>
            <w:div w:id="433785840">
              <w:marLeft w:val="0"/>
              <w:marRight w:val="0"/>
              <w:marTop w:val="0"/>
              <w:marBottom w:val="0"/>
              <w:divBdr>
                <w:top w:val="none" w:sz="0" w:space="0" w:color="auto"/>
                <w:left w:val="none" w:sz="0" w:space="0" w:color="auto"/>
                <w:bottom w:val="none" w:sz="0" w:space="0" w:color="auto"/>
                <w:right w:val="none" w:sz="0" w:space="0" w:color="auto"/>
              </w:divBdr>
            </w:div>
            <w:div w:id="1200436534">
              <w:marLeft w:val="0"/>
              <w:marRight w:val="0"/>
              <w:marTop w:val="0"/>
              <w:marBottom w:val="0"/>
              <w:divBdr>
                <w:top w:val="none" w:sz="0" w:space="0" w:color="auto"/>
                <w:left w:val="none" w:sz="0" w:space="0" w:color="auto"/>
                <w:bottom w:val="none" w:sz="0" w:space="0" w:color="auto"/>
                <w:right w:val="none" w:sz="0" w:space="0" w:color="auto"/>
              </w:divBdr>
            </w:div>
            <w:div w:id="1566793564">
              <w:marLeft w:val="0"/>
              <w:marRight w:val="0"/>
              <w:marTop w:val="0"/>
              <w:marBottom w:val="0"/>
              <w:divBdr>
                <w:top w:val="none" w:sz="0" w:space="0" w:color="auto"/>
                <w:left w:val="none" w:sz="0" w:space="0" w:color="auto"/>
                <w:bottom w:val="none" w:sz="0" w:space="0" w:color="auto"/>
                <w:right w:val="none" w:sz="0" w:space="0" w:color="auto"/>
              </w:divBdr>
            </w:div>
            <w:div w:id="2082213646">
              <w:marLeft w:val="0"/>
              <w:marRight w:val="0"/>
              <w:marTop w:val="0"/>
              <w:marBottom w:val="0"/>
              <w:divBdr>
                <w:top w:val="none" w:sz="0" w:space="0" w:color="auto"/>
                <w:left w:val="none" w:sz="0" w:space="0" w:color="auto"/>
                <w:bottom w:val="none" w:sz="0" w:space="0" w:color="auto"/>
                <w:right w:val="none" w:sz="0" w:space="0" w:color="auto"/>
              </w:divBdr>
            </w:div>
            <w:div w:id="21345949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39" Type="http://schemas.openxmlformats.org/officeDocument/2006/relationships/glossaryDocument" Target="glossary/document.xml"/><Relationship Id="rId21" Type="http://schemas.openxmlformats.org/officeDocument/2006/relationships/image" Target="media/image8.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footer" Target="footer3.xm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hyperlink" Target="file:///C:\Users\fionadurante\Downloads\deeca.vic.gov.au" TargetMode="External"/><Relationship Id="rId36" Type="http://schemas.openxmlformats.org/officeDocument/2006/relationships/hyperlink" Target="mailto:customer.service@deeca.vic.gov.au" TargetMode="Externa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30" Type="http://schemas.openxmlformats.org/officeDocument/2006/relationships/footer" Target="footer1.xml"/><Relationship Id="rId35" Type="http://schemas.openxmlformats.org/officeDocument/2006/relationships/hyperlink" Target="mailto:aboriginal.employment@deeca.vic.gov.au" TargetMode="Externa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5002EFF" w:usb1="C200ACFF"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123F1"/>
    <w:rsid w:val="000E45F8"/>
    <w:rsid w:val="001C3C90"/>
    <w:rsid w:val="001C5B1E"/>
    <w:rsid w:val="003567C2"/>
    <w:rsid w:val="00404F39"/>
    <w:rsid w:val="0046024D"/>
    <w:rsid w:val="00562E10"/>
    <w:rsid w:val="00671564"/>
    <w:rsid w:val="00786F8C"/>
    <w:rsid w:val="007E4CB9"/>
    <w:rsid w:val="008732E6"/>
    <w:rsid w:val="0092065C"/>
    <w:rsid w:val="00A32835"/>
    <w:rsid w:val="00A96356"/>
    <w:rsid w:val="00B40341"/>
    <w:rsid w:val="00BE2E96"/>
    <w:rsid w:val="00C42A12"/>
    <w:rsid w:val="00C653C4"/>
    <w:rsid w:val="00C72630"/>
    <w:rsid w:val="00D83E5E"/>
    <w:rsid w:val="00ED03FD"/>
    <w:rsid w:val="00F77216"/>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20</Value>
      <Value>19</Value>
      <Value>11</Value>
      <Value>10</Value>
      <Value>21</Value>
    </TaxCatchAll>
    <b9b43b809ea4445880dbf70bb9849525 xmlns="9fd47c19-1c4a-4d7d-b342-c10cef269344" xsi:nil="true"/>
    <pb0badcc4c144703855597c78047301a xmlns="9fd47c19-1c4a-4d7d-b342-c10cef269344">Position Description9b605b16-5ff4-4142-9815-57489365a519</pb0badcc4c144703855597c78047301a>
    <fb3179c379644f499d7166d0c985669b xmlns="9fd47c19-1c4a-4d7d-b342-c10cef269344">FOUO955eb6fc-b35a-4808-8aa5-31e514fa3f26</fb3179c379644f499d7166d0c985669b>
    <_dlc_DocId xmlns="a5f32de4-e402-4188-b034-e71ca7d22e54">DOCID2044-1792440928-153</_dlc_DocId>
    <_dlc_DocIdUrl xmlns="a5f32de4-e402-4188-b034-e71ca7d22e54">
      <Url>https://delwpvicgovau.sharepoint.com/sites/ecm_2044/_layouts/15/DocIdRedir.aspx?ID=DOCID2044-1792440928-153</Url>
      <Description>DOCID2044-1792440928-153</Description>
    </_dlc_DocIdUrl>
    <pd01c257034b4e86b1f58279a3bd54c6 xmlns="08c1ea28-1067-4b10-9e87-bcfde8a6b47f">Unclassified7fa379f4-4aba-4692-ab80-7d39d3a23cf4</pd01c257034b4e86b1f58279a3bd54c6>
    <g91c59fb10974fa1a03160ad8386f0f4 xmlns="08c1ea28-1067-4b10-9e87-bcfde8a6b47f" xsi:nil="true"/>
    <Financial_x0020_Year xmlns="08c1ea28-1067-4b10-9e87-bcfde8a6b47f" xsi:nil="true"/>
  </documentManagement>
</p:properties>
</file>

<file path=customXml/item5.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6.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C9AF7E3480481A4E84663EADBD2A745C" ma:contentTypeVersion="0" ma:contentTypeDescription="For use with ECM V2 HR Administration libraries. Documents relating to the hiring, on boarding, secondment, higher duties etc. of staff and contractors. &#10;!Note: Performance Management is in EPP " ma:contentTypeScope="" ma:versionID="e753ad030ca106f5f7b49ef228a96059">
  <xsd:schema xmlns:xsd="http://www.w3.org/2001/XMLSchema" xmlns:xs="http://www.w3.org/2001/XMLSchema" xmlns:p="http://schemas.microsoft.com/office/2006/metadata/properties" xmlns:ns2="08c1ea28-1067-4b10-9e87-bcfde8a6b47f" xmlns:ns3="9fd47c19-1c4a-4d7d-b342-c10cef269344" xmlns:ns4="a5f32de4-e402-4188-b034-e71ca7d22e54" targetNamespace="http://schemas.microsoft.com/office/2006/metadata/properties" ma:root="true" ma:fieldsID="d6a0b872f729c81b46fe3e8abc3fb134" ns2:_="" ns3:_="" ns4:_="">
    <xsd:import namespace="08c1ea28-1067-4b10-9e87-bcfde8a6b47f"/>
    <xsd:import namespace="9fd47c19-1c4a-4d7d-b342-c10cef269344"/>
    <xsd:import namespace="a5f32de4-e402-4188-b034-e71ca7d22e54"/>
    <xsd:element name="properties">
      <xsd:complexType>
        <xsd:sequence>
          <xsd:element name="documentManagement">
            <xsd:complexType>
              <xsd:all>
                <xsd:element ref="ns2:Financial_x0020_Year" minOccurs="0"/>
                <xsd:element ref="ns2:pd01c257034b4e86b1f58279a3bd54c6" minOccurs="0"/>
                <xsd:element ref="ns3:TaxCatchAll" minOccurs="0"/>
                <xsd:element ref="ns2:TaxCatchAllLabel" minOccurs="0"/>
                <xsd:element ref="ns3:fb3179c379644f499d7166d0c985669b" minOccurs="0"/>
                <xsd:element ref="ns3:b9b43b809ea4445880dbf70bb9849525" minOccurs="0"/>
                <xsd:element ref="ns3:pb0badcc4c144703855597c78047301a" minOccurs="0"/>
                <xsd:element ref="ns2:g91c59fb10974fa1a03160ad8386f0f4"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c1ea28-1067-4b10-9e87-bcfde8a6b47f"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pd01c257034b4e86b1f58279a3bd54c6" ma:index="8" nillable="true" ma:displayName="Security Classification_0" ma:hidden="true" ma:internalName="pd01c257034b4e86b1f58279a3bd54c6">
      <xsd:simpleType>
        <xsd:restriction base="dms:Note"/>
      </xsd:simpleType>
    </xsd:element>
    <xsd:element name="TaxCatchAllLabel" ma:index="10" nillable="true" ma:displayName="Taxonomy Catch All Column1" ma:hidden="true" ma:list="{1c6cb5c7-2111-41e1-8438-d2c8f921baed}"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g91c59fb10974fa1a03160ad8386f0f4" ma:index="19" nillable="true" ma:displayName="Record Purpose_0" ma:hidden="true" ma:internalName="g91c59fb10974fa1a03160ad8386f0f4">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9" nillable="true" ma:displayName="Taxonomy Catch All Column" ma:description="" ma:hidden="true" ma:list="{1c6cb5c7-2111-41e1-8438-d2c8f921baed}" ma:internalName="TaxCatchAll" ma:showField="CatchAllData" ma:web="9348db88-3380-4d4d-bf2a-c8d4000e2134">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2" nillable="true" ma:displayName="Dissemination Limiting Marker_0" ma:hidden="true" ma:internalName="fb3179c379644f499d7166d0c985669b">
      <xsd:simpleType>
        <xsd:restriction base="dms:Note"/>
      </xsd:simpleType>
    </xsd:element>
    <xsd:element name="b9b43b809ea4445880dbf70bb9849525" ma:index="14" nillable="true" ma:displayName="Department Document Type_0" ma:hidden="true" ma:internalName="b9b43b809ea4445880dbf70bb9849525">
      <xsd:simpleType>
        <xsd:restriction base="dms:Note"/>
      </xsd:simpleType>
    </xsd:element>
    <xsd:element name="pb0badcc4c144703855597c78047301a" ma:index="16" nillable="true" ma:displayName="Records Class HR Admin_0" ma:hidden="true" ma:internalName="pb0badcc4c144703855597c78047301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1" nillable="true" ma:displayName="Document ID Value" ma:description="The value of the document ID assigned to this item." ma:indexed="true"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1" ma:displayName="Position N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08c1ea28-1067-4b10-9e87-bcfde8a6b47f"/>
  </ds:schemaRefs>
</ds:datastoreItem>
</file>

<file path=customXml/itemProps5.xml><?xml version="1.0" encoding="utf-8"?>
<ds:datastoreItem xmlns:ds="http://schemas.openxmlformats.org/officeDocument/2006/customXml" ds:itemID="{46E11195-2926-4C6A-897A-459AAABEA38A}">
  <ds:schemaRefs>
    <ds:schemaRef ds:uri="Microsoft.SharePoint.Taxonomy.ContentTypeSync"/>
  </ds:schemaRefs>
</ds:datastoreItem>
</file>

<file path=customXml/itemProps6.xml><?xml version="1.0" encoding="utf-8"?>
<ds:datastoreItem xmlns:ds="http://schemas.openxmlformats.org/officeDocument/2006/customXml" ds:itemID="{8EADE636-7ED1-42DE-A910-0CA5400F65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c1ea28-1067-4b10-9e87-bcfde8a6b47f"/>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F35E91E1-57D5-42F5-8877-F4D411213932}">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Normal.dotm</Template>
  <TotalTime>16</TotalTime>
  <Pages>6</Pages>
  <Words>2678</Words>
  <Characters>15266</Characters>
  <Application>Microsoft Office Word</Application>
  <DocSecurity>0</DocSecurity>
  <Lines>127</Lines>
  <Paragraphs>35</Paragraphs>
  <ScaleCrop>false</ScaleCrop>
  <Company/>
  <LinksUpToDate>false</LinksUpToDate>
  <CharactersWithSpaces>17909</CharactersWithSpaces>
  <SharedDoc>false</SharedDoc>
  <HLinks>
    <vt:vector size="30" baseType="variant">
      <vt:variant>
        <vt:i4>2687044</vt:i4>
      </vt:variant>
      <vt:variant>
        <vt:i4>18</vt:i4>
      </vt:variant>
      <vt:variant>
        <vt:i4>0</vt:i4>
      </vt:variant>
      <vt:variant>
        <vt:i4>5</vt:i4>
      </vt:variant>
      <vt:variant>
        <vt:lpwstr>mailto:customer.service@delwp.vic.gov.au</vt:lpwstr>
      </vt:variant>
      <vt:variant>
        <vt:lpwstr/>
      </vt:variant>
      <vt:variant>
        <vt:i4>4456505</vt:i4>
      </vt:variant>
      <vt:variant>
        <vt:i4>15</vt:i4>
      </vt:variant>
      <vt:variant>
        <vt:i4>0</vt:i4>
      </vt:variant>
      <vt:variant>
        <vt:i4>5</vt:i4>
      </vt:variant>
      <vt:variant>
        <vt:lpwstr>mailto:self.determination@delwp.vic.gov.au</vt:lpwstr>
      </vt:variant>
      <vt:variant>
        <vt:lpwstr/>
      </vt:variant>
      <vt:variant>
        <vt:i4>1638431</vt:i4>
      </vt:variant>
      <vt:variant>
        <vt:i4>12</vt:i4>
      </vt:variant>
      <vt:variant>
        <vt:i4>0</vt:i4>
      </vt:variant>
      <vt:variant>
        <vt:i4>5</vt:i4>
      </vt:variant>
      <vt:variant>
        <vt:lpwstr>http://www.delwp.vic.gov.au/</vt:lpwstr>
      </vt:variant>
      <vt:variant>
        <vt:lpwstr/>
      </vt:variant>
      <vt:variant>
        <vt:i4>2097223</vt:i4>
      </vt:variant>
      <vt:variant>
        <vt:i4>0</vt:i4>
      </vt:variant>
      <vt:variant>
        <vt:i4>0</vt:i4>
      </vt:variant>
      <vt:variant>
        <vt:i4>5</vt:i4>
      </vt:variant>
      <vt:variant>
        <vt:lpwstr>mailto:joanna.gilligan@deeca.vic.gov.au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50963823</dc:title>
  <dc:subject>Position Description</dc:subject>
  <dc:creator>Fiona</dc:creator>
  <cp:keywords/>
  <dc:description/>
  <cp:lastModifiedBy>Fionna X Keating (DEECA)</cp:lastModifiedBy>
  <cp:revision>57</cp:revision>
  <cp:lastPrinted>2023-11-18T14:53:00Z</cp:lastPrinted>
  <dcterms:created xsi:type="dcterms:W3CDTF">2026-06-30T23:09:00Z</dcterms:created>
  <dcterms:modified xsi:type="dcterms:W3CDTF">2026-08-20T04:30:00Z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0x0101009298E819CE1EBB4F8D2096B3E0F0C2910F00C9AF7E3480481A4E84663EADBD2A745C</vt:lpwstr>
  </property>
  <property fmtid="{D5CDD505-2E9C-101B-9397-08002B2CF9AE}" pid="5" name="MediaServiceImageTags">
    <vt:lpwstr/>
  </property>
  <property fmtid="{D5CDD505-2E9C-101B-9397-08002B2CF9AE}" pid="6" name="_dlc_DocIdItemGuid">
    <vt:lpwstr>f49750aa-a592-4df9-9adc-8ff6bf879093</vt:lpwstr>
  </property>
  <property fmtid="{D5CDD505-2E9C-101B-9397-08002B2CF9AE}" pid="7" name="Dissemination Limiting Marker">
    <vt:lpwstr>10;#FOUO|955eb6fc-b35a-4808-8aa5-31e514fa3f26</vt:lpwstr>
  </property>
  <property fmtid="{D5CDD505-2E9C-101B-9397-08002B2CF9AE}" pid="8" name="Security Classification">
    <vt:lpwstr>11;#Unclassified|7fa379f4-4aba-4692-ab80-7d39d3a23cf4</vt:lpwstr>
  </property>
  <property fmtid="{D5CDD505-2E9C-101B-9397-08002B2CF9AE}" pid="9" name="g91c59fb10974fa1a03160ad8386f0f4">
    <vt:lpwstr/>
  </property>
  <property fmtid="{D5CDD505-2E9C-101B-9397-08002B2CF9AE}" pid="10" name="Records Class Team Admin">
    <vt:lpwstr/>
  </property>
  <property fmtid="{D5CDD505-2E9C-101B-9397-08002B2CF9AE}" pid="11" name="Department Document Type">
    <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6" name="Sub-Section">
    <vt:lpwstr/>
  </property>
  <property fmtid="{D5CDD505-2E9C-101B-9397-08002B2CF9AE}" pid="17" name="Agency">
    <vt:lpwstr>1;#Department of Environment, Land, Water and Planning|607a3f87-1228-4cd9-82a5-076aa8776274</vt:lpwstr>
  </property>
  <property fmtid="{D5CDD505-2E9C-101B-9397-08002B2CF9AE}" pid="18" name="Branch">
    <vt:lpwstr>21;#All|8270565e-a836-42c0-aa61-1ac7b0ff14aa</vt:lpwstr>
  </property>
  <property fmtid="{D5CDD505-2E9C-101B-9397-08002B2CF9AE}" pid="19" name="o85941e134754762b9719660a258a6e6">
    <vt:lpwstr/>
  </property>
  <property fmtid="{D5CDD505-2E9C-101B-9397-08002B2CF9AE}" pid="20" name="xTOCTable">
    <vt:lpwstr>H</vt:lpwstr>
  </property>
  <property fmtid="{D5CDD505-2E9C-101B-9397-08002B2CF9AE}" pid="21" name="xHeadingsNumbered">
    <vt:lpwstr>0</vt:lpwstr>
  </property>
  <property fmtid="{D5CDD505-2E9C-101B-9397-08002B2CF9AE}" pid="22" name="Copyright Licence Name">
    <vt:lpwstr/>
  </property>
  <property fmtid="{D5CDD505-2E9C-101B-9397-08002B2CF9AE}" pid="23" name="Resource type">
    <vt:lpwstr/>
  </property>
  <property fmtid="{D5CDD505-2E9C-101B-9397-08002B2CF9AE}" pid="24" name="xSubtitle">
    <vt:lpwstr>Subtitle</vt:lpwstr>
  </property>
  <property fmtid="{D5CDD505-2E9C-101B-9397-08002B2CF9AE}" pid="25" name="xCR">
    <vt:lpwstr>Heading</vt:lpwstr>
  </property>
  <property fmtid="{D5CDD505-2E9C-101B-9397-08002B2CF9AE}" pid="26" name="xDoctype">
    <vt:lpwstr/>
  </property>
  <property fmtid="{D5CDD505-2E9C-101B-9397-08002B2CF9AE}" pid="27" name="df723ab3fe1c4eb7a0b151674e7ac40d">
    <vt:lpwstr/>
  </property>
  <property fmtid="{D5CDD505-2E9C-101B-9397-08002B2CF9AE}" pid="28" name="Division">
    <vt:lpwstr>20;#People and Culture|c4e519e5-2a1a-4634-bbb0-9eb965f1a8c4</vt:lpwstr>
  </property>
  <property fmtid="{D5CDD505-2E9C-101B-9397-08002B2CF9AE}" pid="29" name="xTOCApp">
    <vt:lpwstr>H</vt:lpwstr>
  </property>
  <property fmtid="{D5CDD505-2E9C-101B-9397-08002B2CF9AE}" pid="30" name="xDate">
    <vt:lpwstr/>
  </property>
  <property fmtid="{D5CDD505-2E9C-101B-9397-08002B2CF9AE}" pid="31" name="xTOCH2">
    <vt:lpwstr>Y</vt:lpwstr>
  </property>
  <property fmtid="{D5CDD505-2E9C-101B-9397-08002B2CF9AE}" pid="32" name="AuthorIds_UIVersion_9216">
    <vt:lpwstr>1110</vt:lpwstr>
  </property>
  <property fmtid="{D5CDD505-2E9C-101B-9397-08002B2CF9AE}" pid="33" name="ld508a88e6264ce89693af80a72862cb">
    <vt:lpwstr/>
  </property>
  <property fmtid="{D5CDD505-2E9C-101B-9397-08002B2CF9AE}" pid="34" name="Category">
    <vt:lpwstr/>
  </property>
  <property fmtid="{D5CDD505-2E9C-101B-9397-08002B2CF9AE}" pid="35" name="AdaOwningGroup">
    <vt:lpwstr>18;#People and Culture|4fe8dd26-179b-41a1-8a74-1f09d81ad67a</vt:lpwstr>
  </property>
  <property fmtid="{D5CDD505-2E9C-101B-9397-08002B2CF9AE}" pid="36" name="xTitle">
    <vt:lpwstr>Title</vt:lpwstr>
  </property>
  <property fmtid="{D5CDD505-2E9C-101B-9397-08002B2CF9AE}" pid="37" name="xTOCFigure">
    <vt:lpwstr>H</vt:lpwstr>
  </property>
  <property fmtid="{D5CDD505-2E9C-101B-9397-08002B2CF9AE}" pid="38" name="xTOCH3">
    <vt:lpwstr>Y</vt:lpwstr>
  </property>
  <property fmtid="{D5CDD505-2E9C-101B-9397-08002B2CF9AE}" pid="39" name="xStatus">
    <vt:lpwstr/>
  </property>
  <property fmtid="{D5CDD505-2E9C-101B-9397-08002B2CF9AE}" pid="40" name="Reference Type">
    <vt:lpwstr/>
  </property>
  <property fmtid="{D5CDD505-2E9C-101B-9397-08002B2CF9AE}" pid="41" name="Copyright License Type">
    <vt:lpwstr/>
  </property>
  <property fmtid="{D5CDD505-2E9C-101B-9397-08002B2CF9AE}" pid="42" name="xAppendixName">
    <vt:lpwstr>Appendix</vt:lpwstr>
  </property>
  <property fmtid="{D5CDD505-2E9C-101B-9397-08002B2CF9AE}" pid="43" name="Capability">
    <vt:lpwstr/>
  </property>
  <property fmtid="{D5CDD505-2E9C-101B-9397-08002B2CF9AE}" pid="44" name="xTOCH4">
    <vt:lpwstr>N</vt:lpwstr>
  </property>
  <property fmtid="{D5CDD505-2E9C-101B-9397-08002B2CF9AE}" pid="45" name="Group1">
    <vt:lpwstr>4;#Corporate Services|583021de-5b88-4fc0-9d26-f0e13a42b826</vt:lpwstr>
  </property>
  <property fmtid="{D5CDD505-2E9C-101B-9397-08002B2CF9AE}" pid="46" name="Section">
    <vt:lpwstr>7;#All|8270565e-a836-42c0-aa61-1ac7b0ff14aa</vt:lpwstr>
  </property>
  <property fmtid="{D5CDD505-2E9C-101B-9397-08002B2CF9AE}" pid="47" name="MSIP_Label_4257e2ab-f512-40e2-9c9a-c64247360765_Enabled">
    <vt:lpwstr>true</vt:lpwstr>
  </property>
  <property fmtid="{D5CDD505-2E9C-101B-9397-08002B2CF9AE}" pid="48" name="MSIP_Label_4257e2ab-f512-40e2-9c9a-c64247360765_Method">
    <vt:lpwstr>Privileged</vt:lpwstr>
  </property>
  <property fmtid="{D5CDD505-2E9C-101B-9397-08002B2CF9AE}" pid="49" name="MSIP_Label_4257e2ab-f512-40e2-9c9a-c64247360765_Name">
    <vt:lpwstr>OFFICIAL</vt:lpwstr>
  </property>
  <property fmtid="{D5CDD505-2E9C-101B-9397-08002B2CF9AE}" pid="50" name="MSIP_Label_4257e2ab-f512-40e2-9c9a-c64247360765_SiteId">
    <vt:lpwstr>e8bdd6f7-fc18-4e48-a554-7f547927223b</vt:lpwstr>
  </property>
  <property fmtid="{D5CDD505-2E9C-101B-9397-08002B2CF9AE}" pid="51" name="MSIP_Label_4257e2ab-f512-40e2-9c9a-c64247360765_ContentBits">
    <vt:lpwstr>2</vt:lpwstr>
  </property>
  <property fmtid="{D5CDD505-2E9C-101B-9397-08002B2CF9AE}" pid="52" name="MSIP_Label_4257e2ab-f512-40e2-9c9a-c64247360765_SetDate">
    <vt:lpwstr>2023-07-31T00:39:52Z</vt:lpwstr>
  </property>
  <property fmtid="{D5CDD505-2E9C-101B-9397-08002B2CF9AE}" pid="53" name="MSIP_Label_4257e2ab-f512-40e2-9c9a-c64247360765_ActionId">
    <vt:lpwstr>a41eb282-9d1d-48a1-ab6f-6938229dc586</vt:lpwstr>
  </property>
  <property fmtid="{D5CDD505-2E9C-101B-9397-08002B2CF9AE}" pid="54" name="Records_x0020_Class_x0020_HR_x0020_Admin">
    <vt:lpwstr>19;#Position Description|9b605b16-5ff4-4142-9815-57489365a519</vt:lpwstr>
  </property>
  <property fmtid="{D5CDD505-2E9C-101B-9397-08002B2CF9AE}" pid="55" name="Security_x0020_Classification">
    <vt:lpwstr>11;#Unclassified|7fa379f4-4aba-4692-ab80-7d39d3a23cf4</vt:lpwstr>
  </property>
  <property fmtid="{D5CDD505-2E9C-101B-9397-08002B2CF9AE}" pid="56" name="Department_x0020_Document_x0020_Type">
    <vt:lpwstr/>
  </property>
  <property fmtid="{D5CDD505-2E9C-101B-9397-08002B2CF9AE}" pid="57" name="Dissemination_x0020_Limiting_x0020_Marker">
    <vt:lpwstr>10;#FOUO|955eb6fc-b35a-4808-8aa5-31e514fa3f26</vt:lpwstr>
  </property>
  <property fmtid="{D5CDD505-2E9C-101B-9397-08002B2CF9AE}" pid="58" name="Records Class HR Admin">
    <vt:lpwstr>19;#Position Description|9b605b16-5ff4-4142-9815-57489365a519</vt:lpwstr>
  </property>
  <property fmtid="{D5CDD505-2E9C-101B-9397-08002B2CF9AE}" pid="59" name="docLang">
    <vt:lpwstr>en</vt:lpwstr>
  </property>
  <property fmtid="{D5CDD505-2E9C-101B-9397-08002B2CF9AE}" pid="60" name="fb3179c379644f499d7166d0c985669b0">
    <vt:lpwstr>FOUO|955eb6fc-b35a-4808-8aa5-31e514fa3f26</vt:lpwstr>
  </property>
  <property fmtid="{D5CDD505-2E9C-101B-9397-08002B2CF9AE}" pid="61" name="pd01c257034b4e86b1f58279a3bd54c60">
    <vt:lpwstr>Unclassified|7fa379f4-4aba-4692-ab80-7d39d3a23cf4</vt:lpwstr>
  </property>
  <property fmtid="{D5CDD505-2E9C-101B-9397-08002B2CF9AE}" pid="62" name="g91c59fb10974fa1a03160ad8386f0f40">
    <vt:lpwstr/>
  </property>
  <property fmtid="{D5CDD505-2E9C-101B-9397-08002B2CF9AE}" pid="63" name="b9b43b809ea4445880dbf70bb98495250">
    <vt:lpwstr/>
  </property>
  <property fmtid="{D5CDD505-2E9C-101B-9397-08002B2CF9AE}" pid="64" name="ce30ee04515448fca0009e3ecda303f3">
    <vt:lpwstr>All|8270565e-a836-42c0-aa61-1ac7b0ff14aa</vt:lpwstr>
  </property>
  <property fmtid="{D5CDD505-2E9C-101B-9397-08002B2CF9AE}" pid="65" name="a62e35d3ca6e4c3dbb873e9839083a22">
    <vt:lpwstr>People and Culture|c4e519e5-2a1a-4634-bbb0-9eb965f1a8c4</vt:lpwstr>
  </property>
  <property fmtid="{D5CDD505-2E9C-101B-9397-08002B2CF9AE}" pid="66" name="pb0badcc4c144703855597c78047301a0">
    <vt:lpwstr>Position Description|9b605b16-5ff4-4142-9815-57489365a519</vt:lpwstr>
  </property>
  <property fmtid="{D5CDD505-2E9C-101B-9397-08002B2CF9AE}" pid="67" name="BFS Division">
    <vt:lpwstr>Forest and Fire Assets and Resources (FFAR)</vt:lpwstr>
  </property>
  <property fmtid="{D5CDD505-2E9C-101B-9397-08002B2CF9AE}" pid="68" name="BFS Branch">
    <vt:lpwstr>Technology</vt:lpwstr>
  </property>
  <property fmtid="{D5CDD505-2E9C-101B-9397-08002B2CF9AE}" pid="69" name="BFS Team">
    <vt:lpwstr>Architecture and Engineering</vt:lpwstr>
  </property>
  <property fmtid="{D5CDD505-2E9C-101B-9397-08002B2CF9AE}" pid="70" name="No">
    <vt:lpwstr>1</vt:lpwstr>
  </property>
  <property fmtid="{D5CDD505-2E9C-101B-9397-08002B2CF9AE}" pid="71" name="Grade">
    <vt:lpwstr>VPS Grade 6</vt:lpwstr>
  </property>
  <property fmtid="{D5CDD505-2E9C-101B-9397-08002B2CF9AE}" pid="72" name="Tenure">
    <vt:lpwstr>Ongoing</vt:lpwstr>
  </property>
</Properties>
</file>