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3E70916D" w:rsidR="00254F12" w:rsidRPr="00862057" w:rsidRDefault="00402980" w:rsidP="00DC48C3">
      <w:pPr>
        <w:pStyle w:val="Heading1"/>
        <w:framePr w:w="6381"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936103" w:rsidRPr="00254560">
            <w:t>Department of Energy, Environment and Climate Action</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DC48C3">
          <w:pPr>
            <w:pStyle w:val="Subtitle"/>
            <w:framePr w:w="6381"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6926B5E2">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716AB968">
              <v:shape id="Navy" style="position:absolute;margin-left:0;margin-top:0;width:538.3pt;height:175.45pt;z-index:-25164902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28B2FCA1">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4A458C5D">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448F5891">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434B8DE5">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648AFE52">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69F6FF1C">
              <v:shape id="RibbonElement2" style="position:absolute;margin-left:413.8pt;margin-top:105.25pt;width:98.95pt;height:70.3pt;z-index:25167667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04C5D3C8">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39D50176">
              <v:shape id="RibbonElement3" style="position:absolute;margin-left:380.55pt;margin-top:140.05pt;width:82.5pt;height:35.45pt;z-index:25167769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40922A62">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48D31E1D">
              <v:shape id="RibbonElement4Grp" style="position:absolute;margin-left:446.25pt;margin-top:105.25pt;width:83.05pt;height:70.3pt;z-index:25167872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1038EC94">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0DA4C424">
              <v:shape id="RibbonElement1" style="position:absolute;margin-left:463.65pt;margin-top:0;width:132.1pt;height:140.3pt;z-index:2516725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0B9F1102">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headerReference w:type="default" r:id="rId28"/>
          <w:footerReference w:type="even" r:id="rId29"/>
          <w:footerReference w:type="default" r:id="rId30"/>
          <w:headerReference w:type="first" r:id="rId31"/>
          <w:footerReference w:type="first" r:id="rId32"/>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B32A1E6">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7C498F21" w:rsidR="00495B3B" w:rsidRPr="00495B3B" w:rsidRDefault="00CA132E" w:rsidP="00495B3B">
            <w:pPr>
              <w:spacing w:before="0" w:after="0"/>
              <w:ind w:left="57" w:right="-450"/>
              <w:rPr>
                <w:rFonts w:ascii="Arial" w:hAnsi="Arial" w:cs="Arial"/>
                <w:color w:val="363534"/>
                <w:szCs w:val="22"/>
              </w:rPr>
            </w:pPr>
            <w:r w:rsidRPr="00DC48C3">
              <w:rPr>
                <w:rFonts w:ascii="Arial" w:hAnsi="Arial" w:cs="Arial"/>
                <w:color w:val="363534"/>
                <w:szCs w:val="22"/>
              </w:rPr>
              <w:t>Program Coordinator Established Invasives</w:t>
            </w:r>
          </w:p>
        </w:tc>
      </w:tr>
      <w:tr w:rsidR="00495B3B" w:rsidRPr="00495B3B" w14:paraId="5F8F815C" w14:textId="77777777" w:rsidTr="0B32A1E6">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07B52F34" w:rsidR="00495B3B" w:rsidRPr="00495B3B" w:rsidRDefault="00CA132E" w:rsidP="00495B3B">
            <w:pPr>
              <w:spacing w:before="0" w:after="0"/>
              <w:ind w:left="57" w:right="-450"/>
              <w:rPr>
                <w:rFonts w:ascii="Arial" w:hAnsi="Arial" w:cs="Arial"/>
                <w:color w:val="363534"/>
                <w:szCs w:val="22"/>
              </w:rPr>
            </w:pPr>
            <w:r>
              <w:rPr>
                <w:rFonts w:ascii="Arial" w:hAnsi="Arial" w:cs="Arial"/>
                <w:color w:val="363534"/>
                <w:szCs w:val="22"/>
              </w:rPr>
              <w:t>50958263</w:t>
            </w:r>
          </w:p>
        </w:tc>
      </w:tr>
      <w:tr w:rsidR="00495B3B" w:rsidRPr="00495B3B" w14:paraId="6052E497" w14:textId="77777777" w:rsidTr="0B32A1E6">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6F2BE283" w:rsidR="00495B3B" w:rsidRPr="00495B3B" w:rsidRDefault="00CA132E" w:rsidP="00495B3B">
            <w:pPr>
              <w:spacing w:before="0" w:after="0"/>
              <w:ind w:left="57" w:right="-450"/>
              <w:rPr>
                <w:rFonts w:ascii="Arial" w:hAnsi="Arial" w:cs="Arial"/>
                <w:color w:val="363534"/>
                <w:szCs w:val="22"/>
              </w:rPr>
            </w:pPr>
            <w:r>
              <w:rPr>
                <w:rFonts w:ascii="Arial" w:hAnsi="Arial" w:cs="Arial"/>
                <w:color w:val="363534"/>
                <w:szCs w:val="22"/>
              </w:rPr>
              <w:t>SCI D</w:t>
            </w:r>
          </w:p>
        </w:tc>
      </w:tr>
      <w:tr w:rsidR="00495B3B" w:rsidRPr="00495B3B" w14:paraId="513E600D" w14:textId="77777777" w:rsidTr="0B32A1E6">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1E012B86" w:rsidR="00495B3B" w:rsidRPr="00495B3B" w:rsidRDefault="004A1CBC" w:rsidP="00495B3B">
            <w:pPr>
              <w:spacing w:before="0" w:after="0"/>
              <w:ind w:left="57" w:right="-450"/>
              <w:rPr>
                <w:rFonts w:ascii="Arial" w:hAnsi="Arial" w:cs="Arial"/>
                <w:color w:val="363534"/>
                <w:szCs w:val="22"/>
              </w:rPr>
            </w:pPr>
            <w:r w:rsidRPr="004A1CBC">
              <w:rPr>
                <w:rFonts w:ascii="Arial" w:hAnsi="Arial" w:cs="Arial"/>
                <w:color w:val="363534"/>
                <w:szCs w:val="22"/>
              </w:rPr>
              <w:t>$</w:t>
            </w:r>
            <w:r w:rsidR="004F2C25">
              <w:rPr>
                <w:rFonts w:ascii="Arial" w:hAnsi="Arial" w:cs="Arial"/>
                <w:color w:val="363534"/>
                <w:szCs w:val="22"/>
              </w:rPr>
              <w:t>142,790</w:t>
            </w:r>
            <w:r w:rsidRPr="004A1CBC">
              <w:rPr>
                <w:rFonts w:ascii="Arial" w:hAnsi="Arial" w:cs="Arial"/>
                <w:color w:val="363534"/>
                <w:szCs w:val="22"/>
              </w:rPr>
              <w:t xml:space="preserve"> to $1</w:t>
            </w:r>
            <w:r w:rsidR="00A574D9">
              <w:rPr>
                <w:rFonts w:ascii="Arial" w:hAnsi="Arial" w:cs="Arial"/>
                <w:color w:val="363534"/>
                <w:szCs w:val="22"/>
              </w:rPr>
              <w:t>91</w:t>
            </w:r>
            <w:r w:rsidRPr="004A1CBC">
              <w:rPr>
                <w:rFonts w:ascii="Arial" w:hAnsi="Arial" w:cs="Arial"/>
                <w:color w:val="363534"/>
                <w:szCs w:val="22"/>
              </w:rPr>
              <w:t>,</w:t>
            </w:r>
            <w:r w:rsidR="00A574D9">
              <w:rPr>
                <w:rFonts w:ascii="Arial" w:hAnsi="Arial" w:cs="Arial"/>
                <w:color w:val="363534"/>
                <w:szCs w:val="22"/>
              </w:rPr>
              <w:t>084</w:t>
            </w:r>
            <w:r w:rsidR="00DC48C3">
              <w:rPr>
                <w:rFonts w:ascii="Arial" w:hAnsi="Arial" w:cs="Arial"/>
                <w:color w:val="363534"/>
                <w:szCs w:val="22"/>
              </w:rPr>
              <w:t xml:space="preserve"> Plus Superannuation </w:t>
            </w:r>
          </w:p>
        </w:tc>
      </w:tr>
      <w:tr w:rsidR="00495B3B" w:rsidRPr="00495B3B" w14:paraId="2A722203" w14:textId="77777777" w:rsidTr="0B32A1E6">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1F9A68BF" w:rsidR="00495B3B" w:rsidRPr="00495B3B" w:rsidRDefault="00DC48C3" w:rsidP="00495B3B">
            <w:pPr>
              <w:tabs>
                <w:tab w:val="left" w:pos="3529"/>
              </w:tabs>
              <w:spacing w:before="0" w:after="0"/>
              <w:ind w:left="57" w:right="-450"/>
              <w:rPr>
                <w:rFonts w:ascii="Arial" w:hAnsi="Arial" w:cs="Arial"/>
                <w:color w:val="363534"/>
                <w:szCs w:val="22"/>
              </w:rPr>
            </w:pPr>
            <w:r>
              <w:rPr>
                <w:rFonts w:ascii="Arial" w:hAnsi="Arial" w:cs="Arial"/>
                <w:color w:val="363534"/>
                <w:szCs w:val="22"/>
              </w:rPr>
              <w:t xml:space="preserve">Fixed Term Until </w:t>
            </w:r>
            <w:r w:rsidRPr="00DC48C3">
              <w:rPr>
                <w:rFonts w:ascii="Arial" w:hAnsi="Arial" w:cs="Arial"/>
                <w:color w:val="363534"/>
                <w:szCs w:val="22"/>
              </w:rPr>
              <w:t>17/04/2027</w:t>
            </w:r>
          </w:p>
        </w:tc>
      </w:tr>
      <w:tr w:rsidR="00495B3B" w:rsidRPr="00495B3B" w14:paraId="73E4C712" w14:textId="77777777" w:rsidTr="0B32A1E6">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2EBB56C1" w:rsidR="00495B3B" w:rsidRPr="00495B3B" w:rsidRDefault="00D65EEB" w:rsidP="00495B3B">
            <w:pPr>
              <w:spacing w:before="0" w:after="0"/>
              <w:ind w:left="57" w:right="-450"/>
              <w:rPr>
                <w:rFonts w:ascii="Arial" w:hAnsi="Arial" w:cs="Arial"/>
                <w:color w:val="363534"/>
                <w:szCs w:val="22"/>
              </w:rPr>
            </w:pPr>
            <w:r>
              <w:rPr>
                <w:rFonts w:ascii="Arial" w:hAnsi="Arial" w:cs="Arial"/>
                <w:color w:val="363534"/>
                <w:szCs w:val="22"/>
              </w:rPr>
              <w:t>Agriculture Victoria</w:t>
            </w:r>
          </w:p>
        </w:tc>
      </w:tr>
      <w:tr w:rsidR="00495B3B" w:rsidRPr="00495B3B" w14:paraId="1EBFF7E6" w14:textId="77777777" w:rsidTr="0B32A1E6">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2BF25CA9" w:rsidR="00495B3B" w:rsidRPr="00495B3B" w:rsidRDefault="0069315C" w:rsidP="00495B3B">
            <w:pPr>
              <w:spacing w:before="0" w:after="0"/>
              <w:ind w:left="57" w:right="-450"/>
              <w:rPr>
                <w:rFonts w:ascii="Arial" w:hAnsi="Arial" w:cs="Arial"/>
                <w:color w:val="363534"/>
                <w:szCs w:val="22"/>
              </w:rPr>
            </w:pPr>
            <w:r w:rsidRPr="0069315C">
              <w:rPr>
                <w:rFonts w:ascii="Arial" w:hAnsi="Arial" w:cs="Arial"/>
                <w:color w:val="363534"/>
                <w:szCs w:val="22"/>
              </w:rPr>
              <w:t>Biosecurity Victoria</w:t>
            </w:r>
            <w:r w:rsidRPr="0069315C">
              <w:rPr>
                <w:rFonts w:ascii="Arial" w:hAnsi="Arial" w:cs="Arial"/>
                <w:color w:val="363534"/>
                <w:szCs w:val="22"/>
              </w:rPr>
              <w:t xml:space="preserve"> </w:t>
            </w:r>
            <w:r w:rsidR="00B443D3" w:rsidRPr="00DC48C3">
              <w:rPr>
                <w:rFonts w:ascii="Arial" w:hAnsi="Arial" w:cs="Arial"/>
                <w:color w:val="363534"/>
                <w:szCs w:val="22"/>
              </w:rPr>
              <w:t>/ Plants, Chemicals and Invasives</w:t>
            </w:r>
          </w:p>
        </w:tc>
      </w:tr>
      <w:tr w:rsidR="00495B3B" w:rsidRPr="00495B3B" w14:paraId="37A0D7CE" w14:textId="77777777" w:rsidTr="0B32A1E6">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14B8AD18" w:rsidR="00495B3B" w:rsidRPr="00495B3B" w:rsidRDefault="00E646F3" w:rsidP="00495B3B">
            <w:pPr>
              <w:spacing w:before="0" w:after="0"/>
              <w:ind w:left="57" w:right="-450"/>
              <w:rPr>
                <w:rFonts w:ascii="Arial" w:hAnsi="Arial" w:cs="Arial"/>
                <w:color w:val="363534"/>
                <w:szCs w:val="22"/>
              </w:rPr>
            </w:pPr>
            <w:r>
              <w:rPr>
                <w:rFonts w:ascii="Arial" w:hAnsi="Arial" w:cs="Arial"/>
                <w:color w:val="363534"/>
                <w:szCs w:val="22"/>
              </w:rPr>
              <w:t>Negotiable Victoria</w:t>
            </w:r>
          </w:p>
          <w:p w14:paraId="3B7CA3B3" w14:textId="7B01CEFF" w:rsidR="00495B3B" w:rsidRPr="00495B3B" w:rsidRDefault="00495B3B" w:rsidP="0B32A1E6">
            <w:pPr>
              <w:spacing w:before="0" w:after="0"/>
              <w:ind w:left="57" w:right="-450"/>
              <w:rPr>
                <w:rFonts w:ascii="Arial" w:hAnsi="Arial" w:cs="Arial"/>
                <w:color w:val="363534"/>
              </w:rPr>
            </w:pPr>
            <w:r w:rsidRPr="0B32A1E6">
              <w:rPr>
                <w:rFonts w:ascii="Arial" w:hAnsi="Arial" w:cs="Arial"/>
                <w:color w:val="363534"/>
              </w:rPr>
              <w:t xml:space="preserve">Hybrid work arrangement available: </w:t>
            </w:r>
            <w:r w:rsidR="00DC48C3">
              <w:rPr>
                <w:rFonts w:ascii="Arial" w:hAnsi="Arial" w:cs="Arial"/>
                <w:color w:val="363534"/>
                <w:szCs w:val="22"/>
              </w:rPr>
              <w:fldChar w:fldCharType="begin">
                <w:ffData>
                  <w:name w:val=""/>
                  <w:enabled/>
                  <w:calcOnExit w:val="0"/>
                  <w:checkBox>
                    <w:size w:val="26"/>
                    <w:default w:val="1"/>
                  </w:checkBox>
                </w:ffData>
              </w:fldChar>
            </w:r>
            <w:r w:rsidR="00DC48C3">
              <w:rPr>
                <w:rFonts w:ascii="Arial" w:hAnsi="Arial" w:cs="Arial"/>
                <w:color w:val="363534"/>
                <w:szCs w:val="22"/>
              </w:rPr>
              <w:instrText xml:space="preserve"> FORMCHECKBOX </w:instrText>
            </w:r>
            <w:r w:rsidR="00DC48C3">
              <w:rPr>
                <w:rFonts w:ascii="Arial" w:hAnsi="Arial" w:cs="Arial"/>
                <w:color w:val="363534"/>
                <w:szCs w:val="22"/>
              </w:rPr>
            </w:r>
            <w:r w:rsidR="00DC48C3">
              <w:rPr>
                <w:rFonts w:ascii="Arial" w:hAnsi="Arial" w:cs="Arial"/>
                <w:color w:val="363534"/>
                <w:szCs w:val="22"/>
              </w:rPr>
              <w:fldChar w:fldCharType="separate"/>
            </w:r>
            <w:r w:rsidR="00DC48C3">
              <w:rPr>
                <w:rFonts w:ascii="Arial" w:hAnsi="Arial" w:cs="Arial"/>
                <w:color w:val="363534"/>
                <w:szCs w:val="22"/>
              </w:rPr>
              <w:fldChar w:fldCharType="end"/>
            </w:r>
            <w:r w:rsidR="00DC48C3" w:rsidRPr="00495B3B">
              <w:rPr>
                <w:rFonts w:ascii="Arial" w:hAnsi="Arial" w:cs="Arial"/>
                <w:color w:val="363534"/>
                <w:szCs w:val="22"/>
              </w:rPr>
              <w:t>Yes</w:t>
            </w:r>
            <w:r w:rsidR="00DC48C3" w:rsidRPr="00495B3B">
              <w:rPr>
                <w:rFonts w:ascii="Arial" w:hAnsi="Arial" w:cs="Arial"/>
                <w:color w:val="363534"/>
                <w:szCs w:val="22"/>
              </w:rPr>
              <w:tab/>
            </w:r>
            <w:r w:rsidR="00DC48C3" w:rsidRPr="00495B3B">
              <w:rPr>
                <w:rFonts w:ascii="Arial" w:hAnsi="Arial" w:cs="Arial"/>
                <w:color w:val="363534"/>
                <w:szCs w:val="22"/>
              </w:rPr>
              <w:fldChar w:fldCharType="begin">
                <w:ffData>
                  <w:name w:val=""/>
                  <w:enabled/>
                  <w:calcOnExit w:val="0"/>
                  <w:checkBox>
                    <w:size w:val="26"/>
                    <w:default w:val="0"/>
                    <w:checked w:val="0"/>
                  </w:checkBox>
                </w:ffData>
              </w:fldChar>
            </w:r>
            <w:r w:rsidR="00DC48C3" w:rsidRPr="00495B3B">
              <w:rPr>
                <w:rFonts w:ascii="Arial" w:hAnsi="Arial" w:cs="Arial"/>
                <w:color w:val="363534"/>
                <w:szCs w:val="22"/>
              </w:rPr>
              <w:instrText xml:space="preserve"> FORMCHECKBOX </w:instrText>
            </w:r>
            <w:r w:rsidR="00DC48C3" w:rsidRPr="00495B3B">
              <w:rPr>
                <w:rFonts w:ascii="Arial" w:hAnsi="Arial" w:cs="Arial"/>
                <w:color w:val="363534"/>
                <w:szCs w:val="22"/>
              </w:rPr>
            </w:r>
            <w:r w:rsidR="00DC48C3" w:rsidRPr="00495B3B">
              <w:rPr>
                <w:rFonts w:ascii="Arial" w:hAnsi="Arial" w:cs="Arial"/>
                <w:color w:val="363534"/>
                <w:szCs w:val="22"/>
              </w:rPr>
              <w:fldChar w:fldCharType="separate"/>
            </w:r>
            <w:r w:rsidR="00DC48C3" w:rsidRPr="00495B3B">
              <w:rPr>
                <w:rFonts w:ascii="Arial" w:hAnsi="Arial" w:cs="Arial"/>
                <w:color w:val="363534"/>
                <w:szCs w:val="22"/>
              </w:rPr>
              <w:fldChar w:fldCharType="end"/>
            </w:r>
            <w:r w:rsidR="00DC48C3" w:rsidRPr="00495B3B">
              <w:rPr>
                <w:rFonts w:ascii="Arial" w:hAnsi="Arial" w:cs="Arial"/>
                <w:color w:val="363534"/>
                <w:szCs w:val="22"/>
              </w:rPr>
              <w:t xml:space="preserve">  No                </w:t>
            </w:r>
            <w:r w:rsidRPr="00495B3B">
              <w:rPr>
                <w:rFonts w:ascii="Arial" w:hAnsi="Arial" w:cs="Arial"/>
                <w:color w:val="363534"/>
                <w:szCs w:val="22"/>
              </w:rPr>
              <w:tab/>
            </w:r>
            <w:r w:rsidRPr="0B32A1E6">
              <w:rPr>
                <w:rFonts w:ascii="Arial" w:hAnsi="Arial" w:cs="Arial"/>
                <w:color w:val="363534"/>
              </w:rPr>
              <w:t xml:space="preserve">               </w:t>
            </w:r>
          </w:p>
        </w:tc>
      </w:tr>
      <w:tr w:rsidR="00495B3B" w:rsidRPr="00495B3B" w14:paraId="4352AE4A" w14:textId="77777777" w:rsidTr="0B32A1E6">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7E358212" w:rsidR="00495B3B" w:rsidRPr="00495B3B" w:rsidRDefault="00E646F3" w:rsidP="00495B3B">
            <w:pPr>
              <w:tabs>
                <w:tab w:val="left" w:pos="469"/>
                <w:tab w:val="left" w:pos="1189"/>
              </w:tabs>
              <w:spacing w:before="0" w:after="0"/>
              <w:ind w:left="57" w:right="-450"/>
              <w:rPr>
                <w:rFonts w:ascii="Arial" w:hAnsi="Arial" w:cs="Arial"/>
                <w:color w:val="363534"/>
                <w:szCs w:val="22"/>
              </w:rPr>
            </w:pPr>
            <w:r>
              <w:t>D</w:t>
            </w:r>
            <w:r w:rsidR="004041AA">
              <w:t>irector Plants, Chemicals and Invasives</w:t>
            </w:r>
            <w:r>
              <w:t xml:space="preserve"> Branch</w:t>
            </w:r>
            <w:r w:rsidR="00C6457E">
              <w:tab/>
            </w:r>
            <w:r w:rsidR="00495B3B" w:rsidRPr="00495B3B">
              <w:rPr>
                <w:rFonts w:ascii="Arial" w:hAnsi="Arial" w:cs="Arial"/>
                <w:color w:val="363534"/>
                <w:szCs w:val="22"/>
              </w:rPr>
              <w:tab/>
            </w:r>
          </w:p>
        </w:tc>
      </w:tr>
      <w:tr w:rsidR="00495B3B" w:rsidRPr="00495B3B" w14:paraId="35F6D00F" w14:textId="77777777" w:rsidTr="0B32A1E6">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27F4DDD0" w:rsidR="00495B3B" w:rsidRPr="00495B3B" w:rsidRDefault="00DC48C3" w:rsidP="064B12FB">
            <w:pPr>
              <w:tabs>
                <w:tab w:val="left" w:pos="469"/>
                <w:tab w:val="left" w:pos="1189"/>
              </w:tabs>
              <w:spacing w:before="0" w:after="0"/>
              <w:ind w:left="57" w:right="-450"/>
              <w:rPr>
                <w:rFonts w:ascii="Arial" w:hAnsi="Arial" w:cs="Arial"/>
                <w:color w:val="363534"/>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If yes, how many?</w:t>
            </w:r>
            <w:r w:rsidR="004041AA">
              <w:tab/>
            </w:r>
            <w:r w:rsidR="0060794F" w:rsidRPr="064B12FB">
              <w:rPr>
                <w:rFonts w:ascii="Arial" w:hAnsi="Arial" w:cs="Arial"/>
                <w:color w:val="363534"/>
              </w:rPr>
              <w:t>2</w:t>
            </w:r>
            <w:r w:rsidR="00BA51C7" w:rsidRPr="064B12FB">
              <w:rPr>
                <w:rFonts w:ascii="Arial" w:hAnsi="Arial" w:cs="Arial"/>
                <w:color w:val="363534"/>
              </w:rPr>
              <w:t xml:space="preserve"> direct reports</w:t>
            </w:r>
          </w:p>
        </w:tc>
      </w:tr>
      <w:tr w:rsidR="004041AA" w:rsidRPr="00495B3B" w14:paraId="70C7CF88" w14:textId="77777777" w:rsidTr="0B32A1E6">
        <w:trPr>
          <w:trHeight w:val="399"/>
        </w:trPr>
        <w:tc>
          <w:tcPr>
            <w:tcW w:w="2580" w:type="dxa"/>
            <w:tcBorders>
              <w:top w:val="nil"/>
              <w:bottom w:val="nil"/>
              <w:right w:val="nil"/>
            </w:tcBorders>
            <w:vAlign w:val="center"/>
          </w:tcPr>
          <w:p w14:paraId="58989FFF" w14:textId="77777777" w:rsidR="004041AA" w:rsidRPr="00495B3B" w:rsidRDefault="004041AA" w:rsidP="004041AA">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4FD99422" w:rsidR="004041AA" w:rsidRPr="00495B3B" w:rsidRDefault="0060794F" w:rsidP="004041AA">
            <w:pPr>
              <w:spacing w:before="0" w:after="0"/>
              <w:ind w:left="57" w:right="-450"/>
              <w:rPr>
                <w:rFonts w:ascii="Arial" w:hAnsi="Arial" w:cs="Arial"/>
                <w:color w:val="363534"/>
                <w:szCs w:val="22"/>
              </w:rPr>
            </w:pPr>
            <w:r>
              <w:t>Kate Miller</w:t>
            </w:r>
            <w:r w:rsidR="00DE3CE9">
              <w:t xml:space="preserve"> </w:t>
            </w:r>
            <w:r w:rsidR="00DC48C3">
              <w:t xml:space="preserve">via </w:t>
            </w:r>
            <w:hyperlink r:id="rId33" w:history="1">
              <w:r w:rsidR="00DC48C3" w:rsidRPr="00005289">
                <w:rPr>
                  <w:rStyle w:val="Hyperlink"/>
                </w:rPr>
                <w:t>kate.miller@agriculture.vic.gov.au</w:t>
              </w:r>
            </w:hyperlink>
            <w:r w:rsidR="00DC48C3">
              <w:t xml:space="preserve"> or </w:t>
            </w:r>
            <w:r w:rsidR="00442388">
              <w:t>04</w:t>
            </w:r>
            <w:r w:rsidR="00407A18">
              <w:t>17</w:t>
            </w:r>
            <w:r w:rsidR="006742ED">
              <w:t xml:space="preserve"> 258</w:t>
            </w:r>
            <w:r w:rsidR="006742ED">
              <w:rPr>
                <w:rFonts w:ascii="Arial" w:hAnsi="Arial" w:cs="Arial"/>
                <w:color w:val="363534"/>
                <w:szCs w:val="22"/>
              </w:rPr>
              <w:t xml:space="preserve"> </w:t>
            </w:r>
            <w:r w:rsidR="006742ED" w:rsidRPr="0069315C">
              <w:t>313</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419A0619" w14:textId="6536BF96" w:rsidR="00542FEF" w:rsidRDefault="00542FEF" w:rsidP="00542FEF">
      <w:pPr>
        <w:jc w:val="both"/>
        <w:rPr>
          <w:rFonts w:cs="Arial"/>
        </w:rPr>
      </w:pPr>
      <w:r w:rsidRPr="43DCCC81">
        <w:rPr>
          <w:rFonts w:cs="Arial"/>
        </w:rPr>
        <w:t xml:space="preserve">The Program Coordinator Established Invasives </w:t>
      </w:r>
      <w:r w:rsidRPr="43DCCC81">
        <w:rPr>
          <w:rFonts w:cs="Calibri"/>
        </w:rPr>
        <w:t xml:space="preserve">in the Plants Chemicals and Invasives </w:t>
      </w:r>
      <w:r w:rsidR="4FAF970D" w:rsidRPr="43DCCC81">
        <w:rPr>
          <w:rFonts w:cs="Calibri"/>
        </w:rPr>
        <w:t>Branch</w:t>
      </w:r>
      <w:r w:rsidRPr="43DCCC81">
        <w:rPr>
          <w:rFonts w:cs="Calibri"/>
        </w:rPr>
        <w:t xml:space="preserve"> (PCI) within Agriculture Victoria has a key role in leading the design and delivery of Agriculture Victoria’s established invasive</w:t>
      </w:r>
      <w:r w:rsidR="00D93141" w:rsidRPr="43DCCC81">
        <w:rPr>
          <w:rFonts w:cs="Calibri"/>
        </w:rPr>
        <w:t xml:space="preserve"> species</w:t>
      </w:r>
      <w:r w:rsidRPr="43DCCC81">
        <w:rPr>
          <w:rFonts w:cs="Calibri"/>
        </w:rPr>
        <w:t xml:space="preserve"> management program </w:t>
      </w:r>
      <w:r w:rsidRPr="43DCCC81">
        <w:rPr>
          <w:rFonts w:cs="Arial"/>
        </w:rPr>
        <w:t xml:space="preserve">to </w:t>
      </w:r>
      <w:r w:rsidR="00C47A87" w:rsidRPr="43DCCC81">
        <w:rPr>
          <w:rFonts w:cs="Arial"/>
        </w:rPr>
        <w:t>provide</w:t>
      </w:r>
      <w:r w:rsidRPr="43DCCC81">
        <w:rPr>
          <w:rFonts w:cs="Arial"/>
        </w:rPr>
        <w:t xml:space="preserve"> improved operational practice. </w:t>
      </w:r>
    </w:p>
    <w:p w14:paraId="4CE8BAEF" w14:textId="7941384C" w:rsidR="00542FEF" w:rsidRDefault="00542FEF" w:rsidP="00542FEF">
      <w:pPr>
        <w:jc w:val="both"/>
        <w:rPr>
          <w:rFonts w:cs="Arial"/>
        </w:rPr>
      </w:pPr>
      <w:r>
        <w:rPr>
          <w:rFonts w:cs="Arial"/>
        </w:rPr>
        <w:t>Y</w:t>
      </w:r>
      <w:r w:rsidRPr="00C5382F">
        <w:rPr>
          <w:rFonts w:cs="Arial"/>
        </w:rPr>
        <w:t xml:space="preserve">ou will </w:t>
      </w:r>
      <w:r>
        <w:rPr>
          <w:rFonts w:cs="Arial"/>
        </w:rPr>
        <w:t>lead</w:t>
      </w:r>
      <w:r w:rsidRPr="00A5563F">
        <w:rPr>
          <w:rFonts w:cs="Arial"/>
        </w:rPr>
        <w:t xml:space="preserve"> </w:t>
      </w:r>
      <w:r>
        <w:rPr>
          <w:rFonts w:cs="Arial"/>
        </w:rPr>
        <w:t xml:space="preserve">the ongoing design and development of </w:t>
      </w:r>
      <w:r w:rsidR="003F3AEA">
        <w:rPr>
          <w:rFonts w:cs="Arial"/>
        </w:rPr>
        <w:t xml:space="preserve">staff </w:t>
      </w:r>
      <w:r>
        <w:rPr>
          <w:rFonts w:cs="Arial"/>
        </w:rPr>
        <w:t xml:space="preserve">capability to deliver effective community programs that </w:t>
      </w:r>
      <w:r w:rsidR="00ED3630">
        <w:rPr>
          <w:rFonts w:cs="Arial"/>
        </w:rPr>
        <w:t xml:space="preserve">support </w:t>
      </w:r>
      <w:r w:rsidR="00EE48B7">
        <w:rPr>
          <w:rFonts w:cs="Arial"/>
        </w:rPr>
        <w:t xml:space="preserve">the </w:t>
      </w:r>
      <w:r>
        <w:rPr>
          <w:rFonts w:cs="Arial"/>
        </w:rPr>
        <w:t xml:space="preserve">efficient </w:t>
      </w:r>
      <w:r w:rsidR="00ED3630">
        <w:rPr>
          <w:rFonts w:cs="Arial"/>
        </w:rPr>
        <w:t xml:space="preserve">administration </w:t>
      </w:r>
      <w:r>
        <w:rPr>
          <w:rFonts w:cs="Arial"/>
        </w:rPr>
        <w:t xml:space="preserve">of the </w:t>
      </w:r>
      <w:r>
        <w:rPr>
          <w:rFonts w:cs="Arial"/>
          <w:i/>
        </w:rPr>
        <w:t xml:space="preserve">Catchment and Land Protection Act 1994 </w:t>
      </w:r>
      <w:r w:rsidRPr="00964080">
        <w:rPr>
          <w:rFonts w:cs="Arial"/>
          <w:iCs/>
        </w:rPr>
        <w:t>and</w:t>
      </w:r>
      <w:r>
        <w:rPr>
          <w:rFonts w:cs="Arial"/>
          <w:iCs/>
        </w:rPr>
        <w:t xml:space="preserve"> other related legislation</w:t>
      </w:r>
      <w:r>
        <w:rPr>
          <w:rFonts w:cs="Arial"/>
        </w:rPr>
        <w:t>. This will involve leading the</w:t>
      </w:r>
      <w:r w:rsidRPr="00C5382F">
        <w:rPr>
          <w:rFonts w:cs="Arial"/>
        </w:rPr>
        <w:t xml:space="preserve"> planning</w:t>
      </w:r>
      <w:r>
        <w:rPr>
          <w:rFonts w:cs="Arial"/>
        </w:rPr>
        <w:t xml:space="preserve">, </w:t>
      </w:r>
      <w:r w:rsidR="004671F3">
        <w:rPr>
          <w:rFonts w:cs="Arial"/>
        </w:rPr>
        <w:t xml:space="preserve">development and </w:t>
      </w:r>
      <w:r w:rsidR="00CF7AFC">
        <w:rPr>
          <w:rFonts w:cs="Arial"/>
        </w:rPr>
        <w:t>delivery</w:t>
      </w:r>
      <w:r w:rsidRPr="00C5382F">
        <w:rPr>
          <w:rFonts w:cs="Arial"/>
        </w:rPr>
        <w:t xml:space="preserve"> of </w:t>
      </w:r>
      <w:r>
        <w:rPr>
          <w:rFonts w:cs="Arial"/>
        </w:rPr>
        <w:t>invasive</w:t>
      </w:r>
      <w:r w:rsidR="004E34F8">
        <w:rPr>
          <w:rFonts w:cs="Arial"/>
        </w:rPr>
        <w:t xml:space="preserve"> species</w:t>
      </w:r>
      <w:r>
        <w:rPr>
          <w:rFonts w:cs="Arial"/>
        </w:rPr>
        <w:t xml:space="preserve"> compliance </w:t>
      </w:r>
      <w:r w:rsidR="00CF7AFC">
        <w:rPr>
          <w:rFonts w:cs="Arial"/>
        </w:rPr>
        <w:t>programs</w:t>
      </w:r>
      <w:r>
        <w:rPr>
          <w:rFonts w:cs="Arial"/>
        </w:rPr>
        <w:t xml:space="preserve">, </w:t>
      </w:r>
      <w:r w:rsidR="007B024C">
        <w:rPr>
          <w:rFonts w:cs="Arial"/>
        </w:rPr>
        <w:t>community grants</w:t>
      </w:r>
      <w:r w:rsidR="00D93141">
        <w:rPr>
          <w:rFonts w:cs="Arial"/>
        </w:rPr>
        <w:t xml:space="preserve"> programs</w:t>
      </w:r>
      <w:r w:rsidR="007B024C">
        <w:rPr>
          <w:rFonts w:cs="Arial"/>
        </w:rPr>
        <w:t xml:space="preserve">, </w:t>
      </w:r>
      <w:r w:rsidR="00D93141">
        <w:rPr>
          <w:rFonts w:cs="Arial"/>
        </w:rPr>
        <w:t xml:space="preserve">and </w:t>
      </w:r>
      <w:r w:rsidR="007B024C">
        <w:rPr>
          <w:rFonts w:cs="Arial"/>
        </w:rPr>
        <w:t xml:space="preserve">stakeholder management forums, </w:t>
      </w:r>
      <w:r w:rsidRPr="00C5382F">
        <w:rPr>
          <w:rFonts w:cs="Arial"/>
        </w:rPr>
        <w:t xml:space="preserve">including regular </w:t>
      </w:r>
      <w:r>
        <w:rPr>
          <w:rFonts w:cs="Arial"/>
        </w:rPr>
        <w:t>monitoring</w:t>
      </w:r>
      <w:r w:rsidR="00D93141">
        <w:rPr>
          <w:rFonts w:cs="Arial"/>
        </w:rPr>
        <w:t>, evaluation and reporting</w:t>
      </w:r>
      <w:r w:rsidRPr="00C5382F">
        <w:rPr>
          <w:rFonts w:cs="Arial"/>
        </w:rPr>
        <w:t xml:space="preserve"> of </w:t>
      </w:r>
      <w:r>
        <w:rPr>
          <w:rFonts w:cs="Arial"/>
        </w:rPr>
        <w:t>invasive</w:t>
      </w:r>
      <w:r w:rsidR="00D93141">
        <w:rPr>
          <w:rFonts w:cs="Arial"/>
        </w:rPr>
        <w:t xml:space="preserve"> species</w:t>
      </w:r>
      <w:r>
        <w:rPr>
          <w:rFonts w:cs="Arial"/>
        </w:rPr>
        <w:t xml:space="preserve"> </w:t>
      </w:r>
      <w:r w:rsidR="00D93141">
        <w:rPr>
          <w:rFonts w:cs="Arial"/>
        </w:rPr>
        <w:t>program</w:t>
      </w:r>
      <w:r w:rsidR="00D93141" w:rsidRPr="00C5382F">
        <w:rPr>
          <w:rFonts w:cs="Arial"/>
        </w:rPr>
        <w:t xml:space="preserve"> </w:t>
      </w:r>
      <w:r w:rsidRPr="00C5382F">
        <w:rPr>
          <w:rFonts w:cs="Arial"/>
        </w:rPr>
        <w:t>performance</w:t>
      </w:r>
      <w:r>
        <w:rPr>
          <w:rFonts w:cs="Arial"/>
        </w:rPr>
        <w:t>.</w:t>
      </w:r>
      <w:r w:rsidRPr="00C5382F">
        <w:rPr>
          <w:rFonts w:cs="Arial"/>
        </w:rPr>
        <w:t xml:space="preserve"> </w:t>
      </w:r>
    </w:p>
    <w:p w14:paraId="1758321A" w14:textId="48F88330" w:rsidR="00542FEF" w:rsidRDefault="00542FEF" w:rsidP="00542FEF">
      <w:pPr>
        <w:jc w:val="both"/>
        <w:rPr>
          <w:rFonts w:cs="Arial"/>
        </w:rPr>
      </w:pPr>
      <w:r w:rsidRPr="00C5382F">
        <w:rPr>
          <w:rFonts w:cs="Arial"/>
        </w:rPr>
        <w:t xml:space="preserve">The position will </w:t>
      </w:r>
      <w:r>
        <w:rPr>
          <w:rFonts w:cs="Arial"/>
        </w:rPr>
        <w:t xml:space="preserve">work collaboratively with other PCI senior managers to </w:t>
      </w:r>
      <w:r w:rsidRPr="00C5382F">
        <w:rPr>
          <w:rFonts w:cs="Arial"/>
        </w:rPr>
        <w:t xml:space="preserve">influence stakeholders (internal and external) and </w:t>
      </w:r>
      <w:r>
        <w:rPr>
          <w:rFonts w:cs="Arial"/>
        </w:rPr>
        <w:t>develop</w:t>
      </w:r>
      <w:r w:rsidRPr="00C5382F">
        <w:rPr>
          <w:rFonts w:cs="Arial"/>
        </w:rPr>
        <w:t xml:space="preserve"> strong working relationships with industry, key stakeholders and other staff </w:t>
      </w:r>
      <w:r>
        <w:rPr>
          <w:rFonts w:cs="Arial"/>
        </w:rPr>
        <w:t>across</w:t>
      </w:r>
      <w:r w:rsidRPr="00C5382F">
        <w:rPr>
          <w:rFonts w:cs="Arial"/>
        </w:rPr>
        <w:t xml:space="preserve"> the Department of</w:t>
      </w:r>
      <w:r w:rsidR="00410BEF">
        <w:rPr>
          <w:rFonts w:cs="Arial"/>
        </w:rPr>
        <w:t xml:space="preserve"> Energy, Environment and Climate Action (DEECA)</w:t>
      </w:r>
      <w:r w:rsidRPr="00C5382F">
        <w:rPr>
          <w:rFonts w:cs="Arial"/>
        </w:rPr>
        <w:t>.</w:t>
      </w:r>
      <w:r>
        <w:rPr>
          <w:rFonts w:cs="Arial"/>
        </w:rPr>
        <w:t xml:space="preserve"> You will also provide</w:t>
      </w:r>
      <w:r w:rsidRPr="00C5382F">
        <w:rPr>
          <w:rFonts w:cs="Arial"/>
        </w:rPr>
        <w:t xml:space="preserve"> authoritative advice to senior management regarding </w:t>
      </w:r>
      <w:r>
        <w:rPr>
          <w:rFonts w:cs="Arial"/>
        </w:rPr>
        <w:t xml:space="preserve">program </w:t>
      </w:r>
      <w:r w:rsidRPr="00C5382F">
        <w:rPr>
          <w:rFonts w:cs="Arial"/>
        </w:rPr>
        <w:t xml:space="preserve">delivery issues associated </w:t>
      </w:r>
      <w:r>
        <w:rPr>
          <w:rFonts w:cs="Arial"/>
        </w:rPr>
        <w:t xml:space="preserve">with </w:t>
      </w:r>
      <w:r w:rsidRPr="00C5382F">
        <w:rPr>
          <w:rFonts w:cs="Arial"/>
        </w:rPr>
        <w:t xml:space="preserve">components of the </w:t>
      </w:r>
      <w:r>
        <w:rPr>
          <w:rFonts w:cs="Arial"/>
          <w:i/>
        </w:rPr>
        <w:t xml:space="preserve">Catchment and Land Protection Act 1994 </w:t>
      </w:r>
      <w:r w:rsidRPr="00964080">
        <w:rPr>
          <w:rFonts w:cs="Arial"/>
          <w:iCs/>
        </w:rPr>
        <w:t>and other</w:t>
      </w:r>
      <w:r w:rsidRPr="00964080">
        <w:rPr>
          <w:rFonts w:cs="Arial"/>
        </w:rPr>
        <w:t xml:space="preserve"> </w:t>
      </w:r>
      <w:r>
        <w:rPr>
          <w:rFonts w:cs="Arial"/>
        </w:rPr>
        <w:t>biosecurity legislation</w:t>
      </w:r>
      <w:r w:rsidRPr="00C5382F">
        <w:rPr>
          <w:rFonts w:cs="Arial"/>
        </w:rPr>
        <w:t>.</w:t>
      </w:r>
      <w:r>
        <w:rPr>
          <w:rFonts w:cs="Arial"/>
        </w:rPr>
        <w:t xml:space="preserve"> </w:t>
      </w:r>
    </w:p>
    <w:p w14:paraId="6CFB6FF8" w14:textId="77777777" w:rsidR="00B6173F" w:rsidRDefault="00B6173F">
      <w:pPr>
        <w:rPr>
          <w:rFonts w:ascii="Arial" w:hAnsi="Arial" w:cs="Arial"/>
          <w:bCs/>
          <w:color w:val="442D97"/>
          <w:sz w:val="28"/>
          <w:szCs w:val="28"/>
          <w:lang w:eastAsia="zh-CN"/>
        </w:rPr>
      </w:pPr>
      <w:r>
        <w:rPr>
          <w:rFonts w:ascii="Arial" w:hAnsi="Arial" w:cs="Arial"/>
          <w:bCs/>
          <w:color w:val="442D97"/>
          <w:sz w:val="28"/>
          <w:szCs w:val="28"/>
          <w:lang w:eastAsia="zh-CN"/>
        </w:rPr>
        <w:br w:type="page"/>
      </w:r>
    </w:p>
    <w:p w14:paraId="2E1CA721" w14:textId="77777777" w:rsidR="00B6173F" w:rsidRPr="000058E0" w:rsidRDefault="00B6173F" w:rsidP="00B6173F">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lastRenderedPageBreak/>
        <w:t>Context</w:t>
      </w:r>
    </w:p>
    <w:p w14:paraId="16FB8E38" w14:textId="77777777" w:rsidR="009B2391" w:rsidRPr="007F12E1" w:rsidRDefault="009B2391" w:rsidP="009B2391">
      <w:pPr>
        <w:keepNext/>
        <w:spacing w:line="240" w:lineRule="auto"/>
        <w:rPr>
          <w:rFonts w:ascii="Arial" w:hAnsi="Arial" w:cs="Arial"/>
          <w:i/>
          <w:iCs/>
          <w:noProof/>
          <w:color w:val="000000"/>
          <w:lang w:eastAsia="zh-CN"/>
        </w:rPr>
      </w:pPr>
      <w:r w:rsidRPr="007F12E1">
        <w:rPr>
          <w:rFonts w:ascii="Arial" w:hAnsi="Arial" w:cs="Arial"/>
          <w:i/>
          <w:iCs/>
          <w:noProof/>
          <w:color w:val="000000"/>
          <w:lang w:eastAsia="zh-CN"/>
        </w:rPr>
        <w:t>The Group</w:t>
      </w:r>
    </w:p>
    <w:p w14:paraId="4B8BBC81" w14:textId="77777777" w:rsidR="009B2391" w:rsidRDefault="009B2391" w:rsidP="009B2391">
      <w:pPr>
        <w:keepNext/>
        <w:spacing w:line="240" w:lineRule="auto"/>
        <w:rPr>
          <w:rFonts w:ascii="Arial" w:hAnsi="Arial" w:cs="Arial"/>
          <w:noProof/>
          <w:color w:val="000000"/>
          <w:lang w:eastAsia="zh-CN"/>
        </w:rPr>
      </w:pPr>
      <w:r w:rsidRPr="00546443">
        <w:rPr>
          <w:rFonts w:ascii="Arial" w:hAnsi="Arial" w:cs="Arial"/>
          <w:b/>
          <w:bCs/>
          <w:noProof/>
          <w:color w:val="000000"/>
          <w:lang w:eastAsia="zh-CN"/>
        </w:rPr>
        <w:t>Agriculture Victoria</w:t>
      </w:r>
      <w:r w:rsidRPr="00546443">
        <w:rPr>
          <w:rFonts w:ascii="Arial" w:hAnsi="Arial" w:cs="Arial"/>
          <w:noProof/>
          <w:color w:val="000000"/>
          <w:lang w:eastAsia="zh-CN"/>
        </w:rPr>
        <w:t xml:space="preserve"> partners with farmers, industries, communities, government and research organisations to grow, modernise, protect and promote Victoria’s agriculture. Agriculture Victoria forms part of an extensive local, national and international system to protect animal welfare and biosecurity, and promote domestic animal management, deliver policy, programs and research to understand emerging agricultural challenges like climate change, manage critical industry transitions such as forestry, and enable economic productivity through innovative farming systems, skills and technologies.</w:t>
      </w:r>
    </w:p>
    <w:p w14:paraId="1908262F" w14:textId="77777777" w:rsidR="00BB5C59" w:rsidRDefault="009B2391" w:rsidP="009B2391">
      <w:pPr>
        <w:keepNext/>
        <w:spacing w:line="240" w:lineRule="auto"/>
        <w:rPr>
          <w:rFonts w:ascii="Arial" w:hAnsi="Arial" w:cs="Arial"/>
          <w:noProof/>
          <w:color w:val="000000"/>
          <w:lang w:eastAsia="zh-CN"/>
        </w:rPr>
      </w:pPr>
      <w:r w:rsidRPr="00C45589">
        <w:rPr>
          <w:rFonts w:ascii="Arial" w:hAnsi="Arial" w:cs="Arial"/>
          <w:noProof/>
          <w:color w:val="000000"/>
          <w:lang w:eastAsia="zh-CN"/>
        </w:rPr>
        <w:t>Staff are actively encouraged to nominate for an emergency role to support Agriculture Victoria's emergency response capability and capacity.</w:t>
      </w:r>
    </w:p>
    <w:p w14:paraId="6C957848" w14:textId="19E59EC2" w:rsidR="00B6173F" w:rsidRPr="00E53E95" w:rsidRDefault="005A4C9E" w:rsidP="009B2391">
      <w:pPr>
        <w:keepNext/>
        <w:spacing w:line="240" w:lineRule="auto"/>
        <w:rPr>
          <w:rFonts w:ascii="Arial" w:hAnsi="Arial" w:cs="Arial"/>
          <w:noProof/>
          <w:color w:val="000000"/>
          <w:lang w:eastAsia="zh-CN"/>
        </w:rPr>
      </w:pPr>
      <w:r>
        <w:rPr>
          <w:rFonts w:ascii="Arial" w:hAnsi="Arial" w:cs="Arial"/>
          <w:i/>
          <w:iCs/>
          <w:noProof/>
          <w:color w:val="000000"/>
          <w:lang w:eastAsia="zh-CN"/>
        </w:rPr>
        <w:br/>
      </w:r>
      <w:r w:rsidR="00B6173F" w:rsidRPr="0D56B122">
        <w:rPr>
          <w:rFonts w:ascii="Arial" w:hAnsi="Arial" w:cs="Arial"/>
          <w:i/>
          <w:iCs/>
          <w:noProof/>
          <w:color w:val="000000"/>
          <w:lang w:eastAsia="zh-CN"/>
        </w:rPr>
        <w:t>The Division</w:t>
      </w:r>
      <w:r w:rsidR="00B6173F" w:rsidRPr="0D56B122">
        <w:rPr>
          <w:rFonts w:ascii="Arial" w:hAnsi="Arial" w:cs="Arial"/>
          <w:noProof/>
          <w:color w:val="000000"/>
          <w:lang w:eastAsia="zh-CN"/>
        </w:rPr>
        <w:t> </w:t>
      </w:r>
    </w:p>
    <w:p w14:paraId="3D345CF7" w14:textId="77777777" w:rsidR="00B6173F" w:rsidRPr="00A93BB5" w:rsidRDefault="00B6173F" w:rsidP="00B6173F">
      <w:pPr>
        <w:keepNext/>
        <w:spacing w:line="240" w:lineRule="auto"/>
        <w:rPr>
          <w:rFonts w:ascii="Arial" w:hAnsi="Arial" w:cs="Arial"/>
          <w:noProof/>
          <w:lang w:eastAsia="zh-CN"/>
        </w:rPr>
      </w:pPr>
      <w:r w:rsidRPr="00A93BB5">
        <w:rPr>
          <w:rFonts w:ascii="Arial" w:hAnsi="Arial" w:cs="Arial"/>
          <w:noProof/>
          <w:lang w:eastAsia="zh-CN"/>
        </w:rPr>
        <w:t xml:space="preserve">The </w:t>
      </w:r>
      <w:r w:rsidRPr="00A93BB5">
        <w:rPr>
          <w:rFonts w:ascii="Arial" w:hAnsi="Arial" w:cs="Arial"/>
          <w:b/>
          <w:bCs/>
          <w:noProof/>
          <w:lang w:eastAsia="zh-CN"/>
        </w:rPr>
        <w:t>Biosecurity Victoria (BV) division</w:t>
      </w:r>
      <w:r w:rsidRPr="00A93BB5">
        <w:rPr>
          <w:rFonts w:ascii="Arial" w:hAnsi="Arial" w:cs="Arial"/>
          <w:noProof/>
          <w:lang w:eastAsia="zh-CN"/>
        </w:rPr>
        <w:t xml:space="preserve"> delivers a broad range of activities that, in partnership with industry and community, serve to protect the agriculture sector, community and environment from biosecurity threats and effectively regulate welfare and domestic animal issues. Key services include:</w:t>
      </w:r>
    </w:p>
    <w:p w14:paraId="1CDF3E7C" w14:textId="77777777" w:rsidR="00B6173F" w:rsidRPr="00A93BB5" w:rsidRDefault="00B6173F" w:rsidP="00DE3CE9">
      <w:pPr>
        <w:keepNext/>
        <w:numPr>
          <w:ilvl w:val="0"/>
          <w:numId w:val="20"/>
        </w:numPr>
        <w:spacing w:line="240" w:lineRule="auto"/>
        <w:rPr>
          <w:rFonts w:ascii="Arial" w:hAnsi="Arial" w:cs="Arial"/>
          <w:noProof/>
          <w:lang w:eastAsia="zh-CN"/>
        </w:rPr>
      </w:pPr>
      <w:r w:rsidRPr="00A93BB5">
        <w:rPr>
          <w:rFonts w:ascii="Arial" w:hAnsi="Arial" w:cs="Arial"/>
          <w:noProof/>
          <w:lang w:eastAsia="zh-CN"/>
        </w:rPr>
        <w:t>Maintaining and improving access to domestic and international markets for Victorian products</w:t>
      </w:r>
    </w:p>
    <w:p w14:paraId="3B6CCADA" w14:textId="77777777" w:rsidR="00B6173F" w:rsidRPr="00A93BB5" w:rsidRDefault="00B6173F" w:rsidP="00DE3CE9">
      <w:pPr>
        <w:keepNext/>
        <w:numPr>
          <w:ilvl w:val="0"/>
          <w:numId w:val="20"/>
        </w:numPr>
        <w:spacing w:line="240" w:lineRule="auto"/>
        <w:rPr>
          <w:rFonts w:ascii="Arial" w:hAnsi="Arial" w:cs="Arial"/>
          <w:noProof/>
          <w:lang w:eastAsia="zh-CN"/>
        </w:rPr>
      </w:pPr>
      <w:r w:rsidRPr="00A93BB5">
        <w:rPr>
          <w:rFonts w:ascii="Arial" w:hAnsi="Arial" w:cs="Arial"/>
          <w:noProof/>
          <w:lang w:eastAsia="zh-CN"/>
        </w:rPr>
        <w:t>Preparing for, responding to, and facilitating recovery from biosecurity emergencies</w:t>
      </w:r>
    </w:p>
    <w:p w14:paraId="57AEE2B0" w14:textId="77777777" w:rsidR="00B6173F" w:rsidRPr="00A93BB5" w:rsidRDefault="00B6173F" w:rsidP="00DE3CE9">
      <w:pPr>
        <w:keepNext/>
        <w:numPr>
          <w:ilvl w:val="0"/>
          <w:numId w:val="20"/>
        </w:numPr>
        <w:spacing w:line="240" w:lineRule="auto"/>
        <w:rPr>
          <w:rFonts w:ascii="Arial" w:hAnsi="Arial" w:cs="Arial"/>
          <w:noProof/>
          <w:lang w:eastAsia="zh-CN"/>
        </w:rPr>
      </w:pPr>
      <w:r w:rsidRPr="00A93BB5">
        <w:rPr>
          <w:rFonts w:ascii="Arial" w:hAnsi="Arial" w:cs="Arial"/>
          <w:noProof/>
          <w:lang w:eastAsia="zh-CN"/>
        </w:rPr>
        <w:t>Ensuring early detection and preventing the introduction and spread of plant and animal pests/diseases and invasive species</w:t>
      </w:r>
    </w:p>
    <w:p w14:paraId="6B3B5D71" w14:textId="77777777" w:rsidR="00B6173F" w:rsidRPr="00A93BB5" w:rsidRDefault="00B6173F" w:rsidP="00DE3CE9">
      <w:pPr>
        <w:keepNext/>
        <w:numPr>
          <w:ilvl w:val="0"/>
          <w:numId w:val="20"/>
        </w:numPr>
        <w:spacing w:line="240" w:lineRule="auto"/>
        <w:rPr>
          <w:rFonts w:ascii="Arial" w:hAnsi="Arial" w:cs="Arial"/>
          <w:noProof/>
          <w:lang w:eastAsia="zh-CN"/>
        </w:rPr>
      </w:pPr>
      <w:r w:rsidRPr="00A93BB5">
        <w:rPr>
          <w:rFonts w:ascii="Arial" w:hAnsi="Arial" w:cs="Arial"/>
          <w:noProof/>
          <w:lang w:eastAsia="zh-CN"/>
        </w:rPr>
        <w:t>Ensuring compliance with responsibilities associated with animal welfare, chemical use, invasive species, plant and animal pest and diseases through education and enforcement</w:t>
      </w:r>
    </w:p>
    <w:p w14:paraId="5F7C9A48" w14:textId="77777777" w:rsidR="00B6173F" w:rsidRPr="00A93BB5" w:rsidRDefault="00B6173F" w:rsidP="00DE3CE9">
      <w:pPr>
        <w:keepNext/>
        <w:numPr>
          <w:ilvl w:val="0"/>
          <w:numId w:val="20"/>
        </w:numPr>
        <w:spacing w:line="240" w:lineRule="auto"/>
        <w:rPr>
          <w:rFonts w:ascii="Arial" w:hAnsi="Arial" w:cs="Arial"/>
          <w:noProof/>
          <w:lang w:eastAsia="zh-CN"/>
        </w:rPr>
      </w:pPr>
      <w:r w:rsidRPr="00A93BB5">
        <w:rPr>
          <w:rFonts w:ascii="Arial" w:hAnsi="Arial" w:cs="Arial"/>
          <w:noProof/>
          <w:lang w:eastAsia="zh-CN"/>
        </w:rPr>
        <w:t>Supporting enhancing traceability and product integrity across the agricultural supply chain</w:t>
      </w:r>
    </w:p>
    <w:p w14:paraId="4A379B17" w14:textId="77777777" w:rsidR="00B6173F" w:rsidRPr="00CB49E2" w:rsidRDefault="00B6173F" w:rsidP="00DE3CE9">
      <w:pPr>
        <w:keepNext/>
        <w:numPr>
          <w:ilvl w:val="0"/>
          <w:numId w:val="20"/>
        </w:numPr>
        <w:spacing w:line="240" w:lineRule="auto"/>
        <w:rPr>
          <w:rFonts w:ascii="Arial" w:hAnsi="Arial" w:cs="Arial"/>
          <w:noProof/>
          <w:lang w:eastAsia="zh-CN"/>
        </w:rPr>
      </w:pPr>
      <w:r w:rsidRPr="00A93BB5">
        <w:rPr>
          <w:rFonts w:ascii="Arial" w:hAnsi="Arial" w:cs="Arial"/>
          <w:noProof/>
          <w:lang w:eastAsia="zh-CN"/>
        </w:rPr>
        <w:t>Scientific and domestic animal license regulation services</w:t>
      </w:r>
    </w:p>
    <w:p w14:paraId="5245A083" w14:textId="77777777" w:rsidR="00B6173F" w:rsidRDefault="00B6173F" w:rsidP="00B6173F">
      <w:pPr>
        <w:pStyle w:val="paragraph"/>
        <w:spacing w:before="0" w:beforeAutospacing="0" w:after="0" w:afterAutospacing="0"/>
        <w:textAlignment w:val="baseline"/>
        <w:rPr>
          <w:rStyle w:val="normaltextrun"/>
          <w:rFonts w:ascii="Arial" w:hAnsi="Arial" w:cs="Arial"/>
          <w:i/>
          <w:iCs/>
          <w:color w:val="000000"/>
          <w:sz w:val="20"/>
          <w:szCs w:val="20"/>
        </w:rPr>
      </w:pPr>
    </w:p>
    <w:p w14:paraId="542BB5A7" w14:textId="77777777" w:rsidR="00B6173F" w:rsidRDefault="00B6173F" w:rsidP="00B6173F">
      <w:pPr>
        <w:pStyle w:val="paragraph"/>
        <w:spacing w:before="0" w:beforeAutospacing="0" w:after="0" w:afterAutospacing="0"/>
        <w:textAlignment w:val="baseline"/>
        <w:rPr>
          <w:rStyle w:val="normaltextrun"/>
          <w:rFonts w:ascii="Arial" w:hAnsi="Arial" w:cs="Arial"/>
          <w:i/>
          <w:iCs/>
          <w:color w:val="000000"/>
          <w:sz w:val="20"/>
          <w:szCs w:val="20"/>
        </w:rPr>
      </w:pPr>
      <w:r>
        <w:rPr>
          <w:rStyle w:val="normaltextrun"/>
          <w:rFonts w:ascii="Arial" w:hAnsi="Arial" w:cs="Arial"/>
          <w:i/>
          <w:iCs/>
          <w:color w:val="000000"/>
          <w:sz w:val="20"/>
          <w:szCs w:val="20"/>
        </w:rPr>
        <w:t>The Branch</w:t>
      </w:r>
    </w:p>
    <w:p w14:paraId="2BE4AF5F" w14:textId="77777777" w:rsidR="00B6173F" w:rsidRPr="006D767A" w:rsidRDefault="00B6173F" w:rsidP="00B6173F">
      <w:pPr>
        <w:pStyle w:val="paragraph"/>
        <w:spacing w:before="0" w:beforeAutospacing="0" w:after="0" w:afterAutospacing="0"/>
        <w:textAlignment w:val="baseline"/>
        <w:rPr>
          <w:rFonts w:ascii="Arial" w:hAnsi="Arial" w:cs="Arial"/>
          <w:i/>
          <w:iCs/>
          <w:color w:val="000000"/>
          <w:sz w:val="20"/>
          <w:szCs w:val="20"/>
        </w:rPr>
      </w:pPr>
    </w:p>
    <w:p w14:paraId="7F2891F8" w14:textId="77777777" w:rsidR="00B6173F" w:rsidRPr="00B52D5B" w:rsidRDefault="00B6173F" w:rsidP="00B6173F">
      <w:pPr>
        <w:tabs>
          <w:tab w:val="left" w:pos="-720"/>
          <w:tab w:val="left" w:pos="0"/>
          <w:tab w:val="left" w:pos="720"/>
          <w:tab w:val="left" w:pos="1440"/>
          <w:tab w:val="left" w:pos="2160"/>
          <w:tab w:val="left" w:pos="2880"/>
          <w:tab w:val="left" w:pos="3600"/>
          <w:tab w:val="left" w:pos="4320"/>
        </w:tabs>
        <w:autoSpaceDE w:val="0"/>
        <w:autoSpaceDN w:val="0"/>
        <w:adjustRightInd w:val="0"/>
        <w:spacing w:after="0"/>
        <w:rPr>
          <w:rFonts w:ascii="Arial" w:hAnsi="Arial"/>
          <w:noProof/>
          <w:szCs w:val="22"/>
          <w:lang w:eastAsia="zh-CN"/>
        </w:rPr>
      </w:pPr>
      <w:r>
        <w:rPr>
          <w:rStyle w:val="normaltextrun"/>
          <w:rFonts w:ascii="Arial" w:hAnsi="Arial" w:cs="Arial"/>
        </w:rPr>
        <w:t xml:space="preserve">The </w:t>
      </w:r>
      <w:r>
        <w:rPr>
          <w:rStyle w:val="normaltextrun"/>
          <w:rFonts w:ascii="Arial" w:hAnsi="Arial" w:cs="Arial"/>
          <w:b/>
          <w:bCs/>
        </w:rPr>
        <w:t>Plants Chemicals and Invasives (PCI) branch</w:t>
      </w:r>
      <w:r>
        <w:rPr>
          <w:rStyle w:val="normaltextrun"/>
          <w:rFonts w:ascii="Arial" w:hAnsi="Arial" w:cs="Arial"/>
        </w:rPr>
        <w:t xml:space="preserve"> </w:t>
      </w:r>
      <w:r w:rsidRPr="00037DA9">
        <w:rPr>
          <w:rFonts w:ascii="Arial" w:hAnsi="Arial" w:cs="Arial"/>
        </w:rPr>
        <w:t>delivers a range of compliance activities and services to enable market access for Victoria's horticultural sector and to protect the state from emerging risks associated with exotic pests, apiary pests, marine pests, and high-risk plants and animals. PCI also supports Victoria's agriculture and natural environment from the impacts of established invasive pests, and chemical use.  An important element of PCI’s focus is delivering targeted programs that support voluntary compliance through community and industry engagement and educational programs. The branch also delivers essential agricultural regulatory services for Victoria (including NLIS, Tags</w:t>
      </w:r>
      <w:r>
        <w:rPr>
          <w:rFonts w:ascii="Arial" w:hAnsi="Arial" w:cs="Arial"/>
        </w:rPr>
        <w:t xml:space="preserve"> </w:t>
      </w:r>
      <w:r w:rsidRPr="00037DA9">
        <w:rPr>
          <w:rFonts w:ascii="Arial" w:hAnsi="Arial" w:cs="Arial"/>
        </w:rPr>
        <w:t>online, bee registrations, chemical permits and market access permissions) through the Biosecurity Service Centre.</w:t>
      </w:r>
      <w:r w:rsidRPr="00285746">
        <w:rPr>
          <w:rFonts w:cs="Calibri"/>
        </w:rPr>
        <w:br/>
      </w:r>
    </w:p>
    <w:p w14:paraId="47A5774F" w14:textId="5FE05A4F" w:rsidR="00495B3B" w:rsidRP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0197018A" w14:textId="77777777" w:rsidR="00F0404C" w:rsidRPr="00F0404C" w:rsidRDefault="00F0404C" w:rsidP="00DE3CE9">
      <w:pPr>
        <w:pStyle w:val="normalnumbered"/>
        <w:numPr>
          <w:ilvl w:val="0"/>
          <w:numId w:val="16"/>
        </w:numPr>
        <w:rPr>
          <w:rFonts w:asciiTheme="majorHAnsi" w:hAnsiTheme="majorHAnsi" w:cstheme="majorHAnsi"/>
          <w:color w:val="auto"/>
        </w:rPr>
      </w:pPr>
      <w:r w:rsidRPr="00F0404C">
        <w:rPr>
          <w:rFonts w:asciiTheme="majorHAnsi" w:hAnsiTheme="majorHAnsi" w:cstheme="majorHAnsi"/>
          <w:color w:val="auto"/>
        </w:rPr>
        <w:t>Strategically plan, manage, report and evaluate on program activities associated with established invasives management</w:t>
      </w:r>
      <w:r w:rsidRPr="00F0404C">
        <w:rPr>
          <w:rFonts w:asciiTheme="majorHAnsi" w:hAnsiTheme="majorHAnsi" w:cstheme="majorHAnsi"/>
          <w:i/>
          <w:color w:val="auto"/>
        </w:rPr>
        <w:t xml:space="preserve"> </w:t>
      </w:r>
      <w:r w:rsidRPr="00F0404C">
        <w:rPr>
          <w:rFonts w:asciiTheme="majorHAnsi" w:hAnsiTheme="majorHAnsi" w:cstheme="majorHAnsi"/>
          <w:iCs/>
          <w:color w:val="auto"/>
        </w:rPr>
        <w:t>and associated government policy</w:t>
      </w:r>
      <w:r w:rsidRPr="00F0404C">
        <w:rPr>
          <w:rFonts w:asciiTheme="majorHAnsi" w:hAnsiTheme="majorHAnsi" w:cstheme="majorHAnsi"/>
          <w:color w:val="auto"/>
        </w:rPr>
        <w:t>.</w:t>
      </w:r>
    </w:p>
    <w:p w14:paraId="1922C953" w14:textId="0897C601" w:rsidR="00F0404C" w:rsidRPr="00F0404C" w:rsidRDefault="00F0404C" w:rsidP="00DE3CE9">
      <w:pPr>
        <w:pStyle w:val="normalnumbered"/>
        <w:numPr>
          <w:ilvl w:val="0"/>
          <w:numId w:val="16"/>
        </w:numPr>
        <w:rPr>
          <w:rFonts w:asciiTheme="majorHAnsi" w:hAnsiTheme="majorHAnsi" w:cstheme="majorHAnsi"/>
          <w:color w:val="auto"/>
        </w:rPr>
      </w:pPr>
      <w:r w:rsidRPr="00F0404C">
        <w:rPr>
          <w:rFonts w:asciiTheme="majorHAnsi" w:hAnsiTheme="majorHAnsi" w:cstheme="majorHAnsi"/>
          <w:color w:val="auto"/>
        </w:rPr>
        <w:t>Integrate best practice regulation theory to continuously develop state-wide directions and standards to ensure D</w:t>
      </w:r>
      <w:r w:rsidR="00981EC3">
        <w:rPr>
          <w:rFonts w:asciiTheme="majorHAnsi" w:hAnsiTheme="majorHAnsi" w:cstheme="majorHAnsi"/>
          <w:color w:val="auto"/>
        </w:rPr>
        <w:t xml:space="preserve">EECA </w:t>
      </w:r>
      <w:r w:rsidRPr="00F0404C">
        <w:rPr>
          <w:rFonts w:asciiTheme="majorHAnsi" w:hAnsiTheme="majorHAnsi" w:cstheme="majorHAnsi"/>
          <w:color w:val="auto"/>
        </w:rPr>
        <w:t xml:space="preserve">regulatory priorities for established invasives are met. Monitor and report on procedural consistency and quality control of technical and operational program activities. </w:t>
      </w:r>
    </w:p>
    <w:p w14:paraId="669245D9" w14:textId="77777777" w:rsidR="00F0404C" w:rsidRPr="00F0404C" w:rsidRDefault="00F0404C" w:rsidP="00DE3CE9">
      <w:pPr>
        <w:pStyle w:val="normalnumbered"/>
        <w:numPr>
          <w:ilvl w:val="0"/>
          <w:numId w:val="16"/>
        </w:numPr>
        <w:rPr>
          <w:rFonts w:asciiTheme="majorHAnsi" w:hAnsiTheme="majorHAnsi" w:cstheme="majorHAnsi"/>
          <w:color w:val="auto"/>
        </w:rPr>
      </w:pPr>
      <w:r w:rsidRPr="00F0404C">
        <w:rPr>
          <w:rFonts w:asciiTheme="majorHAnsi" w:hAnsiTheme="majorHAnsi" w:cstheme="majorHAnsi"/>
          <w:color w:val="auto"/>
        </w:rPr>
        <w:t>Provide accurate and timely advice to senior staff, industry and community. Build and maintain influential relationships with internal and external stakeholders and manage consultation processes including engagement with stakeholders and peers with the objective of gaining co-operation, influencing views and meeting established invasives regulatory requirements.</w:t>
      </w:r>
    </w:p>
    <w:p w14:paraId="148E933A" w14:textId="00CD935F" w:rsidR="00F0404C" w:rsidRPr="00F0404C" w:rsidRDefault="00F0404C" w:rsidP="00DE3CE9">
      <w:pPr>
        <w:pStyle w:val="normalnumbered"/>
        <w:numPr>
          <w:ilvl w:val="0"/>
          <w:numId w:val="16"/>
        </w:numPr>
        <w:rPr>
          <w:rFonts w:asciiTheme="majorHAnsi" w:hAnsiTheme="majorHAnsi" w:cstheme="majorHAnsi"/>
          <w:color w:val="auto"/>
        </w:rPr>
      </w:pPr>
      <w:r w:rsidRPr="00F0404C">
        <w:rPr>
          <w:rFonts w:asciiTheme="majorHAnsi" w:hAnsiTheme="majorHAnsi" w:cstheme="majorHAnsi"/>
          <w:color w:val="auto"/>
        </w:rPr>
        <w:t xml:space="preserve">Provide leadership and authoritative program advice to a diverse range of staff at </w:t>
      </w:r>
      <w:r w:rsidR="0063286C">
        <w:rPr>
          <w:rFonts w:asciiTheme="majorHAnsi" w:hAnsiTheme="majorHAnsi" w:cstheme="majorHAnsi"/>
          <w:color w:val="auto"/>
        </w:rPr>
        <w:t>the</w:t>
      </w:r>
      <w:r w:rsidR="0063286C" w:rsidRPr="00F0404C">
        <w:rPr>
          <w:rFonts w:asciiTheme="majorHAnsi" w:hAnsiTheme="majorHAnsi" w:cstheme="majorHAnsi"/>
          <w:color w:val="auto"/>
        </w:rPr>
        <w:t xml:space="preserve"> </w:t>
      </w:r>
      <w:r w:rsidRPr="00F0404C">
        <w:rPr>
          <w:rFonts w:asciiTheme="majorHAnsi" w:hAnsiTheme="majorHAnsi" w:cstheme="majorHAnsi"/>
          <w:color w:val="auto"/>
        </w:rPr>
        <w:t>project level. Identify staff learning and development requirements and apply best practice program concepts to training opportunities.</w:t>
      </w:r>
    </w:p>
    <w:p w14:paraId="3CB2DDC1" w14:textId="7F53B1FC" w:rsidR="00F0404C" w:rsidRPr="00F0404C" w:rsidRDefault="00F0404C" w:rsidP="00DE3CE9">
      <w:pPr>
        <w:pStyle w:val="normalnumbered"/>
        <w:numPr>
          <w:ilvl w:val="0"/>
          <w:numId w:val="16"/>
        </w:numPr>
        <w:rPr>
          <w:rFonts w:asciiTheme="majorHAnsi" w:hAnsiTheme="majorHAnsi" w:cstheme="majorHAnsi"/>
          <w:color w:val="auto"/>
        </w:rPr>
      </w:pPr>
      <w:r w:rsidRPr="00F0404C">
        <w:rPr>
          <w:rFonts w:asciiTheme="majorHAnsi" w:hAnsiTheme="majorHAnsi" w:cstheme="majorHAnsi"/>
          <w:color w:val="auto"/>
        </w:rPr>
        <w:lastRenderedPageBreak/>
        <w:t xml:space="preserve">Develop and manage a structured continuous improvement process as part of Victoria’s established invasive </w:t>
      </w:r>
      <w:r w:rsidR="00CB5CFA">
        <w:rPr>
          <w:rFonts w:asciiTheme="majorHAnsi" w:hAnsiTheme="majorHAnsi" w:cstheme="majorHAnsi"/>
          <w:color w:val="auto"/>
        </w:rPr>
        <w:t>species</w:t>
      </w:r>
      <w:r w:rsidR="00CB5CFA" w:rsidRPr="00F0404C">
        <w:rPr>
          <w:rFonts w:asciiTheme="majorHAnsi" w:hAnsiTheme="majorHAnsi" w:cstheme="majorHAnsi"/>
          <w:color w:val="auto"/>
        </w:rPr>
        <w:t xml:space="preserve"> </w:t>
      </w:r>
      <w:r w:rsidRPr="00F0404C">
        <w:rPr>
          <w:rFonts w:asciiTheme="majorHAnsi" w:hAnsiTheme="majorHAnsi" w:cstheme="majorHAnsi"/>
          <w:color w:val="auto"/>
        </w:rPr>
        <w:t xml:space="preserve">management to influence the integration of process improvements. </w:t>
      </w:r>
    </w:p>
    <w:p w14:paraId="34F20C1B" w14:textId="77777777" w:rsidR="00F0404C" w:rsidRPr="00F0404C" w:rsidRDefault="00F0404C" w:rsidP="00DE3CE9">
      <w:pPr>
        <w:pStyle w:val="normalnumbered"/>
        <w:numPr>
          <w:ilvl w:val="0"/>
          <w:numId w:val="16"/>
        </w:numPr>
        <w:rPr>
          <w:rFonts w:asciiTheme="majorHAnsi" w:hAnsiTheme="majorHAnsi" w:cstheme="majorHAnsi"/>
          <w:color w:val="auto"/>
        </w:rPr>
      </w:pPr>
      <w:r w:rsidRPr="00F0404C">
        <w:rPr>
          <w:rFonts w:asciiTheme="majorHAnsi" w:hAnsiTheme="majorHAnsi" w:cstheme="majorHAnsi"/>
          <w:color w:val="auto"/>
        </w:rPr>
        <w:t xml:space="preserve">Lead and manage the state-wide established invasives program, including effective staff management, budget management, risk management, reporting and performance oversight. </w:t>
      </w:r>
    </w:p>
    <w:p w14:paraId="3115586D" w14:textId="7C4482B7" w:rsidR="00495B3B" w:rsidRPr="00EC6B89" w:rsidRDefault="00495B3B" w:rsidP="00DE3CE9">
      <w:pPr>
        <w:pStyle w:val="normalnumbered"/>
        <w:numPr>
          <w:ilvl w:val="0"/>
          <w:numId w:val="16"/>
        </w:numPr>
        <w:rPr>
          <w:rFonts w:ascii="Arial" w:hAnsi="Arial" w:cs="Arial"/>
          <w:bCs/>
          <w:color w:val="363534"/>
          <w:szCs w:val="20"/>
        </w:rPr>
      </w:pPr>
      <w:r w:rsidRPr="00EC6B89">
        <w:rPr>
          <w:rFonts w:ascii="Arial" w:hAnsi="Arial" w:cs="Arial"/>
          <w:bCs/>
          <w:color w:val="363534"/>
          <w:szCs w:val="20"/>
        </w:rPr>
        <w:t xml:space="preserve">To practice </w:t>
      </w:r>
      <w:r w:rsidRPr="00EC6B89">
        <w:rPr>
          <w:rFonts w:asciiTheme="majorHAnsi" w:hAnsiTheme="majorHAnsi" w:cstheme="majorHAnsi"/>
          <w:bCs/>
          <w:color w:val="auto"/>
        </w:rPr>
        <w:t>cultural</w:t>
      </w:r>
      <w:r w:rsidRPr="00EC6B89">
        <w:rPr>
          <w:rFonts w:ascii="Arial" w:hAnsi="Arial" w:cs="Arial"/>
          <w:bCs/>
          <w:color w:val="363534"/>
          <w:szCs w:val="20"/>
        </w:rPr>
        <w:t xml:space="preserve"> safety by creating environments, relationships and systems free from racism and discrimination so that people can feel safe, valued and able to participate.</w:t>
      </w:r>
    </w:p>
    <w:p w14:paraId="3D3807B0" w14:textId="362F13B0" w:rsidR="00495B3B" w:rsidRPr="00495B3B" w:rsidRDefault="008B006B" w:rsidP="00495B3B">
      <w:pPr>
        <w:keepNext/>
        <w:spacing w:before="0" w:line="240" w:lineRule="auto"/>
        <w:rPr>
          <w:rFonts w:ascii="Arial" w:hAnsi="Arial" w:cs="Arial"/>
          <w:bCs/>
          <w:color w:val="442D97"/>
          <w:sz w:val="28"/>
          <w:szCs w:val="28"/>
          <w:lang w:eastAsia="zh-CN"/>
        </w:rPr>
      </w:pPr>
      <w:r>
        <w:rPr>
          <w:rFonts w:ascii="Arial" w:hAnsi="Arial" w:cs="Arial"/>
          <w:bCs/>
          <w:color w:val="442D97"/>
          <w:sz w:val="28"/>
          <w:szCs w:val="28"/>
          <w:lang w:eastAsia="zh-CN"/>
        </w:rPr>
        <w:br/>
      </w:r>
      <w:r w:rsidR="00495B3B" w:rsidRPr="00495B3B">
        <w:rPr>
          <w:rFonts w:ascii="Arial" w:hAnsi="Arial" w:cs="Arial"/>
          <w:bCs/>
          <w:color w:val="442D97"/>
          <w:sz w:val="28"/>
          <w:szCs w:val="28"/>
          <w:lang w:eastAsia="zh-CN"/>
        </w:rPr>
        <w:t>Key Selection Criteria</w:t>
      </w:r>
    </w:p>
    <w:p w14:paraId="298BC1C8" w14:textId="77777777" w:rsid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4563D97A" w14:textId="77777777" w:rsidR="00696DD0" w:rsidRPr="00503D39" w:rsidRDefault="00696DD0" w:rsidP="00495B3B">
      <w:pPr>
        <w:spacing w:before="0" w:after="0"/>
        <w:rPr>
          <w:rFonts w:cstheme="minorHAnsi"/>
          <w:color w:val="363534"/>
          <w:szCs w:val="22"/>
        </w:rPr>
      </w:pPr>
    </w:p>
    <w:p w14:paraId="7A96425C" w14:textId="77777777" w:rsidR="00696DD0" w:rsidRPr="00503D39" w:rsidRDefault="00696DD0" w:rsidP="00DE3CE9">
      <w:pPr>
        <w:pStyle w:val="normalnumbered"/>
        <w:numPr>
          <w:ilvl w:val="0"/>
          <w:numId w:val="19"/>
        </w:numPr>
        <w:rPr>
          <w:rFonts w:asciiTheme="minorHAnsi" w:hAnsiTheme="minorHAnsi" w:cstheme="minorHAnsi"/>
          <w:color w:val="auto"/>
        </w:rPr>
      </w:pPr>
      <w:bookmarkStart w:id="2" w:name="_Hlk102550785"/>
      <w:r w:rsidRPr="00503D39">
        <w:rPr>
          <w:rFonts w:asciiTheme="minorHAnsi" w:hAnsiTheme="minorHAnsi" w:cstheme="minorHAnsi"/>
          <w:b/>
          <w:bCs/>
          <w:color w:val="auto"/>
        </w:rPr>
        <w:t>Technical skills</w:t>
      </w:r>
      <w:r w:rsidRPr="00503D39">
        <w:rPr>
          <w:rFonts w:asciiTheme="minorHAnsi" w:hAnsiTheme="minorHAnsi" w:cstheme="minorHAnsi"/>
          <w:color w:val="auto"/>
        </w:rPr>
        <w:t>: Comprehensive knowledge of biosecurity regulation in Victoria demonstrated experience in leading regulatory capability and capacity programs that improved practices in operational delivery.</w:t>
      </w:r>
    </w:p>
    <w:p w14:paraId="717CBFA6" w14:textId="77777777" w:rsidR="00696DD0" w:rsidRPr="00503D39" w:rsidRDefault="00696DD0" w:rsidP="00DE3CE9">
      <w:pPr>
        <w:pStyle w:val="normalnumbered"/>
        <w:numPr>
          <w:ilvl w:val="0"/>
          <w:numId w:val="19"/>
        </w:numPr>
        <w:rPr>
          <w:rFonts w:asciiTheme="minorHAnsi" w:hAnsiTheme="minorHAnsi" w:cstheme="minorHAnsi"/>
          <w:color w:val="auto"/>
        </w:rPr>
      </w:pPr>
      <w:r w:rsidRPr="00503D39">
        <w:rPr>
          <w:rFonts w:asciiTheme="minorHAnsi" w:hAnsiTheme="minorHAnsi" w:cstheme="minorHAnsi"/>
          <w:b/>
          <w:bCs/>
          <w:color w:val="auto"/>
        </w:rPr>
        <w:t>Project management:</w:t>
      </w:r>
      <w:r w:rsidRPr="00503D39">
        <w:rPr>
          <w:rFonts w:asciiTheme="minorHAnsi" w:hAnsiTheme="minorHAnsi" w:cstheme="minorHAnsi"/>
          <w:color w:val="auto"/>
        </w:rPr>
        <w:t xml:space="preserve"> Produces and monitors delivery of project documents and plans where objectives are clearly defined and action steps for achieving them are clearly specified; regularly communicates with and supports project team members; ensures project objectives are met by anticipating and maintaining potential emerging issues; ensures good governance and provides advice and recommendations to senior management to support decision-making.  </w:t>
      </w:r>
    </w:p>
    <w:p w14:paraId="59D149CD" w14:textId="77777777" w:rsidR="00696DD0" w:rsidRPr="00503D39" w:rsidRDefault="00696DD0" w:rsidP="00DE3CE9">
      <w:pPr>
        <w:pStyle w:val="normalnumbered"/>
        <w:numPr>
          <w:ilvl w:val="0"/>
          <w:numId w:val="19"/>
        </w:numPr>
        <w:rPr>
          <w:rFonts w:asciiTheme="minorHAnsi" w:hAnsiTheme="minorHAnsi" w:cstheme="minorHAnsi"/>
          <w:color w:val="auto"/>
        </w:rPr>
      </w:pPr>
      <w:r w:rsidRPr="00503D39">
        <w:rPr>
          <w:rFonts w:asciiTheme="minorHAnsi" w:hAnsiTheme="minorHAnsi" w:cstheme="minorHAnsi"/>
          <w:b/>
          <w:bCs/>
          <w:color w:val="auto"/>
        </w:rPr>
        <w:t>Communication:</w:t>
      </w:r>
      <w:r w:rsidRPr="00503D39">
        <w:rPr>
          <w:rFonts w:asciiTheme="minorHAnsi" w:hAnsiTheme="minorHAnsi" w:cstheme="minorHAnsi"/>
          <w:color w:val="auto"/>
        </w:rPr>
        <w:t xml:space="preserve"> Prepares written content using clear, concise and grammatically correct language; ensures content contains necessary information to achieve their purpose; uses appropriate style and formats. Listens; confidently conveys ideas and information in a clear and engaging way; clearly understands the target audience and the objectives of the communication; uses audience feedback to refine communication and ensure communications are understood; handles difficult and sensitive communications well. </w:t>
      </w:r>
    </w:p>
    <w:p w14:paraId="4D09191C" w14:textId="77777777" w:rsidR="00696DD0" w:rsidRPr="00503D39" w:rsidRDefault="00696DD0" w:rsidP="00DE3CE9">
      <w:pPr>
        <w:pStyle w:val="normalnumbered"/>
        <w:numPr>
          <w:ilvl w:val="0"/>
          <w:numId w:val="19"/>
        </w:numPr>
        <w:rPr>
          <w:rFonts w:asciiTheme="minorHAnsi" w:hAnsiTheme="minorHAnsi" w:cstheme="minorHAnsi"/>
          <w:color w:val="auto"/>
        </w:rPr>
      </w:pPr>
      <w:r w:rsidRPr="00503D39">
        <w:rPr>
          <w:rFonts w:asciiTheme="minorHAnsi" w:hAnsiTheme="minorHAnsi" w:cstheme="minorHAnsi"/>
          <w:b/>
          <w:bCs/>
          <w:color w:val="auto"/>
        </w:rPr>
        <w:t>Stakeholder management</w:t>
      </w:r>
      <w:r w:rsidRPr="00503D39">
        <w:rPr>
          <w:rFonts w:asciiTheme="minorHAnsi" w:hAnsiTheme="minorHAnsi" w:cstheme="minorHAnsi"/>
          <w:color w:val="auto"/>
        </w:rPr>
        <w:t xml:space="preserve">: Identifies and proactively manages project stakeholders; provides timely information and advice to stakeholders; displays strong interpersonal skills by listening to and responding to the needs of stakeholders in the context of broader project objectives and the needs of all project stakeholders. </w:t>
      </w:r>
    </w:p>
    <w:p w14:paraId="711526A1" w14:textId="77777777" w:rsidR="00696DD0" w:rsidRDefault="00696DD0" w:rsidP="00DE3CE9">
      <w:pPr>
        <w:pStyle w:val="normalnumbered"/>
        <w:numPr>
          <w:ilvl w:val="0"/>
          <w:numId w:val="19"/>
        </w:numPr>
        <w:rPr>
          <w:color w:val="auto"/>
        </w:rPr>
      </w:pPr>
      <w:r w:rsidRPr="00503D39">
        <w:rPr>
          <w:rFonts w:asciiTheme="minorHAnsi" w:hAnsiTheme="minorHAnsi" w:cstheme="minorHAnsi"/>
          <w:b/>
          <w:bCs/>
          <w:color w:val="auto"/>
        </w:rPr>
        <w:t>Conceptual and Analytical Ability:</w:t>
      </w:r>
      <w:r w:rsidRPr="00503D39">
        <w:rPr>
          <w:rFonts w:asciiTheme="minorHAnsi" w:hAnsiTheme="minorHAnsi" w:cstheme="minorHAnsi"/>
          <w:color w:val="auto"/>
        </w:rPr>
        <w:t xml:space="preserve"> Uses conceptual thinking and sound analytical approaches to support decision making in the work area. Can identify patterns and relationships in complex systems and communicate them in clear ways. Critically engages with policy proposals and problems and develops clear and persuasive advice for government and senior officials</w:t>
      </w:r>
      <w:r w:rsidRPr="00F92E02">
        <w:rPr>
          <w:color w:val="auto"/>
        </w:rPr>
        <w:t>.</w:t>
      </w:r>
    </w:p>
    <w:p w14:paraId="6C7C0AC9" w14:textId="77777777" w:rsidR="00DA645D" w:rsidRPr="00071832" w:rsidRDefault="00DA645D" w:rsidP="00DA645D">
      <w:pPr>
        <w:spacing w:before="160" w:after="0"/>
        <w:rPr>
          <w:rFonts w:ascii="Arial" w:hAnsi="Arial" w:cs="Arial"/>
          <w:b/>
          <w:color w:val="363534"/>
          <w:szCs w:val="22"/>
        </w:rPr>
      </w:pPr>
      <w:r>
        <w:rPr>
          <w:rFonts w:ascii="Arial" w:hAnsi="Arial" w:cs="Arial"/>
          <w:b/>
          <w:color w:val="363534"/>
          <w:szCs w:val="22"/>
        </w:rPr>
        <w:t>Mandatory qualification</w:t>
      </w:r>
    </w:p>
    <w:p w14:paraId="6DB6A0DA" w14:textId="77777777" w:rsidR="00DA645D" w:rsidRPr="00071832" w:rsidRDefault="00DA645D" w:rsidP="00DE3CE9">
      <w:pPr>
        <w:pStyle w:val="normalnumbered"/>
        <w:numPr>
          <w:ilvl w:val="0"/>
          <w:numId w:val="21"/>
        </w:numPr>
        <w:jc w:val="both"/>
        <w:rPr>
          <w:rFonts w:ascii="Arial" w:hAnsi="Arial" w:cs="Arial"/>
          <w:noProof/>
        </w:rPr>
      </w:pPr>
      <w:r w:rsidRPr="00071832">
        <w:rPr>
          <w:rFonts w:ascii="Arial" w:hAnsi="Arial" w:cs="Arial"/>
          <w:noProof/>
        </w:rPr>
        <w:t>Tertiary degree in Agricultural Science, Science or an equivalent science qualification. Candidates must have these qualifications to be considered eligible and verification is required prior to appointment.  </w:t>
      </w:r>
    </w:p>
    <w:p w14:paraId="1245B153" w14:textId="77777777" w:rsidR="00DA645D" w:rsidRPr="00495B3B" w:rsidRDefault="00DA645D" w:rsidP="00DA645D">
      <w:pPr>
        <w:spacing w:before="160" w:after="0"/>
        <w:rPr>
          <w:rFonts w:ascii="Arial" w:hAnsi="Arial" w:cs="Arial"/>
          <w:b/>
          <w:color w:val="363534"/>
        </w:rPr>
      </w:pPr>
      <w:r w:rsidRPr="00495B3B">
        <w:rPr>
          <w:rFonts w:ascii="Arial" w:hAnsi="Arial" w:cs="Arial"/>
          <w:b/>
          <w:color w:val="363534"/>
        </w:rPr>
        <w:t>Capabilities</w:t>
      </w:r>
    </w:p>
    <w:p w14:paraId="16B086CF" w14:textId="77777777" w:rsidR="00DA645D" w:rsidRDefault="00DA645D" w:rsidP="00DE3CE9">
      <w:pPr>
        <w:numPr>
          <w:ilvl w:val="0"/>
          <w:numId w:val="16"/>
        </w:numPr>
        <w:spacing w:before="60" w:after="0" w:line="240" w:lineRule="auto"/>
        <w:ind w:left="357" w:hanging="357"/>
        <w:rPr>
          <w:rFonts w:ascii="Arial" w:hAnsi="Arial" w:cs="Arial"/>
          <w:color w:val="000000"/>
          <w:lang w:eastAsia="zh-CN"/>
        </w:rPr>
      </w:pPr>
      <w:r w:rsidRPr="001B6837">
        <w:rPr>
          <w:rFonts w:ascii="Arial" w:hAnsi="Arial" w:cs="Arial"/>
          <w:b/>
          <w:bCs/>
          <w:color w:val="000000"/>
          <w:lang w:eastAsia="zh-CN"/>
        </w:rPr>
        <w:t>Personal Attributes: Flexibility and Adaptability</w:t>
      </w:r>
      <w:r>
        <w:rPr>
          <w:rFonts w:ascii="Arial" w:hAnsi="Arial" w:cs="Arial"/>
          <w:color w:val="000000"/>
          <w:lang w:eastAsia="zh-CN"/>
        </w:rPr>
        <w:t xml:space="preserve"> Adapts systems and processes quickly to changed priorities and situations</w:t>
      </w:r>
    </w:p>
    <w:p w14:paraId="0D307BE2" w14:textId="77777777" w:rsidR="00DA645D" w:rsidRPr="00B70FC1" w:rsidRDefault="00DA645D" w:rsidP="00DE3CE9">
      <w:pPr>
        <w:numPr>
          <w:ilvl w:val="0"/>
          <w:numId w:val="16"/>
        </w:numPr>
        <w:spacing w:before="60" w:after="0" w:line="240" w:lineRule="auto"/>
        <w:ind w:left="357" w:hanging="357"/>
        <w:rPr>
          <w:rFonts w:ascii="Arial" w:hAnsi="Arial" w:cs="Arial"/>
          <w:color w:val="000000"/>
          <w:lang w:eastAsia="zh-CN"/>
        </w:rPr>
      </w:pPr>
      <w:r>
        <w:rPr>
          <w:rFonts w:ascii="Arial" w:hAnsi="Arial" w:cs="Arial"/>
          <w:b/>
          <w:bCs/>
          <w:color w:val="000000"/>
          <w:lang w:eastAsia="zh-CN"/>
        </w:rPr>
        <w:t>Meaningful Outcomes: Strategic Planning</w:t>
      </w:r>
      <w:r>
        <w:rPr>
          <w:rFonts w:ascii="Arial" w:hAnsi="Arial" w:cs="Arial"/>
          <w:color w:val="000000"/>
          <w:lang w:eastAsia="zh-CN"/>
        </w:rPr>
        <w:t xml:space="preserve"> Coaches other and engages key stakeholders in strategic planning processes. Thinks at the whole of system level and undertakes internal and external scanning, considering wide ranging possibilities in developing a vision for the future; Translates strategic direction into team and individual plans and daily activities for self and others</w:t>
      </w:r>
    </w:p>
    <w:p w14:paraId="180D47EC" w14:textId="77777777" w:rsidR="00DA645D" w:rsidRPr="00B70FC1" w:rsidRDefault="00DA645D" w:rsidP="00DE3CE9">
      <w:pPr>
        <w:numPr>
          <w:ilvl w:val="0"/>
          <w:numId w:val="16"/>
        </w:numPr>
        <w:spacing w:before="60" w:after="0" w:line="240" w:lineRule="auto"/>
        <w:ind w:left="357" w:hanging="357"/>
        <w:rPr>
          <w:rFonts w:ascii="Arial" w:hAnsi="Arial" w:cs="Arial"/>
          <w:color w:val="000000"/>
          <w:lang w:eastAsia="zh-CN"/>
        </w:rPr>
      </w:pPr>
      <w:r>
        <w:rPr>
          <w:rFonts w:ascii="Arial" w:hAnsi="Arial" w:cs="Arial"/>
          <w:b/>
          <w:bCs/>
          <w:color w:val="000000"/>
          <w:lang w:eastAsia="zh-CN"/>
        </w:rPr>
        <w:t xml:space="preserve">Enabling Delivery: Critical thinking and Problem Solving </w:t>
      </w:r>
      <w:proofErr w:type="gramStart"/>
      <w:r>
        <w:rPr>
          <w:rFonts w:ascii="Arial" w:hAnsi="Arial" w:cs="Arial"/>
          <w:color w:val="000000"/>
          <w:lang w:eastAsia="zh-CN"/>
        </w:rPr>
        <w:t>Takes into account</w:t>
      </w:r>
      <w:proofErr w:type="gramEnd"/>
      <w:r>
        <w:rPr>
          <w:rFonts w:ascii="Arial" w:hAnsi="Arial" w:cs="Arial"/>
          <w:color w:val="000000"/>
          <w:lang w:eastAsia="zh-CN"/>
        </w:rPr>
        <w:t xml:space="preserve"> wider business context within business unit when considering options to resolve issues. Identifies recurring problems and prevents future recurrence by integrating solutions into work process. Delivers tangible business outcomes </w:t>
      </w:r>
      <w:proofErr w:type="gramStart"/>
      <w:r>
        <w:rPr>
          <w:rFonts w:ascii="Arial" w:hAnsi="Arial" w:cs="Arial"/>
          <w:color w:val="000000"/>
          <w:lang w:eastAsia="zh-CN"/>
        </w:rPr>
        <w:t>as a result of</w:t>
      </w:r>
      <w:proofErr w:type="gramEnd"/>
      <w:r>
        <w:rPr>
          <w:rFonts w:ascii="Arial" w:hAnsi="Arial" w:cs="Arial"/>
          <w:color w:val="000000"/>
          <w:lang w:eastAsia="zh-CN"/>
        </w:rPr>
        <w:t xml:space="preserve"> critically evaluating problems from multiple perspectives and delivering effective solutions.</w:t>
      </w:r>
    </w:p>
    <w:p w14:paraId="508CF2C3" w14:textId="77777777" w:rsidR="00DA645D" w:rsidRPr="00495B3B" w:rsidRDefault="00DA645D" w:rsidP="00DE3CE9">
      <w:pPr>
        <w:numPr>
          <w:ilvl w:val="0"/>
          <w:numId w:val="16"/>
        </w:numPr>
        <w:spacing w:before="60" w:after="0" w:line="240" w:lineRule="auto"/>
        <w:ind w:left="357" w:hanging="357"/>
        <w:rPr>
          <w:rFonts w:ascii="Arial" w:hAnsi="Arial" w:cs="Arial"/>
          <w:color w:val="000000"/>
          <w:lang w:eastAsia="zh-CN"/>
        </w:rPr>
      </w:pPr>
      <w:r>
        <w:rPr>
          <w:rFonts w:ascii="Arial" w:hAnsi="Arial" w:cs="Arial"/>
          <w:b/>
          <w:bCs/>
          <w:color w:val="000000"/>
          <w:lang w:eastAsia="zh-CN"/>
        </w:rPr>
        <w:t xml:space="preserve">People Leadership: Team Management </w:t>
      </w:r>
      <w:r>
        <w:rPr>
          <w:rFonts w:ascii="Arial" w:hAnsi="Arial" w:cs="Arial"/>
          <w:color w:val="000000"/>
          <w:lang w:eastAsia="zh-CN"/>
        </w:rPr>
        <w:t>Ensures staff are productively deployed through effective workforce planning practices. Translates organisational strategy into workforce requirements (e.g. roles, team structures, capabilities). Takes actions to optimise workforce effectiveness.</w:t>
      </w:r>
    </w:p>
    <w:p w14:paraId="4A4A0E5D" w14:textId="77777777" w:rsidR="00DA645D" w:rsidRPr="00495B3B" w:rsidRDefault="00DA645D" w:rsidP="00DA645D">
      <w:pPr>
        <w:keepNext/>
        <w:spacing w:before="0" w:after="0" w:line="240" w:lineRule="auto"/>
        <w:rPr>
          <w:rFonts w:ascii="Arial" w:hAnsi="Arial" w:cs="Arial"/>
          <w:bCs/>
          <w:color w:val="442D97"/>
          <w:sz w:val="28"/>
          <w:szCs w:val="28"/>
          <w:lang w:eastAsia="zh-CN"/>
        </w:rPr>
      </w:pPr>
    </w:p>
    <w:p w14:paraId="67FD1028" w14:textId="77777777" w:rsidR="00DA645D" w:rsidRDefault="00DA645D">
      <w:pPr>
        <w:rPr>
          <w:rFonts w:ascii="Arial" w:hAnsi="Arial" w:cs="Arial"/>
          <w:bCs/>
          <w:color w:val="442D97"/>
          <w:sz w:val="28"/>
          <w:szCs w:val="28"/>
          <w:lang w:eastAsia="zh-CN"/>
        </w:rPr>
      </w:pPr>
      <w:r>
        <w:rPr>
          <w:rFonts w:ascii="Arial" w:hAnsi="Arial" w:cs="Arial"/>
          <w:bCs/>
          <w:color w:val="442D97"/>
          <w:sz w:val="28"/>
          <w:szCs w:val="28"/>
          <w:lang w:eastAsia="zh-CN"/>
        </w:rPr>
        <w:br w:type="page"/>
      </w:r>
    </w:p>
    <w:p w14:paraId="1615D25D" w14:textId="3FF9AA0A" w:rsidR="00DA645D" w:rsidRPr="00495B3B" w:rsidRDefault="00DA645D" w:rsidP="00DA645D">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Position specific requirements</w:t>
      </w:r>
    </w:p>
    <w:tbl>
      <w:tblPr>
        <w:tblStyle w:val="TableGrid10"/>
        <w:tblW w:w="0" w:type="auto"/>
        <w:tblLook w:val="04A0" w:firstRow="1" w:lastRow="0" w:firstColumn="1" w:lastColumn="0" w:noHBand="0" w:noVBand="1"/>
      </w:tblPr>
      <w:tblGrid>
        <w:gridCol w:w="3402"/>
        <w:gridCol w:w="6803"/>
      </w:tblGrid>
      <w:tr w:rsidR="00DA645D" w:rsidRPr="00495B3B" w14:paraId="646C25D5" w14:textId="7777777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p w14:paraId="5E3405B0" w14:textId="77777777" w:rsidR="00DA645D" w:rsidRPr="00495B3B" w:rsidRDefault="00DA645D" w:rsidP="00DC48C3">
            <w:pPr>
              <w:ind w:left="0"/>
              <w:rPr>
                <w:rFonts w:cs="Arial"/>
                <w:color w:val="1A1A1A"/>
                <w:sz w:val="20"/>
              </w:rPr>
            </w:pPr>
            <w:r w:rsidRPr="00495B3B">
              <w:rPr>
                <w:rFonts w:cs="Arial"/>
                <w:color w:val="1A1A1A"/>
                <w:sz w:val="20"/>
              </w:rPr>
              <w:t>Financial Delegation Value</w:t>
            </w:r>
          </w:p>
        </w:tc>
        <w:tc>
          <w:tcPr>
            <w:tcW w:w="6803" w:type="dxa"/>
            <w:shd w:val="clear" w:color="auto" w:fill="auto"/>
          </w:tcPr>
          <w:p w14:paraId="0CCB0ADB" w14:textId="77777777" w:rsidR="00DA645D" w:rsidRPr="00495B3B" w:rsidRDefault="00DA645D">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Pr>
                <w:rFonts w:cs="Arial"/>
                <w:color w:val="1A1A1A"/>
                <w:sz w:val="20"/>
              </w:rPr>
              <w:t xml:space="preserve">100,000 (Level 5). </w:t>
            </w:r>
            <w:r w:rsidRPr="00495B3B">
              <w:rPr>
                <w:rFonts w:cs="Arial"/>
                <w:color w:val="1A1A1A"/>
                <w:sz w:val="20"/>
              </w:rPr>
              <w:t>A declaration of Private Interests will be required for positions with financial delegations of &gt;$20,000</w:t>
            </w:r>
          </w:p>
        </w:tc>
      </w:tr>
      <w:tr w:rsidR="00DA645D" w:rsidRPr="00495B3B" w14:paraId="7AEBCD6A"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3F45803" w14:textId="77777777" w:rsidR="00DA645D" w:rsidRPr="00495B3B" w:rsidRDefault="00DA645D" w:rsidP="00DC48C3">
            <w:pPr>
              <w:spacing w:line="240" w:lineRule="auto"/>
              <w:ind w:left="0"/>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6FE139B0" w14:textId="77777777" w:rsidR="00DA645D" w:rsidRPr="00495B3B" w:rsidRDefault="00DA645D">
            <w:pPr>
              <w:rPr>
                <w:rFonts w:ascii="Arial" w:hAnsi="Arial" w:cs="Arial"/>
                <w:color w:val="1A1A1A"/>
                <w:sz w:val="20"/>
              </w:rPr>
            </w:pPr>
          </w:p>
        </w:tc>
        <w:tc>
          <w:tcPr>
            <w:tcW w:w="6803" w:type="dxa"/>
            <w:shd w:val="clear" w:color="auto" w:fill="auto"/>
          </w:tcPr>
          <w:p w14:paraId="2E6F0388"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Current Drivers Licence for a motor vehicle  </w:t>
            </w:r>
          </w:p>
          <w:p w14:paraId="73E75624"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Hold a current Applied First Aid Certificate (Level 2 to be completed during probation period)  </w:t>
            </w:r>
          </w:p>
          <w:p w14:paraId="0CE085D6"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Vaccination against Q fever is recommended.   </w:t>
            </w:r>
          </w:p>
          <w:p w14:paraId="1C7B25CE"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Field work including walking long distances  </w:t>
            </w:r>
          </w:p>
          <w:p w14:paraId="3B66191E"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Manual handling </w:t>
            </w:r>
          </w:p>
          <w:p w14:paraId="56DE6019"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Use of hazardous substances </w:t>
            </w:r>
          </w:p>
          <w:p w14:paraId="2C1994DF"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Emergency response work  </w:t>
            </w:r>
          </w:p>
          <w:p w14:paraId="6C70F72A"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Driving long distances  </w:t>
            </w:r>
          </w:p>
          <w:p w14:paraId="44C70363"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Interaction with members of the community  </w:t>
            </w:r>
          </w:p>
          <w:p w14:paraId="21D9D3FE"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Undertaking enforcement activities  </w:t>
            </w:r>
          </w:p>
          <w:p w14:paraId="3CA687BF"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Working in remote locations  </w:t>
            </w:r>
          </w:p>
          <w:p w14:paraId="5BB2875F"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Working alone or as part of a team  </w:t>
            </w:r>
          </w:p>
          <w:p w14:paraId="6B00314F"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Sedentary desk work </w:t>
            </w:r>
          </w:p>
          <w:p w14:paraId="01708FD3"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auto"/>
                <w:sz w:val="20"/>
              </w:rPr>
            </w:pPr>
            <w:r w:rsidRPr="00322476">
              <w:rPr>
                <w:rFonts w:ascii="Arial" w:hAnsi="Arial" w:cs="Arial"/>
                <w:color w:val="auto"/>
                <w:sz w:val="20"/>
              </w:rPr>
              <w:t>A reasonable level of physical fitness is required for this position </w:t>
            </w:r>
          </w:p>
          <w:p w14:paraId="564A4953" w14:textId="77777777" w:rsidR="00DA645D" w:rsidRPr="00322476" w:rsidRDefault="00DA645D" w:rsidP="00DE3CE9">
            <w:pPr>
              <w:numPr>
                <w:ilvl w:val="0"/>
                <w:numId w:val="17"/>
              </w:numPr>
              <w:tabs>
                <w:tab w:val="num" w:pos="720"/>
              </w:tabs>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rPr>
            </w:pPr>
            <w:r w:rsidRPr="00322476">
              <w:rPr>
                <w:rFonts w:ascii="Arial" w:hAnsi="Arial" w:cs="Arial"/>
                <w:color w:val="auto"/>
                <w:sz w:val="20"/>
              </w:rPr>
              <w:t>This position has a requirement to work shift work or out of hours work will be required that will involve evening or weekend work including occasional overnight travel.</w:t>
            </w:r>
            <w:r w:rsidRPr="00322476">
              <w:rPr>
                <w:rFonts w:ascii="Arial" w:hAnsi="Arial" w:cs="Arial"/>
                <w:color w:val="auto"/>
              </w:rPr>
              <w:t> </w:t>
            </w:r>
          </w:p>
        </w:tc>
      </w:tr>
      <w:tr w:rsidR="00DA645D" w:rsidRPr="00495B3B" w14:paraId="5912B84D"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3346620" w14:textId="77777777" w:rsidR="00DA645D" w:rsidRPr="00495B3B" w:rsidRDefault="00DA645D" w:rsidP="00DC48C3">
            <w:pPr>
              <w:ind w:left="0"/>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4C3EB4F6" w14:textId="77777777" w:rsidR="00DA645D" w:rsidRPr="00495B3B" w:rsidRDefault="00DA645D">
            <w:pPr>
              <w:rPr>
                <w:rFonts w:ascii="Arial" w:hAnsi="Arial" w:cs="Arial"/>
                <w:color w:val="1A1A1A"/>
                <w:sz w:val="20"/>
              </w:rPr>
            </w:pPr>
          </w:p>
          <w:p w14:paraId="1CB12B51" w14:textId="77777777" w:rsidR="00DA645D" w:rsidRPr="00495B3B" w:rsidRDefault="00DA645D">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53D7961F" w14:textId="77777777" w:rsidR="00DA645D" w:rsidRPr="00495B3B" w:rsidRDefault="00DA645D">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10A6F8FC" w14:textId="77777777" w:rsidR="00DA645D" w:rsidRPr="00495B3B" w:rsidRDefault="00DA645D">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p w14:paraId="70AA873A" w14:textId="77777777" w:rsidR="00DA645D" w:rsidRPr="00495B3B" w:rsidRDefault="00DA645D">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This position has a requirement to work shift work or out of hours work will be required that will involve evening or weekend work including occasional overnight travel.</w:t>
            </w:r>
          </w:p>
        </w:tc>
      </w:tr>
      <w:tr w:rsidR="00DC48C3" w:rsidRPr="00495B3B" w14:paraId="457F08B5"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E35421B" w14:textId="678BCA91" w:rsidR="00DC48C3" w:rsidRPr="00495B3B" w:rsidRDefault="00DC48C3" w:rsidP="00DC48C3">
            <w:pPr>
              <w:spacing w:before="120" w:after="120"/>
              <w:ind w:left="0"/>
              <w:rPr>
                <w:rFonts w:ascii="Arial" w:hAnsi="Arial"/>
                <w:color w:val="1A1A1A"/>
                <w:sz w:val="20"/>
              </w:rPr>
            </w:pPr>
            <w:r w:rsidRPr="00495B3B">
              <w:rPr>
                <w:rFonts w:ascii="Arial" w:hAnsi="Arial"/>
                <w:color w:val="1A1A1A"/>
                <w:sz w:val="20"/>
              </w:rPr>
              <w:t>Employment terms and conditions</w:t>
            </w:r>
          </w:p>
          <w:p w14:paraId="1C35E160" w14:textId="77777777" w:rsidR="00DC48C3" w:rsidRPr="00495B3B" w:rsidRDefault="00DC48C3" w:rsidP="00DC48C3">
            <w:pPr>
              <w:spacing w:before="120" w:after="120"/>
              <w:rPr>
                <w:rFonts w:ascii="Arial" w:hAnsi="Arial"/>
                <w:color w:val="1A1A1A"/>
                <w:sz w:val="20"/>
              </w:rPr>
            </w:pPr>
          </w:p>
        </w:tc>
        <w:tc>
          <w:tcPr>
            <w:tcW w:w="6803" w:type="dxa"/>
            <w:shd w:val="clear" w:color="auto" w:fill="auto"/>
          </w:tcPr>
          <w:p w14:paraId="4EA635F5" w14:textId="77777777" w:rsidR="00DC48C3" w:rsidRPr="00495B3B" w:rsidRDefault="00DC48C3" w:rsidP="00DC48C3">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970EA32" w14:textId="77777777" w:rsidR="00DC48C3" w:rsidRPr="00495B3B" w:rsidRDefault="00DC48C3" w:rsidP="00DC48C3">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Recipients of Victorian Public Service (VPS) voluntary departure packages should note that re-employment restrictions apply</w:t>
            </w:r>
          </w:p>
          <w:p w14:paraId="63A17E81" w14:textId="5BD5531C" w:rsidR="00DC48C3" w:rsidRPr="00495B3B" w:rsidRDefault="00DC48C3" w:rsidP="00DC48C3">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DC48C3" w:rsidRPr="00495B3B" w14:paraId="71C84940"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57DEC89" w14:textId="77777777" w:rsidR="00DC48C3" w:rsidRPr="00495B3B" w:rsidRDefault="00DC48C3" w:rsidP="00DC48C3">
            <w:pPr>
              <w:spacing w:before="120" w:after="120"/>
              <w:ind w:left="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AE80302" w14:textId="7E3BE6B7" w:rsidR="00DC48C3" w:rsidRPr="00495B3B" w:rsidRDefault="00DC48C3" w:rsidP="00DC48C3">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bookmarkEnd w:id="2"/>
    <w:p w14:paraId="2BAF212D" w14:textId="77777777" w:rsidR="00A22164" w:rsidRPr="00495B3B" w:rsidRDefault="00A22164" w:rsidP="00A22164">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2975237B" w14:textId="77777777" w:rsidR="00A22164" w:rsidRPr="00454423" w:rsidRDefault="00A22164" w:rsidP="00A22164">
      <w:pPr>
        <w:spacing w:before="0" w:after="0"/>
        <w:rPr>
          <w:rFonts w:ascii="Arial" w:hAnsi="Arial" w:cs="Arial"/>
        </w:rPr>
      </w:pPr>
      <w:r w:rsidRPr="00454423">
        <w:rPr>
          <w:rFonts w:ascii="Arial" w:hAnsi="Arial" w:cs="Arial"/>
        </w:rPr>
        <w:t>We employ approximately 6,</w:t>
      </w:r>
      <w:r>
        <w:rPr>
          <w:rFonts w:ascii="Arial" w:hAnsi="Arial" w:cs="Arial"/>
        </w:rPr>
        <w:t>3</w:t>
      </w:r>
      <w:r w:rsidRPr="00454423">
        <w:rPr>
          <w:rFonts w:ascii="Arial" w:hAnsi="Arial" w:cs="Arial"/>
        </w:rPr>
        <w:t>00 staff, including around 600 seasonal staff, across more than 86 locations throughout Victoria, across energy, environment, climate action, water, agriculture, and resources portfolios.</w:t>
      </w:r>
    </w:p>
    <w:p w14:paraId="789877D0" w14:textId="64B7476E" w:rsidR="00A22164" w:rsidRPr="005763CD" w:rsidRDefault="00A22164" w:rsidP="00A22164">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0C3956CF" w14:textId="77777777" w:rsidR="00A22164" w:rsidRPr="005763CD" w:rsidRDefault="00A22164" w:rsidP="00A22164">
      <w:pPr>
        <w:spacing w:before="0" w:after="0"/>
        <w:rPr>
          <w:rFonts w:ascii="Arial" w:hAnsi="Arial" w:cs="Arial"/>
        </w:rPr>
      </w:pPr>
    </w:p>
    <w:p w14:paraId="0EC3FA93" w14:textId="663C3BEC" w:rsidR="00A22164" w:rsidRPr="005763CD" w:rsidRDefault="00A22164" w:rsidP="00A22164">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4" w:history="1">
        <w:r w:rsidRPr="00220147">
          <w:rPr>
            <w:rStyle w:val="Hyperlink"/>
            <w:rFonts w:ascii="Arial" w:hAnsi="Arial" w:cs="Arial"/>
            <w:lang w:eastAsia="en-US"/>
          </w:rPr>
          <w:t>www.deeca.vic.gov.au</w:t>
        </w:r>
      </w:hyperlink>
    </w:p>
    <w:p w14:paraId="0F7095CC" w14:textId="77777777" w:rsidR="00A22164" w:rsidRPr="00495B3B" w:rsidRDefault="00A22164" w:rsidP="00A22164">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7960523C" w14:textId="77777777" w:rsidR="00A22164" w:rsidRPr="002775A7" w:rsidRDefault="00A22164" w:rsidP="00A22164">
      <w:pPr>
        <w:spacing w:before="0" w:after="0" w:line="240" w:lineRule="auto"/>
        <w:jc w:val="both"/>
        <w:rPr>
          <w:rFonts w:ascii="Arial" w:hAnsi="Arial" w:cs="Arial"/>
        </w:rPr>
      </w:pPr>
      <w:r w:rsidRPr="00AC1638">
        <w:rPr>
          <w:rFonts w:ascii="Arial" w:hAnsi="Arial" w:cs="Arial"/>
        </w:rPr>
        <w:t xml:space="preserve">Our values align with the core </w:t>
      </w:r>
      <w:hyperlink r:id="rId35"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7F3FC6CC" w14:textId="77777777" w:rsidR="00A22164" w:rsidRPr="00AC1638" w:rsidRDefault="00A22164" w:rsidP="00A22164">
      <w:pPr>
        <w:rPr>
          <w:rFonts w:ascii="Arial" w:eastAsia="Microsoft JhengHei" w:hAnsi="Arial"/>
          <w:color w:val="442D97"/>
          <w:sz w:val="28"/>
          <w:szCs w:val="28"/>
        </w:rPr>
      </w:pPr>
      <w:r w:rsidRPr="00AC1638">
        <w:rPr>
          <w:rFonts w:ascii="Arial" w:eastAsia="Microsoft JhengHei" w:hAnsi="Arial"/>
          <w:color w:val="442D97"/>
          <w:sz w:val="28"/>
          <w:szCs w:val="28"/>
        </w:rPr>
        <w:lastRenderedPageBreak/>
        <w:t>Our Community Charter</w:t>
      </w:r>
    </w:p>
    <w:p w14:paraId="4CBA7BD1" w14:textId="77777777" w:rsidR="00A22164" w:rsidRPr="00AC1638" w:rsidRDefault="00A22164" w:rsidP="00A22164">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50CF7F86" w14:textId="1D537987" w:rsidR="00A22164" w:rsidRPr="00495B3B" w:rsidRDefault="00A22164" w:rsidP="00A22164">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435C0C20" w14:textId="77777777" w:rsidR="00A22164" w:rsidRDefault="00A22164" w:rsidP="00A22164">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3463DAE3" w14:textId="77777777" w:rsidR="00A22164" w:rsidRPr="00495B3B" w:rsidRDefault="00A22164" w:rsidP="00A22164">
      <w:pPr>
        <w:spacing w:line="240" w:lineRule="auto"/>
        <w:contextualSpacing/>
        <w:outlineLvl w:val="1"/>
        <w:rPr>
          <w:rFonts w:ascii="Arial" w:hAnsi="Arial" w:cs="Arial"/>
          <w:color w:val="363534"/>
        </w:rPr>
      </w:pPr>
    </w:p>
    <w:p w14:paraId="3D49F64D" w14:textId="77777777" w:rsidR="00A22164" w:rsidRPr="00495B3B" w:rsidRDefault="00A22164" w:rsidP="00A22164">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597AB72C" w14:textId="77777777" w:rsidR="00A22164" w:rsidRPr="00495B3B" w:rsidRDefault="00A22164" w:rsidP="00A22164">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53D1EC99" w14:textId="77777777" w:rsidR="00A22164" w:rsidRPr="00495B3B" w:rsidRDefault="00A22164" w:rsidP="00A22164">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376E8CB7" w14:textId="77777777" w:rsidR="00A22164" w:rsidRPr="00495B3B" w:rsidRDefault="00A22164" w:rsidP="00A22164">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271907DF" w14:textId="77777777" w:rsidR="00A22164" w:rsidRPr="00495B3B" w:rsidRDefault="00A22164" w:rsidP="00A22164">
      <w:pPr>
        <w:rPr>
          <w:rFonts w:ascii="Arial" w:hAnsi="Arial" w:cs="Arial"/>
          <w:b/>
          <w:bCs/>
          <w:color w:val="363534"/>
        </w:rPr>
      </w:pPr>
      <w:r w:rsidRPr="00495B3B">
        <w:rPr>
          <w:rFonts w:ascii="Arial" w:hAnsi="Arial" w:cs="Arial"/>
          <w:b/>
          <w:bCs/>
          <w:color w:val="363534"/>
        </w:rPr>
        <w:t>Aboriginal Cultural Safety</w:t>
      </w:r>
    </w:p>
    <w:p w14:paraId="064FC31E" w14:textId="2FD3BB54" w:rsidR="00A22164" w:rsidRPr="00495B3B" w:rsidRDefault="00A22164" w:rsidP="00A22164">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6" w:history="1">
        <w:r w:rsidRPr="00220147">
          <w:rPr>
            <w:rStyle w:val="Hyperlink"/>
            <w:rFonts w:ascii="Arial" w:hAnsi="Arial" w:cs="Arial"/>
          </w:rPr>
          <w:t>self.determination@deeca.vic.gov.au</w:t>
        </w:r>
      </w:hyperlink>
      <w:r w:rsidRPr="00495B3B">
        <w:rPr>
          <w:rFonts w:ascii="Arial" w:hAnsi="Arial" w:cs="Arial"/>
          <w:color w:val="363534"/>
        </w:rPr>
        <w:t>.</w:t>
      </w:r>
    </w:p>
    <w:p w14:paraId="3CFD05DA" w14:textId="77777777" w:rsidR="00A22164" w:rsidRPr="00495B3B" w:rsidRDefault="00A22164" w:rsidP="00A22164">
      <w:pPr>
        <w:rPr>
          <w:rFonts w:ascii="Arial" w:hAnsi="Arial" w:cs="Arial"/>
          <w:b/>
          <w:color w:val="363534"/>
          <w:szCs w:val="22"/>
        </w:rPr>
      </w:pPr>
      <w:r w:rsidRPr="00495B3B">
        <w:rPr>
          <w:rFonts w:ascii="Arial" w:hAnsi="Arial" w:cs="Arial"/>
          <w:b/>
          <w:color w:val="363534"/>
          <w:szCs w:val="22"/>
        </w:rPr>
        <w:t>Balancing your Life / Hybrid Working</w:t>
      </w:r>
    </w:p>
    <w:p w14:paraId="51D65FA0" w14:textId="77777777" w:rsidR="00A22164" w:rsidRPr="00495B3B" w:rsidRDefault="00A22164" w:rsidP="00A22164">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281F5864" w14:textId="68C66340" w:rsidR="00A22164" w:rsidRPr="00495B3B" w:rsidRDefault="00A22164" w:rsidP="00A22164">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7" w:history="1">
        <w:r w:rsidRPr="00220147">
          <w:rPr>
            <w:rStyle w:val="Hyperlink"/>
            <w:rFonts w:ascii="Arial" w:eastAsia="Microsoft JhengHei" w:hAnsi="Arial" w:cs="Arial"/>
            <w:sz w:val="22"/>
            <w:szCs w:val="24"/>
            <w:lang w:eastAsia="en-US"/>
          </w:rPr>
          <w:t>customer.service@deeca.vic.gov.au</w:t>
        </w:r>
      </w:hyperlink>
    </w:p>
    <w:p w14:paraId="5E270BBA" w14:textId="77777777" w:rsidR="00A22164" w:rsidRPr="00A82B27" w:rsidRDefault="00A22164" w:rsidP="00A22164">
      <w:pPr>
        <w:spacing w:line="240" w:lineRule="auto"/>
      </w:pPr>
    </w:p>
    <w:p w14:paraId="48A7D0D4" w14:textId="77777777" w:rsidR="00332839" w:rsidRPr="00F92E02" w:rsidRDefault="00332839" w:rsidP="00A22164">
      <w:pPr>
        <w:keepNext/>
        <w:spacing w:before="360" w:line="240" w:lineRule="auto"/>
      </w:pPr>
    </w:p>
    <w:sectPr w:rsidR="00332839" w:rsidRPr="00F92E02" w:rsidSect="007425C9">
      <w:headerReference w:type="default" r:id="rId38"/>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D4CA32C" w14:textId="77777777" w:rsidR="00402980" w:rsidRDefault="00402980" w:rsidP="00CD157B">
      <w:pPr>
        <w:pStyle w:val="NoSpacing"/>
      </w:pPr>
    </w:p>
    <w:p w14:paraId="401C963E" w14:textId="77777777" w:rsidR="00402980" w:rsidRDefault="00402980"/>
  </w:endnote>
  <w:endnote w:type="continuationSeparator" w:id="0">
    <w:p w14:paraId="152F4CA9" w14:textId="77777777" w:rsidR="00402980" w:rsidRDefault="00402980" w:rsidP="00CD157B">
      <w:pPr>
        <w:pStyle w:val="NoSpacing"/>
      </w:pPr>
    </w:p>
    <w:p w14:paraId="529CAD6F" w14:textId="77777777" w:rsidR="00402980" w:rsidRDefault="00402980"/>
  </w:endnote>
  <w:endnote w:type="continuationNotice" w:id="1">
    <w:p w14:paraId="7338638B" w14:textId="77777777" w:rsidR="00402980" w:rsidRDefault="00402980" w:rsidP="00CD157B">
      <w:pPr>
        <w:pStyle w:val="NoSpacing"/>
      </w:pPr>
    </w:p>
    <w:p w14:paraId="554FCE8B" w14:textId="77777777" w:rsidR="00402980" w:rsidRDefault="0040298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02DB98DA" w:rsidR="00A60698" w:rsidRPr="0021063D" w:rsidRDefault="0062606C" w:rsidP="00A60698">
          <w:pPr>
            <w:pStyle w:val="FooterEvenPageNumber"/>
            <w:framePr w:wrap="auto" w:vAnchor="margin" w:hAnchor="text" w:yAlign="inline"/>
            <w:rPr>
              <w:b w:val="0"/>
              <w:bCs/>
            </w:rPr>
          </w:pPr>
          <w:r w:rsidRPr="0021063D">
            <w:rPr>
              <w:b w:val="0"/>
              <w:bCs/>
              <w:noProof/>
            </w:rPr>
            <mc:AlternateContent>
              <mc:Choice Requires="wps">
                <w:drawing>
                  <wp:anchor distT="0" distB="0" distL="114300" distR="114300" simplePos="0" relativeHeight="251658254" behindDoc="0" locked="0" layoutInCell="0" allowOverlap="1" wp14:anchorId="3BBD98CA" wp14:editId="43D985C5">
                    <wp:simplePos x="0" y="0"/>
                    <wp:positionH relativeFrom="page">
                      <wp:posOffset>0</wp:posOffset>
                    </wp:positionH>
                    <wp:positionV relativeFrom="page">
                      <wp:posOffset>10249535</wp:posOffset>
                    </wp:positionV>
                    <wp:extent cx="7560945" cy="252095"/>
                    <wp:effectExtent l="0" t="0" r="0" b="14605"/>
                    <wp:wrapNone/>
                    <wp:docPr id="44" name="MSIPCMa5a8423dbb1cadd807259689" descr="{&quot;HashCode&quot;:37626020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8CCFE9F" w14:textId="0FFCF2E8"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xmlns:arto="http://schemas.microsoft.com/office/word/2006/arto">
                <w:pict w14:anchorId="58ADD3BF">
                  <v:shapetype id="_x0000_t202" coordsize="21600,21600" o:spt="202" path="m,l,21600r21600,l21600,xe" w14:anchorId="3BBD98CA">
                    <v:stroke joinstyle="miter"/>
                    <v:path gradientshapeok="t" o:connecttype="rect"/>
                  </v:shapetype>
                  <v:shape id="MSIPCMa5a8423dbb1cadd807259689" style="position:absolute;margin-left:0;margin-top:807.05pt;width:595.35pt;height:19.85pt;z-index:251678720;visibility:visible;mso-wrap-style:square;mso-wrap-distance-left:9pt;mso-wrap-distance-top:0;mso-wrap-distance-right:9pt;mso-wrap-distance-bottom:0;mso-position-horizontal:absolute;mso-position-horizontal-relative:page;mso-position-vertical:absolute;mso-position-vertical-relative:page;v-text-anchor:bottom" alt="{&quot;HashCode&quot;:376260202,&quot;Height&quot;:841.0,&quot;Width&quot;:595.0,&quot;Placement&quot;:&quot;Footer&quot;,&quot;Index&quot;:&quot;OddAndEven&quot;,&quot;Section&quot;:1,&quot;Top&quot;:0.0,&quot;Left&quot;:0.0}" o:spid="_x0000_s1031"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suR9GAIAACsEAAAOAAAAZHJzL2Uyb0RvYy54bWysU99v2jAQfp+0/8Hy+0hgwEpEqFgrpklV&#10;W4lOfTaOTSw5Ps82JOyv39khUHV7mvbinO8u9+P7Pi9vu0aTo3BegSnpeJRTIgyHSpl9SX+8bD7d&#10;UOIDMxXTYERJT8LT29XHD8vWFmICNehKOIJFjC9aW9I6BFtkmee1aJgfgRUGgxJcwwJe3T6rHGux&#10;eqOzSZ7PsxZcZR1w4T167/sgXaX6UgoenqT0IhBdUpwtpNOlcxfPbLVkxd4xWyt+HoP9wxQNUwab&#10;Xkrds8DIwak/SjWKO/Agw4hDk4GUiou0A24zzt9ts62ZFWkXBMfbC0z+/5Xlj8etfXYkdF+hQwIj&#10;IK31hUdn3KeTrolfnJRgHCE8XWATXSAcnV9m83wxnVHCMTaZTfLFLJbJrn9b58M3AQ2JRkkd0pLQ&#10;YscHH/rUISU2M7BRWidqtCFtSeefZ3n64RLB4tpgj+us0QrdriOqwimGPXZQnXA9Bz3z3vKNwhke&#10;mA/PzCHVuBHKNzzhITVgLzhblNTgfv3NH/ORAYxS0qJ0Sup/HpgTlOjvBrlZjKfTqLV0QcO99e4G&#10;rzk0d4CqHOMDsTyZMTfowZQOmldU9zp2wxAzHHuWdDeYd6EXMr4OLtbrlISqsiw8mK3lsXREMyL7&#10;0r0yZ8/wByTuEQZxseIdC31uz8P6EECqRFHEt0fzDDsqMpF8fj1R8m/vKev6xle/AQAA//8DAFBL&#10;AwQUAAYACAAAACEAHeYfYN8AAAALAQAADwAAAGRycy9kb3ducmV2LnhtbEyPzU7DMBCE70i8g7VI&#10;3KgTKKVN41QIxAUJIQrq2Yk3P028jmK3Td6ezQmOOzOa/SbdjbYTZxx840hBvIhAIBXONFQp+Pl+&#10;u1uD8EGT0Z0jVDChh112fZXqxLgLfeF5HyrBJeQTraAOoU+k9EWNVvuF65HYK91gdeBzqKQZ9IXL&#10;bSfvo2glrW6IP9S6x5cai3Z/sgqWn5u8lMfWHj+m92lq2vLwmpdK3d6Mz1sQAcfwF4YZn9EhY6bc&#10;nch40SngIYHVVbyMQcx+vImeQOSz9viwBpml8v+G7BcAAP//AwBQSwECLQAUAAYACAAAACEAtoM4&#10;kv4AAADhAQAAEwAAAAAAAAAAAAAAAAAAAAAAW0NvbnRlbnRfVHlwZXNdLnhtbFBLAQItABQABgAI&#10;AAAAIQA4/SH/1gAAAJQBAAALAAAAAAAAAAAAAAAAAC8BAABfcmVscy8ucmVsc1BLAQItABQABgAI&#10;AAAAIQBAsuR9GAIAACsEAAAOAAAAAAAAAAAAAAAAAC4CAABkcnMvZTJvRG9jLnhtbFBLAQItABQA&#10;BgAIAAAAIQAd5h9g3wAAAAsBAAAPAAAAAAAAAAAAAAAAAHIEAABkcnMvZG93bnJldi54bWxQSwUG&#10;AAAAAAQABADzAAAAfgUAAAAA&#10;">
                    <v:textbox inset=",0,,0">
                      <w:txbxContent>
                        <w:p w:rsidRPr="0062606C" w:rsidR="0062606C" w:rsidP="0062606C" w:rsidRDefault="0062606C" w14:paraId="08CE8BEA" w14:textId="0FFCF2E8">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tc>
      <w:tc>
        <w:tcPr>
          <w:tcW w:w="9071" w:type="dxa"/>
        </w:tcPr>
        <w:p w14:paraId="2152C328" w14:textId="7F7B0311" w:rsidR="00A60698" w:rsidRPr="00810C40" w:rsidRDefault="0021063D" w:rsidP="00495B3B">
          <w:pPr>
            <w:pStyle w:val="FooterEven"/>
            <w:jc w:val="right"/>
          </w:pPr>
          <w:r>
            <w:t>July 2026</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6CF4B549" w:rsidR="00495B3B" w:rsidRPr="0021063D" w:rsidRDefault="0062606C" w:rsidP="00495B3B">
          <w:pPr>
            <w:pStyle w:val="FooterOdd"/>
            <w:jc w:val="left"/>
            <w:rPr>
              <w:bCs/>
            </w:rPr>
          </w:pPr>
          <w:r w:rsidRPr="0021063D">
            <w:rPr>
              <w:bCs/>
              <w:noProof/>
            </w:rPr>
            <mc:AlternateContent>
              <mc:Choice Requires="wps">
                <w:drawing>
                  <wp:anchor distT="0" distB="0" distL="114300" distR="114300" simplePos="0" relativeHeight="251658252" behindDoc="0" locked="0" layoutInCell="0" allowOverlap="1" wp14:anchorId="7902A46C" wp14:editId="30B1C3C2">
                    <wp:simplePos x="0" y="0"/>
                    <wp:positionH relativeFrom="page">
                      <wp:posOffset>0</wp:posOffset>
                    </wp:positionH>
                    <wp:positionV relativeFrom="page">
                      <wp:posOffset>10249535</wp:posOffset>
                    </wp:positionV>
                    <wp:extent cx="7560945" cy="252095"/>
                    <wp:effectExtent l="0" t="0" r="0" b="14605"/>
                    <wp:wrapNone/>
                    <wp:docPr id="42" name="MSIPCM36434c2c9a6497a13fc29e53" descr="{&quot;HashCode&quot;:37626020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A79D825" w14:textId="3FA1CA13"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xmlns:arto="http://schemas.microsoft.com/office/word/2006/arto">
                <w:pict w14:anchorId="6383A1CF">
                  <v:shapetype id="_x0000_t202" coordsize="21600,21600" o:spt="202" path="m,l,21600r21600,l21600,xe" w14:anchorId="7902A46C">
                    <v:stroke joinstyle="miter"/>
                    <v:path gradientshapeok="t" o:connecttype="rect"/>
                  </v:shapetype>
                  <v:shape id="MSIPCM36434c2c9a6497a13fc29e53" style="position:absolute;margin-left:0;margin-top:807.05pt;width:595.35pt;height:19.85pt;z-index:251676672;visibility:visible;mso-wrap-style:square;mso-wrap-distance-left:9pt;mso-wrap-distance-top:0;mso-wrap-distance-right:9pt;mso-wrap-distance-bottom:0;mso-position-horizontal:absolute;mso-position-horizontal-relative:page;mso-position-vertical:absolute;mso-position-vertical-relative:page;v-text-anchor:bottom" alt="{&quot;HashCode&quot;:376260202,&quot;Height&quot;:841.0,&quot;Width&quot;:595.0,&quot;Placement&quot;:&quot;Footer&quot;,&quot;Index&quot;:&quot;Primary&quot;,&quot;Section&quot;:1,&quot;Top&quot;:0.0,&quot;Left&quot;:0.0}" o:spid="_x0000_s1032"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PWX1GQIAACsEAAAOAAAAZHJzL2Uyb0RvYy54bWysU99v2jAQfp+0/8Hy+0igwEZEqFgrpklV&#10;W4lOfTaOTSw5Ps82JOyv39khUHV7mvbinO8u9+P7Pi9vu0aTo3BegSnpeJRTIgyHSpl9SX+8bD59&#10;ocQHZiqmwYiSnoSnt6uPH5atLcQEatCVcASLGF+0tqR1CLbIMs9r0TA/AisMBiW4hgW8un1WOdZi&#10;9UZnkzyfZy24yjrgwnv03vdBukr1pRQ8PEnpRSC6pDhbSKdL5y6e2WrJir1jtlb8PAb7hykapgw2&#10;vZS6Z4GRg1N/lGoUd+BBhhGHJgMpFRdpB9xmnL/bZlszK9IuCI63F5j8/yvLH49b++xI6L5ChwRG&#10;QFrrC4/OuE8nXRO/OCnBOEJ4usAmukA4Oj/P5vliOqOEY2wym+SLWSyTXf+2zodvAhoSjZI6pCWh&#10;xY4PPvSpQ0psZmCjtE7UaEPaks5vZnn64RLB4tpgj+us0QrdriOqKunNsMcOqhOu56Bn3lu+UTjD&#10;A/PhmTmkGjdC+YYnPKQG7AVni5Ia3K+/+WM+MoBRSlqUTkn9zwNzghL93SA3i/F0GrWWLmi4t97d&#10;4DWH5g5QlWN8IJYnM+YGPZjSQfOK6l7HbhhihmPPku4G8y70QsbXwcV6nZJQVZaFB7O1PJaOaEZk&#10;X7pX5uwZ/oDEPcIgLla8Y6HP7XlYHwJIlSiK+PZonmFHRSaSz68nSv7tPWVd3/jqNwAAAP//AwBQ&#10;SwMEFAAGAAgAAAAhAB3mH2DfAAAACwEAAA8AAABkcnMvZG93bnJldi54bWxMj81OwzAQhO9IvIO1&#10;SNyoEyilTeNUCMQFCSEK6tmJNz9NvI5it03ens0Jjjszmv0m3Y22E2ccfONIQbyIQCAVzjRUKfj5&#10;frtbg/BBk9GdI1QwoYdddn2V6sS4C33heR8qwSXkE62gDqFPpPRFjVb7heuR2CvdYHXgc6ikGfSF&#10;y20n76NoJa1uiD/UuseXGot2f7IKlp+bvJTH1h4/pvdpatry8JqXSt3ejM9bEAHH8BeGGZ/RIWOm&#10;3J3IeNEp4CGB1VW8jEHMfryJnkDks/b4sAaZpfL/huwXAAD//wMAUEsBAi0AFAAGAAgAAAAhALaD&#10;OJL+AAAA4QEAABMAAAAAAAAAAAAAAAAAAAAAAFtDb250ZW50X1R5cGVzXS54bWxQSwECLQAUAAYA&#10;CAAAACEAOP0h/9YAAACUAQAACwAAAAAAAAAAAAAAAAAvAQAAX3JlbHMvLnJlbHNQSwECLQAUAAYA&#10;CAAAACEAsD1l9RkCAAArBAAADgAAAAAAAAAAAAAAAAAuAgAAZHJzL2Uyb0RvYy54bWxQSwECLQAU&#10;AAYACAAAACEAHeYfYN8AAAALAQAADwAAAAAAAAAAAAAAAABzBAAAZHJzL2Rvd25yZXYueG1sUEsF&#10;BgAAAAAEAAQA8wAAAH8FAAAAAA==&#10;">
                    <v:textbox inset=",0,,0">
                      <w:txbxContent>
                        <w:p w:rsidRPr="0062606C" w:rsidR="0062606C" w:rsidP="0062606C" w:rsidRDefault="0062606C" w14:paraId="42DD9960" w14:textId="3FA1CA13">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tc>
      <w:tc>
        <w:tcPr>
          <w:tcW w:w="425" w:type="dxa"/>
        </w:tcPr>
        <w:p w14:paraId="75480751" w14:textId="4E40CC9F" w:rsidR="00495B3B" w:rsidRDefault="00495B3B" w:rsidP="00495B3B">
          <w:pPr>
            <w:pStyle w:val="FooterOddPageNumber"/>
            <w:ind w:left="-9070" w:firstLine="9070"/>
            <w:jc w:val="left"/>
          </w:pPr>
        </w:p>
      </w:tc>
      <w:tc>
        <w:tcPr>
          <w:tcW w:w="991" w:type="dxa"/>
        </w:tcPr>
        <w:p w14:paraId="6F42B13B" w14:textId="29F6478F" w:rsidR="00495B3B" w:rsidRPr="0021063D" w:rsidRDefault="0021063D" w:rsidP="00495B3B">
          <w:pPr>
            <w:pStyle w:val="FooterOddPageNumber"/>
            <w:ind w:left="-9070" w:firstLine="9070"/>
            <w:jc w:val="left"/>
            <w:rPr>
              <w:b w:val="0"/>
              <w:bCs/>
            </w:rPr>
          </w:pPr>
          <w:r>
            <w:rPr>
              <w:b w:val="0"/>
              <w:bCs/>
            </w:rPr>
            <w:t>July 2026</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24DF8EE3" w:rsidR="00364C9A" w:rsidRDefault="0062606C">
    <w:pPr>
      <w:pStyle w:val="Footer"/>
    </w:pPr>
    <w:r>
      <w:rPr>
        <w:noProof/>
      </w:rPr>
      <mc:AlternateContent>
        <mc:Choice Requires="wps">
          <w:drawing>
            <wp:anchor distT="0" distB="0" distL="114300" distR="114300" simplePos="0" relativeHeight="251658253" behindDoc="0" locked="0" layoutInCell="0" allowOverlap="1" wp14:anchorId="2F796FE2" wp14:editId="33EC542D">
              <wp:simplePos x="0" y="0"/>
              <wp:positionH relativeFrom="page">
                <wp:posOffset>0</wp:posOffset>
              </wp:positionH>
              <wp:positionV relativeFrom="page">
                <wp:posOffset>10249535</wp:posOffset>
              </wp:positionV>
              <wp:extent cx="7560945" cy="252095"/>
              <wp:effectExtent l="0" t="0" r="0" b="14605"/>
              <wp:wrapNone/>
              <wp:docPr id="43" name="MSIPCM7ab648eb864eea1db7c034bf" descr="{&quot;HashCode&quot;:37626020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9060C92" w14:textId="4DAC4EB6"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xmlns:arto="http://schemas.microsoft.com/office/word/2006/arto">
          <w:pict w14:anchorId="60F4BBFC">
            <v:shapetype id="_x0000_t202" coordsize="21600,21600" o:spt="202" path="m,l,21600r21600,l21600,xe" w14:anchorId="2F796FE2">
              <v:stroke joinstyle="miter"/>
              <v:path gradientshapeok="t" o:connecttype="rect"/>
            </v:shapetype>
            <v:shape id="MSIPCM7ab648eb864eea1db7c034bf" style="position:absolute;margin-left:0;margin-top:807.05pt;width:595.35pt;height:19.85pt;z-index:251677696;visibility:visible;mso-wrap-style:square;mso-wrap-distance-left:9pt;mso-wrap-distance-top:0;mso-wrap-distance-right:9pt;mso-wrap-distance-bottom:0;mso-position-horizontal:absolute;mso-position-horizontal-relative:page;mso-position-vertical:absolute;mso-position-vertical-relative:page;v-text-anchor:bottom" alt="{&quot;HashCode&quot;:376260202,&quot;Height&quot;:841.0,&quot;Width&quot;:595.0,&quot;Placement&quot;:&quot;Footer&quot;,&quot;Index&quot;:&quot;FirstPage&quot;,&quot;Section&quot;:1,&quot;Top&quot;:0.0,&quot;Left&quot;:0.0}" o:spid="_x0000_s1034"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EYJwFwIAACsEAAAOAAAAZHJzL2Uyb0RvYy54bWysU8tu2zAQvBfoPxC815Jd240Fy4GbwEUB&#10;IwngFDnTFGkRoLgsSVtyv75Lyo8g7SnIhVrurvYxM5zfdo0mB+G8AlPS4SCnRBgOlTK7kv56Xn25&#10;ocQHZiqmwYiSHoWnt4vPn+atLcQIatCVcASLGF+0tqR1CLbIMs9r0TA/ACsMBiW4hgW8ul1WOdZi&#10;9UZnozyfZi24yjrgwnv03vdBukj1pRQ8PErpRSC6pDhbSKdL5zae2WLOip1jtlb8NAZ7xxQNUwab&#10;Xkrds8DI3ql/SjWKO/Agw4BDk4GUiou0A24zzN9ss6mZFWkXBMfbC0z+48ryh8PGPjkSuu/QIYER&#10;kNb6wqMz7tNJ18QvTkowjhAeL7CJLhCOzm+TaT4bTyjhGBtNRvlsEstk17+t8+GHgIZEo6QOaUlo&#10;scPahz71nBKbGVgprRM12pC2pNOvkzz9cIlgcW2wx3XWaIVu2xFVlTQNED1bqI64noOeeW/5SuEM&#10;a+bDE3NINW6E8g2PeEgN2AtOFiU1uD//88d8ZACjlLQonZL633vmBCX6p0FuZsPxOGotXdBwr73b&#10;s9fsmztAVQ7xgViezJgb9NmUDpoXVPcydsMQMxx7lnR7Nu9CL2R8HVwslykJVWVZWJuN5bF0RDMi&#10;+9y9MGdP8Ack7gHO4mLFGxb63J6H5T6AVImiK5on2FGRieTT64mSf31PWdc3vvgLAAD//wMAUEsD&#10;BBQABgAIAAAAIQAd5h9g3wAAAAsBAAAPAAAAZHJzL2Rvd25yZXYueG1sTI/NTsMwEITvSLyDtUjc&#10;qBMopU3jVAjEBQkhCurZiTc/TbyOYrdN3p7NCY47M5r9Jt2NthNnHHzjSEG8iEAgFc40VCn4+X67&#10;W4PwQZPRnSNUMKGHXXZ9lerEuAt94XkfKsEl5BOtoA6hT6T0RY1W+4Xrkdgr3WB14HOopBn0hctt&#10;J++jaCWtbog/1LrHlxqLdn+yCpafm7yUx9YeP6b3aWra8vCal0rd3ozPWxABx/AXhhmf0SFjptyd&#10;yHjRKeAhgdVVvIxBzH68iZ5A5LP2+LAGmaXy/4bsFwAA//8DAFBLAQItABQABgAIAAAAIQC2gziS&#10;/gAAAOEBAAATAAAAAAAAAAAAAAAAAAAAAABbQ29udGVudF9UeXBlc10ueG1sUEsBAi0AFAAGAAgA&#10;AAAhADj9If/WAAAAlAEAAAsAAAAAAAAAAAAAAAAALwEAAF9yZWxzLy5yZWxzUEsBAi0AFAAGAAgA&#10;AAAhABIRgnAXAgAAKwQAAA4AAAAAAAAAAAAAAAAALgIAAGRycy9lMm9Eb2MueG1sUEsBAi0AFAAG&#10;AAgAAAAhAB3mH2DfAAAACwEAAA8AAAAAAAAAAAAAAAAAcQQAAGRycy9kb3ducmV2LnhtbFBLBQYA&#10;AAAABAAEAPMAAAB9BQAAAAA=&#10;">
              <v:textbox inset=",0,,0">
                <w:txbxContent>
                  <w:p w:rsidRPr="0062606C" w:rsidR="0062606C" w:rsidP="0062606C" w:rsidRDefault="0062606C" w14:paraId="09E77742" w14:textId="4DAC4EB6">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0D01523" w14:textId="77777777" w:rsidR="00402980" w:rsidRPr="0056073C" w:rsidRDefault="00402980" w:rsidP="005D764F">
      <w:pPr>
        <w:pStyle w:val="FootnoteSeparator"/>
      </w:pPr>
    </w:p>
    <w:p w14:paraId="09C7B13E" w14:textId="77777777" w:rsidR="00402980" w:rsidRDefault="00402980"/>
  </w:footnote>
  <w:footnote w:type="continuationSeparator" w:id="0">
    <w:p w14:paraId="5E0D2980" w14:textId="77777777" w:rsidR="00402980" w:rsidRPr="00CA30B7" w:rsidRDefault="00402980" w:rsidP="006D5A90">
      <w:pPr>
        <w:rPr>
          <w:lang w:val="en-US"/>
        </w:rPr>
      </w:pPr>
      <w:r w:rsidRPr="00CA30B7">
        <w:rPr>
          <w:lang w:val="en-US"/>
        </w:rPr>
        <w:t>_______</w:t>
      </w:r>
    </w:p>
    <w:p w14:paraId="39FE04DE" w14:textId="77777777" w:rsidR="00402980" w:rsidRDefault="00402980"/>
  </w:footnote>
  <w:footnote w:type="continuationNotice" w:id="1">
    <w:p w14:paraId="5FB402D9" w14:textId="77777777" w:rsidR="00402980" w:rsidRDefault="00402980" w:rsidP="006D5A90"/>
    <w:p w14:paraId="17DE35F9" w14:textId="77777777" w:rsidR="00402980" w:rsidRDefault="0040298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27BA60A9" w:rsidR="00DE2576" w:rsidRPr="00CD157B" w:rsidRDefault="0062606C" w:rsidP="00DE2576">
    <w:pPr>
      <w:pStyle w:val="Header"/>
    </w:pPr>
    <w:r>
      <w:rPr>
        <w:noProof/>
      </w:rPr>
      <mc:AlternateContent>
        <mc:Choice Requires="wps">
          <w:drawing>
            <wp:anchor distT="0" distB="0" distL="114300" distR="114300" simplePos="0" relativeHeight="251658257" behindDoc="0" locked="0" layoutInCell="0" allowOverlap="1" wp14:anchorId="341AF5A2" wp14:editId="2CA25206">
              <wp:simplePos x="0" y="0"/>
              <wp:positionH relativeFrom="page">
                <wp:posOffset>0</wp:posOffset>
              </wp:positionH>
              <wp:positionV relativeFrom="page">
                <wp:posOffset>190500</wp:posOffset>
              </wp:positionV>
              <wp:extent cx="7560945" cy="252095"/>
              <wp:effectExtent l="0" t="0" r="0" b="14605"/>
              <wp:wrapNone/>
              <wp:docPr id="47" name="MSIPCM88c8445ea6d20b058da3fa5f" descr="{&quot;HashCode&quot;:352122633,&quot;Height&quot;:841.0,&quot;Width&quot;:595.0,&quot;Placement&quot;:&quot;Head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698ADE7" w14:textId="5B039167"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xmlns:a="http://schemas.openxmlformats.org/drawingml/2006/main" xmlns:a14="http://schemas.microsoft.com/office/drawing/2010/main" xmlns:adec="http://schemas.microsoft.com/office/drawing/2017/decorative" xmlns:arto="http://schemas.microsoft.com/office/word/2006/arto">
          <w:pict w14:anchorId="2732F1AF">
            <v:shapetype id="_x0000_t202" coordsize="21600,21600" o:spt="202" path="m,l,21600r21600,l21600,xe" w14:anchorId="341AF5A2">
              <v:stroke joinstyle="miter"/>
              <v:path gradientshapeok="t" o:connecttype="rect"/>
            </v:shapetype>
            <v:shape id="MSIPCM88c8445ea6d20b058da3fa5f" style="position:absolute;margin-left:0;margin-top:15pt;width:595.35pt;height:19.85pt;z-index:251681792;visibility:visible;mso-wrap-style:square;mso-wrap-distance-left:9pt;mso-wrap-distance-top:0;mso-wrap-distance-right:9pt;mso-wrap-distance-bottom:0;mso-position-horizontal:absolute;mso-position-horizontal-relative:page;mso-position-vertical:absolute;mso-position-vertical-relative:page;v-text-anchor:top" alt="{&quot;HashCode&quot;:352122633,&quot;Height&quot;:841.0,&quot;Width&quot;:595.0,&quot;Placement&quot;:&quot;Header&quot;,&quot;Index&quot;:&quot;OddAndEven&quot;,&quot;Section&quot;:1,&quot;Top&quot;:0.0,&quot;Left&quot;:0.0}" o:spid="_x0000_s1029"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69vFAIAACQEAAAOAAAAZHJzL2Uyb0RvYy54bWysU99v2jAQfp+0/8Hy+0hgwEpEqFgrpklV&#10;W4lOfTaOTSLZPs82JOyv39kJUHV7mvbinO8u9+P7Pi9vO63IUTjfgCnpeJRTIgyHqjH7kv542Xy6&#10;ocQHZiqmwIiSnoSnt6uPH5atLcQEalCVcASLGF+0tqR1CLbIMs9roZkfgRUGgxKcZgGvbp9VjrVY&#10;XatskufzrAVXWQdceI/e+z5IV6m+lIKHJym9CESVFGcL6XTp3MUzWy1ZsXfM1g0fxmD/MIVmjcGm&#10;l1L3LDBycM0fpXTDHXiQYcRBZyBlw0XaAbcZ5++22dbMirQLguPtBSb//8ryx+PWPjsSuq/QIYER&#10;kNb6wqMz7tNJp+MXJyUYRwhPF9hEFwhH55fZPF9MZ5RwjE1mk3wxi2Wy69/W+fBNgCbRKKlDWhJa&#10;7PjgQ596TonNDGwapRI1ypC2pPPPszz9cIlgcWWwx3XWaIVu1w0L7KA64V4Oesq95ZsGmz8wH56Z&#10;Q45xFdRteMJDKsAmMFiU1OB+/c0f8xF6jFLSomZK6n8emBOUqO8GSVmMp9MosnRBw7317s5ec9B3&#10;gHIc48uwPJkxN6izKR3oV5T1OnbDEDMce5Y0nM270CsYnwUX63VKQjlZFh7M1vJYOsIYIX3pXpmz&#10;A+4BGXuEs6pY8Q7+PrcnYH0IIJvETQS2R3PAG6WY2B2eTdT623vKuj7u1W8AAAD//wMAUEsDBBQA&#10;BgAIAAAAIQDhkXQK3AAAAAcBAAAPAAAAZHJzL2Rvd25yZXYueG1sTI/BTsMwDIbvSLxDZCRuLBlI&#10;Ky1NJwTaBQmJbrtwyxrTViRO1WRteXu8E5ws6//1+XO5XbwTE46xD6RhvVIgkJpge2o1HA+7u0cQ&#10;MRmyxgVCDT8YYVtdX5WmsGGmGqd9agVDKBZGQ5fSUEgZmw69iaswIHH2FUZvEq9jK+1oZoZ7J++V&#10;2khveuILnRnwpcPme3/2TMlf35b0nn2E6OrdPPnPY1YPWt/eLM9PIBIu6a8MF31Wh4qdTuFMNgqn&#10;gR9JGh4Uz0u6zlUG4qRhk2cgq1L+969+AQAA//8DAFBLAQItABQABgAIAAAAIQC2gziS/gAAAOEB&#10;AAATAAAAAAAAAAAAAAAAAAAAAABbQ29udGVudF9UeXBlc10ueG1sUEsBAi0AFAAGAAgAAAAhADj9&#10;If/WAAAAlAEAAAsAAAAAAAAAAAAAAAAALwEAAF9yZWxzLy5yZWxzUEsBAi0AFAAGAAgAAAAhAFMP&#10;r28UAgAAJAQAAA4AAAAAAAAAAAAAAAAALgIAAGRycy9lMm9Eb2MueG1sUEsBAi0AFAAGAAgAAAAh&#10;AOGRdArcAAAABwEAAA8AAAAAAAAAAAAAAAAAbgQAAGRycy9kb3ducmV2LnhtbFBLBQYAAAAABAAE&#10;APMAAAB3BQAAAAA=&#10;">
              <v:textbox inset=",0,,0">
                <w:txbxContent>
                  <w:p w:rsidRPr="0062606C" w:rsidR="0062606C" w:rsidP="0062606C" w:rsidRDefault="0062606C" w14:paraId="2CCFEE10" w14:textId="5B039167">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DE2576" w:rsidRPr="00484CC4">
      <w:rPr>
        <w:noProof/>
      </w:rPr>
      <mc:AlternateContent>
        <mc:Choice Requires="wps">
          <w:drawing>
            <wp:anchor distT="0" distB="0" distL="114300" distR="114300" simplePos="0" relativeHeight="251658247"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14="http://schemas.microsoft.com/office/drawing/2010/main" xmlns:adec="http://schemas.microsoft.com/office/drawing/2017/decorative" xmlns:arto="http://schemas.microsoft.com/office/word/2006/arto">
          <w:pict w14:anchorId="036B1626">
            <v:shape id="Hdr_Element6" style="position:absolute;margin-left:512.5pt;margin-top:0;width:83.05pt;height:35.15pt;z-index:2516715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0B2B5E30">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46"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14="http://schemas.microsoft.com/office/drawing/2010/main" xmlns:adec="http://schemas.microsoft.com/office/drawing/2017/decorative" xmlns:arto="http://schemas.microsoft.com/office/word/2006/arto">
          <w:pict w14:anchorId="06E92B94">
            <v:shape id="Hdr_Element1" style="position:absolute;margin-left:0;margin-top:0;width:595.3pt;height:35.15pt;z-index:251670528;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1AA30F22">
              <v:path arrowok="t"/>
              <w10:wrap anchorx="page" anchory="page"/>
            </v:shape>
          </w:pict>
        </mc:Fallback>
      </mc:AlternateContent>
    </w:r>
    <w:r w:rsidR="00DE2576" w:rsidRPr="00484CC4">
      <w:rPr>
        <w:noProof/>
      </w:rPr>
      <mc:AlternateContent>
        <mc:Choice Requires="wps">
          <w:drawing>
            <wp:anchor distT="0" distB="0" distL="114300" distR="114300" simplePos="0" relativeHeight="25165824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14="http://schemas.microsoft.com/office/drawing/2010/main" xmlns:adec="http://schemas.microsoft.com/office/drawing/2017/decorative" xmlns:arto="http://schemas.microsoft.com/office/word/2006/arto">
          <w:pict w14:anchorId="0329059D">
            <v:shape id="Hdr_Element4" style="position:absolute;margin-left:363.9pt;margin-top:0;width:115.65pt;height:35.15pt;z-index:2516725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56EA4B2B">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49"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14="http://schemas.microsoft.com/office/drawing/2010/main" xmlns:adec="http://schemas.microsoft.com/office/drawing/2017/decorative" xmlns:arto="http://schemas.microsoft.com/office/word/2006/arto">
          <w:pict w14:anchorId="3B1D06D2">
            <v:shape id="Hdr_Element5" style="position:absolute;margin-left:463.3pt;margin-top:0;width:66.05pt;height:35.15pt;z-index:25167360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1EB6A27B">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5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14="http://schemas.microsoft.com/office/drawing/2010/main" xmlns:adec="http://schemas.microsoft.com/office/drawing/2017/decorative" xmlns:arto="http://schemas.microsoft.com/office/word/2006/arto">
          <w:pict w14:anchorId="32623762">
            <v:shape id="Hdr_Element2" style="position:absolute;margin-left:297.65pt;margin-top:0;width:82.75pt;height:35.15pt;z-index:25167462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1EA0C310">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51"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14="http://schemas.microsoft.com/office/drawing/2010/main" xmlns:adec="http://schemas.microsoft.com/office/drawing/2017/decorative" xmlns:arto="http://schemas.microsoft.com/office/word/2006/arto">
          <w:pict w14:anchorId="76469231">
            <v:shape id="Hdr_Element3" style="position:absolute;margin-left:363.8pt;margin-top:0;width:33.15pt;height:35.15pt;z-index:2516756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68D1567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A02A96" w14:textId="59ACAD70" w:rsidR="00020405" w:rsidRDefault="0062606C">
    <w:pPr>
      <w:pStyle w:val="Header"/>
    </w:pPr>
    <w:r>
      <w:rPr>
        <w:noProof/>
      </w:rPr>
      <mc:AlternateContent>
        <mc:Choice Requires="wps">
          <w:drawing>
            <wp:anchor distT="0" distB="0" distL="114300" distR="114300" simplePos="1" relativeHeight="251658255" behindDoc="0" locked="0" layoutInCell="0" allowOverlap="1" wp14:anchorId="5086851E" wp14:editId="0CF72419">
              <wp:simplePos x="0" y="190500"/>
              <wp:positionH relativeFrom="page">
                <wp:posOffset>0</wp:posOffset>
              </wp:positionH>
              <wp:positionV relativeFrom="page">
                <wp:posOffset>190500</wp:posOffset>
              </wp:positionV>
              <wp:extent cx="7560945" cy="252095"/>
              <wp:effectExtent l="0" t="0" r="0" b="14605"/>
              <wp:wrapNone/>
              <wp:docPr id="45" name="MSIPCM363f4070b30d0033f996fa2c" descr="{&quot;HashCode&quot;:352122633,&quot;Height&quot;:841.0,&quot;Width&quot;:595.0,&quot;Placement&quot;:&quot;Head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3BC3731" w14:textId="7DE19AFE"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xmlns:a="http://schemas.openxmlformats.org/drawingml/2006/main" xmlns:a14="http://schemas.microsoft.com/office/drawing/2010/main" xmlns:arto="http://schemas.microsoft.com/office/word/2006/arto">
          <w:pict w14:anchorId="316C0189">
            <v:shapetype id="_x0000_t202" coordsize="21600,21600" o:spt="202" path="m,l,21600r21600,l21600,xe" w14:anchorId="5086851E">
              <v:stroke joinstyle="miter"/>
              <v:path gradientshapeok="t" o:connecttype="rect"/>
            </v:shapetype>
            <v:shape id="MSIPCM363f4070b30d0033f996fa2c" style="position:absolute;margin-left:0;margin-top:15pt;width:595.35pt;height:19.85pt;z-index:251679744;visibility:visible;mso-wrap-style:square;mso-wrap-distance-left:9pt;mso-wrap-distance-top:0;mso-wrap-distance-right:9pt;mso-wrap-distance-bottom:0;mso-position-horizontal:absolute;mso-position-horizontal-relative:page;mso-position-vertical:absolute;mso-position-vertical-relative:page;v-text-anchor:top" alt="{&quot;HashCode&quot;:352122633,&quot;Height&quot;:841.0,&quot;Width&quot;:595.0,&quot;Placement&quot;:&quot;Header&quot;,&quot;Index&quot;:&quot;Primary&quot;,&quot;Section&quot;:1,&quot;Top&quot;:0.0,&quot;Left&quot;:0.0}" o:spid="_x0000_s1030"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1DNGFgIAACsEAAAOAAAAZHJzL2Uyb0RvYy54bWysU02P2jAQvVfqf7B8LwkU6BIRVnRXVJXQ&#10;7kpstWfj2MSS43FtQ0J/fccOX9r2VPXijGcm8/He8/y+azQ5COcVmJIOBzklwnColNmV9Mfr6tMd&#10;JT4wUzENRpT0KDy9X3z8MG9tIUZQg66EI1jE+KK1Ja1DsEWWeV6LhvkBWGEwKME1LODV7bLKsRar&#10;Nzob5fk0a8FV1gEX3qP3sQ/SRaovpeDhWUovAtElxdlCOl06t/HMFnNW7ByzteKnMdg/TNEwZbDp&#10;pdQjC4zsnfqjVKO4Aw8yDDg0GUipuEg74DbD/N02m5pZkXZBcLy9wOT/X1n+dNjYF0dC9xU6JDAC&#10;0lpfeHTGfTrpmvjFSQnGEcLjBTbRBcLR+WUyzWfjCSUcY6PJKJ9NYpns+rd1PnwT0JBolNQhLQkt&#10;dlj70KeeU2IzAyuldaJGG9KWdPp5kqcfLhEsrg32uM4ardBtO6Kqmz22UB1xPQc9897ylcIZ1syH&#10;F+aQatwI5Rue8ZAasBecLEpqcL/+5o/5yABGKWlROiX1P/fMCUr0d4PczIbjcdRauqDhbr3bs9fs&#10;mwdAVQ7xgViezJgb9NmUDpo3VPcydsMQMxx7ljSczYfQCxlfBxfLZUpCVVkW1mZjeSwd0YzIvnZv&#10;zNkT/AGJe4KzuFjxjoU+t+dhuQ8gVaIo4tujeYIdFZlIPr2eKPnbe8q6vvHFbwAAAP//AwBQSwME&#10;FAAGAAgAAAAhAOGRdArcAAAABwEAAA8AAABkcnMvZG93bnJldi54bWxMj8FOwzAMhu9IvENkJG4s&#10;GUgrLU0nBNoFCYluu3DLGtNWJE7VZG15e7wTnCzr//X5c7ldvBMTjrEPpGG9UiCQmmB7ajUcD7u7&#10;RxAxGbLGBUINPxhhW11flaawYaYap31qBUMoFkZDl9JQSBmbDr2JqzAgcfYVRm8Sr2Mr7Whmhnsn&#10;75XaSG964gudGfClw+Z7f/ZMyV/flvSefYTo6t08+c9jVg9a394sz08gEi7prwwXfVaHip1O4Uw2&#10;CqeBH0kaHhTPS7rOVQbipGGTZyCrUv73r34BAAD//wMAUEsBAi0AFAAGAAgAAAAhALaDOJL+AAAA&#10;4QEAABMAAAAAAAAAAAAAAAAAAAAAAFtDb250ZW50X1R5cGVzXS54bWxQSwECLQAUAAYACAAAACEA&#10;OP0h/9YAAACUAQAACwAAAAAAAAAAAAAAAAAvAQAAX3JlbHMvLnJlbHNQSwECLQAUAAYACAAAACEA&#10;WNQzRhYCAAArBAAADgAAAAAAAAAAAAAAAAAuAgAAZHJzL2Uyb0RvYy54bWxQSwECLQAUAAYACAAA&#10;ACEA4ZF0CtwAAAAHAQAADwAAAAAAAAAAAAAAAABwBAAAZHJzL2Rvd25yZXYueG1sUEsFBgAAAAAE&#10;AAQA8wAAAHkFAAAAAA==&#10;">
              <v:textbox inset=",0,,0">
                <w:txbxContent>
                  <w:p w:rsidRPr="0062606C" w:rsidR="0062606C" w:rsidP="0062606C" w:rsidRDefault="0062606C" w14:paraId="75F360E3" w14:textId="7DE19AFE">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C08AE3" w14:textId="5F0060A1" w:rsidR="00020405" w:rsidRDefault="0062606C">
    <w:pPr>
      <w:pStyle w:val="Header"/>
    </w:pPr>
    <w:r>
      <w:rPr>
        <w:noProof/>
      </w:rPr>
      <mc:AlternateContent>
        <mc:Choice Requires="wps">
          <w:drawing>
            <wp:anchor distT="0" distB="0" distL="114300" distR="114300" simplePos="0" relativeHeight="251658256" behindDoc="0" locked="0" layoutInCell="0" allowOverlap="1" wp14:anchorId="2C87F83A" wp14:editId="74E60B2B">
              <wp:simplePos x="0" y="0"/>
              <wp:positionH relativeFrom="page">
                <wp:posOffset>0</wp:posOffset>
              </wp:positionH>
              <wp:positionV relativeFrom="page">
                <wp:posOffset>190500</wp:posOffset>
              </wp:positionV>
              <wp:extent cx="7560945" cy="252095"/>
              <wp:effectExtent l="0" t="0" r="0" b="14605"/>
              <wp:wrapNone/>
              <wp:docPr id="46" name="MSIPCM63a043509c03e69d35d495a3" descr="{&quot;HashCode&quot;:352122633,&quot;Height&quot;:841.0,&quot;Width&quot;:595.0,&quot;Placement&quot;:&quot;Head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3628B28" w14:textId="12FCE44D"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xmlns:a="http://schemas.openxmlformats.org/drawingml/2006/main" xmlns:a14="http://schemas.microsoft.com/office/drawing/2010/main" xmlns:arto="http://schemas.microsoft.com/office/word/2006/arto">
          <w:pict w14:anchorId="3B5B61AC">
            <v:shapetype id="_x0000_t202" coordsize="21600,21600" o:spt="202" path="m,l,21600r21600,l21600,xe" w14:anchorId="2C87F83A">
              <v:stroke joinstyle="miter"/>
              <v:path gradientshapeok="t" o:connecttype="rect"/>
            </v:shapetype>
            <v:shape id="MSIPCM63a043509c03e69d35d495a3" style="position:absolute;margin-left:0;margin-top:15pt;width:595.35pt;height:19.85pt;z-index:251680768;visibility:visible;mso-wrap-style:square;mso-wrap-distance-left:9pt;mso-wrap-distance-top:0;mso-wrap-distance-right:9pt;mso-wrap-distance-bottom:0;mso-position-horizontal:absolute;mso-position-horizontal-relative:page;mso-position-vertical:absolute;mso-position-vertical-relative:page;v-text-anchor:top" alt="{&quot;HashCode&quot;:352122633,&quot;Height&quot;:841.0,&quot;Width&quot;:595.0,&quot;Placement&quot;:&quot;Header&quot;,&quot;Index&quot;:&quot;FirstPage&quot;,&quot;Section&quot;:1,&quot;Top&quot;:0.0,&quot;Left&quot;:0.0}" o:spid="_x0000_s1033"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bieBGAIAACsEAAAOAAAAZHJzL2Uyb0RvYy54bWysU99v2jAQfp+0/8Hy+0hgwEpEqFgrpklV&#10;W4lOfTaOTSLZPs82JOyv39khUHV7mvbinO8u9+P7Pi9vO63IUTjfgCnpeJRTIgyHqjH7kv542Xy6&#10;ocQHZiqmwIiSnoSnt6uPH5atLcQEalCVcASLGF+0tqR1CLbIMs9roZkfgRUGgxKcZgGvbp9VjrVY&#10;XatskufzrAVXWQdceI/e+z5IV6m+lIKHJym9CESVFGcL6XTp3MUzWy1ZsXfM1g0/j8H+YQrNGoNN&#10;L6XuWWDk4Jo/SumGO/Agw4iDzkDKhou0A24zzt9ts62ZFWkXBMfbC0z+/5Xlj8etfXYkdF+hQwIj&#10;IK31hUdn3KeTTscvTkowjhCeLrCJLhCOzi+zeb6YzijhGJvMJvliFstk17+t8+GbAE2iUVKHtCS0&#10;2PHBhz51SInNDGwapRI1ypC2pPPPszz9cIlgcWWwx3XWaIVu15GmKul02GMH1QnXc9Az7y3fNDjD&#10;A/PhmTmkGjdC+YYnPKQC7AVni5Ia3K+/+WM+MoBRSlqUTkn9zwNzghL13SA3i/F0GrWWLmi4t97d&#10;4DUHfQeoyjE+EMuTGXODGkzpQL+iutexG4aY4dizpGEw70IvZHwdXKzXKQlVZVl4MFvLY+mIZkT2&#10;pXtlzp7hD0jcIwziYsU7Fvrcnof1IYBsEkUR3x7NM+yoyETy+fVEyb+9p6zrG1/9BgAA//8DAFBL&#10;AwQUAAYACAAAACEA4ZF0CtwAAAAHAQAADwAAAGRycy9kb3ducmV2LnhtbEyPwU7DMAyG70i8Q2Qk&#10;biwZSCstTScE2gUJiW67cMsa01YkTtVkbXl7vBOcLOv/9flzuV28ExOOsQ+kYb1SIJCaYHtqNRwP&#10;u7tHEDEZssYFQg0/GGFbXV+VprBhphqnfWoFQygWRkOX0lBIGZsOvYmrMCBx9hVGbxKvYyvtaGaG&#10;eyfvldpIb3riC50Z8KXD5nt/9kzJX9+W9J59hOjq3Tz5z2NWD1rf3izPTyASLumvDBd9VoeKnU7h&#10;TDYKp4EfSRoeFM9Lus5VBuKkYZNnIKtS/vevfgEAAP//AwBQSwECLQAUAAYACAAAACEAtoM4kv4A&#10;AADhAQAAEwAAAAAAAAAAAAAAAAAAAAAAW0NvbnRlbnRfVHlwZXNdLnhtbFBLAQItABQABgAIAAAA&#10;IQA4/SH/1gAAAJQBAAALAAAAAAAAAAAAAAAAAC8BAABfcmVscy8ucmVsc1BLAQItABQABgAIAAAA&#10;IQCrbieBGAIAACsEAAAOAAAAAAAAAAAAAAAAAC4CAABkcnMvZTJvRG9jLnhtbFBLAQItABQABgAI&#10;AAAAIQDhkXQK3AAAAAcBAAAPAAAAAAAAAAAAAAAAAHIEAABkcnMvZG93bnJldi54bWxQSwUGAAAA&#10;AAQABADzAAAAewUAAAAA&#10;">
              <v:textbox inset=",0,,0">
                <w:txbxContent>
                  <w:p w:rsidRPr="0062606C" w:rsidR="0062606C" w:rsidP="0062606C" w:rsidRDefault="0062606C" w14:paraId="171AAEBA" w14:textId="12FCE44D">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0A23EC82" w:rsidR="00CD157B" w:rsidRPr="00CD157B" w:rsidRDefault="0062606C" w:rsidP="00CD157B">
    <w:pPr>
      <w:pStyle w:val="Header"/>
    </w:pPr>
    <w:r>
      <w:rPr>
        <w:noProof/>
      </w:rPr>
      <mc:AlternateContent>
        <mc:Choice Requires="wps">
          <w:drawing>
            <wp:anchor distT="0" distB="0" distL="114300" distR="114300" simplePos="0" relativeHeight="251658258" behindDoc="0" locked="0" layoutInCell="0" allowOverlap="1" wp14:anchorId="1F34F1E6" wp14:editId="1219BD8A">
              <wp:simplePos x="0" y="0"/>
              <wp:positionH relativeFrom="page">
                <wp:posOffset>0</wp:posOffset>
              </wp:positionH>
              <wp:positionV relativeFrom="page">
                <wp:posOffset>190500</wp:posOffset>
              </wp:positionV>
              <wp:extent cx="7560945" cy="252095"/>
              <wp:effectExtent l="0" t="0" r="0" b="14605"/>
              <wp:wrapNone/>
              <wp:docPr id="48" name="MSIPCM568742229a1891844842c448" descr="{&quot;HashCode&quot;:352122633,&quot;Height&quot;:841.0,&quot;Width&quot;:595.0,&quot;Placement&quot;:&quot;Head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88C8494" w14:textId="2ECFCA32"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xmlns:a="http://schemas.openxmlformats.org/drawingml/2006/main" xmlns:a14="http://schemas.microsoft.com/office/drawing/2010/main" xmlns:adec="http://schemas.microsoft.com/office/drawing/2017/decorative" xmlns:arto="http://schemas.microsoft.com/office/word/2006/arto">
          <w:pict w14:anchorId="407249AF">
            <v:shapetype id="_x0000_t202" coordsize="21600,21600" o:spt="202" path="m,l,21600r21600,l21600,xe" w14:anchorId="1F34F1E6">
              <v:stroke joinstyle="miter"/>
              <v:path gradientshapeok="t" o:connecttype="rect"/>
            </v:shapetype>
            <v:shape id="MSIPCM568742229a1891844842c448" style="position:absolute;margin-left:0;margin-top:15pt;width:595.35pt;height:19.85pt;z-index:251682816;visibility:visible;mso-wrap-style:square;mso-wrap-distance-left:9pt;mso-wrap-distance-top:0;mso-wrap-distance-right:9pt;mso-wrap-distance-bottom:0;mso-position-horizontal:absolute;mso-position-horizontal-relative:page;mso-position-vertical:absolute;mso-position-vertical-relative:page;v-text-anchor:top" alt="{&quot;HashCode&quot;:352122633,&quot;Height&quot;:841.0,&quot;Width&quot;:595.0,&quot;Placement&quot;:&quot;Header&quot;,&quot;Index&quot;:&quot;Primary&quot;,&quot;Section&quot;:2,&quot;Top&quot;:0.0,&quot;Left&quot;:0.0}" o:spid="_x0000_s1035"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d1VLGAIAACsEAAAOAAAAZHJzL2Uyb0RvYy54bWysU99v2jAQfp+0/8Hy+0hgwEpEqFgrpklV&#10;W4lOfTaOTSLZPs82JOyv39khUHV7mvbiXO7O9+P7Pi9vO63IUTjfgCnpeJRTIgyHqjH7kv542Xy6&#10;ocQHZiqmwIiSnoSnt6uPH5atLcQEalCVcASLGF+0tqR1CLbIMs9roZkfgRUGgxKcZgF/3T6rHGux&#10;ulbZJM/nWQuusg648B69932QrlJ9KQUPT1J6EYgqKc4W0unSuYtntlqyYu+YrRt+HoP9wxSaNQab&#10;Xkrds8DIwTV/lNINd+BBhhEHnYGUDRdpB9xmnL/bZlszK9IuCI63F5j8/yvLH49b++xI6L5ChwRG&#10;QFrrC4/OuE8nnY5fnJRgHCE8XWATXSAcnV9m83wxnVHCMTaZTfLFLJbJrret8+GbAE2iUVKHtCS0&#10;2PHBhz51SInNDGwapRI1ypC2pPPPszxduESwuDLY4zprtEK360hT4YVhjx1UJ1zPQc+8t3zT4AwP&#10;zIdn5pBq3AjlG57wkAqwF5wtSmpwv/7mj/nIAEYpaVE6JfU/D8wJStR3g9wsxtNp1Fr6QcO99e4G&#10;rznoO0BVjvGBWJ7MmBvUYEoH+hXVvY7dMMQMx54lDYN5F3oh4+vgYr1OSagqy8KD2VoeS0c0I7Iv&#10;3Stz9gx/QOIeYRAXK96x0Of2PKwPAWSTKIr49mieYUdFJpLPrydK/u1/yrq+8dVvAAAA//8DAFBL&#10;AwQUAAYACAAAACEA4ZF0CtwAAAAHAQAADwAAAGRycy9kb3ducmV2LnhtbEyPwU7DMAyG70i8Q2Qk&#10;biwZSCstTScE2gUJiW67cMsa01YkTtVkbXl7vBOcLOv/9flzuV28ExOOsQ+kYb1SIJCaYHtqNRwP&#10;u7tHEDEZssYFQg0/GGFbXV+VprBhphqnfWoFQygWRkOX0lBIGZsOvYmrMCBx9hVGbxKvYyvtaGaG&#10;eyfvldpIb3riC50Z8KXD5nt/9kzJX9+W9J59hOjq3Tz5z2NWD1rf3izPTyASLumvDBd9VoeKnU7h&#10;TDYKp4EfSRoeFM9Lus5VBuKkYZNnIKtS/vevfgEAAP//AwBQSwECLQAUAAYACAAAACEAtoM4kv4A&#10;AADhAQAAEwAAAAAAAAAAAAAAAAAAAAAAW0NvbnRlbnRfVHlwZXNdLnhtbFBLAQItABQABgAIAAAA&#10;IQA4/SH/1gAAAJQBAAALAAAAAAAAAAAAAAAAAC8BAABfcmVscy8ucmVsc1BLAQItABQABgAIAAAA&#10;IQAKd1VLGAIAACsEAAAOAAAAAAAAAAAAAAAAAC4CAABkcnMvZTJvRG9jLnhtbFBLAQItABQABgAI&#10;AAAAIQDhkXQK3AAAAAcBAAAPAAAAAAAAAAAAAAAAAHIEAABkcnMvZG93bnJldi54bWxQSwUGAAAA&#10;AAQABADzAAAAewUAAAAA&#10;">
              <v:textbox inset=",0,,0">
                <w:txbxContent>
                  <w:p w:rsidRPr="0062606C" w:rsidR="0062606C" w:rsidP="0062606C" w:rsidRDefault="0062606C" w14:paraId="17D1F485" w14:textId="2ECFCA32">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2D38FC"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14="http://schemas.microsoft.com/office/drawing/2010/main" xmlns:adec="http://schemas.microsoft.com/office/drawing/2017/decorative" xmlns:arto="http://schemas.microsoft.com/office/word/2006/arto">
          <w:pict w14:anchorId="590038C6">
            <v:shape id="Hdr_Element6" style="position:absolute;margin-left:512.5pt;margin-top:0;width:83.05pt;height:35.15pt;z-index:25166336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70A4413A">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14="http://schemas.microsoft.com/office/drawing/2010/main" xmlns:adec="http://schemas.microsoft.com/office/drawing/2017/decorative" xmlns:arto="http://schemas.microsoft.com/office/word/2006/arto">
          <w:pict w14:anchorId="0FCC6AF2">
            <v:shape id="Hdr_Element1" style="position:absolute;margin-left:0;margin-top:0;width:595.3pt;height:35.15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4CE0C137">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14="http://schemas.microsoft.com/office/drawing/2010/main" xmlns:adec="http://schemas.microsoft.com/office/drawing/2017/decorative" xmlns:arto="http://schemas.microsoft.com/office/word/2006/arto">
          <w:pict w14:anchorId="56773F56">
            <v:shape id="Hdr_Element4" style="position:absolute;margin-left:363.9pt;margin-top:0;width:115.65pt;height:35.15pt;z-index:25166540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6435D1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14="http://schemas.microsoft.com/office/drawing/2010/main" xmlns:adec="http://schemas.microsoft.com/office/drawing/2017/decorative" xmlns:arto="http://schemas.microsoft.com/office/word/2006/arto">
          <w:pict w14:anchorId="646AA6B2">
            <v:shape id="Hdr_Element5" style="position:absolute;margin-left:463.3pt;margin-top:0;width:66.05pt;height:35.15pt;z-index:25166643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0F9D4542">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14="http://schemas.microsoft.com/office/drawing/2010/main" xmlns:adec="http://schemas.microsoft.com/office/drawing/2017/decorative" xmlns:arto="http://schemas.microsoft.com/office/word/2006/arto">
          <w:pict w14:anchorId="074EA969">
            <v:shape id="Hdr_Element2" style="position:absolute;margin-left:297.65pt;margin-top:0;width:82.75pt;height:35.15pt;z-index:2516674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22650726">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14="http://schemas.microsoft.com/office/drawing/2010/main" xmlns:adec="http://schemas.microsoft.com/office/drawing/2017/decorative" xmlns:arto="http://schemas.microsoft.com/office/word/2006/arto">
          <w:pict w14:anchorId="733DF655">
            <v:shape id="Hdr_Element3" style="position:absolute;margin-left:363.8pt;margin-top:0;width:33.15pt;height:35.15pt;z-index:25166848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4B92D89A">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5"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7" w15:restartNumberingAfterBreak="0">
    <w:nsid w:val="14FC43F7"/>
    <w:multiLevelType w:val="hybridMultilevel"/>
    <w:tmpl w:val="1C2AEC12"/>
    <w:lvl w:ilvl="0" w:tplc="C1A8E344">
      <w:start w:val="1"/>
      <w:numFmt w:val="decimal"/>
      <w:pStyle w:val="normalnumbered"/>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9"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0"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1"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2"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3" w15:restartNumberingAfterBreak="0">
    <w:nsid w:val="2EF7739B"/>
    <w:multiLevelType w:val="multilevel"/>
    <w:tmpl w:val="BBD8D6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5"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6"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7"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8"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0"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4"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6"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7"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8"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29"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0"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2"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3"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4"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5"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6"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7"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8"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39"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0" w15:restartNumberingAfterBreak="0">
    <w:nsid w:val="65EF478B"/>
    <w:multiLevelType w:val="hybridMultilevel"/>
    <w:tmpl w:val="3DD8EC96"/>
    <w:lvl w:ilvl="0" w:tplc="0C090001">
      <w:start w:val="1"/>
      <w:numFmt w:val="bullet"/>
      <w:lvlText w:val=""/>
      <w:lvlJc w:val="left"/>
      <w:pPr>
        <w:ind w:left="360" w:hanging="360"/>
      </w:pPr>
      <w:rPr>
        <w:rFonts w:ascii="Symbol" w:hAnsi="Symbol"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4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2"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3"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4"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5" w15:restartNumberingAfterBreak="0">
    <w:nsid w:val="7D5B547A"/>
    <w:multiLevelType w:val="multilevel"/>
    <w:tmpl w:val="3250B66E"/>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4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10"/>
  </w:num>
  <w:num w:numId="2" w16cid:durableId="170411264">
    <w:abstractNumId w:val="36"/>
  </w:num>
  <w:num w:numId="3" w16cid:durableId="985085104">
    <w:abstractNumId w:val="9"/>
  </w:num>
  <w:num w:numId="4" w16cid:durableId="1872112631">
    <w:abstractNumId w:val="11"/>
  </w:num>
  <w:num w:numId="5" w16cid:durableId="336812815">
    <w:abstractNumId w:val="23"/>
  </w:num>
  <w:num w:numId="6" w16cid:durableId="155153463">
    <w:abstractNumId w:val="0"/>
  </w:num>
  <w:num w:numId="7" w16cid:durableId="1428236886">
    <w:abstractNumId w:val="26"/>
  </w:num>
  <w:num w:numId="8" w16cid:durableId="103154041">
    <w:abstractNumId w:val="28"/>
  </w:num>
  <w:num w:numId="9" w16cid:durableId="1308436166">
    <w:abstractNumId w:val="25"/>
  </w:num>
  <w:num w:numId="10" w16cid:durableId="1335643199">
    <w:abstractNumId w:val="34"/>
  </w:num>
  <w:num w:numId="11" w16cid:durableId="1160577431">
    <w:abstractNumId w:val="27"/>
  </w:num>
  <w:num w:numId="12" w16cid:durableId="1673139647">
    <w:abstractNumId w:val="16"/>
  </w:num>
  <w:num w:numId="13" w16cid:durableId="1742215375">
    <w:abstractNumId w:val="44"/>
  </w:num>
  <w:num w:numId="14" w16cid:durableId="664823544">
    <w:abstractNumId w:val="41"/>
  </w:num>
  <w:num w:numId="15" w16cid:durableId="979774751">
    <w:abstractNumId w:val="12"/>
  </w:num>
  <w:num w:numId="16" w16cid:durableId="729228463">
    <w:abstractNumId w:val="4"/>
  </w:num>
  <w:num w:numId="17" w16cid:durableId="322781625">
    <w:abstractNumId w:val="24"/>
  </w:num>
  <w:num w:numId="18" w16cid:durableId="1991210681">
    <w:abstractNumId w:val="7"/>
  </w:num>
  <w:num w:numId="19" w16cid:durableId="1790706628">
    <w:abstractNumId w:val="40"/>
  </w:num>
  <w:num w:numId="20" w16cid:durableId="601031745">
    <w:abstractNumId w:val="13"/>
  </w:num>
  <w:num w:numId="21" w16cid:durableId="109131425">
    <w:abstractNumId w:val="45"/>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B8B"/>
    <w:rsid w:val="00001D81"/>
    <w:rsid w:val="00002691"/>
    <w:rsid w:val="00003260"/>
    <w:rsid w:val="000035F6"/>
    <w:rsid w:val="00004327"/>
    <w:rsid w:val="00004810"/>
    <w:rsid w:val="00004A68"/>
    <w:rsid w:val="00004A95"/>
    <w:rsid w:val="00004EEE"/>
    <w:rsid w:val="000058A9"/>
    <w:rsid w:val="000058E0"/>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3D81"/>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6B0"/>
    <w:rsid w:val="00074EF6"/>
    <w:rsid w:val="000751D5"/>
    <w:rsid w:val="00075748"/>
    <w:rsid w:val="000759A7"/>
    <w:rsid w:val="00075B1E"/>
    <w:rsid w:val="00075E0B"/>
    <w:rsid w:val="000761FA"/>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09F"/>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774"/>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C4A"/>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900"/>
    <w:rsid w:val="001B2AD7"/>
    <w:rsid w:val="001B2D49"/>
    <w:rsid w:val="001B2ED0"/>
    <w:rsid w:val="001B32D1"/>
    <w:rsid w:val="001B330C"/>
    <w:rsid w:val="001B332D"/>
    <w:rsid w:val="001B387D"/>
    <w:rsid w:val="001B45A7"/>
    <w:rsid w:val="001B57E8"/>
    <w:rsid w:val="001B6496"/>
    <w:rsid w:val="001B6D41"/>
    <w:rsid w:val="001B6E7E"/>
    <w:rsid w:val="001B7C04"/>
    <w:rsid w:val="001B7E65"/>
    <w:rsid w:val="001C045F"/>
    <w:rsid w:val="001C047F"/>
    <w:rsid w:val="001C09CE"/>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1ED"/>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B6D"/>
    <w:rsid w:val="00207E74"/>
    <w:rsid w:val="00210137"/>
    <w:rsid w:val="0021063D"/>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839"/>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2B2"/>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0DE2"/>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AEA"/>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980"/>
    <w:rsid w:val="00402A47"/>
    <w:rsid w:val="00402CE5"/>
    <w:rsid w:val="004030D9"/>
    <w:rsid w:val="0040337A"/>
    <w:rsid w:val="00403413"/>
    <w:rsid w:val="004034E3"/>
    <w:rsid w:val="00403B47"/>
    <w:rsid w:val="00403C26"/>
    <w:rsid w:val="00403D9C"/>
    <w:rsid w:val="004041AA"/>
    <w:rsid w:val="00404524"/>
    <w:rsid w:val="00404DEE"/>
    <w:rsid w:val="00405A58"/>
    <w:rsid w:val="0040698A"/>
    <w:rsid w:val="0040743E"/>
    <w:rsid w:val="004075D4"/>
    <w:rsid w:val="0040777B"/>
    <w:rsid w:val="00407885"/>
    <w:rsid w:val="00407A18"/>
    <w:rsid w:val="004100F3"/>
    <w:rsid w:val="00410659"/>
    <w:rsid w:val="00410BEF"/>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388"/>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97F"/>
    <w:rsid w:val="00465F13"/>
    <w:rsid w:val="00466199"/>
    <w:rsid w:val="004664F8"/>
    <w:rsid w:val="00467141"/>
    <w:rsid w:val="004671F3"/>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5AF0"/>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1CBC"/>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0F6A"/>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4F8"/>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2C25"/>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D39"/>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2FEF"/>
    <w:rsid w:val="00543087"/>
    <w:rsid w:val="00543155"/>
    <w:rsid w:val="005431F9"/>
    <w:rsid w:val="0054321C"/>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4746"/>
    <w:rsid w:val="005A4C9E"/>
    <w:rsid w:val="005A5C3A"/>
    <w:rsid w:val="005A62C9"/>
    <w:rsid w:val="005A65A1"/>
    <w:rsid w:val="005A67D7"/>
    <w:rsid w:val="005A6B62"/>
    <w:rsid w:val="005A6CE9"/>
    <w:rsid w:val="005A73B1"/>
    <w:rsid w:val="005A758E"/>
    <w:rsid w:val="005A7A95"/>
    <w:rsid w:val="005B0545"/>
    <w:rsid w:val="005B12FA"/>
    <w:rsid w:val="005B202C"/>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3ED2"/>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0794F"/>
    <w:rsid w:val="0061014C"/>
    <w:rsid w:val="00610636"/>
    <w:rsid w:val="00610957"/>
    <w:rsid w:val="00610BF4"/>
    <w:rsid w:val="0061110C"/>
    <w:rsid w:val="0061158B"/>
    <w:rsid w:val="006116F7"/>
    <w:rsid w:val="00612169"/>
    <w:rsid w:val="00612A47"/>
    <w:rsid w:val="006131BC"/>
    <w:rsid w:val="0061394B"/>
    <w:rsid w:val="00613FA7"/>
    <w:rsid w:val="006144EA"/>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06C"/>
    <w:rsid w:val="00626215"/>
    <w:rsid w:val="00627DAE"/>
    <w:rsid w:val="00630C13"/>
    <w:rsid w:val="006310C1"/>
    <w:rsid w:val="00631E3B"/>
    <w:rsid w:val="00631F4C"/>
    <w:rsid w:val="00631FAF"/>
    <w:rsid w:val="00632211"/>
    <w:rsid w:val="00632574"/>
    <w:rsid w:val="0063286C"/>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E5D"/>
    <w:rsid w:val="00670F4A"/>
    <w:rsid w:val="00671029"/>
    <w:rsid w:val="00671194"/>
    <w:rsid w:val="00671BB1"/>
    <w:rsid w:val="006726FB"/>
    <w:rsid w:val="006727E8"/>
    <w:rsid w:val="00672D5E"/>
    <w:rsid w:val="00672F1B"/>
    <w:rsid w:val="006730D3"/>
    <w:rsid w:val="00673EB7"/>
    <w:rsid w:val="006742ED"/>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15C"/>
    <w:rsid w:val="006933DC"/>
    <w:rsid w:val="00693729"/>
    <w:rsid w:val="00694268"/>
    <w:rsid w:val="00694C72"/>
    <w:rsid w:val="00694D4B"/>
    <w:rsid w:val="00694F35"/>
    <w:rsid w:val="006953A7"/>
    <w:rsid w:val="00695A70"/>
    <w:rsid w:val="00696DD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3186"/>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4C"/>
    <w:rsid w:val="007B02E3"/>
    <w:rsid w:val="007B0AAB"/>
    <w:rsid w:val="007B1032"/>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40AA"/>
    <w:rsid w:val="008445B9"/>
    <w:rsid w:val="00844805"/>
    <w:rsid w:val="0084597A"/>
    <w:rsid w:val="00845A1D"/>
    <w:rsid w:val="00846597"/>
    <w:rsid w:val="008468B6"/>
    <w:rsid w:val="00846B00"/>
    <w:rsid w:val="00846D14"/>
    <w:rsid w:val="008473E4"/>
    <w:rsid w:val="0084799E"/>
    <w:rsid w:val="008501F6"/>
    <w:rsid w:val="0085034A"/>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1D1"/>
    <w:rsid w:val="008A6607"/>
    <w:rsid w:val="008A67A7"/>
    <w:rsid w:val="008A6B48"/>
    <w:rsid w:val="008A6B90"/>
    <w:rsid w:val="008A7EC1"/>
    <w:rsid w:val="008B006B"/>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20056"/>
    <w:rsid w:val="009207FE"/>
    <w:rsid w:val="00921438"/>
    <w:rsid w:val="009220EF"/>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03"/>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38C2"/>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1EC3"/>
    <w:rsid w:val="00983248"/>
    <w:rsid w:val="009832DC"/>
    <w:rsid w:val="00983740"/>
    <w:rsid w:val="00983A78"/>
    <w:rsid w:val="009840C0"/>
    <w:rsid w:val="009841EA"/>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391"/>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D"/>
    <w:rsid w:val="009E1A8E"/>
    <w:rsid w:val="009E239F"/>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546"/>
    <w:rsid w:val="00A20824"/>
    <w:rsid w:val="00A20A17"/>
    <w:rsid w:val="00A20D7A"/>
    <w:rsid w:val="00A215CB"/>
    <w:rsid w:val="00A21D35"/>
    <w:rsid w:val="00A22164"/>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11D"/>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74D9"/>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6FD8"/>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104"/>
    <w:rsid w:val="00B10A43"/>
    <w:rsid w:val="00B10FB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3D3"/>
    <w:rsid w:val="00B4458D"/>
    <w:rsid w:val="00B44EB6"/>
    <w:rsid w:val="00B45695"/>
    <w:rsid w:val="00B45BB7"/>
    <w:rsid w:val="00B4601B"/>
    <w:rsid w:val="00B46913"/>
    <w:rsid w:val="00B46943"/>
    <w:rsid w:val="00B47309"/>
    <w:rsid w:val="00B47812"/>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3F"/>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1C7"/>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5C59"/>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A87"/>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6084A"/>
    <w:rsid w:val="00C60970"/>
    <w:rsid w:val="00C60C7E"/>
    <w:rsid w:val="00C61945"/>
    <w:rsid w:val="00C6207A"/>
    <w:rsid w:val="00C624EE"/>
    <w:rsid w:val="00C62C3A"/>
    <w:rsid w:val="00C631B2"/>
    <w:rsid w:val="00C632AB"/>
    <w:rsid w:val="00C63AFE"/>
    <w:rsid w:val="00C63CA0"/>
    <w:rsid w:val="00C6457E"/>
    <w:rsid w:val="00C648F9"/>
    <w:rsid w:val="00C64A4E"/>
    <w:rsid w:val="00C64DF6"/>
    <w:rsid w:val="00C659B5"/>
    <w:rsid w:val="00C65EF5"/>
    <w:rsid w:val="00C65F8D"/>
    <w:rsid w:val="00C66842"/>
    <w:rsid w:val="00C67B2C"/>
    <w:rsid w:val="00C67C64"/>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32E"/>
    <w:rsid w:val="00CA1BF5"/>
    <w:rsid w:val="00CA1DF5"/>
    <w:rsid w:val="00CA1FAB"/>
    <w:rsid w:val="00CA2BA0"/>
    <w:rsid w:val="00CA2E68"/>
    <w:rsid w:val="00CA30AC"/>
    <w:rsid w:val="00CA30B7"/>
    <w:rsid w:val="00CA3386"/>
    <w:rsid w:val="00CA3583"/>
    <w:rsid w:val="00CA365D"/>
    <w:rsid w:val="00CA3BBB"/>
    <w:rsid w:val="00CA45E2"/>
    <w:rsid w:val="00CA46E7"/>
    <w:rsid w:val="00CA4B34"/>
    <w:rsid w:val="00CA558D"/>
    <w:rsid w:val="00CA6782"/>
    <w:rsid w:val="00CA6C0F"/>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5CFA"/>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AFC"/>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1E2"/>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938"/>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5EEB"/>
    <w:rsid w:val="00D6600F"/>
    <w:rsid w:val="00D66180"/>
    <w:rsid w:val="00D66682"/>
    <w:rsid w:val="00D6680B"/>
    <w:rsid w:val="00D716F8"/>
    <w:rsid w:val="00D719F8"/>
    <w:rsid w:val="00D71DCF"/>
    <w:rsid w:val="00D725F5"/>
    <w:rsid w:val="00D7289B"/>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5F5"/>
    <w:rsid w:val="00D84696"/>
    <w:rsid w:val="00D847FF"/>
    <w:rsid w:val="00D84975"/>
    <w:rsid w:val="00D85B09"/>
    <w:rsid w:val="00D85BC4"/>
    <w:rsid w:val="00D86678"/>
    <w:rsid w:val="00D86759"/>
    <w:rsid w:val="00D86E30"/>
    <w:rsid w:val="00D86FED"/>
    <w:rsid w:val="00D870B7"/>
    <w:rsid w:val="00D87471"/>
    <w:rsid w:val="00D87DF9"/>
    <w:rsid w:val="00D87E90"/>
    <w:rsid w:val="00D87F1F"/>
    <w:rsid w:val="00D9145B"/>
    <w:rsid w:val="00D91A5A"/>
    <w:rsid w:val="00D91D02"/>
    <w:rsid w:val="00D92326"/>
    <w:rsid w:val="00D92630"/>
    <w:rsid w:val="00D9276B"/>
    <w:rsid w:val="00D93141"/>
    <w:rsid w:val="00D938C3"/>
    <w:rsid w:val="00D93902"/>
    <w:rsid w:val="00D94560"/>
    <w:rsid w:val="00D94B21"/>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45D"/>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8C3"/>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CE9"/>
    <w:rsid w:val="00DE3E27"/>
    <w:rsid w:val="00DE4070"/>
    <w:rsid w:val="00DE44C8"/>
    <w:rsid w:val="00DE4CB0"/>
    <w:rsid w:val="00DE52AC"/>
    <w:rsid w:val="00DE5CE2"/>
    <w:rsid w:val="00DE5EEB"/>
    <w:rsid w:val="00DE657F"/>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6F3"/>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001"/>
    <w:rsid w:val="00EA329B"/>
    <w:rsid w:val="00EA408D"/>
    <w:rsid w:val="00EA4777"/>
    <w:rsid w:val="00EA5284"/>
    <w:rsid w:val="00EA619F"/>
    <w:rsid w:val="00EA6B6D"/>
    <w:rsid w:val="00EA6D79"/>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B89"/>
    <w:rsid w:val="00EC6CDA"/>
    <w:rsid w:val="00EC6E3B"/>
    <w:rsid w:val="00EC7B57"/>
    <w:rsid w:val="00ED050D"/>
    <w:rsid w:val="00ED087A"/>
    <w:rsid w:val="00ED22E0"/>
    <w:rsid w:val="00ED2CC8"/>
    <w:rsid w:val="00ED326C"/>
    <w:rsid w:val="00ED33A1"/>
    <w:rsid w:val="00ED35FA"/>
    <w:rsid w:val="00ED3630"/>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8B7"/>
    <w:rsid w:val="00EE4D70"/>
    <w:rsid w:val="00EE4FF5"/>
    <w:rsid w:val="00EE521D"/>
    <w:rsid w:val="00EE59CC"/>
    <w:rsid w:val="00EE6450"/>
    <w:rsid w:val="00EE64AC"/>
    <w:rsid w:val="00EE6632"/>
    <w:rsid w:val="00EE75D4"/>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04C"/>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17F8"/>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5F"/>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00B"/>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B7A"/>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103"/>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64B12FB"/>
    <w:rsid w:val="0B32A1E6"/>
    <w:rsid w:val="1D38DB3B"/>
    <w:rsid w:val="43DCCC81"/>
    <w:rsid w:val="4FAF970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D904AB2D-A4AF-4B5C-8F0A-D2633817168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0058E0"/>
    <w:pPr>
      <w:keepNext/>
      <w:spacing w:before="480" w:line="240" w:lineRule="auto"/>
      <w:ind w:right="-2"/>
    </w:pPr>
    <w:rPr>
      <w:rFonts w:ascii="Tahoma" w:hAnsi="Tahoma" w:cs="Arial"/>
      <w:color w:val="57A84C"/>
      <w:sz w:val="30"/>
    </w:rPr>
  </w:style>
  <w:style w:type="paragraph" w:customStyle="1" w:styleId="normalnumbered">
    <w:name w:val="normal numbered"/>
    <w:basedOn w:val="Normal"/>
    <w:qFormat/>
    <w:rsid w:val="00F0404C"/>
    <w:pPr>
      <w:numPr>
        <w:numId w:val="18"/>
      </w:numPr>
      <w:tabs>
        <w:tab w:val="left" w:pos="1134"/>
      </w:tabs>
      <w:suppressAutoHyphens/>
      <w:spacing w:before="0" w:after="240" w:line="240" w:lineRule="auto"/>
    </w:pPr>
    <w:rPr>
      <w:rFonts w:ascii="Calibri" w:hAnsi="Calibri"/>
      <w:color w:val="000000"/>
      <w:szCs w:val="24"/>
      <w:lang w:eastAsia="zh-CN"/>
    </w:rPr>
  </w:style>
  <w:style w:type="paragraph" w:customStyle="1" w:styleId="paragraph">
    <w:name w:val="paragraph"/>
    <w:basedOn w:val="Normal"/>
    <w:rsid w:val="00B6173F"/>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B6173F"/>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fontTable" Target="fontTable.xml"/><Relationship Id="rId21" Type="http://schemas.openxmlformats.org/officeDocument/2006/relationships/image" Target="media/image8.png"/><Relationship Id="rId34" Type="http://schemas.openxmlformats.org/officeDocument/2006/relationships/hyperlink" Target="http://www.deeca.vic.gov.au"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footer" Target="footer3.xml"/><Relationship Id="rId37" Type="http://schemas.openxmlformats.org/officeDocument/2006/relationships/hyperlink" Target="mailto:customer.service@deeca.vic.gov.au" TargetMode="Externa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header" Target="header2.xml"/><Relationship Id="rId36" Type="http://schemas.openxmlformats.org/officeDocument/2006/relationships/hyperlink" Target="mailto:self.determination@deeca.vic.gov.au" TargetMode="Externa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2.xml"/><Relationship Id="rId35" Type="http://schemas.openxmlformats.org/officeDocument/2006/relationships/hyperlink" Target="https://careers.vic.gov.au/victorian-public-sector/public-sector-values-integrity" TargetMode="Externa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kate.miller@agriculture.vic.gov.au" TargetMode="External"/><Relationship Id="rId38" Type="http://schemas.openxmlformats.org/officeDocument/2006/relationships/header" Target="header4.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04A95"/>
    <w:rsid w:val="000A509F"/>
    <w:rsid w:val="00116403"/>
    <w:rsid w:val="00225A63"/>
    <w:rsid w:val="0054321C"/>
    <w:rsid w:val="00662417"/>
    <w:rsid w:val="006727E8"/>
    <w:rsid w:val="00730741"/>
    <w:rsid w:val="009220EF"/>
    <w:rsid w:val="00A154BA"/>
    <w:rsid w:val="00A20546"/>
    <w:rsid w:val="00C75BB9"/>
    <w:rsid w:val="00CB0D73"/>
    <w:rsid w:val="00CB640A"/>
    <w:rsid w:val="00D7289B"/>
    <w:rsid w:val="00D83E5E"/>
    <w:rsid w:val="00F33083"/>
    <w:rsid w:val="00F931D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180</Value>
      <Value>138</Value>
      <Value>18</Value>
      <Value>164</Value>
      <Value>91</Value>
    </TaxCatchAll>
    <SharedWithUsers xmlns="59d12b91-b74f-4b49-b03f-48db312c8174">
      <UserInfo>
        <DisplayName>Laurie Barker (DEECA)</DisplayName>
        <AccountId>1470</AccountId>
        <AccountType/>
      </UserInfo>
    </SharedWithUsers>
    <AdaLastReviewedDate xmlns="59d12b91-b74f-4b49-b03f-48db312c8174">2023-08-16T14:00:00+00:00</AdaLastReviewedDate>
    <IconOverlay xmlns="http://schemas.microsoft.com/sharepoint/v4" xsi:nil="true"/>
    <Description xmlns="59d12b91-b74f-4b49-b03f-48db312c8174">Position description template</Description>
    <Category xmlns="59d12b91-b74f-4b49-b03f-48db312c8174">
      <Value>Human resources support</Value>
      <Value>Workplace</Value>
    </Category>
    <kd07e229dd824ba4b268be29dcd5f53f xmlns="59d12b91-b74f-4b49-b03f-48db312c8174">
      <Terms xmlns="http://schemas.microsoft.com/office/infopath/2007/PartnerControls"/>
    </kd07e229dd824ba4b268be29dcd5f53f>
    <g480147d4c4f4d95bd6fd5538b67e268 xmlns="59d12b91-b74f-4b49-b03f-48db312c8174">
      <Terms xmlns="http://schemas.microsoft.com/office/infopath/2007/PartnerControls">
        <TermInfo xmlns="http://schemas.microsoft.com/office/infopath/2007/PartnerControls">
          <TermName xmlns="http://schemas.microsoft.com/office/infopath/2007/PartnerControls">Grade review</TermName>
          <TermId xmlns="http://schemas.microsoft.com/office/infopath/2007/PartnerControls">f7ad65ac-03ab-486a-9d79-d2a18ebc3522</TermId>
        </TermInfo>
        <TermInfo xmlns="http://schemas.microsoft.com/office/infopath/2007/PartnerControls">
          <TermName xmlns="http://schemas.microsoft.com/office/infopath/2007/PartnerControls">Student interns</TermName>
          <TermId xmlns="http://schemas.microsoft.com/office/infopath/2007/PartnerControls">64cffe4a-5ed8-4613-901d-4715e00cad1e</TermId>
        </TermInfo>
        <TermInfo xmlns="http://schemas.microsoft.com/office/infopath/2007/PartnerControls">
          <TermName xmlns="http://schemas.microsoft.com/office/infopath/2007/PartnerControls">Expression of interest to fill a vacancy</TermName>
          <TermId xmlns="http://schemas.microsoft.com/office/infopath/2007/PartnerControls">6d398fea-abd8-4137-b21d-f2907c9c9cc9</TermId>
        </TermInfo>
        <TermInfo xmlns="http://schemas.microsoft.com/office/infopath/2007/PartnerControls">
          <TermName xmlns="http://schemas.microsoft.com/office/infopath/2007/PartnerControls">Recruiting someone to your team</TermName>
          <TermId xmlns="http://schemas.microsoft.com/office/infopath/2007/PartnerControls">f7744592-b315-4d8e-a76c-334f2b802bf1</TermId>
        </TermInfo>
      </Terms>
    </g480147d4c4f4d95bd6fd5538b67e268>
    <AdaPostcode xmlns="59d12b91-b74f-4b49-b03f-48db312c8174" xsi:nil="true"/>
    <f4846465a873416ea15d13b313100837 xmlns="59d12b91-b74f-4b49-b03f-48db312c8174">
      <Terms xmlns="http://schemas.microsoft.com/office/infopath/2007/PartnerControls">
        <TermInfo xmlns="http://schemas.microsoft.com/office/infopath/2007/PartnerControls">
          <TermName xmlns="http://schemas.microsoft.com/office/infopath/2007/PartnerControls">People and Culture</TermName>
          <TermId xmlns="http://schemas.microsoft.com/office/infopath/2007/PartnerControls">4fe8dd26-179b-41a1-8a74-1f09d81ad67a</TermId>
        </TermInfo>
      </Terms>
    </f4846465a873416ea15d13b313100837>
  </documentManagement>
</p:properties>
</file>

<file path=customXml/item4.xml><?xml version="1.0" encoding="utf-8"?>
<ct:contentTypeSchema xmlns:ct="http://schemas.microsoft.com/office/2006/metadata/contentType" xmlns:ma="http://schemas.microsoft.com/office/2006/metadata/properties/metaAttributes" ct:_="" ma:_="" ma:contentTypeName="Template" ma:contentTypeID="0x0101004A14958F60291A4198FFBC354394E03D0300B0DB5EAF7E13BA4C877B865C5EA5ACD8" ma:contentTypeVersion="26" ma:contentTypeDescription="" ma:contentTypeScope="" ma:versionID="f86ff4cc37fdca5b9c1a85ec45309762">
  <xsd:schema xmlns:xsd="http://www.w3.org/2001/XMLSchema" xmlns:xs="http://www.w3.org/2001/XMLSchema" xmlns:p="http://schemas.microsoft.com/office/2006/metadata/properties" xmlns:ns2="59d12b91-b74f-4b49-b03f-48db312c8174" xmlns:ns3="9fd47c19-1c4a-4d7d-b342-c10cef269344" xmlns:ns4="5f4f3df2-3c6c-4b20-bbe6-23860e366fa2" xmlns:ns5="http://schemas.microsoft.com/sharepoint/v4" targetNamespace="http://schemas.microsoft.com/office/2006/metadata/properties" ma:root="true" ma:fieldsID="68886886c4a88f3e7d488e10c4f77065" ns2:_="" ns3:_="" ns4:_="" ns5:_="">
    <xsd:import namespace="59d12b91-b74f-4b49-b03f-48db312c8174"/>
    <xsd:import namespace="9fd47c19-1c4a-4d7d-b342-c10cef269344"/>
    <xsd:import namespace="5f4f3df2-3c6c-4b20-bbe6-23860e366fa2"/>
    <xsd:import namespace="http://schemas.microsoft.com/sharepoint/v4"/>
    <xsd:element name="properties">
      <xsd:complexType>
        <xsd:sequence>
          <xsd:element name="documentManagement">
            <xsd:complexType>
              <xsd:all>
                <xsd:element ref="ns2:Description"/>
                <xsd:element ref="ns2:Category" minOccurs="0"/>
                <xsd:element ref="ns2:f4846465a873416ea15d13b313100837" minOccurs="0"/>
                <xsd:element ref="ns3:TaxCatchAll" minOccurs="0"/>
                <xsd:element ref="ns3:TaxCatchAllLabel" minOccurs="0"/>
                <xsd:element ref="ns2:kd07e229dd824ba4b268be29dcd5f53f" minOccurs="0"/>
                <xsd:element ref="ns2:AdaLastReviewedDate" minOccurs="0"/>
                <xsd:element ref="ns2:AdaPostcode" minOccurs="0"/>
                <xsd:element ref="ns2:g480147d4c4f4d95bd6fd5538b67e268" minOccurs="0"/>
                <xsd:element ref="ns4:MediaServiceMetadata" minOccurs="0"/>
                <xsd:element ref="ns4:MediaServiceFastMetadata" minOccurs="0"/>
                <xsd:element ref="ns2:SharedWithUsers" minOccurs="0"/>
                <xsd:element ref="ns2:SharedWithDetails" minOccurs="0"/>
                <xsd:element ref="ns4:MediaServiceEventHashCode" minOccurs="0"/>
                <xsd:element ref="ns4:MediaServiceGenerationTime" minOccurs="0"/>
                <xsd:element ref="ns5:IconOverlay" minOccurs="0"/>
                <xsd:element ref="ns4:MediaServiceAutoKeyPoints" minOccurs="0"/>
                <xsd:element ref="ns4:MediaServiceKeyPoints"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d12b91-b74f-4b49-b03f-48db312c8174" elementFormDefault="qualified">
    <xsd:import namespace="http://schemas.microsoft.com/office/2006/documentManagement/types"/>
    <xsd:import namespace="http://schemas.microsoft.com/office/infopath/2007/PartnerControls"/>
    <xsd:element name="Description" ma:index="8" ma:displayName="Description" ma:description="" ma:internalName="AdaDescription" ma:readOnly="false">
      <xsd:simpleType>
        <xsd:restriction base="dms:Note">
          <xsd:maxLength value="255"/>
        </xsd:restriction>
      </xsd:simpleType>
    </xsd:element>
    <xsd:element name="Category" ma:index="9" nillable="true" ma:displayName="Category" ma:internalName="AdaCategory">
      <xsd:complexType>
        <xsd:complexContent>
          <xsd:extension base="dms:MultiChoice">
            <xsd:sequence>
              <xsd:element name="Value" maxOccurs="unbounded" minOccurs="0" nillable="true">
                <xsd:simpleType>
                  <xsd:restriction base="dms:Choice">
                    <xsd:enumeration value="Finance"/>
                    <xsd:enumeration value="Legal"/>
                    <xsd:enumeration value="Procurement"/>
                    <xsd:enumeration value="Workplace"/>
                    <xsd:enumeration value="About Ask Ada"/>
                    <xsd:enumeration value="Advertising, publishing and printing"/>
                    <xsd:enumeration value="Brands and templates"/>
                    <xsd:enumeration value="Business planning and reporting"/>
                    <xsd:enumeration value="Compliance"/>
                    <xsd:enumeration value="Cyber and information security"/>
                    <xsd:enumeration value="Digital services"/>
                    <xsd:enumeration value="Get ICT help"/>
                    <xsd:enumeration value="Health and safety"/>
                    <xsd:enumeration value="Human resources support"/>
                    <xsd:enumeration value="ICT equipment"/>
                    <xsd:enumeration value="ICT governance and projects"/>
                    <xsd:enumeration value="Internal communication"/>
                    <xsd:enumeration value="Learning and development"/>
                    <xsd:enumeration value="Leave"/>
                    <xsd:enumeration value="Maps and spatial data"/>
                    <xsd:enumeration value="Ministerial and Cabinet"/>
                    <xsd:enumeration value="News and media"/>
                    <xsd:enumeration value="Office 365"/>
                    <xsd:enumeration value="Recruitment"/>
                    <xsd:enumeration value="Wellbeing"/>
                    <xsd:enumeration value="Governance"/>
                    <xsd:enumeration value="Communications"/>
                    <xsd:enumeration value="Legislation"/>
                    <xsd:enumeration value="Integrity"/>
                  </xsd:restriction>
                </xsd:simpleType>
              </xsd:element>
            </xsd:sequence>
          </xsd:extension>
        </xsd:complexContent>
      </xsd:complexType>
    </xsd:element>
    <xsd:element name="f4846465a873416ea15d13b313100837" ma:index="10" nillable="true" ma:taxonomy="true" ma:internalName="f4846465a873416ea15d13b313100837" ma:taxonomyFieldName="AdaOwningGroup" ma:displayName="Owning Group" ma:default="" ma:fieldId="{f4846465-a873-416e-a15d-13b313100837}" ma:taxonomyMulti="true" ma:sspId="797aeec6-0273-40f2-ab3e-beee73212332" ma:termSetId="b84e91f5-9588-4800-b685-65376ab0378c" ma:anchorId="00000000-0000-0000-0000-000000000000" ma:open="false" ma:isKeyword="false">
      <xsd:complexType>
        <xsd:sequence>
          <xsd:element ref="pc:Terms" minOccurs="0" maxOccurs="1"/>
        </xsd:sequence>
      </xsd:complexType>
    </xsd:element>
    <xsd:element name="kd07e229dd824ba4b268be29dcd5f53f" ma:index="14" nillable="true" ma:taxonomy="true" ma:internalName="kd07e229dd824ba4b268be29dcd5f53f" ma:taxonomyFieldName="AdaRegion" ma:displayName="Region" ma:default="" ma:fieldId="{4d07e229-dd82-4ba4-b268-be29dcd5f53f}" ma:taxonomyMulti="true" ma:sspId="797aeec6-0273-40f2-ab3e-beee73212332" ma:termSetId="fda0868d-a459-43cd-b75f-08584d693a0c" ma:anchorId="00000000-0000-0000-0000-000000000000" ma:open="false" ma:isKeyword="false">
      <xsd:complexType>
        <xsd:sequence>
          <xsd:element ref="pc:Terms" minOccurs="0" maxOccurs="1"/>
        </xsd:sequence>
      </xsd:complexType>
    </xsd:element>
    <xsd:element name="AdaLastReviewedDate" ma:index="16" nillable="true" ma:displayName="Last Reviewed Date" ma:format="DateOnly" ma:internalName="AdaLastReviewedDate">
      <xsd:simpleType>
        <xsd:restriction base="dms:DateTime"/>
      </xsd:simpleType>
    </xsd:element>
    <xsd:element name="AdaPostcode" ma:index="17" nillable="true" ma:displayName="Postcode" ma:internalName="AdaPostcode">
      <xsd:simpleType>
        <xsd:restriction base="dms:Text">
          <xsd:maxLength value="255"/>
        </xsd:restriction>
      </xsd:simpleType>
    </xsd:element>
    <xsd:element name="g480147d4c4f4d95bd6fd5538b67e268" ma:index="18" nillable="true" ma:taxonomy="true" ma:internalName="g480147d4c4f4d95bd6fd5538b67e268" ma:taxonomyFieldName="AdaAskAdaKeyword" ma:displayName="Ask Ada keyword" ma:default="" ma:fieldId="{0480147d-4c4f-4d95-bd6f-d5538b67e268}" ma:taxonomyMulti="true" ma:sspId="797aeec6-0273-40f2-ab3e-beee73212332" ma:termSetId="461a47f3-16c4-4c9a-907a-8a7bee37b671" ma:anchorId="00000000-0000-0000-0000-000000000000" ma:open="true" ma:isKeyword="false">
      <xsd:complexType>
        <xsd:sequence>
          <xsd:element ref="pc:Terms" minOccurs="0" maxOccurs="1"/>
        </xsd:sequence>
      </xsd:complexType>
    </xsd:element>
    <xsd:element name="SharedWithUsers" ma:index="2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11" nillable="true" ma:displayName="Taxonomy Catch All Column" ma:hidden="true" ma:list="{315375bc-53ad-4269-9fc9-7735db0c3ee1}" ma:internalName="TaxCatchAll" ma:showField="CatchAllData" ma:web="59d12b91-b74f-4b49-b03f-48db312c8174">
      <xsd:complexType>
        <xsd:complexContent>
          <xsd:extension base="dms:MultiChoiceLookup">
            <xsd:sequence>
              <xsd:element name="Value" type="dms:Lookup" maxOccurs="unbounded" minOccurs="0" nillable="true"/>
            </xsd:sequence>
          </xsd:extension>
        </xsd:complexContent>
      </xsd:complexType>
    </xsd:element>
    <xsd:element name="TaxCatchAllLabel" ma:index="12" nillable="true" ma:displayName="Taxonomy Catch All Column1" ma:hidden="true" ma:list="{315375bc-53ad-4269-9fc9-7735db0c3ee1}" ma:internalName="TaxCatchAllLabel" ma:readOnly="true" ma:showField="CatchAllDataLabel" ma:web="59d12b91-b74f-4b49-b03f-48db312c817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f4f3df2-3c6c-4b20-bbe6-23860e366fa2" elementFormDefault="qualified">
    <xsd:import namespace="http://schemas.microsoft.com/office/2006/documentManagement/types"/>
    <xsd:import namespace="http://schemas.microsoft.com/office/infopath/2007/PartnerControls"/>
    <xsd:element name="MediaServiceMetadata" ma:index="20" nillable="true" ma:displayName="MediaServiceMetadata" ma:description="" ma:hidden="true" ma:internalName="MediaServiceMetadata" ma:readOnly="true">
      <xsd:simpleType>
        <xsd:restriction base="dms:Note"/>
      </xsd:simpleType>
    </xsd:element>
    <xsd:element name="MediaServiceFastMetadata" ma:index="21" nillable="true" ma:displayName="MediaServiceFastMetadata" ma:description="" ma:hidden="true" ma:internalName="MediaServiceFastMetadata" ma:readOnly="true">
      <xsd:simpleType>
        <xsd:restriction base="dms:Note"/>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element name="MediaServiceObjectDetectorVersions" ma:index="29"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6"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haredContentType xmlns="Microsoft.SharePoint.Taxonomy.ContentTypeSync" SourceId="797aeec6-0273-40f2-ab3e-beee73212332" ContentTypeId="0x0101" PreviousValue="true"/>
</file>

<file path=customXml/item6.xml><?xml version="1.0" encoding="utf-8"?>
<?mso-contentType ?>
<spe:Receivers xmlns:spe="http://schemas.microsoft.com/sharepoint/event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59d12b91-b74f-4b49-b03f-48db312c8174"/>
    <ds:schemaRef ds:uri="http://schemas.microsoft.com/sharepoint/v4"/>
  </ds:schemaRefs>
</ds:datastoreItem>
</file>

<file path=customXml/itemProps4.xml><?xml version="1.0" encoding="utf-8"?>
<ds:datastoreItem xmlns:ds="http://schemas.openxmlformats.org/officeDocument/2006/customXml" ds:itemID="{EE932E39-A871-4ECD-91B8-25E68AA209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d12b91-b74f-4b49-b03f-48db312c8174"/>
    <ds:schemaRef ds:uri="9fd47c19-1c4a-4d7d-b342-c10cef269344"/>
    <ds:schemaRef ds:uri="5f4f3df2-3c6c-4b20-bbe6-23860e366fa2"/>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0A7B788-FBB0-4CFE-BCF0-358A9B04141C}">
  <ds:schemaRefs>
    <ds:schemaRef ds:uri="Microsoft.SharePoint.Taxonomy.ContentTypeSync"/>
  </ds:schemaRefs>
</ds:datastoreItem>
</file>

<file path=customXml/itemProps6.xml><?xml version="1.0" encoding="utf-8"?>
<ds:datastoreItem xmlns:ds="http://schemas.openxmlformats.org/officeDocument/2006/customXml" ds:itemID="{F4ABB5D0-EC88-4B4D-96BA-571A512CA6EB}">
  <ds:schemaRefs>
    <ds:schemaRef ds:uri="http://schemas.microsoft.com/sharepoint/events"/>
  </ds:schemaRefs>
</ds:datastoreItem>
</file>

<file path=customXml/itemProps7.xml><?xml version="1.0" encoding="utf-8"?>
<ds:datastoreItem xmlns:ds="http://schemas.openxmlformats.org/officeDocument/2006/customXml" ds:itemID="{EE914417-542E-4BF3-ADA8-0AB15998CB5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49</TotalTime>
  <Pages>5</Pages>
  <Words>2387</Words>
  <Characters>13606</Characters>
  <Application>Microsoft Office Word</Application>
  <DocSecurity>0</DocSecurity>
  <Lines>113</Lines>
  <Paragraphs>31</Paragraphs>
  <ScaleCrop>false</ScaleCrop>
  <HeadingPairs>
    <vt:vector size="2" baseType="variant">
      <vt:variant>
        <vt:lpstr>Title</vt:lpstr>
      </vt:variant>
      <vt:variant>
        <vt:i4>1</vt:i4>
      </vt:variant>
    </vt:vector>
  </HeadingPairs>
  <TitlesOfParts>
    <vt:vector size="1" baseType="lpstr">
      <vt:lpstr>Department of Energy, Environment and Climate Action</vt:lpstr>
    </vt:vector>
  </TitlesOfParts>
  <Company/>
  <LinksUpToDate>false</LinksUpToDate>
  <CharactersWithSpaces>15962</CharactersWithSpaces>
  <SharedDoc>false</SharedDoc>
  <HLinks>
    <vt:vector size="30" baseType="variant">
      <vt:variant>
        <vt:i4>3997788</vt:i4>
      </vt:variant>
      <vt:variant>
        <vt:i4>12</vt:i4>
      </vt:variant>
      <vt:variant>
        <vt:i4>0</vt:i4>
      </vt:variant>
      <vt:variant>
        <vt:i4>5</vt:i4>
      </vt:variant>
      <vt:variant>
        <vt:lpwstr>mailto:customer.service@deeca.vic.gov.au</vt:lpwstr>
      </vt:variant>
      <vt:variant>
        <vt:lpwstr/>
      </vt:variant>
      <vt:variant>
        <vt:i4>5242913</vt:i4>
      </vt:variant>
      <vt:variant>
        <vt:i4>9</vt:i4>
      </vt:variant>
      <vt:variant>
        <vt:i4>0</vt:i4>
      </vt:variant>
      <vt:variant>
        <vt:i4>5</vt:i4>
      </vt:variant>
      <vt:variant>
        <vt:lpwstr>mailto:self.determination@deeca.vic.gov.au</vt:lpwstr>
      </vt:variant>
      <vt:variant>
        <vt:lpwstr/>
      </vt:variant>
      <vt:variant>
        <vt:i4>1572952</vt:i4>
      </vt:variant>
      <vt:variant>
        <vt:i4>6</vt:i4>
      </vt:variant>
      <vt:variant>
        <vt:i4>0</vt:i4>
      </vt:variant>
      <vt:variant>
        <vt:i4>5</vt:i4>
      </vt:variant>
      <vt:variant>
        <vt:lpwstr>https://careers.vic.gov.au/victorian-public-sector/public-sector-values-integrity</vt:lpwstr>
      </vt:variant>
      <vt:variant>
        <vt:lpwstr/>
      </vt:variant>
      <vt:variant>
        <vt:i4>65547</vt:i4>
      </vt:variant>
      <vt:variant>
        <vt:i4>3</vt:i4>
      </vt:variant>
      <vt:variant>
        <vt:i4>0</vt:i4>
      </vt:variant>
      <vt:variant>
        <vt:i4>5</vt:i4>
      </vt:variant>
      <vt:variant>
        <vt:lpwstr>http://www.deeca.vic.gov.au/</vt:lpwstr>
      </vt:variant>
      <vt:variant>
        <vt:lpwstr/>
      </vt:variant>
      <vt:variant>
        <vt:i4>16</vt:i4>
      </vt:variant>
      <vt:variant>
        <vt:i4>0</vt:i4>
      </vt:variant>
      <vt:variant>
        <vt:i4>0</vt:i4>
      </vt:variant>
      <vt:variant>
        <vt:i4>5</vt:i4>
      </vt:variant>
      <vt:variant>
        <vt:lpwstr>C:\Users\fionadurante\Downloads\deeca.vic.gov.au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Kim Newman (DEECA)</cp:lastModifiedBy>
  <cp:revision>17</cp:revision>
  <cp:lastPrinted>2022-06-17T19:14:00Z</cp:lastPrinted>
  <dcterms:created xsi:type="dcterms:W3CDTF">2026-07-27T23:15:00Z</dcterms:created>
  <dcterms:modified xsi:type="dcterms:W3CDTF">2026-08-17T02:24:00Z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0x0101004A14958F60291A4198FFBC354394E03D0300B0DB5EAF7E13BA4C877B865C5EA5ACD8</vt:lpwstr>
  </property>
  <property fmtid="{D5CDD505-2E9C-101B-9397-08002B2CF9AE}" pid="5" name="MediaServiceImageTags">
    <vt:lpwstr/>
  </property>
  <property fmtid="{D5CDD505-2E9C-101B-9397-08002B2CF9AE}" pid="6" name="_dlc_DocIdItemGuid">
    <vt:lpwstr>46622043-69d7-4d8f-91a0-0c3eb6190049</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51;#Template|ad5654aa-69da-4dc8-81ae-e984a44f2180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MSIP_Label_4257e2ab-f512-40e2-9c9a-c64247360765_Enabled">
    <vt:lpwstr>true</vt:lpwstr>
  </property>
  <property fmtid="{D5CDD505-2E9C-101B-9397-08002B2CF9AE}" pid="15" name="MSIP_Label_4257e2ab-f512-40e2-9c9a-c64247360765_SetDate">
    <vt:lpwstr>2023-06-27T10:35:23Z</vt:lpwstr>
  </property>
  <property fmtid="{D5CDD505-2E9C-101B-9397-08002B2CF9AE}" pid="16" name="MSIP_Label_4257e2ab-f512-40e2-9c9a-c64247360765_Method">
    <vt:lpwstr>Privileged</vt:lpwstr>
  </property>
  <property fmtid="{D5CDD505-2E9C-101B-9397-08002B2CF9AE}" pid="17" name="MSIP_Label_4257e2ab-f512-40e2-9c9a-c64247360765_Name">
    <vt:lpwstr>OFFICIAL</vt:lpwstr>
  </property>
  <property fmtid="{D5CDD505-2E9C-101B-9397-08002B2CF9AE}" pid="18" name="MSIP_Label_4257e2ab-f512-40e2-9c9a-c64247360765_SiteId">
    <vt:lpwstr>e8bdd6f7-fc18-4e48-a554-7f547927223b</vt:lpwstr>
  </property>
  <property fmtid="{D5CDD505-2E9C-101B-9397-08002B2CF9AE}" pid="19" name="MSIP_Label_4257e2ab-f512-40e2-9c9a-c64247360765_ActionId">
    <vt:lpwstr>931c3684-2ca5-4166-b0cf-0636d7430be2</vt:lpwstr>
  </property>
  <property fmtid="{D5CDD505-2E9C-101B-9397-08002B2CF9AE}" pid="20" name="MSIP_Label_4257e2ab-f512-40e2-9c9a-c64247360765_ContentBits">
    <vt:lpwstr>2</vt:lpwstr>
  </property>
  <property fmtid="{D5CDD505-2E9C-101B-9397-08002B2CF9AE}" pid="21" name="AdaRegion">
    <vt:lpwstr/>
  </property>
  <property fmtid="{D5CDD505-2E9C-101B-9397-08002B2CF9AE}" pid="22"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23" name="AdaOwningGroup">
    <vt:lpwstr>18;#People and Culture|4fe8dd26-179b-41a1-8a74-1f09d81ad67a</vt:lpwstr>
  </property>
  <property fmtid="{D5CDD505-2E9C-101B-9397-08002B2CF9AE}" pid="24" name="MSIP_Label_d00a4df9-c942-4b09-b23a-6c1023f6de27_Enabled">
    <vt:lpwstr>true</vt:lpwstr>
  </property>
  <property fmtid="{D5CDD505-2E9C-101B-9397-08002B2CF9AE}" pid="25" name="MSIP_Label_d00a4df9-c942-4b09-b23a-6c1023f6de27_SetDate">
    <vt:lpwstr>2023-10-06T01:40:44Z</vt:lpwstr>
  </property>
  <property fmtid="{D5CDD505-2E9C-101B-9397-08002B2CF9AE}" pid="26" name="MSIP_Label_d00a4df9-c942-4b09-b23a-6c1023f6de27_Method">
    <vt:lpwstr>Privileged</vt:lpwstr>
  </property>
  <property fmtid="{D5CDD505-2E9C-101B-9397-08002B2CF9AE}" pid="27" name="MSIP_Label_d00a4df9-c942-4b09-b23a-6c1023f6de27_Name">
    <vt:lpwstr>Official (DJPR)</vt:lpwstr>
  </property>
  <property fmtid="{D5CDD505-2E9C-101B-9397-08002B2CF9AE}" pid="28" name="MSIP_Label_d00a4df9-c942-4b09-b23a-6c1023f6de27_SiteId">
    <vt:lpwstr>722ea0be-3e1c-4b11-ad6f-9401d6856e24</vt:lpwstr>
  </property>
  <property fmtid="{D5CDD505-2E9C-101B-9397-08002B2CF9AE}" pid="29" name="MSIP_Label_d00a4df9-c942-4b09-b23a-6c1023f6de27_ActionId">
    <vt:lpwstr>d502e2a7-fb16-4329-8ac3-824bd2db4293</vt:lpwstr>
  </property>
  <property fmtid="{D5CDD505-2E9C-101B-9397-08002B2CF9AE}" pid="30" name="MSIP_Label_d00a4df9-c942-4b09-b23a-6c1023f6de27_ContentBits">
    <vt:lpwstr>3</vt:lpwstr>
  </property>
</Properties>
</file>