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44A32FE" w14:textId="77777777" w:rsidR="009151F8" w:rsidRDefault="009151F8" w:rsidP="001806EE">
      <w:pPr>
        <w:pStyle w:val="Subtitle"/>
        <w:framePr w:wrap="around"/>
        <w:rPr>
          <w:b/>
          <w:sz w:val="41"/>
        </w:rPr>
      </w:pPr>
      <w:bookmarkStart w:id="0" w:name="_Toc106305998"/>
      <w:r w:rsidRPr="009151F8">
        <w:rPr>
          <w:b/>
          <w:sz w:val="41"/>
        </w:rPr>
        <w:t xml:space="preserve">Department of Energy, Environment and Climate Action </w:t>
      </w:r>
    </w:p>
    <w:p w14:paraId="70B8A383" w14:textId="4A9159F6" w:rsidR="004C1F02" w:rsidRDefault="001C43F3" w:rsidP="001806EE">
      <w:pPr>
        <w:pStyle w:val="Subtitle"/>
        <w:framePr w:wrap="around"/>
      </w:pPr>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r w:rsidR="009151F8">
            <w:t>Position Description</w:t>
          </w:r>
        </w:sdtContent>
      </w:sdt>
    </w:p>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Graphic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Graphic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31D14D18">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3C2F6B9" id="Freeform: Shape 4"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2B9297AB">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64DA739F">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61D5DF0A">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4D2D6704">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164F2C1" id="Freeform: Shape 7"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A110F38" id="Freeform: Shape 8"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48D917C" id="Freeform: Shape 9"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6A2C20B" id="Freeform: Shape 6"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6CDEE008"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anvas 22"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6CDEE008"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35F84CD9" w:rsidR="00495B3B" w:rsidRPr="00495B3B" w:rsidRDefault="005218E8" w:rsidP="00495B3B">
            <w:pPr>
              <w:spacing w:before="0" w:after="0"/>
              <w:ind w:left="57" w:right="-450"/>
              <w:rPr>
                <w:rFonts w:ascii="Arial" w:hAnsi="Arial" w:cs="Arial"/>
                <w:color w:val="363534"/>
                <w:szCs w:val="22"/>
              </w:rPr>
            </w:pPr>
            <w:r>
              <w:rPr>
                <w:rFonts w:eastAsiaTheme="minorEastAsia" w:cstheme="minorBidi"/>
              </w:rPr>
              <w:t xml:space="preserve">AI &amp; </w:t>
            </w:r>
            <w:r w:rsidR="000859FC">
              <w:rPr>
                <w:rFonts w:eastAsiaTheme="minorEastAsia" w:cstheme="minorBidi"/>
              </w:rPr>
              <w:t>Data Lead</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1545E2F8" w:rsidR="00495B3B" w:rsidRPr="00495B3B" w:rsidRDefault="005218E8" w:rsidP="00495B3B">
            <w:pPr>
              <w:spacing w:before="0" w:after="0"/>
              <w:ind w:left="57" w:right="-450"/>
              <w:rPr>
                <w:rFonts w:ascii="Arial" w:hAnsi="Arial" w:cs="Arial"/>
                <w:color w:val="363534"/>
                <w:szCs w:val="22"/>
              </w:rPr>
            </w:pPr>
            <w:r w:rsidRPr="005218E8">
              <w:rPr>
                <w:rFonts w:eastAsiaTheme="minorEastAsia" w:cstheme="minorBidi"/>
              </w:rPr>
              <w:t>50968603</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78379B78" w:rsidR="00495B3B" w:rsidRPr="00495B3B" w:rsidRDefault="00505AB1" w:rsidP="00495B3B">
            <w:pPr>
              <w:spacing w:before="0" w:after="0"/>
              <w:ind w:left="57" w:right="-450"/>
              <w:rPr>
                <w:rFonts w:ascii="Arial" w:hAnsi="Arial" w:cs="Arial"/>
                <w:color w:val="363534"/>
                <w:szCs w:val="22"/>
              </w:rPr>
            </w:pPr>
            <w:r>
              <w:rPr>
                <w:rFonts w:eastAsiaTheme="minorEastAsia" w:cstheme="minorBidi"/>
              </w:rPr>
              <w:t xml:space="preserve">VPS Grade </w:t>
            </w:r>
            <w:r w:rsidR="00237333">
              <w:rPr>
                <w:rFonts w:eastAsiaTheme="minorEastAsia" w:cstheme="minorBidi"/>
              </w:rPr>
              <w:t>5</w:t>
            </w:r>
          </w:p>
        </w:tc>
      </w:tr>
      <w:tr w:rsidR="00495B3B" w:rsidRPr="00495B3B" w14:paraId="513E600D" w14:textId="77777777" w:rsidTr="00495B3B">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1B3D20A4" w:rsidR="00495B3B" w:rsidRPr="00495B3B" w:rsidRDefault="00564538" w:rsidP="00495B3B">
            <w:pPr>
              <w:spacing w:before="0" w:after="0"/>
              <w:ind w:left="57" w:right="-450"/>
              <w:rPr>
                <w:rFonts w:ascii="Arial" w:hAnsi="Arial" w:cs="Arial"/>
                <w:color w:val="363534"/>
                <w:szCs w:val="22"/>
              </w:rPr>
            </w:pPr>
            <w:r>
              <w:rPr>
                <w:rFonts w:eastAsiaTheme="minorEastAsia" w:cstheme="minorBidi"/>
              </w:rPr>
              <w:t>$</w:t>
            </w:r>
            <w:r w:rsidR="00B31A34">
              <w:rPr>
                <w:rFonts w:eastAsiaTheme="minorEastAsia" w:cstheme="minorBidi"/>
              </w:rPr>
              <w:t>11</w:t>
            </w:r>
            <w:r w:rsidR="00186C74">
              <w:rPr>
                <w:rFonts w:eastAsiaTheme="minorEastAsia" w:cstheme="minorBidi"/>
              </w:rPr>
              <w:t xml:space="preserve">6,413 - </w:t>
            </w:r>
            <w:r w:rsidR="00281D40">
              <w:rPr>
                <w:rFonts w:eastAsiaTheme="minorEastAsia" w:cstheme="minorBidi"/>
              </w:rPr>
              <w:t>$140,849</w:t>
            </w:r>
            <w:r>
              <w:rPr>
                <w:rFonts w:eastAsiaTheme="minorEastAsia" w:cstheme="minorBidi"/>
              </w:rPr>
              <w:t xml:space="preserve"> + Superannuation</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3FCAD8F0" w:rsidR="00495B3B" w:rsidRPr="00495B3B" w:rsidRDefault="00495B3B" w:rsidP="00495B3B">
            <w:pPr>
              <w:tabs>
                <w:tab w:val="left" w:pos="3529"/>
              </w:tabs>
              <w:spacing w:before="0" w:after="0"/>
              <w:ind w:left="57" w:right="-450"/>
              <w:rPr>
                <w:rFonts w:ascii="Arial" w:hAnsi="Arial" w:cs="Arial"/>
                <w:color w:val="363534"/>
                <w:szCs w:val="22"/>
              </w:rPr>
            </w:pPr>
            <w:r w:rsidRPr="00495B3B">
              <w:rPr>
                <w:rFonts w:ascii="Arial" w:hAnsi="Arial" w:cs="Arial"/>
                <w:color w:val="363534"/>
                <w:szCs w:val="22"/>
              </w:rPr>
              <w:t xml:space="preserve">Ongoing </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2947B205" w:rsidR="00495B3B" w:rsidRPr="00495B3B" w:rsidRDefault="00A638CF" w:rsidP="00495B3B">
            <w:pPr>
              <w:spacing w:before="0" w:after="0"/>
              <w:ind w:left="57" w:right="-450"/>
              <w:rPr>
                <w:rFonts w:ascii="Arial" w:hAnsi="Arial" w:cs="Arial"/>
                <w:color w:val="363534"/>
                <w:szCs w:val="22"/>
              </w:rPr>
            </w:pPr>
            <w:r>
              <w:rPr>
                <w:rFonts w:eastAsiaTheme="minorEastAsia" w:cstheme="minorBidi"/>
              </w:rPr>
              <w:t>Corporate Services</w:t>
            </w:r>
          </w:p>
        </w:tc>
      </w:tr>
      <w:tr w:rsidR="00495B3B" w:rsidRPr="00495B3B" w14:paraId="1EBFF7E6" w14:textId="77777777" w:rsidTr="00495B3B">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4B06CBAF" w:rsidR="00495B3B" w:rsidRPr="00495B3B" w:rsidRDefault="00C27E5D" w:rsidP="00495B3B">
            <w:pPr>
              <w:spacing w:before="0" w:after="0"/>
              <w:ind w:left="57" w:right="-450"/>
              <w:rPr>
                <w:rFonts w:ascii="Arial" w:hAnsi="Arial" w:cs="Arial"/>
                <w:color w:val="363534"/>
                <w:szCs w:val="22"/>
              </w:rPr>
            </w:pPr>
            <w:r>
              <w:rPr>
                <w:rFonts w:eastAsiaTheme="minorEastAsia" w:cstheme="minorBidi"/>
              </w:rPr>
              <w:t>Information Services</w:t>
            </w:r>
            <w:r w:rsidR="000859FC">
              <w:rPr>
                <w:rFonts w:eastAsiaTheme="minorEastAsia" w:cstheme="minorBidi"/>
              </w:rPr>
              <w:t xml:space="preserve"> </w:t>
            </w:r>
            <w:r w:rsidR="00B31A34">
              <w:rPr>
                <w:rFonts w:eastAsiaTheme="minorEastAsia" w:cstheme="minorBidi"/>
              </w:rPr>
              <w:t>/ Strategy, Architecture and Digital Enablement</w:t>
            </w:r>
          </w:p>
        </w:tc>
      </w:tr>
      <w:tr w:rsidR="00495B3B" w:rsidRPr="00495B3B" w14:paraId="37A0D7CE" w14:textId="77777777" w:rsidTr="00495B3B">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1712F428" w:rsidR="00495B3B" w:rsidRPr="00495B3B" w:rsidRDefault="00DD643A" w:rsidP="00495B3B">
            <w:pPr>
              <w:spacing w:before="0" w:after="0"/>
              <w:ind w:left="57" w:right="-450"/>
              <w:rPr>
                <w:rFonts w:ascii="Arial" w:hAnsi="Arial" w:cs="Arial"/>
                <w:color w:val="363534"/>
                <w:szCs w:val="22"/>
              </w:rPr>
            </w:pPr>
            <w:r>
              <w:rPr>
                <w:rFonts w:ascii="Arial" w:hAnsi="Arial"/>
                <w:szCs w:val="22"/>
              </w:rPr>
              <w:t>2 Lonsdale Street, Melbourne</w:t>
            </w:r>
            <w:r w:rsidR="0010508B">
              <w:rPr>
                <w:rFonts w:ascii="Arial" w:hAnsi="Arial"/>
                <w:szCs w:val="22"/>
              </w:rPr>
              <w:t xml:space="preserve"> </w:t>
            </w:r>
          </w:p>
          <w:p w14:paraId="3B7CA3B3" w14:textId="6CCD80C8"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DD643A">
              <w:rPr>
                <w:rFonts w:ascii="Arial" w:hAnsi="Arial" w:cs="Arial"/>
                <w:color w:val="363534"/>
                <w:szCs w:val="22"/>
              </w:rPr>
              <w:fldChar w:fldCharType="begin">
                <w:ffData>
                  <w:name w:val=""/>
                  <w:enabled/>
                  <w:calcOnExit w:val="0"/>
                  <w:checkBox>
                    <w:size w:val="26"/>
                    <w:default w:val="1"/>
                  </w:checkBox>
                </w:ffData>
              </w:fldChar>
            </w:r>
            <w:r w:rsidR="00DD643A">
              <w:rPr>
                <w:rFonts w:ascii="Arial" w:hAnsi="Arial" w:cs="Arial"/>
                <w:color w:val="363534"/>
                <w:szCs w:val="22"/>
              </w:rPr>
              <w:instrText xml:space="preserve"> FORMCHECKBOX </w:instrText>
            </w:r>
            <w:r w:rsidR="00DD643A">
              <w:rPr>
                <w:rFonts w:ascii="Arial" w:hAnsi="Arial" w:cs="Arial"/>
                <w:color w:val="363534"/>
                <w:szCs w:val="22"/>
              </w:rPr>
            </w:r>
            <w:r w:rsidR="00DD643A">
              <w:rPr>
                <w:rFonts w:ascii="Arial" w:hAnsi="Arial" w:cs="Arial"/>
                <w:color w:val="363534"/>
                <w:szCs w:val="22"/>
              </w:rPr>
              <w:fldChar w:fldCharType="separate"/>
            </w:r>
            <w:r w:rsidR="00DD643A">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00495B3B">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546C412E" w:rsidR="00495B3B" w:rsidRPr="00495B3B" w:rsidRDefault="000859FC" w:rsidP="00495B3B">
            <w:pPr>
              <w:tabs>
                <w:tab w:val="left" w:pos="469"/>
                <w:tab w:val="left" w:pos="1189"/>
              </w:tabs>
              <w:spacing w:before="0" w:after="0"/>
              <w:ind w:left="57" w:right="-450"/>
              <w:rPr>
                <w:rFonts w:ascii="Arial" w:hAnsi="Arial" w:cs="Arial"/>
                <w:color w:val="363534"/>
                <w:szCs w:val="22"/>
              </w:rPr>
            </w:pPr>
            <w:r>
              <w:rPr>
                <w:rFonts w:ascii="Arial" w:hAnsi="Arial"/>
                <w:szCs w:val="22"/>
              </w:rPr>
              <w:t>Kaushal Baxi</w:t>
            </w:r>
            <w:r w:rsidR="00DE3D57">
              <w:rPr>
                <w:rFonts w:ascii="Arial" w:hAnsi="Arial"/>
                <w:szCs w:val="22"/>
              </w:rPr>
              <w:t xml:space="preserve">, </w:t>
            </w:r>
            <w:r>
              <w:rPr>
                <w:rFonts w:ascii="Arial" w:hAnsi="Arial"/>
                <w:szCs w:val="22"/>
              </w:rPr>
              <w:t xml:space="preserve">Manager </w:t>
            </w:r>
            <w:r w:rsidR="00B31A34">
              <w:rPr>
                <w:rFonts w:ascii="Arial" w:hAnsi="Arial"/>
                <w:szCs w:val="22"/>
              </w:rPr>
              <w:t xml:space="preserve">AI, </w:t>
            </w:r>
            <w:r>
              <w:rPr>
                <w:rFonts w:ascii="Arial" w:hAnsi="Arial"/>
                <w:szCs w:val="22"/>
              </w:rPr>
              <w:t xml:space="preserve">Enterprise Data and </w:t>
            </w:r>
            <w:r w:rsidR="00487AEB">
              <w:rPr>
                <w:rFonts w:ascii="Arial" w:hAnsi="Arial"/>
                <w:szCs w:val="22"/>
              </w:rPr>
              <w:t>I</w:t>
            </w:r>
            <w:r>
              <w:rPr>
                <w:rFonts w:ascii="Arial" w:hAnsi="Arial"/>
                <w:szCs w:val="22"/>
              </w:rPr>
              <w:t>ntegration Services</w:t>
            </w:r>
            <w:r w:rsidR="00495B3B" w:rsidRPr="00495B3B">
              <w:rPr>
                <w:rFonts w:ascii="Arial" w:hAnsi="Arial" w:cs="Arial"/>
                <w:color w:val="363534"/>
                <w:szCs w:val="22"/>
              </w:rPr>
              <w:tab/>
            </w:r>
            <w:r w:rsidR="00495B3B" w:rsidRPr="00495B3B">
              <w:rPr>
                <w:rFonts w:ascii="Arial" w:hAnsi="Arial" w:cs="Arial"/>
                <w:color w:val="363534"/>
                <w:szCs w:val="22"/>
              </w:rPr>
              <w:tab/>
            </w: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0AC815F6" w:rsidR="00495B3B" w:rsidRPr="00495B3B" w:rsidRDefault="000859FC"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 xml:space="preserve">  No                If yes, how many?</w:t>
            </w:r>
            <w:r>
              <w:rPr>
                <w:rFonts w:ascii="Arial" w:hAnsi="Arial" w:cs="Arial"/>
                <w:color w:val="363534"/>
                <w:szCs w:val="22"/>
              </w:rPr>
              <w:t xml:space="preserve"> </w:t>
            </w:r>
            <w:r w:rsidR="00194263">
              <w:rPr>
                <w:rFonts w:ascii="Arial" w:hAnsi="Arial" w:cs="Arial"/>
                <w:color w:val="363534"/>
                <w:szCs w:val="22"/>
              </w:rPr>
              <w:t>2</w:t>
            </w:r>
          </w:p>
        </w:tc>
      </w:tr>
      <w:tr w:rsidR="00495B3B" w:rsidRPr="00495B3B" w14:paraId="70C7CF88" w14:textId="77777777" w:rsidTr="00495B3B">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21A8E1D4" w:rsidR="00495B3B" w:rsidRPr="00495B3B" w:rsidRDefault="001C3359" w:rsidP="00495B3B">
            <w:pPr>
              <w:spacing w:before="0" w:after="0"/>
              <w:ind w:left="57" w:right="-450"/>
              <w:rPr>
                <w:rFonts w:ascii="Arial" w:hAnsi="Arial" w:cs="Arial"/>
                <w:color w:val="363534"/>
                <w:szCs w:val="22"/>
              </w:rPr>
            </w:pPr>
            <w:r>
              <w:rPr>
                <w:rFonts w:eastAsiaTheme="minorEastAsia" w:cstheme="minorBidi"/>
              </w:rPr>
              <w:t xml:space="preserve">Kaushal </w:t>
            </w:r>
            <w:r w:rsidR="001515BC">
              <w:rPr>
                <w:rFonts w:eastAsiaTheme="minorEastAsia" w:cstheme="minorBidi"/>
              </w:rPr>
              <w:t xml:space="preserve">Baxi </w:t>
            </w:r>
            <w:r w:rsidR="009151F8">
              <w:rPr>
                <w:rFonts w:eastAsiaTheme="minorEastAsia" w:cstheme="minorBidi"/>
              </w:rPr>
              <w:t xml:space="preserve">- </w:t>
            </w:r>
            <w:r w:rsidR="001515BC">
              <w:rPr>
                <w:rFonts w:eastAsiaTheme="minorEastAsia" w:cstheme="minorBidi"/>
              </w:rPr>
              <w:t>0413</w:t>
            </w:r>
            <w:r>
              <w:rPr>
                <w:rFonts w:eastAsiaTheme="minorEastAsia" w:cstheme="minorBidi"/>
              </w:rPr>
              <w:t xml:space="preserve"> 140 374</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0B51CB99" w14:textId="2D1BE593" w:rsidR="00624F23" w:rsidRPr="00624F23" w:rsidRDefault="00624F23" w:rsidP="00624F23">
      <w:pPr>
        <w:pStyle w:val="Heading2"/>
        <w:jc w:val="both"/>
        <w:rPr>
          <w:rFonts w:eastAsiaTheme="minorEastAsia" w:cstheme="minorBidi"/>
          <w:b w:val="0"/>
          <w:bCs w:val="0"/>
          <w:color w:val="auto"/>
          <w:sz w:val="20"/>
          <w:szCs w:val="20"/>
          <w:lang w:eastAsia="zh-CN"/>
        </w:rPr>
      </w:pPr>
      <w:r>
        <w:rPr>
          <w:rFonts w:eastAsiaTheme="minorEastAsia" w:cstheme="minorBidi"/>
          <w:b w:val="0"/>
          <w:bCs w:val="0"/>
          <w:color w:val="auto"/>
          <w:sz w:val="20"/>
          <w:szCs w:val="20"/>
          <w:lang w:eastAsia="zh-CN"/>
        </w:rPr>
        <w:t>T</w:t>
      </w:r>
      <w:r w:rsidRPr="00624F23">
        <w:rPr>
          <w:rFonts w:eastAsiaTheme="minorEastAsia" w:cstheme="minorBidi"/>
          <w:b w:val="0"/>
          <w:bCs w:val="0"/>
          <w:color w:val="auto"/>
          <w:sz w:val="20"/>
          <w:szCs w:val="20"/>
          <w:lang w:eastAsia="zh-CN"/>
        </w:rPr>
        <w:t xml:space="preserve">he </w:t>
      </w:r>
      <w:r w:rsidRPr="00624F23">
        <w:rPr>
          <w:rFonts w:eastAsiaTheme="minorEastAsia" w:cstheme="minorBidi"/>
          <w:color w:val="auto"/>
          <w:sz w:val="20"/>
          <w:szCs w:val="20"/>
          <w:lang w:eastAsia="zh-CN"/>
        </w:rPr>
        <w:t>AI &amp; Data Lead</w:t>
      </w:r>
      <w:r w:rsidRPr="00624F23">
        <w:rPr>
          <w:rFonts w:eastAsiaTheme="minorEastAsia" w:cstheme="minorBidi"/>
          <w:b w:val="0"/>
          <w:bCs w:val="0"/>
          <w:color w:val="auto"/>
          <w:sz w:val="20"/>
          <w:szCs w:val="20"/>
          <w:lang w:eastAsia="zh-CN"/>
        </w:rPr>
        <w:t xml:space="preserve"> is a </w:t>
      </w:r>
      <w:r>
        <w:rPr>
          <w:rFonts w:eastAsiaTheme="minorEastAsia" w:cstheme="minorBidi"/>
          <w:b w:val="0"/>
          <w:bCs w:val="0"/>
          <w:color w:val="auto"/>
          <w:sz w:val="20"/>
          <w:szCs w:val="20"/>
          <w:lang w:eastAsia="zh-CN"/>
        </w:rPr>
        <w:t xml:space="preserve">key </w:t>
      </w:r>
      <w:r w:rsidRPr="00624F23">
        <w:rPr>
          <w:rFonts w:eastAsiaTheme="minorEastAsia" w:cstheme="minorBidi"/>
          <w:b w:val="0"/>
          <w:bCs w:val="0"/>
          <w:color w:val="auto"/>
          <w:sz w:val="20"/>
          <w:szCs w:val="20"/>
          <w:lang w:eastAsia="zh-CN"/>
        </w:rPr>
        <w:t xml:space="preserve">role within the </w:t>
      </w:r>
      <w:r w:rsidRPr="00624F23">
        <w:rPr>
          <w:rFonts w:eastAsiaTheme="minorEastAsia" w:cstheme="minorBidi"/>
          <w:color w:val="auto"/>
          <w:sz w:val="20"/>
          <w:szCs w:val="20"/>
          <w:lang w:eastAsia="zh-CN"/>
        </w:rPr>
        <w:t>Strategy, Architecture and Digital Enablement</w:t>
      </w:r>
      <w:r w:rsidRPr="00624F23">
        <w:rPr>
          <w:rFonts w:eastAsiaTheme="minorEastAsia" w:cstheme="minorBidi"/>
          <w:b w:val="0"/>
          <w:bCs w:val="0"/>
          <w:color w:val="auto"/>
          <w:sz w:val="20"/>
          <w:szCs w:val="20"/>
          <w:lang w:eastAsia="zh-CN"/>
        </w:rPr>
        <w:t xml:space="preserve"> </w:t>
      </w:r>
      <w:r w:rsidR="00D07B52">
        <w:rPr>
          <w:rFonts w:eastAsiaTheme="minorEastAsia" w:cstheme="minorBidi"/>
          <w:b w:val="0"/>
          <w:bCs w:val="0"/>
          <w:color w:val="auto"/>
          <w:sz w:val="20"/>
          <w:szCs w:val="20"/>
          <w:lang w:eastAsia="zh-CN"/>
        </w:rPr>
        <w:t xml:space="preserve">(SADE) </w:t>
      </w:r>
      <w:r w:rsidRPr="00624F23">
        <w:rPr>
          <w:rFonts w:eastAsiaTheme="minorEastAsia" w:cstheme="minorBidi"/>
          <w:b w:val="0"/>
          <w:bCs w:val="0"/>
          <w:color w:val="auto"/>
          <w:sz w:val="20"/>
          <w:szCs w:val="20"/>
          <w:lang w:eastAsia="zh-CN"/>
        </w:rPr>
        <w:t>branch of the Information Services Division</w:t>
      </w:r>
      <w:r>
        <w:rPr>
          <w:rFonts w:eastAsiaTheme="minorEastAsia" w:cstheme="minorBidi"/>
          <w:b w:val="0"/>
          <w:bCs w:val="0"/>
          <w:color w:val="auto"/>
          <w:sz w:val="20"/>
          <w:szCs w:val="20"/>
          <w:lang w:eastAsia="zh-CN"/>
        </w:rPr>
        <w:t xml:space="preserve"> (ISD)</w:t>
      </w:r>
      <w:r w:rsidRPr="00624F23">
        <w:rPr>
          <w:rFonts w:eastAsiaTheme="minorEastAsia" w:cstheme="minorBidi"/>
          <w:b w:val="0"/>
          <w:bCs w:val="0"/>
          <w:color w:val="auto"/>
          <w:sz w:val="20"/>
          <w:szCs w:val="20"/>
          <w:lang w:eastAsia="zh-CN"/>
        </w:rPr>
        <w:t>, responsible for shaping and delivering the department’s data and AI capability.</w:t>
      </w:r>
    </w:p>
    <w:p w14:paraId="29C83A0D" w14:textId="3CA3B852" w:rsidR="003849A4" w:rsidRDefault="005322F9" w:rsidP="003849A4">
      <w:pPr>
        <w:pStyle w:val="Heading2"/>
        <w:jc w:val="both"/>
        <w:rPr>
          <w:rFonts w:eastAsiaTheme="minorEastAsia" w:cstheme="minorBidi"/>
          <w:b w:val="0"/>
          <w:bCs w:val="0"/>
          <w:color w:val="auto"/>
          <w:sz w:val="20"/>
          <w:szCs w:val="20"/>
          <w:lang w:eastAsia="zh-CN"/>
        </w:rPr>
      </w:pPr>
      <w:r>
        <w:rPr>
          <w:rFonts w:eastAsiaTheme="minorEastAsia" w:cstheme="minorBidi"/>
          <w:b w:val="0"/>
          <w:bCs w:val="0"/>
          <w:color w:val="auto"/>
          <w:sz w:val="20"/>
          <w:szCs w:val="20"/>
          <w:lang w:eastAsia="zh-CN"/>
        </w:rPr>
        <w:t>The role</w:t>
      </w:r>
      <w:r w:rsidR="003849A4" w:rsidRPr="00C038E0">
        <w:rPr>
          <w:rFonts w:eastAsiaTheme="minorEastAsia" w:cstheme="minorBidi"/>
          <w:b w:val="0"/>
          <w:bCs w:val="0"/>
          <w:color w:val="auto"/>
          <w:sz w:val="20"/>
          <w:szCs w:val="20"/>
          <w:lang w:eastAsia="zh-CN"/>
        </w:rPr>
        <w:t xml:space="preserve"> bring</w:t>
      </w:r>
      <w:r>
        <w:rPr>
          <w:rFonts w:eastAsiaTheme="minorEastAsia" w:cstheme="minorBidi"/>
          <w:b w:val="0"/>
          <w:bCs w:val="0"/>
          <w:color w:val="auto"/>
          <w:sz w:val="20"/>
          <w:szCs w:val="20"/>
          <w:lang w:eastAsia="zh-CN"/>
        </w:rPr>
        <w:t>s</w:t>
      </w:r>
      <w:r w:rsidR="003849A4" w:rsidRPr="00C038E0">
        <w:rPr>
          <w:rFonts w:eastAsiaTheme="minorEastAsia" w:cstheme="minorBidi"/>
          <w:b w:val="0"/>
          <w:bCs w:val="0"/>
          <w:color w:val="auto"/>
          <w:sz w:val="20"/>
          <w:szCs w:val="20"/>
          <w:lang w:eastAsia="zh-CN"/>
        </w:rPr>
        <w:t xml:space="preserve"> a </w:t>
      </w:r>
      <w:r w:rsidR="00964EE1">
        <w:rPr>
          <w:rFonts w:eastAsiaTheme="minorEastAsia" w:cstheme="minorBidi"/>
          <w:b w:val="0"/>
          <w:bCs w:val="0"/>
          <w:color w:val="auto"/>
          <w:sz w:val="20"/>
          <w:szCs w:val="20"/>
          <w:lang w:eastAsia="zh-CN"/>
        </w:rPr>
        <w:t xml:space="preserve">strong technical and customer focused </w:t>
      </w:r>
      <w:r w:rsidR="00113D1C">
        <w:rPr>
          <w:rFonts w:eastAsiaTheme="minorEastAsia" w:cstheme="minorBidi"/>
          <w:b w:val="0"/>
          <w:bCs w:val="0"/>
          <w:color w:val="auto"/>
          <w:sz w:val="20"/>
          <w:szCs w:val="20"/>
          <w:lang w:eastAsia="zh-CN"/>
        </w:rPr>
        <w:t xml:space="preserve">leadership </w:t>
      </w:r>
      <w:r w:rsidR="004B1F3B">
        <w:rPr>
          <w:rFonts w:eastAsiaTheme="minorEastAsia" w:cstheme="minorBidi"/>
          <w:b w:val="0"/>
          <w:bCs w:val="0"/>
          <w:color w:val="auto"/>
          <w:sz w:val="20"/>
          <w:szCs w:val="20"/>
          <w:lang w:eastAsia="zh-CN"/>
        </w:rPr>
        <w:t>across enterprise data, analytics and Artificial Intelligence (AI) platforms</w:t>
      </w:r>
      <w:r w:rsidR="003849A4">
        <w:rPr>
          <w:rFonts w:eastAsiaTheme="minorEastAsia" w:cstheme="minorBidi"/>
          <w:b w:val="0"/>
          <w:bCs w:val="0"/>
          <w:color w:val="auto"/>
          <w:sz w:val="20"/>
          <w:szCs w:val="20"/>
          <w:lang w:eastAsia="zh-CN"/>
        </w:rPr>
        <w:t>.</w:t>
      </w:r>
      <w:r w:rsidR="000E465F">
        <w:rPr>
          <w:rFonts w:eastAsiaTheme="minorEastAsia" w:cstheme="minorBidi"/>
          <w:b w:val="0"/>
          <w:bCs w:val="0"/>
          <w:color w:val="auto"/>
          <w:sz w:val="20"/>
          <w:szCs w:val="20"/>
          <w:lang w:eastAsia="zh-CN"/>
        </w:rPr>
        <w:t xml:space="preserve"> </w:t>
      </w:r>
      <w:r w:rsidR="00BE188D">
        <w:rPr>
          <w:rFonts w:eastAsiaTheme="minorEastAsia" w:cstheme="minorBidi"/>
          <w:b w:val="0"/>
          <w:bCs w:val="0"/>
          <w:color w:val="auto"/>
          <w:sz w:val="20"/>
          <w:szCs w:val="20"/>
          <w:lang w:eastAsia="zh-CN"/>
        </w:rPr>
        <w:t xml:space="preserve">It </w:t>
      </w:r>
      <w:r w:rsidR="00B452A9" w:rsidRPr="00B452A9">
        <w:rPr>
          <w:rFonts w:eastAsiaTheme="minorEastAsia" w:cstheme="minorBidi"/>
          <w:b w:val="0"/>
          <w:bCs w:val="0"/>
          <w:color w:val="auto"/>
          <w:sz w:val="20"/>
          <w:szCs w:val="20"/>
          <w:lang w:eastAsia="zh-CN"/>
        </w:rPr>
        <w:t>contributes to the planning, development and operationalisation of AI and data initiatives</w:t>
      </w:r>
      <w:r w:rsidR="00B452A9">
        <w:rPr>
          <w:rFonts w:eastAsiaTheme="minorEastAsia" w:cstheme="minorBidi"/>
          <w:b w:val="0"/>
          <w:bCs w:val="0"/>
          <w:color w:val="auto"/>
          <w:sz w:val="20"/>
          <w:szCs w:val="20"/>
          <w:lang w:eastAsia="zh-CN"/>
        </w:rPr>
        <w:t xml:space="preserve">, </w:t>
      </w:r>
      <w:r w:rsidR="00B43091">
        <w:rPr>
          <w:rFonts w:eastAsiaTheme="minorEastAsia" w:cstheme="minorBidi"/>
          <w:b w:val="0"/>
          <w:bCs w:val="0"/>
          <w:color w:val="auto"/>
          <w:sz w:val="20"/>
          <w:szCs w:val="20"/>
          <w:lang w:eastAsia="zh-CN"/>
        </w:rPr>
        <w:t xml:space="preserve">including Generative </w:t>
      </w:r>
      <w:r w:rsidR="00556381">
        <w:rPr>
          <w:rFonts w:eastAsiaTheme="minorEastAsia" w:cstheme="minorBidi"/>
          <w:b w:val="0"/>
          <w:bCs w:val="0"/>
          <w:color w:val="auto"/>
          <w:sz w:val="20"/>
          <w:szCs w:val="20"/>
          <w:lang w:eastAsia="zh-CN"/>
        </w:rPr>
        <w:t>AI and</w:t>
      </w:r>
      <w:r w:rsidR="00B43091">
        <w:rPr>
          <w:rFonts w:eastAsiaTheme="minorEastAsia" w:cstheme="minorBidi"/>
          <w:b w:val="0"/>
          <w:bCs w:val="0"/>
          <w:color w:val="auto"/>
          <w:sz w:val="20"/>
          <w:szCs w:val="20"/>
          <w:lang w:eastAsia="zh-CN"/>
        </w:rPr>
        <w:t xml:space="preserve"> agent based capabilities, enable </w:t>
      </w:r>
      <w:r w:rsidR="008B2C1A">
        <w:rPr>
          <w:rFonts w:eastAsiaTheme="minorEastAsia" w:cstheme="minorBidi"/>
          <w:b w:val="0"/>
          <w:bCs w:val="0"/>
          <w:color w:val="auto"/>
          <w:sz w:val="20"/>
          <w:szCs w:val="20"/>
          <w:lang w:eastAsia="zh-CN"/>
        </w:rPr>
        <w:t>trusted data services</w:t>
      </w:r>
      <w:r w:rsidR="00D92BDF">
        <w:rPr>
          <w:rFonts w:eastAsiaTheme="minorEastAsia" w:cstheme="minorBidi"/>
          <w:b w:val="0"/>
          <w:bCs w:val="0"/>
          <w:color w:val="auto"/>
          <w:sz w:val="20"/>
          <w:szCs w:val="20"/>
          <w:lang w:eastAsia="zh-CN"/>
        </w:rPr>
        <w:t xml:space="preserve"> and </w:t>
      </w:r>
      <w:r w:rsidR="007E5A53">
        <w:rPr>
          <w:rFonts w:eastAsiaTheme="minorEastAsia" w:cstheme="minorBidi"/>
          <w:b w:val="0"/>
          <w:bCs w:val="0"/>
          <w:color w:val="auto"/>
          <w:sz w:val="20"/>
          <w:szCs w:val="20"/>
          <w:lang w:eastAsia="zh-CN"/>
        </w:rPr>
        <w:t xml:space="preserve">support </w:t>
      </w:r>
      <w:r w:rsidR="008B2C1A">
        <w:rPr>
          <w:rFonts w:eastAsiaTheme="minorEastAsia" w:cstheme="minorBidi"/>
          <w:b w:val="0"/>
          <w:bCs w:val="0"/>
          <w:color w:val="auto"/>
          <w:sz w:val="20"/>
          <w:szCs w:val="20"/>
          <w:lang w:eastAsia="zh-CN"/>
        </w:rPr>
        <w:t>the analytical reporting platform</w:t>
      </w:r>
      <w:r w:rsidR="00336CC6">
        <w:rPr>
          <w:rFonts w:eastAsiaTheme="minorEastAsia" w:cstheme="minorBidi"/>
          <w:b w:val="0"/>
          <w:bCs w:val="0"/>
          <w:color w:val="auto"/>
          <w:sz w:val="20"/>
          <w:szCs w:val="20"/>
          <w:lang w:eastAsia="zh-CN"/>
        </w:rPr>
        <w:t xml:space="preserve"> </w:t>
      </w:r>
      <w:r w:rsidR="00BE188D">
        <w:rPr>
          <w:rFonts w:eastAsiaTheme="minorEastAsia" w:cstheme="minorBidi"/>
          <w:b w:val="0"/>
          <w:bCs w:val="0"/>
          <w:color w:val="auto"/>
          <w:sz w:val="20"/>
          <w:szCs w:val="20"/>
          <w:lang w:eastAsia="zh-CN"/>
        </w:rPr>
        <w:t xml:space="preserve">with a strong emphasis on governance, </w:t>
      </w:r>
      <w:r w:rsidR="00336CC6">
        <w:rPr>
          <w:rFonts w:eastAsiaTheme="minorEastAsia" w:cstheme="minorBidi"/>
          <w:b w:val="0"/>
          <w:bCs w:val="0"/>
          <w:color w:val="auto"/>
          <w:sz w:val="20"/>
          <w:szCs w:val="20"/>
          <w:lang w:eastAsia="zh-CN"/>
        </w:rPr>
        <w:t xml:space="preserve">security and </w:t>
      </w:r>
      <w:r w:rsidR="007E5A53">
        <w:rPr>
          <w:rFonts w:eastAsiaTheme="minorEastAsia" w:cstheme="minorBidi"/>
          <w:b w:val="0"/>
          <w:bCs w:val="0"/>
          <w:color w:val="auto"/>
          <w:sz w:val="20"/>
          <w:szCs w:val="20"/>
          <w:lang w:eastAsia="zh-CN"/>
        </w:rPr>
        <w:t>compliance</w:t>
      </w:r>
      <w:r w:rsidR="00AA32A1">
        <w:rPr>
          <w:rFonts w:eastAsiaTheme="minorEastAsia" w:cstheme="minorBidi"/>
          <w:b w:val="0"/>
          <w:bCs w:val="0"/>
          <w:color w:val="auto"/>
          <w:sz w:val="20"/>
          <w:szCs w:val="20"/>
          <w:lang w:eastAsia="zh-CN"/>
        </w:rPr>
        <w:t>.</w:t>
      </w:r>
    </w:p>
    <w:p w14:paraId="00B94AD1" w14:textId="674F9108" w:rsidR="00917E7E" w:rsidRDefault="00B454FC" w:rsidP="00917E7E">
      <w:pPr>
        <w:pStyle w:val="BodyText"/>
        <w:rPr>
          <w:rFonts w:asciiTheme="majorHAnsi" w:eastAsiaTheme="minorEastAsia" w:hAnsiTheme="majorHAnsi" w:cstheme="minorBidi"/>
          <w:spacing w:val="-2"/>
          <w:lang w:eastAsia="zh-CN"/>
        </w:rPr>
      </w:pPr>
      <w:r>
        <w:rPr>
          <w:rFonts w:asciiTheme="majorHAnsi" w:eastAsiaTheme="minorEastAsia" w:hAnsiTheme="majorHAnsi" w:cstheme="minorBidi"/>
          <w:spacing w:val="-2"/>
          <w:lang w:eastAsia="zh-CN"/>
        </w:rPr>
        <w:t xml:space="preserve">The role </w:t>
      </w:r>
      <w:r w:rsidR="00C34A96" w:rsidRPr="00C34A96">
        <w:rPr>
          <w:rFonts w:asciiTheme="majorHAnsi" w:eastAsiaTheme="minorEastAsia" w:hAnsiTheme="majorHAnsi" w:cstheme="minorBidi"/>
          <w:spacing w:val="-2"/>
          <w:lang w:eastAsia="zh-CN"/>
        </w:rPr>
        <w:t>provides technical advice and expertise to support the effective use of data and AI, identifies opportunities to enhance business processes</w:t>
      </w:r>
      <w:r w:rsidR="009169EB">
        <w:rPr>
          <w:rFonts w:asciiTheme="majorHAnsi" w:eastAsiaTheme="minorEastAsia" w:hAnsiTheme="majorHAnsi" w:cstheme="minorBidi"/>
          <w:spacing w:val="-2"/>
          <w:lang w:eastAsia="zh-CN"/>
        </w:rPr>
        <w:t xml:space="preserve">. It </w:t>
      </w:r>
      <w:r w:rsidR="00C34A96" w:rsidRPr="00C34A96">
        <w:rPr>
          <w:rFonts w:asciiTheme="majorHAnsi" w:eastAsiaTheme="minorEastAsia" w:hAnsiTheme="majorHAnsi" w:cstheme="minorBidi"/>
          <w:spacing w:val="-2"/>
          <w:lang w:eastAsia="zh-CN"/>
        </w:rPr>
        <w:t>assists in embedding new capabilities into BAU operations</w:t>
      </w:r>
      <w:r w:rsidR="009169EB">
        <w:rPr>
          <w:rFonts w:asciiTheme="majorHAnsi" w:eastAsiaTheme="minorEastAsia" w:hAnsiTheme="majorHAnsi" w:cstheme="minorBidi"/>
          <w:spacing w:val="-2"/>
          <w:lang w:eastAsia="zh-CN"/>
        </w:rPr>
        <w:t xml:space="preserve"> </w:t>
      </w:r>
      <w:r w:rsidR="00BD0B59">
        <w:rPr>
          <w:rFonts w:asciiTheme="majorHAnsi" w:eastAsiaTheme="minorEastAsia" w:hAnsiTheme="majorHAnsi" w:cstheme="minorBidi"/>
          <w:spacing w:val="-2"/>
          <w:lang w:eastAsia="zh-CN"/>
        </w:rPr>
        <w:t xml:space="preserve">and contributes to the technical development, </w:t>
      </w:r>
      <w:r w:rsidR="0042140A" w:rsidRPr="008D1571">
        <w:rPr>
          <w:rFonts w:asciiTheme="majorHAnsi" w:eastAsiaTheme="minorEastAsia" w:hAnsiTheme="majorHAnsi" w:cstheme="minorBidi"/>
          <w:spacing w:val="-2"/>
          <w:lang w:eastAsia="zh-CN"/>
        </w:rPr>
        <w:t>delivery</w:t>
      </w:r>
      <w:r w:rsidR="004C2F17" w:rsidRPr="008D1571">
        <w:rPr>
          <w:rFonts w:asciiTheme="majorHAnsi" w:eastAsiaTheme="minorEastAsia" w:hAnsiTheme="majorHAnsi" w:cstheme="minorBidi"/>
          <w:spacing w:val="-2"/>
          <w:lang w:eastAsia="zh-CN"/>
        </w:rPr>
        <w:t>, support</w:t>
      </w:r>
      <w:r w:rsidR="0042140A" w:rsidRPr="008D1571">
        <w:rPr>
          <w:rFonts w:asciiTheme="majorHAnsi" w:eastAsiaTheme="minorEastAsia" w:hAnsiTheme="majorHAnsi" w:cstheme="minorBidi"/>
          <w:spacing w:val="-2"/>
          <w:lang w:eastAsia="zh-CN"/>
        </w:rPr>
        <w:t xml:space="preserve"> and </w:t>
      </w:r>
      <w:r w:rsidR="00B92ED3">
        <w:rPr>
          <w:rFonts w:asciiTheme="majorHAnsi" w:eastAsiaTheme="minorEastAsia" w:hAnsiTheme="majorHAnsi" w:cstheme="minorBidi"/>
          <w:spacing w:val="-2"/>
          <w:lang w:eastAsia="zh-CN"/>
        </w:rPr>
        <w:t xml:space="preserve">ongoing improvements </w:t>
      </w:r>
      <w:r w:rsidR="00AE0B8A" w:rsidRPr="008D1571">
        <w:rPr>
          <w:rFonts w:asciiTheme="majorHAnsi" w:eastAsiaTheme="minorEastAsia" w:hAnsiTheme="majorHAnsi" w:cstheme="minorBidi"/>
          <w:spacing w:val="-2"/>
          <w:lang w:eastAsia="zh-CN"/>
        </w:rPr>
        <w:t xml:space="preserve">of </w:t>
      </w:r>
      <w:r w:rsidR="004C2F17" w:rsidRPr="008D1571">
        <w:rPr>
          <w:rFonts w:asciiTheme="majorHAnsi" w:eastAsiaTheme="minorEastAsia" w:hAnsiTheme="majorHAnsi" w:cstheme="minorBidi"/>
          <w:spacing w:val="-2"/>
          <w:lang w:eastAsia="zh-CN"/>
        </w:rPr>
        <w:t xml:space="preserve">AI &amp; </w:t>
      </w:r>
      <w:r w:rsidR="00AE0B8A" w:rsidRPr="008D1571">
        <w:rPr>
          <w:rFonts w:asciiTheme="majorHAnsi" w:eastAsiaTheme="minorEastAsia" w:hAnsiTheme="majorHAnsi" w:cstheme="minorBidi"/>
          <w:spacing w:val="-2"/>
          <w:lang w:eastAsia="zh-CN"/>
        </w:rPr>
        <w:t>d</w:t>
      </w:r>
      <w:r w:rsidR="006B1ECC" w:rsidRPr="008D1571">
        <w:rPr>
          <w:rFonts w:asciiTheme="majorHAnsi" w:eastAsiaTheme="minorEastAsia" w:hAnsiTheme="majorHAnsi" w:cstheme="minorBidi"/>
          <w:spacing w:val="-2"/>
          <w:lang w:eastAsia="zh-CN"/>
        </w:rPr>
        <w:t>ata t</w:t>
      </w:r>
      <w:r w:rsidR="00917E7E" w:rsidRPr="008D1571">
        <w:rPr>
          <w:rFonts w:asciiTheme="majorHAnsi" w:eastAsiaTheme="minorEastAsia" w:hAnsiTheme="majorHAnsi" w:cstheme="minorBidi"/>
          <w:spacing w:val="-2"/>
          <w:lang w:eastAsia="zh-CN"/>
        </w:rPr>
        <w:t>echnologies</w:t>
      </w:r>
      <w:r w:rsidR="00AE0B8A" w:rsidRPr="008D1571">
        <w:rPr>
          <w:rFonts w:asciiTheme="majorHAnsi" w:eastAsiaTheme="minorEastAsia" w:hAnsiTheme="majorHAnsi" w:cstheme="minorBidi"/>
          <w:spacing w:val="-2"/>
          <w:lang w:eastAsia="zh-CN"/>
        </w:rPr>
        <w:t>.</w:t>
      </w:r>
    </w:p>
    <w:p w14:paraId="1B3F576A" w14:textId="266ABDB5"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51179E21" w14:textId="77777777" w:rsidR="00052747" w:rsidRDefault="00052747" w:rsidP="00052747">
      <w:pPr>
        <w:spacing w:before="160"/>
        <w:rPr>
          <w:rFonts w:ascii="Arial" w:hAnsi="Arial"/>
          <w:i/>
          <w:color w:val="000000"/>
          <w:szCs w:val="22"/>
        </w:rPr>
      </w:pPr>
      <w:r w:rsidRPr="001B1027">
        <w:rPr>
          <w:rFonts w:ascii="Arial" w:hAnsi="Arial"/>
          <w:i/>
          <w:color w:val="000000"/>
          <w:szCs w:val="22"/>
        </w:rPr>
        <w:t>The Group</w:t>
      </w:r>
    </w:p>
    <w:p w14:paraId="121A2F82" w14:textId="77777777" w:rsidR="00052747" w:rsidRDefault="00052747" w:rsidP="00052747">
      <w:pPr>
        <w:pStyle w:val="BodyText"/>
        <w:jc w:val="both"/>
      </w:pPr>
      <w:r>
        <w:t xml:space="preserve">Corporate Services enables good governance, delivers efficient and effective services that meet customer needs, and partners to deliver </w:t>
      </w:r>
      <w:hyperlink r:id="rId31" w:history="1">
        <w:r>
          <w:rPr>
            <w:rStyle w:val="Hyperlink"/>
            <w:rFonts w:cstheme="minorHAnsi"/>
            <w:i/>
          </w:rPr>
          <w:t>DELWP 2020</w:t>
        </w:r>
      </w:hyperlink>
      <w:r>
        <w:t xml:space="preserve">, our strategic plan. </w:t>
      </w:r>
      <w:bookmarkStart w:id="2" w:name="_Hlk534703805"/>
      <w:r>
        <w:t>Together we deliver better, by working across our Group and with our colleagues in other divisions to deliver services across People and Culture, Finance, Information Services, Digital and Customer Communications, Legal and Governance, and Strategy and Performance</w:t>
      </w:r>
      <w:bookmarkEnd w:id="2"/>
      <w:r>
        <w:t>.</w:t>
      </w:r>
    </w:p>
    <w:p w14:paraId="119D47B3" w14:textId="77777777" w:rsidR="00052747" w:rsidRDefault="00052747" w:rsidP="00052747">
      <w:pPr>
        <w:pStyle w:val="BodyText"/>
        <w:jc w:val="both"/>
      </w:pPr>
      <w:hyperlink r:id="rId32" w:history="1">
        <w:r>
          <w:rPr>
            <w:rStyle w:val="Hyperlink"/>
            <w:rFonts w:cstheme="minorHAnsi"/>
            <w:i/>
          </w:rPr>
          <w:t>Corporate Services 2020</w:t>
        </w:r>
      </w:hyperlink>
      <w:r>
        <w:t xml:space="preserve"> sets out a clear three-year direction for our group, how we deliver value and articulates our role in delivering DELWP 2020. We are doing this through a consistent approach to our services, putting the customer at the centre, and developing strong partnerships – all based on having a constructive culture.</w:t>
      </w:r>
    </w:p>
    <w:p w14:paraId="59D45DB7" w14:textId="77777777" w:rsidR="00052747" w:rsidRDefault="00052747" w:rsidP="00052747">
      <w:pPr>
        <w:spacing w:before="160"/>
        <w:rPr>
          <w:rFonts w:ascii="Arial" w:hAnsi="Arial"/>
          <w:i/>
          <w:color w:val="000000"/>
          <w:szCs w:val="22"/>
        </w:rPr>
      </w:pPr>
      <w:r w:rsidRPr="001B1027">
        <w:rPr>
          <w:rFonts w:ascii="Arial" w:hAnsi="Arial"/>
          <w:i/>
          <w:color w:val="000000"/>
          <w:szCs w:val="22"/>
        </w:rPr>
        <w:t xml:space="preserve">The </w:t>
      </w:r>
      <w:r>
        <w:rPr>
          <w:rFonts w:ascii="Arial" w:hAnsi="Arial"/>
          <w:i/>
          <w:color w:val="000000"/>
          <w:szCs w:val="22"/>
        </w:rPr>
        <w:t>Division</w:t>
      </w:r>
    </w:p>
    <w:p w14:paraId="431C1E75" w14:textId="0A158DEC" w:rsidR="00052747" w:rsidRPr="00572215" w:rsidRDefault="00052747" w:rsidP="00052747">
      <w:pPr>
        <w:autoSpaceDE w:val="0"/>
        <w:autoSpaceDN w:val="0"/>
        <w:adjustRightInd w:val="0"/>
        <w:spacing w:line="240" w:lineRule="auto"/>
        <w:jc w:val="both"/>
        <w:rPr>
          <w:rFonts w:cstheme="minorHAnsi"/>
        </w:rPr>
      </w:pPr>
      <w:r w:rsidRPr="00572215">
        <w:rPr>
          <w:rFonts w:cstheme="minorHAnsi"/>
        </w:rPr>
        <w:t xml:space="preserve">Information Services aims </w:t>
      </w:r>
      <w:r w:rsidRPr="00513398">
        <w:rPr>
          <w:rFonts w:cstheme="minorHAnsi"/>
        </w:rPr>
        <w:t xml:space="preserve">to ‘Connect </w:t>
      </w:r>
      <w:r>
        <w:rPr>
          <w:rFonts w:cstheme="minorHAnsi"/>
        </w:rPr>
        <w:t>DEECA</w:t>
      </w:r>
      <w:r w:rsidRPr="00513398">
        <w:rPr>
          <w:rFonts w:cstheme="minorHAnsi"/>
        </w:rPr>
        <w:t xml:space="preserve"> to deliver service excellence’.</w:t>
      </w:r>
      <w:r w:rsidRPr="00572215">
        <w:rPr>
          <w:rFonts w:cstheme="minorHAnsi"/>
        </w:rPr>
        <w:t xml:space="preserve"> Core activities of ISD are:</w:t>
      </w:r>
    </w:p>
    <w:p w14:paraId="14A2B2C0" w14:textId="0ECA0694" w:rsidR="00BA5776" w:rsidRDefault="00BA5776" w:rsidP="00052747">
      <w:pPr>
        <w:pStyle w:val="ListParagraph"/>
        <w:numPr>
          <w:ilvl w:val="0"/>
          <w:numId w:val="45"/>
        </w:numPr>
        <w:autoSpaceDE w:val="0"/>
        <w:autoSpaceDN w:val="0"/>
        <w:adjustRightInd w:val="0"/>
        <w:spacing w:before="0" w:after="0" w:line="240" w:lineRule="auto"/>
        <w:ind w:left="360"/>
        <w:jc w:val="both"/>
        <w:rPr>
          <w:rFonts w:cstheme="minorHAnsi"/>
        </w:rPr>
      </w:pPr>
      <w:r w:rsidRPr="00BA5776">
        <w:rPr>
          <w:rFonts w:cstheme="minorHAnsi"/>
        </w:rPr>
        <w:t xml:space="preserve">The </w:t>
      </w:r>
      <w:r w:rsidRPr="00BA5776">
        <w:rPr>
          <w:rFonts w:cstheme="minorHAnsi"/>
          <w:b/>
          <w:bCs/>
        </w:rPr>
        <w:t>Strategy, Architecture and Digital enablement</w:t>
      </w:r>
      <w:r w:rsidRPr="00BA5776">
        <w:rPr>
          <w:rFonts w:cstheme="minorHAnsi"/>
        </w:rPr>
        <w:t xml:space="preserve"> </w:t>
      </w:r>
      <w:r w:rsidR="006C114E">
        <w:rPr>
          <w:rFonts w:cstheme="minorHAnsi"/>
        </w:rPr>
        <w:t xml:space="preserve">branch </w:t>
      </w:r>
      <w:r w:rsidRPr="00BA5776">
        <w:rPr>
          <w:rFonts w:cstheme="minorHAnsi"/>
        </w:rPr>
        <w:t>partners with DEECA groups to plan, govern and deliver sustainable enterprise technology capabilities, combining business engagement, enterprise architecture and the operation of digitally enabling platforms.</w:t>
      </w:r>
    </w:p>
    <w:p w14:paraId="41C2888B" w14:textId="11A499D8" w:rsidR="00BA5776" w:rsidRDefault="005B4B02" w:rsidP="00052747">
      <w:pPr>
        <w:pStyle w:val="ListParagraph"/>
        <w:numPr>
          <w:ilvl w:val="0"/>
          <w:numId w:val="45"/>
        </w:numPr>
        <w:autoSpaceDE w:val="0"/>
        <w:autoSpaceDN w:val="0"/>
        <w:adjustRightInd w:val="0"/>
        <w:spacing w:before="0" w:after="0" w:line="240" w:lineRule="auto"/>
        <w:ind w:left="360"/>
        <w:jc w:val="both"/>
        <w:rPr>
          <w:rFonts w:cstheme="minorHAnsi"/>
        </w:rPr>
      </w:pPr>
      <w:r w:rsidRPr="005B4B02">
        <w:rPr>
          <w:rFonts w:cstheme="minorHAnsi"/>
        </w:rPr>
        <w:t xml:space="preserve">The </w:t>
      </w:r>
      <w:r w:rsidRPr="005B4B02">
        <w:rPr>
          <w:rFonts w:cstheme="minorHAnsi"/>
          <w:b/>
          <w:bCs/>
        </w:rPr>
        <w:t>Project Delivery and Enterprise Operations</w:t>
      </w:r>
      <w:r w:rsidRPr="005B4B02">
        <w:rPr>
          <w:rFonts w:cstheme="minorHAnsi"/>
        </w:rPr>
        <w:t xml:space="preserve"> branch enables the delivery and operation of ICT enabled change and core technology services across DEECA. The branch provides a consistent, structured approach to project delivery through a forward looking delivery pipeline and a tailored ISD Project Delivery Framework. This framework underpins strong delivery discipline, governance, and execution, supporting improved capability and maturity in how ICT initiatives are planned, managed, and realised across the Department.</w:t>
      </w:r>
    </w:p>
    <w:p w14:paraId="01DF26D8" w14:textId="2CCEEADD" w:rsidR="005B4B02" w:rsidRDefault="00A208A3" w:rsidP="00052747">
      <w:pPr>
        <w:pStyle w:val="ListParagraph"/>
        <w:numPr>
          <w:ilvl w:val="0"/>
          <w:numId w:val="45"/>
        </w:numPr>
        <w:autoSpaceDE w:val="0"/>
        <w:autoSpaceDN w:val="0"/>
        <w:adjustRightInd w:val="0"/>
        <w:spacing w:before="0" w:after="0" w:line="240" w:lineRule="auto"/>
        <w:ind w:left="360"/>
        <w:jc w:val="both"/>
        <w:rPr>
          <w:rFonts w:cstheme="minorHAnsi"/>
        </w:rPr>
      </w:pPr>
      <w:r w:rsidRPr="00A208A3">
        <w:rPr>
          <w:rFonts w:cstheme="minorHAnsi"/>
        </w:rPr>
        <w:t xml:space="preserve">The </w:t>
      </w:r>
      <w:r w:rsidRPr="00A208A3">
        <w:rPr>
          <w:rFonts w:cstheme="minorHAnsi"/>
          <w:b/>
          <w:bCs/>
        </w:rPr>
        <w:t>Information and Cyber Security</w:t>
      </w:r>
      <w:r w:rsidRPr="00A208A3">
        <w:rPr>
          <w:rFonts w:cstheme="minorHAnsi"/>
        </w:rPr>
        <w:t> branch develops and governs DEECA’s information and cyber security capability.</w:t>
      </w:r>
    </w:p>
    <w:p w14:paraId="26139AC9" w14:textId="5FB0208D" w:rsidR="001C68AC" w:rsidRDefault="001C68AC" w:rsidP="001C68AC">
      <w:pPr>
        <w:pStyle w:val="ListParagraph"/>
        <w:numPr>
          <w:ilvl w:val="0"/>
          <w:numId w:val="45"/>
        </w:numPr>
        <w:autoSpaceDE w:val="0"/>
        <w:autoSpaceDN w:val="0"/>
        <w:adjustRightInd w:val="0"/>
        <w:spacing w:before="0" w:after="0" w:line="240" w:lineRule="auto"/>
        <w:ind w:left="360"/>
        <w:jc w:val="both"/>
        <w:rPr>
          <w:rFonts w:cstheme="minorHAnsi"/>
        </w:rPr>
      </w:pPr>
      <w:r>
        <w:rPr>
          <w:rFonts w:cstheme="minorHAnsi"/>
        </w:rPr>
        <w:t>T</w:t>
      </w:r>
      <w:r w:rsidRPr="001C68AC">
        <w:rPr>
          <w:rFonts w:cstheme="minorHAnsi"/>
        </w:rPr>
        <w:t xml:space="preserve">he </w:t>
      </w:r>
      <w:r w:rsidRPr="001C68AC">
        <w:rPr>
          <w:rFonts w:cstheme="minorHAnsi"/>
          <w:b/>
          <w:bCs/>
        </w:rPr>
        <w:t>Commercial, Governance and Assurance</w:t>
      </w:r>
      <w:r w:rsidRPr="001C68AC">
        <w:rPr>
          <w:rFonts w:cstheme="minorHAnsi"/>
        </w:rPr>
        <w:t xml:space="preserve"> branch provides advisory and consultancy services to ISD and the department on procurement, records management and ICT governance and policies</w:t>
      </w:r>
      <w:r>
        <w:rPr>
          <w:rFonts w:cstheme="minorHAnsi"/>
        </w:rPr>
        <w:t xml:space="preserve">. </w:t>
      </w:r>
    </w:p>
    <w:p w14:paraId="77A8A408" w14:textId="77777777" w:rsidR="00F333DD" w:rsidRPr="00F333DD" w:rsidRDefault="00F333DD" w:rsidP="00F333DD">
      <w:pPr>
        <w:rPr>
          <w:rFonts w:ascii="Arial" w:hAnsi="Arial"/>
          <w:i/>
          <w:color w:val="000000"/>
          <w:szCs w:val="22"/>
        </w:rPr>
      </w:pPr>
      <w:r w:rsidRPr="00F333DD">
        <w:rPr>
          <w:rFonts w:ascii="Arial" w:hAnsi="Arial"/>
          <w:i/>
          <w:color w:val="000000"/>
          <w:szCs w:val="22"/>
        </w:rPr>
        <w:t>The Branch</w:t>
      </w:r>
    </w:p>
    <w:p w14:paraId="1BA9AE76" w14:textId="0DFD9EB8" w:rsidR="00F333DD" w:rsidRDefault="00F333DD" w:rsidP="00F333DD">
      <w:pPr>
        <w:autoSpaceDE w:val="0"/>
        <w:autoSpaceDN w:val="0"/>
        <w:adjustRightInd w:val="0"/>
        <w:jc w:val="both"/>
        <w:rPr>
          <w:rFonts w:ascii="Arial" w:hAnsi="Arial"/>
          <w:color w:val="000000"/>
          <w:szCs w:val="22"/>
        </w:rPr>
      </w:pPr>
      <w:r w:rsidRPr="00F333DD">
        <w:rPr>
          <w:rFonts w:ascii="Arial" w:hAnsi="Arial"/>
          <w:color w:val="000000"/>
          <w:szCs w:val="22"/>
        </w:rPr>
        <w:t xml:space="preserve">The </w:t>
      </w:r>
      <w:r w:rsidR="004A595E">
        <w:rPr>
          <w:rFonts w:ascii="Arial" w:hAnsi="Arial"/>
          <w:color w:val="000000"/>
          <w:szCs w:val="22"/>
        </w:rPr>
        <w:t xml:space="preserve">Strategy, Architecture and Digital Enablement </w:t>
      </w:r>
      <w:r w:rsidRPr="00F333DD">
        <w:rPr>
          <w:rFonts w:ascii="Arial" w:hAnsi="Arial"/>
          <w:color w:val="000000"/>
          <w:szCs w:val="22"/>
        </w:rPr>
        <w:t xml:space="preserve">Branch </w:t>
      </w:r>
      <w:r w:rsidR="0098392E">
        <w:rPr>
          <w:rFonts w:ascii="Arial" w:hAnsi="Arial"/>
          <w:color w:val="000000"/>
          <w:szCs w:val="22"/>
        </w:rPr>
        <w:t>manages the below functions</w:t>
      </w:r>
      <w:r w:rsidRPr="00F333DD">
        <w:rPr>
          <w:rFonts w:ascii="Arial" w:hAnsi="Arial"/>
          <w:color w:val="000000"/>
          <w:szCs w:val="22"/>
        </w:rPr>
        <w:t>.</w:t>
      </w:r>
    </w:p>
    <w:p w14:paraId="1F71F1C5" w14:textId="77777777" w:rsidR="00E05E5B" w:rsidRPr="00E05E5B" w:rsidRDefault="00E05E5B" w:rsidP="00E05E5B">
      <w:pPr>
        <w:numPr>
          <w:ilvl w:val="0"/>
          <w:numId w:val="49"/>
        </w:numPr>
        <w:autoSpaceDE w:val="0"/>
        <w:autoSpaceDN w:val="0"/>
        <w:adjustRightInd w:val="0"/>
        <w:jc w:val="both"/>
        <w:rPr>
          <w:rFonts w:ascii="Arial" w:hAnsi="Arial"/>
          <w:color w:val="000000"/>
          <w:szCs w:val="22"/>
        </w:rPr>
      </w:pPr>
      <w:r w:rsidRPr="00E05E5B">
        <w:rPr>
          <w:rFonts w:ascii="Arial" w:hAnsi="Arial"/>
          <w:b/>
          <w:bCs/>
          <w:color w:val="000000"/>
          <w:szCs w:val="22"/>
        </w:rPr>
        <w:t>Lead the development of DEECA Technology strategies</w:t>
      </w:r>
      <w:r w:rsidRPr="00E05E5B">
        <w:rPr>
          <w:rFonts w:ascii="Arial" w:hAnsi="Arial"/>
          <w:color w:val="000000"/>
          <w:szCs w:val="22"/>
        </w:rPr>
        <w:t> – DEECA Technology Strategy, DEECA Digital Strategy and supports DEECA Cyber Strategy with the CISO.</w:t>
      </w:r>
    </w:p>
    <w:p w14:paraId="7154C42B" w14:textId="77777777" w:rsidR="00E05E5B" w:rsidRPr="00E05E5B" w:rsidRDefault="00E05E5B" w:rsidP="00E05E5B">
      <w:pPr>
        <w:numPr>
          <w:ilvl w:val="0"/>
          <w:numId w:val="49"/>
        </w:numPr>
        <w:autoSpaceDE w:val="0"/>
        <w:autoSpaceDN w:val="0"/>
        <w:adjustRightInd w:val="0"/>
        <w:jc w:val="both"/>
        <w:rPr>
          <w:rFonts w:ascii="Arial" w:hAnsi="Arial"/>
          <w:color w:val="000000"/>
          <w:szCs w:val="22"/>
        </w:rPr>
      </w:pPr>
      <w:r w:rsidRPr="00E05E5B">
        <w:rPr>
          <w:rFonts w:ascii="Arial" w:hAnsi="Arial"/>
          <w:b/>
          <w:bCs/>
          <w:color w:val="000000"/>
          <w:szCs w:val="22"/>
        </w:rPr>
        <w:t>Partner with DEECA groups </w:t>
      </w:r>
      <w:r w:rsidRPr="00E05E5B">
        <w:rPr>
          <w:rFonts w:ascii="Arial" w:hAnsi="Arial"/>
          <w:color w:val="000000"/>
          <w:szCs w:val="22"/>
        </w:rPr>
        <w:t>to understand priorities and shape demand into clear work packages to progress through delivery. </w:t>
      </w:r>
    </w:p>
    <w:p w14:paraId="5BF688E6" w14:textId="77777777" w:rsidR="00E05E5B" w:rsidRPr="00E05E5B" w:rsidRDefault="00E05E5B" w:rsidP="00E05E5B">
      <w:pPr>
        <w:numPr>
          <w:ilvl w:val="0"/>
          <w:numId w:val="49"/>
        </w:numPr>
        <w:autoSpaceDE w:val="0"/>
        <w:autoSpaceDN w:val="0"/>
        <w:adjustRightInd w:val="0"/>
        <w:jc w:val="both"/>
        <w:rPr>
          <w:rFonts w:ascii="Arial" w:hAnsi="Arial"/>
          <w:color w:val="000000"/>
          <w:szCs w:val="22"/>
        </w:rPr>
      </w:pPr>
      <w:r w:rsidRPr="00E05E5B">
        <w:rPr>
          <w:rFonts w:ascii="Arial" w:hAnsi="Arial"/>
          <w:b/>
          <w:bCs/>
          <w:color w:val="000000"/>
          <w:szCs w:val="22"/>
        </w:rPr>
        <w:t>Provide architecture and technology leadership, coordination, standards and assurance </w:t>
      </w:r>
      <w:r w:rsidRPr="00E05E5B">
        <w:rPr>
          <w:rFonts w:ascii="Arial" w:hAnsi="Arial"/>
          <w:color w:val="000000"/>
          <w:szCs w:val="22"/>
        </w:rPr>
        <w:t>to guide the enterprise landscape, support initiatives to align to strategy and policy and develop sub-strategies and roadmaps to inform forward planning and investment processes. </w:t>
      </w:r>
    </w:p>
    <w:p w14:paraId="1BEED352" w14:textId="77777777" w:rsidR="00E05E5B" w:rsidRPr="00E05E5B" w:rsidRDefault="00E05E5B" w:rsidP="00E05E5B">
      <w:pPr>
        <w:numPr>
          <w:ilvl w:val="0"/>
          <w:numId w:val="49"/>
        </w:numPr>
        <w:autoSpaceDE w:val="0"/>
        <w:autoSpaceDN w:val="0"/>
        <w:adjustRightInd w:val="0"/>
        <w:jc w:val="both"/>
        <w:rPr>
          <w:rFonts w:ascii="Arial" w:hAnsi="Arial"/>
          <w:color w:val="000000"/>
          <w:szCs w:val="22"/>
        </w:rPr>
      </w:pPr>
      <w:r w:rsidRPr="00E05E5B">
        <w:rPr>
          <w:rFonts w:ascii="Arial" w:hAnsi="Arial"/>
          <w:b/>
          <w:bCs/>
          <w:color w:val="000000"/>
          <w:szCs w:val="22"/>
        </w:rPr>
        <w:t>Enable, govern and provide</w:t>
      </w:r>
      <w:r w:rsidRPr="00E05E5B">
        <w:rPr>
          <w:rFonts w:ascii="Arial" w:hAnsi="Arial"/>
          <w:color w:val="000000"/>
          <w:szCs w:val="22"/>
        </w:rPr>
        <w:t> enterprise-wide digital enablement platforms, including:</w:t>
      </w:r>
    </w:p>
    <w:p w14:paraId="277A526F" w14:textId="77777777" w:rsidR="00AC0B05" w:rsidRPr="00E05E5B" w:rsidRDefault="00AC0B05" w:rsidP="00AC0B05">
      <w:pPr>
        <w:numPr>
          <w:ilvl w:val="1"/>
          <w:numId w:val="49"/>
        </w:numPr>
        <w:autoSpaceDE w:val="0"/>
        <w:autoSpaceDN w:val="0"/>
        <w:adjustRightInd w:val="0"/>
        <w:jc w:val="both"/>
        <w:rPr>
          <w:rFonts w:ascii="Arial" w:hAnsi="Arial"/>
          <w:color w:val="000000"/>
          <w:szCs w:val="22"/>
        </w:rPr>
      </w:pPr>
      <w:r w:rsidRPr="00E05E5B">
        <w:rPr>
          <w:rFonts w:ascii="Arial" w:hAnsi="Arial"/>
          <w:b/>
          <w:bCs/>
          <w:color w:val="000000"/>
          <w:szCs w:val="22"/>
        </w:rPr>
        <w:t>Enterprise AI, Data and Integration Services</w:t>
      </w:r>
      <w:r w:rsidRPr="00E05E5B">
        <w:rPr>
          <w:rFonts w:ascii="Arial" w:hAnsi="Arial"/>
          <w:color w:val="000000"/>
          <w:szCs w:val="22"/>
        </w:rPr>
        <w:t>: enterprise data including Microsoft Fabric</w:t>
      </w:r>
      <w:r>
        <w:rPr>
          <w:rFonts w:ascii="Arial" w:hAnsi="Arial"/>
          <w:color w:val="000000"/>
          <w:szCs w:val="22"/>
        </w:rPr>
        <w:t xml:space="preserve">, </w:t>
      </w:r>
      <w:r w:rsidRPr="00E05E5B">
        <w:rPr>
          <w:rFonts w:ascii="Arial" w:hAnsi="Arial"/>
          <w:color w:val="000000"/>
          <w:szCs w:val="22"/>
        </w:rPr>
        <w:t>Power BI as DEECA Analytical Reporting Platform (ARP), enterprise integration common platform services and enterprise AI services.</w:t>
      </w:r>
    </w:p>
    <w:p w14:paraId="67654DF3" w14:textId="77777777" w:rsidR="006C114E" w:rsidRPr="00E05E5B" w:rsidRDefault="006C114E" w:rsidP="006C114E">
      <w:pPr>
        <w:numPr>
          <w:ilvl w:val="1"/>
          <w:numId w:val="49"/>
        </w:numPr>
        <w:autoSpaceDE w:val="0"/>
        <w:autoSpaceDN w:val="0"/>
        <w:adjustRightInd w:val="0"/>
        <w:jc w:val="both"/>
        <w:rPr>
          <w:rFonts w:ascii="Arial" w:hAnsi="Arial"/>
          <w:color w:val="000000"/>
          <w:szCs w:val="22"/>
        </w:rPr>
      </w:pPr>
      <w:r w:rsidRPr="00E05E5B">
        <w:rPr>
          <w:rFonts w:ascii="Arial" w:hAnsi="Arial"/>
          <w:b/>
          <w:bCs/>
          <w:color w:val="000000"/>
          <w:szCs w:val="22"/>
        </w:rPr>
        <w:t>Enterprise Spatial Services:</w:t>
      </w:r>
      <w:r w:rsidRPr="00E05E5B">
        <w:rPr>
          <w:rFonts w:ascii="Arial" w:hAnsi="Arial"/>
          <w:color w:val="000000"/>
          <w:szCs w:val="22"/>
        </w:rPr>
        <w:t> provide the technology and processes used across DEECA and large parts of Victorian Government to access, manage, visualise and publish spatial data </w:t>
      </w:r>
    </w:p>
    <w:p w14:paraId="342DBC9E" w14:textId="55719714" w:rsidR="00E05E5B" w:rsidRPr="00E05E5B" w:rsidRDefault="00E05E5B" w:rsidP="00E05E5B">
      <w:pPr>
        <w:numPr>
          <w:ilvl w:val="1"/>
          <w:numId w:val="49"/>
        </w:numPr>
        <w:autoSpaceDE w:val="0"/>
        <w:autoSpaceDN w:val="0"/>
        <w:adjustRightInd w:val="0"/>
        <w:jc w:val="both"/>
        <w:rPr>
          <w:rFonts w:ascii="Arial" w:hAnsi="Arial"/>
          <w:color w:val="000000"/>
          <w:szCs w:val="22"/>
        </w:rPr>
      </w:pPr>
      <w:r w:rsidRPr="00E05E5B">
        <w:rPr>
          <w:rFonts w:ascii="Arial" w:hAnsi="Arial"/>
          <w:b/>
          <w:bCs/>
          <w:color w:val="000000"/>
          <w:szCs w:val="22"/>
        </w:rPr>
        <w:t>Enterprise Applications Services</w:t>
      </w:r>
      <w:r w:rsidRPr="00E05E5B">
        <w:rPr>
          <w:rFonts w:ascii="Arial" w:hAnsi="Arial"/>
          <w:color w:val="000000"/>
          <w:szCs w:val="22"/>
        </w:rPr>
        <w:t>: enterprise collaboration and workflow capabilities, for example websites, ECM/SharePoint, Teams, ServiceNow, Power Platform and workflow and automation</w:t>
      </w:r>
    </w:p>
    <w:p w14:paraId="475462D4" w14:textId="12C447C7" w:rsidR="00E05E5B" w:rsidRPr="00E05E5B" w:rsidRDefault="00E05E5B" w:rsidP="00E05E5B">
      <w:pPr>
        <w:autoSpaceDE w:val="0"/>
        <w:autoSpaceDN w:val="0"/>
        <w:adjustRightInd w:val="0"/>
        <w:jc w:val="both"/>
        <w:rPr>
          <w:rFonts w:ascii="Arial" w:hAnsi="Arial"/>
          <w:color w:val="000000"/>
          <w:szCs w:val="22"/>
        </w:rPr>
      </w:pPr>
      <w:r w:rsidRPr="00E05E5B">
        <w:rPr>
          <w:rFonts w:ascii="Arial" w:hAnsi="Arial"/>
          <w:b/>
          <w:bCs/>
          <w:color w:val="000000"/>
          <w:szCs w:val="22"/>
        </w:rPr>
        <w:t>ISD Strategic Change and Communication</w:t>
      </w:r>
      <w:r w:rsidRPr="00E05E5B">
        <w:rPr>
          <w:rFonts w:ascii="Arial" w:hAnsi="Arial"/>
          <w:color w:val="000000"/>
          <w:szCs w:val="22"/>
        </w:rPr>
        <w:t>, leads the delivery of clear, consistent and people</w:t>
      </w:r>
      <w:r w:rsidRPr="00E05E5B">
        <w:rPr>
          <w:rFonts w:ascii="Arial" w:hAnsi="Arial"/>
          <w:color w:val="000000"/>
          <w:szCs w:val="22"/>
        </w:rPr>
        <w:noBreakHyphen/>
        <w:t>centred communication across the</w:t>
      </w:r>
      <w:r w:rsidR="00FD3E3E">
        <w:rPr>
          <w:rFonts w:ascii="Arial" w:hAnsi="Arial"/>
          <w:color w:val="000000"/>
          <w:szCs w:val="22"/>
        </w:rPr>
        <w:t xml:space="preserve"> ISD </w:t>
      </w:r>
      <w:r w:rsidRPr="00E05E5B">
        <w:rPr>
          <w:rFonts w:ascii="Arial" w:hAnsi="Arial"/>
          <w:color w:val="000000"/>
          <w:szCs w:val="22"/>
        </w:rPr>
        <w:t>and to our Groups, ensuring that technical work is understood, trusted and adopted by the organisation.</w:t>
      </w:r>
    </w:p>
    <w:p w14:paraId="74B3689F" w14:textId="77777777" w:rsidR="00E05E5B" w:rsidRPr="00F333DD" w:rsidRDefault="00E05E5B" w:rsidP="00F333DD">
      <w:pPr>
        <w:autoSpaceDE w:val="0"/>
        <w:autoSpaceDN w:val="0"/>
        <w:adjustRightInd w:val="0"/>
        <w:jc w:val="both"/>
        <w:rPr>
          <w:rFonts w:ascii="Arial" w:hAnsi="Arial"/>
          <w:color w:val="000000"/>
          <w:szCs w:val="22"/>
        </w:rPr>
      </w:pP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641D3BFB" w14:textId="1EFC5ED3" w:rsidR="00017590" w:rsidRDefault="0075758C" w:rsidP="632A0635">
      <w:pPr>
        <w:numPr>
          <w:ilvl w:val="0"/>
          <w:numId w:val="43"/>
        </w:numPr>
        <w:spacing w:before="0" w:line="240" w:lineRule="auto"/>
        <w:ind w:left="357" w:hanging="357"/>
        <w:rPr>
          <w:rFonts w:eastAsiaTheme="minorEastAsia" w:cstheme="minorBidi"/>
          <w:color w:val="000000"/>
        </w:rPr>
      </w:pPr>
      <w:r>
        <w:rPr>
          <w:rFonts w:eastAsiaTheme="minorEastAsia" w:cstheme="minorBidi"/>
          <w:color w:val="000000"/>
        </w:rPr>
        <w:t>Support</w:t>
      </w:r>
      <w:r w:rsidR="00A17FEB">
        <w:rPr>
          <w:rFonts w:eastAsiaTheme="minorEastAsia" w:cstheme="minorBidi"/>
          <w:color w:val="000000"/>
        </w:rPr>
        <w:t xml:space="preserve"> and </w:t>
      </w:r>
      <w:r>
        <w:rPr>
          <w:rFonts w:eastAsiaTheme="minorEastAsia" w:cstheme="minorBidi"/>
          <w:color w:val="000000"/>
        </w:rPr>
        <w:t>assist with</w:t>
      </w:r>
      <w:r w:rsidR="00446475">
        <w:rPr>
          <w:rFonts w:eastAsiaTheme="minorEastAsia" w:cstheme="minorBidi"/>
          <w:color w:val="000000"/>
        </w:rPr>
        <w:t xml:space="preserve"> </w:t>
      </w:r>
      <w:r w:rsidR="006444C0">
        <w:rPr>
          <w:rFonts w:eastAsiaTheme="minorEastAsia" w:cstheme="minorBidi"/>
          <w:color w:val="000000"/>
        </w:rPr>
        <w:t xml:space="preserve">DEECA’s </w:t>
      </w:r>
      <w:r w:rsidR="00745D78">
        <w:rPr>
          <w:rFonts w:eastAsiaTheme="minorEastAsia" w:cstheme="minorBidi"/>
          <w:color w:val="000000"/>
        </w:rPr>
        <w:t>enterprise data</w:t>
      </w:r>
      <w:r w:rsidR="006444C0">
        <w:rPr>
          <w:rFonts w:eastAsiaTheme="minorEastAsia" w:cstheme="minorBidi"/>
          <w:color w:val="000000"/>
        </w:rPr>
        <w:t>, reporting and</w:t>
      </w:r>
      <w:r w:rsidR="00745D78">
        <w:rPr>
          <w:rFonts w:eastAsiaTheme="minorEastAsia" w:cstheme="minorBidi"/>
          <w:color w:val="000000"/>
        </w:rPr>
        <w:t xml:space="preserve"> </w:t>
      </w:r>
      <w:r w:rsidR="00D17B47">
        <w:rPr>
          <w:rFonts w:eastAsiaTheme="minorEastAsia" w:cstheme="minorBidi"/>
          <w:color w:val="000000"/>
        </w:rPr>
        <w:t>AI capabilit</w:t>
      </w:r>
      <w:r w:rsidR="00745D78">
        <w:rPr>
          <w:rFonts w:eastAsiaTheme="minorEastAsia" w:cstheme="minorBidi"/>
          <w:color w:val="000000"/>
        </w:rPr>
        <w:t xml:space="preserve">ies </w:t>
      </w:r>
      <w:r w:rsidR="001C1DFC">
        <w:rPr>
          <w:rFonts w:eastAsiaTheme="minorEastAsia" w:cstheme="minorBidi"/>
          <w:color w:val="000000"/>
        </w:rPr>
        <w:t xml:space="preserve">and </w:t>
      </w:r>
      <w:r w:rsidR="004E52CF">
        <w:rPr>
          <w:rFonts w:eastAsiaTheme="minorEastAsia" w:cstheme="minorBidi"/>
          <w:color w:val="000000"/>
        </w:rPr>
        <w:t xml:space="preserve">platforms. </w:t>
      </w:r>
    </w:p>
    <w:p w14:paraId="68E41103" w14:textId="3FA5F74B" w:rsidR="005F2470" w:rsidRDefault="005F2470" w:rsidP="004A5EE4">
      <w:pPr>
        <w:numPr>
          <w:ilvl w:val="0"/>
          <w:numId w:val="43"/>
        </w:numPr>
        <w:spacing w:before="0" w:line="240" w:lineRule="auto"/>
        <w:ind w:left="357" w:hanging="357"/>
        <w:rPr>
          <w:rFonts w:eastAsiaTheme="minorEastAsia" w:cstheme="minorBidi"/>
          <w:color w:val="000000"/>
        </w:rPr>
      </w:pPr>
      <w:r>
        <w:rPr>
          <w:rFonts w:eastAsiaTheme="minorEastAsia" w:cstheme="minorBidi"/>
          <w:color w:val="000000"/>
        </w:rPr>
        <w:t xml:space="preserve">Lead the planning, </w:t>
      </w:r>
      <w:r w:rsidR="00E35BB6">
        <w:rPr>
          <w:rFonts w:eastAsiaTheme="minorEastAsia" w:cstheme="minorBidi"/>
          <w:color w:val="000000"/>
        </w:rPr>
        <w:t>delivery</w:t>
      </w:r>
      <w:r>
        <w:rPr>
          <w:rFonts w:eastAsiaTheme="minorEastAsia" w:cstheme="minorBidi"/>
          <w:color w:val="000000"/>
        </w:rPr>
        <w:t xml:space="preserve"> and </w:t>
      </w:r>
      <w:r w:rsidR="00E35BB6">
        <w:rPr>
          <w:rFonts w:eastAsiaTheme="minorEastAsia" w:cstheme="minorBidi"/>
          <w:color w:val="000000"/>
        </w:rPr>
        <w:t>operationalisation</w:t>
      </w:r>
      <w:r>
        <w:rPr>
          <w:rFonts w:eastAsiaTheme="minorEastAsia" w:cstheme="minorBidi"/>
          <w:color w:val="000000"/>
        </w:rPr>
        <w:t xml:space="preserve"> of AI </w:t>
      </w:r>
      <w:r w:rsidR="00804982">
        <w:rPr>
          <w:rFonts w:eastAsiaTheme="minorEastAsia" w:cstheme="minorBidi"/>
          <w:color w:val="000000"/>
        </w:rPr>
        <w:t xml:space="preserve">and data </w:t>
      </w:r>
      <w:r w:rsidR="00DF3FCF">
        <w:rPr>
          <w:rFonts w:eastAsiaTheme="minorEastAsia" w:cstheme="minorBidi"/>
          <w:color w:val="000000"/>
        </w:rPr>
        <w:t>r</w:t>
      </w:r>
      <w:r>
        <w:rPr>
          <w:rFonts w:eastAsiaTheme="minorEastAsia" w:cstheme="minorBidi"/>
          <w:color w:val="000000"/>
        </w:rPr>
        <w:t>oadmap initiatives, including</w:t>
      </w:r>
    </w:p>
    <w:p w14:paraId="7DD93A01" w14:textId="4D69B21D" w:rsidR="00E35BB6" w:rsidRDefault="00E35BB6" w:rsidP="005F2470">
      <w:pPr>
        <w:numPr>
          <w:ilvl w:val="1"/>
          <w:numId w:val="43"/>
        </w:numPr>
        <w:spacing w:before="0" w:line="240" w:lineRule="auto"/>
        <w:rPr>
          <w:rFonts w:eastAsiaTheme="minorEastAsia" w:cstheme="minorBidi"/>
          <w:color w:val="000000"/>
        </w:rPr>
      </w:pPr>
      <w:r>
        <w:rPr>
          <w:rFonts w:eastAsiaTheme="minorEastAsia" w:cstheme="minorBidi"/>
          <w:color w:val="000000"/>
        </w:rPr>
        <w:t>Copilot Chat and Copilot for Microsoft 365</w:t>
      </w:r>
    </w:p>
    <w:p w14:paraId="35294BBF" w14:textId="7DCA3886" w:rsidR="00E35BB6" w:rsidRDefault="00E35BB6" w:rsidP="005F2470">
      <w:pPr>
        <w:numPr>
          <w:ilvl w:val="1"/>
          <w:numId w:val="43"/>
        </w:numPr>
        <w:spacing w:before="0" w:line="240" w:lineRule="auto"/>
        <w:rPr>
          <w:rFonts w:eastAsiaTheme="minorEastAsia" w:cstheme="minorBidi"/>
          <w:color w:val="000000"/>
        </w:rPr>
      </w:pPr>
      <w:r>
        <w:rPr>
          <w:rFonts w:eastAsiaTheme="minorEastAsia" w:cstheme="minorBidi"/>
          <w:color w:val="000000"/>
        </w:rPr>
        <w:t>Personal and team AI agent</w:t>
      </w:r>
    </w:p>
    <w:p w14:paraId="3482C048" w14:textId="08FF19E1" w:rsidR="00E35BB6" w:rsidRDefault="00E35BB6" w:rsidP="005F2470">
      <w:pPr>
        <w:numPr>
          <w:ilvl w:val="1"/>
          <w:numId w:val="43"/>
        </w:numPr>
        <w:spacing w:before="0" w:line="240" w:lineRule="auto"/>
        <w:rPr>
          <w:rFonts w:eastAsiaTheme="minorEastAsia" w:cstheme="minorBidi"/>
          <w:color w:val="000000"/>
        </w:rPr>
      </w:pPr>
      <w:r>
        <w:rPr>
          <w:rFonts w:eastAsiaTheme="minorEastAsia" w:cstheme="minorBidi"/>
          <w:color w:val="000000"/>
        </w:rPr>
        <w:t>AI application development</w:t>
      </w:r>
    </w:p>
    <w:p w14:paraId="6E2E71A5" w14:textId="17089894" w:rsidR="00E35BB6" w:rsidRDefault="00E35BB6" w:rsidP="005F2470">
      <w:pPr>
        <w:numPr>
          <w:ilvl w:val="1"/>
          <w:numId w:val="43"/>
        </w:numPr>
        <w:spacing w:before="0" w:line="240" w:lineRule="auto"/>
        <w:rPr>
          <w:rFonts w:eastAsiaTheme="minorEastAsia" w:cstheme="minorBidi"/>
          <w:color w:val="000000"/>
        </w:rPr>
      </w:pPr>
      <w:r>
        <w:rPr>
          <w:rFonts w:eastAsiaTheme="minorEastAsia" w:cstheme="minorBidi"/>
          <w:color w:val="000000"/>
        </w:rPr>
        <w:t>AI experimentation and innovation lab activities</w:t>
      </w:r>
    </w:p>
    <w:p w14:paraId="7804F5E7" w14:textId="7C94F01B" w:rsidR="00E46259" w:rsidRDefault="00627DA4" w:rsidP="005F2470">
      <w:pPr>
        <w:numPr>
          <w:ilvl w:val="1"/>
          <w:numId w:val="43"/>
        </w:numPr>
        <w:spacing w:before="0" w:line="240" w:lineRule="auto"/>
        <w:rPr>
          <w:rFonts w:eastAsiaTheme="minorEastAsia" w:cstheme="minorBidi"/>
          <w:color w:val="000000"/>
        </w:rPr>
      </w:pPr>
      <w:r>
        <w:rPr>
          <w:rFonts w:eastAsiaTheme="minorEastAsia" w:cstheme="minorBidi"/>
          <w:color w:val="000000"/>
        </w:rPr>
        <w:t>Microsoft</w:t>
      </w:r>
      <w:r w:rsidR="00E46259">
        <w:rPr>
          <w:rFonts w:eastAsiaTheme="minorEastAsia" w:cstheme="minorBidi"/>
          <w:color w:val="000000"/>
        </w:rPr>
        <w:t xml:space="preserve"> Fabric</w:t>
      </w:r>
      <w:r w:rsidR="0076791A">
        <w:rPr>
          <w:rFonts w:eastAsiaTheme="minorEastAsia" w:cstheme="minorBidi"/>
          <w:color w:val="000000"/>
        </w:rPr>
        <w:t xml:space="preserve">, </w:t>
      </w:r>
      <w:r w:rsidR="00C03847">
        <w:rPr>
          <w:rFonts w:eastAsiaTheme="minorEastAsia" w:cstheme="minorBidi"/>
          <w:color w:val="000000"/>
        </w:rPr>
        <w:t>analytics de</w:t>
      </w:r>
      <w:r w:rsidR="0076791A">
        <w:rPr>
          <w:rFonts w:eastAsiaTheme="minorEastAsia" w:cstheme="minorBidi"/>
          <w:color w:val="000000"/>
        </w:rPr>
        <w:t>livery and adoption</w:t>
      </w:r>
    </w:p>
    <w:p w14:paraId="20EDA6C5" w14:textId="0EC5E107" w:rsidR="004A5EE4" w:rsidRPr="00804A21" w:rsidRDefault="001C00FF" w:rsidP="004A5EE4">
      <w:pPr>
        <w:numPr>
          <w:ilvl w:val="0"/>
          <w:numId w:val="43"/>
        </w:numPr>
        <w:spacing w:before="0" w:line="240" w:lineRule="auto"/>
        <w:ind w:left="357" w:hanging="357"/>
        <w:rPr>
          <w:rFonts w:eastAsiaTheme="minorEastAsia" w:cstheme="minorBidi"/>
          <w:color w:val="000000"/>
        </w:rPr>
      </w:pPr>
      <w:r>
        <w:rPr>
          <w:rFonts w:eastAsiaTheme="minorEastAsia" w:cstheme="minorBidi"/>
          <w:color w:val="000000"/>
        </w:rPr>
        <w:t xml:space="preserve">Provide </w:t>
      </w:r>
      <w:r w:rsidR="00F97FEE">
        <w:rPr>
          <w:rFonts w:eastAsiaTheme="minorEastAsia" w:cstheme="minorBidi"/>
          <w:color w:val="000000"/>
        </w:rPr>
        <w:t xml:space="preserve">strong </w:t>
      </w:r>
      <w:r w:rsidR="002B7FD9">
        <w:rPr>
          <w:rFonts w:eastAsiaTheme="minorEastAsia" w:cstheme="minorBidi"/>
          <w:color w:val="000000"/>
        </w:rPr>
        <w:t xml:space="preserve">technical </w:t>
      </w:r>
      <w:r w:rsidR="00F97FEE">
        <w:rPr>
          <w:rFonts w:eastAsiaTheme="minorEastAsia" w:cstheme="minorBidi"/>
          <w:color w:val="000000"/>
        </w:rPr>
        <w:t xml:space="preserve">guidance and support </w:t>
      </w:r>
      <w:r w:rsidR="004A5EE4">
        <w:rPr>
          <w:rFonts w:eastAsiaTheme="minorEastAsia" w:cstheme="minorBidi"/>
          <w:color w:val="000000"/>
        </w:rPr>
        <w:t xml:space="preserve">on </w:t>
      </w:r>
      <w:r w:rsidR="007C0495">
        <w:rPr>
          <w:rFonts w:eastAsiaTheme="minorEastAsia" w:cstheme="minorBidi"/>
          <w:color w:val="000000"/>
        </w:rPr>
        <w:t>AI, data and analytic</w:t>
      </w:r>
      <w:r w:rsidR="0076791A">
        <w:rPr>
          <w:rFonts w:eastAsiaTheme="minorEastAsia" w:cstheme="minorBidi"/>
          <w:color w:val="000000"/>
        </w:rPr>
        <w:t xml:space="preserve">al reporting platform </w:t>
      </w:r>
      <w:r w:rsidR="007C0495">
        <w:rPr>
          <w:rFonts w:eastAsiaTheme="minorEastAsia" w:cstheme="minorBidi"/>
          <w:color w:val="000000"/>
        </w:rPr>
        <w:t xml:space="preserve">standards, </w:t>
      </w:r>
      <w:r w:rsidR="00403ED2">
        <w:rPr>
          <w:rFonts w:eastAsiaTheme="minorEastAsia" w:cstheme="minorBidi"/>
          <w:color w:val="000000"/>
        </w:rPr>
        <w:t xml:space="preserve">guidelines, </w:t>
      </w:r>
      <w:r w:rsidR="007C0495">
        <w:rPr>
          <w:rFonts w:eastAsiaTheme="minorEastAsia" w:cstheme="minorBidi"/>
          <w:color w:val="000000"/>
        </w:rPr>
        <w:t>patterns and best practices</w:t>
      </w:r>
      <w:r w:rsidR="004A5EE4">
        <w:rPr>
          <w:rFonts w:eastAsiaTheme="minorEastAsia" w:cstheme="minorBidi"/>
          <w:color w:val="000000"/>
        </w:rPr>
        <w:t>.</w:t>
      </w:r>
    </w:p>
    <w:p w14:paraId="73BA6CBF" w14:textId="4587D9EB" w:rsidR="00DF3FCF" w:rsidRDefault="005F471D" w:rsidP="004A5EE4">
      <w:pPr>
        <w:numPr>
          <w:ilvl w:val="0"/>
          <w:numId w:val="43"/>
        </w:numPr>
        <w:spacing w:before="0" w:line="240" w:lineRule="auto"/>
        <w:ind w:left="357" w:hanging="357"/>
        <w:rPr>
          <w:rFonts w:eastAsiaTheme="minorEastAsia" w:cstheme="minorBidi"/>
          <w:color w:val="000000"/>
        </w:rPr>
      </w:pPr>
      <w:r>
        <w:rPr>
          <w:rFonts w:eastAsiaTheme="minorEastAsia" w:cstheme="minorBidi"/>
          <w:color w:val="000000"/>
        </w:rPr>
        <w:lastRenderedPageBreak/>
        <w:t xml:space="preserve">Provide leadership on AI governance, </w:t>
      </w:r>
      <w:r w:rsidR="0047662E">
        <w:rPr>
          <w:rFonts w:eastAsiaTheme="minorEastAsia" w:cstheme="minorBidi"/>
          <w:color w:val="000000"/>
        </w:rPr>
        <w:t xml:space="preserve">advanced agentic AI development, </w:t>
      </w:r>
      <w:r w:rsidR="00FA16AB">
        <w:rPr>
          <w:rFonts w:eastAsiaTheme="minorEastAsia" w:cstheme="minorBidi"/>
          <w:color w:val="000000"/>
        </w:rPr>
        <w:t>security</w:t>
      </w:r>
      <w:r w:rsidR="00A56FC2">
        <w:rPr>
          <w:rFonts w:eastAsiaTheme="minorEastAsia" w:cstheme="minorBidi"/>
          <w:color w:val="000000"/>
        </w:rPr>
        <w:t>,</w:t>
      </w:r>
      <w:r w:rsidR="00FA16AB">
        <w:rPr>
          <w:rFonts w:eastAsiaTheme="minorEastAsia" w:cstheme="minorBidi"/>
          <w:color w:val="000000"/>
        </w:rPr>
        <w:t xml:space="preserve"> privacy ensuring alignment with the Victorian Government frameworks and DEECA standards.</w:t>
      </w:r>
    </w:p>
    <w:p w14:paraId="62582E7C" w14:textId="6772989E" w:rsidR="006206E9" w:rsidRPr="00462D17" w:rsidRDefault="006206E9" w:rsidP="006206E9">
      <w:pPr>
        <w:pStyle w:val="ListParagraph"/>
        <w:numPr>
          <w:ilvl w:val="0"/>
          <w:numId w:val="43"/>
        </w:numPr>
        <w:autoSpaceDE w:val="0"/>
        <w:autoSpaceDN w:val="0"/>
        <w:adjustRightInd w:val="0"/>
        <w:spacing w:before="0"/>
        <w:contextualSpacing w:val="0"/>
        <w:rPr>
          <w:rFonts w:eastAsiaTheme="minorEastAsia" w:cstheme="minorBidi"/>
          <w:color w:val="000000"/>
        </w:rPr>
      </w:pPr>
      <w:r w:rsidRPr="6F43843C">
        <w:rPr>
          <w:rFonts w:eastAsiaTheme="minorEastAsia" w:cstheme="minorBidi"/>
          <w:color w:val="000000"/>
        </w:rPr>
        <w:t xml:space="preserve">Develop and maintain strong </w:t>
      </w:r>
      <w:r w:rsidR="002D0D0F">
        <w:rPr>
          <w:rFonts w:eastAsiaTheme="minorEastAsia" w:cstheme="minorBidi"/>
          <w:color w:val="000000"/>
        </w:rPr>
        <w:t xml:space="preserve">vendor </w:t>
      </w:r>
      <w:r w:rsidRPr="6F43843C">
        <w:rPr>
          <w:rFonts w:eastAsiaTheme="minorEastAsia" w:cstheme="minorBidi"/>
          <w:color w:val="000000"/>
        </w:rPr>
        <w:t xml:space="preserve">relationships </w:t>
      </w:r>
      <w:r>
        <w:rPr>
          <w:rFonts w:eastAsiaTheme="minorEastAsia" w:cstheme="minorBidi"/>
          <w:color w:val="000000"/>
        </w:rPr>
        <w:t xml:space="preserve">for </w:t>
      </w:r>
      <w:r w:rsidRPr="6F43843C">
        <w:rPr>
          <w:rFonts w:eastAsiaTheme="minorEastAsia" w:cstheme="minorBidi"/>
          <w:color w:val="000000"/>
        </w:rPr>
        <w:t>the delivery of required services</w:t>
      </w:r>
      <w:r>
        <w:rPr>
          <w:rFonts w:eastAsiaTheme="minorEastAsia" w:cstheme="minorBidi"/>
          <w:color w:val="000000"/>
        </w:rPr>
        <w:t>.</w:t>
      </w:r>
    </w:p>
    <w:p w14:paraId="069B2570" w14:textId="5498A8F8" w:rsidR="004A5EE4" w:rsidRPr="00462D17" w:rsidRDefault="004A5EE4" w:rsidP="004A5EE4">
      <w:pPr>
        <w:numPr>
          <w:ilvl w:val="0"/>
          <w:numId w:val="43"/>
        </w:numPr>
        <w:spacing w:before="0" w:line="240" w:lineRule="auto"/>
        <w:ind w:left="357" w:hanging="357"/>
        <w:rPr>
          <w:rFonts w:eastAsiaTheme="minorEastAsia" w:cstheme="minorBidi"/>
          <w:color w:val="000000"/>
        </w:rPr>
      </w:pPr>
      <w:r>
        <w:rPr>
          <w:rFonts w:eastAsiaTheme="minorEastAsia" w:cstheme="minorBidi"/>
          <w:color w:val="000000"/>
        </w:rPr>
        <w:t xml:space="preserve">Contribute to the continuous development of operational </w:t>
      </w:r>
      <w:r w:rsidRPr="6F43843C">
        <w:rPr>
          <w:rFonts w:eastAsiaTheme="minorEastAsia" w:cstheme="minorBidi"/>
          <w:color w:val="000000"/>
        </w:rPr>
        <w:t>practices and processes</w:t>
      </w:r>
      <w:r>
        <w:rPr>
          <w:rFonts w:eastAsiaTheme="minorEastAsia" w:cstheme="minorBidi"/>
          <w:color w:val="000000"/>
        </w:rPr>
        <w:t>.</w:t>
      </w:r>
    </w:p>
    <w:p w14:paraId="6FB4AA4E" w14:textId="77777777" w:rsidR="00F47CD6" w:rsidRDefault="00F47CD6" w:rsidP="00F47CD6">
      <w:pPr>
        <w:numPr>
          <w:ilvl w:val="0"/>
          <w:numId w:val="43"/>
        </w:numPr>
        <w:spacing w:before="0" w:line="240" w:lineRule="auto"/>
        <w:ind w:left="357" w:hanging="357"/>
        <w:rPr>
          <w:rFonts w:eastAsiaTheme="minorEastAsia" w:cstheme="minorBidi"/>
          <w:color w:val="000000"/>
        </w:rPr>
      </w:pPr>
      <w:r>
        <w:rPr>
          <w:rFonts w:eastAsiaTheme="minorEastAsia" w:cstheme="minorBidi"/>
          <w:color w:val="000000"/>
        </w:rPr>
        <w:t>M</w:t>
      </w:r>
      <w:r w:rsidRPr="632A0635">
        <w:rPr>
          <w:rFonts w:eastAsiaTheme="minorEastAsia" w:cstheme="minorBidi"/>
          <w:color w:val="000000"/>
        </w:rPr>
        <w:t xml:space="preserve">anage a team of </w:t>
      </w:r>
      <w:r>
        <w:rPr>
          <w:rFonts w:eastAsiaTheme="minorEastAsia" w:cstheme="minorBidi"/>
          <w:color w:val="000000"/>
        </w:rPr>
        <w:t xml:space="preserve">technical AI and </w:t>
      </w:r>
      <w:r w:rsidRPr="632A0635">
        <w:rPr>
          <w:rFonts w:eastAsiaTheme="minorEastAsia" w:cstheme="minorBidi"/>
          <w:color w:val="000000"/>
        </w:rPr>
        <w:t xml:space="preserve">data </w:t>
      </w:r>
      <w:r>
        <w:rPr>
          <w:rFonts w:eastAsiaTheme="minorEastAsia" w:cstheme="minorBidi"/>
          <w:color w:val="000000"/>
        </w:rPr>
        <w:t>specialist</w:t>
      </w:r>
      <w:r w:rsidRPr="632A0635">
        <w:rPr>
          <w:rFonts w:eastAsiaTheme="minorEastAsia" w:cstheme="minorBidi"/>
          <w:color w:val="000000"/>
        </w:rPr>
        <w:t>, providing guidance and mentorship.</w:t>
      </w:r>
    </w:p>
    <w:p w14:paraId="3115586D" w14:textId="523CA030" w:rsidR="00495B3B" w:rsidRPr="00495B3B" w:rsidRDefault="00495B3B" w:rsidP="00495B3B">
      <w:pPr>
        <w:numPr>
          <w:ilvl w:val="0"/>
          <w:numId w:val="43"/>
        </w:numPr>
        <w:spacing w:before="0" w:after="0" w:line="240" w:lineRule="auto"/>
        <w:ind w:left="357" w:hanging="357"/>
        <w:rPr>
          <w:rFonts w:ascii="Arial" w:hAnsi="Arial" w:cs="Arial"/>
          <w:color w:val="363534"/>
          <w:szCs w:val="22"/>
        </w:rPr>
      </w:pPr>
      <w:r w:rsidRPr="00495B3B">
        <w:rPr>
          <w:rFonts w:ascii="Arial" w:hAnsi="Arial" w:cs="Arial"/>
          <w:color w:val="363534"/>
          <w:szCs w:val="22"/>
        </w:rPr>
        <w:t>To practice cultural safety by creating environments, relationships and systems free from racism and discrimination so that people can feel safe, valued and able to participate.</w:t>
      </w:r>
    </w:p>
    <w:p w14:paraId="1AEE2617" w14:textId="77777777" w:rsidR="00495B3B" w:rsidRPr="00495B3B" w:rsidRDefault="00495B3B" w:rsidP="00495B3B">
      <w:pPr>
        <w:spacing w:before="0" w:after="0" w:line="240" w:lineRule="auto"/>
        <w:ind w:left="360"/>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495B3B">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5E75EAC1" w14:textId="77777777" w:rsidR="001F197E" w:rsidRDefault="001F197E" w:rsidP="001F197E">
      <w:pPr>
        <w:spacing w:line="276" w:lineRule="auto"/>
        <w:rPr>
          <w:rFonts w:ascii="Arial" w:hAnsi="Arial"/>
          <w:bCs/>
          <w:i/>
          <w:iCs/>
        </w:rPr>
      </w:pPr>
      <w:bookmarkStart w:id="3" w:name="_Hlk116556854"/>
      <w:r w:rsidRPr="008109ED">
        <w:rPr>
          <w:rFonts w:ascii="Arial" w:hAnsi="Arial"/>
          <w:bCs/>
          <w:i/>
          <w:iCs/>
        </w:rPr>
        <w:t>Mandatory</w:t>
      </w:r>
    </w:p>
    <w:p w14:paraId="2AC5CEC0" w14:textId="795BE9E0" w:rsidR="00F12D31" w:rsidRDefault="00F12D31" w:rsidP="00DD337F">
      <w:pPr>
        <w:numPr>
          <w:ilvl w:val="0"/>
          <w:numId w:val="43"/>
        </w:numPr>
        <w:spacing w:before="0" w:line="240" w:lineRule="auto"/>
        <w:ind w:left="357" w:hanging="357"/>
        <w:rPr>
          <w:rFonts w:eastAsiaTheme="minorEastAsia" w:cstheme="minorBidi"/>
          <w:color w:val="000000"/>
          <w:lang w:eastAsia="zh-CN"/>
        </w:rPr>
      </w:pPr>
      <w:r>
        <w:rPr>
          <w:rFonts w:eastAsiaTheme="minorEastAsia" w:cstheme="minorBidi"/>
          <w:color w:val="000000"/>
          <w:lang w:eastAsia="zh-CN"/>
        </w:rPr>
        <w:t xml:space="preserve">Strong understanding and practical application of </w:t>
      </w:r>
      <w:r w:rsidR="0085514C">
        <w:rPr>
          <w:rFonts w:eastAsiaTheme="minorEastAsia" w:cstheme="minorBidi"/>
          <w:color w:val="000000"/>
          <w:lang w:eastAsia="zh-CN"/>
        </w:rPr>
        <w:t xml:space="preserve">AI &amp; </w:t>
      </w:r>
      <w:r>
        <w:rPr>
          <w:rFonts w:eastAsiaTheme="minorEastAsia" w:cstheme="minorBidi"/>
          <w:color w:val="000000"/>
          <w:lang w:eastAsia="zh-CN"/>
        </w:rPr>
        <w:t xml:space="preserve">data governance principles, </w:t>
      </w:r>
      <w:r w:rsidR="00FB280B">
        <w:rPr>
          <w:rFonts w:eastAsiaTheme="minorEastAsia" w:cstheme="minorBidi"/>
          <w:color w:val="000000"/>
          <w:lang w:eastAsia="zh-CN"/>
        </w:rPr>
        <w:t>risk</w:t>
      </w:r>
      <w:r w:rsidR="00FF4C82">
        <w:rPr>
          <w:rFonts w:eastAsiaTheme="minorEastAsia" w:cstheme="minorBidi"/>
          <w:color w:val="000000"/>
          <w:lang w:eastAsia="zh-CN"/>
        </w:rPr>
        <w:t>,</w:t>
      </w:r>
      <w:r w:rsidR="00FB280B">
        <w:rPr>
          <w:rFonts w:eastAsiaTheme="minorEastAsia" w:cstheme="minorBidi"/>
          <w:color w:val="000000"/>
          <w:lang w:eastAsia="zh-CN"/>
        </w:rPr>
        <w:t xml:space="preserve"> </w:t>
      </w:r>
      <w:r w:rsidR="00FF4C82">
        <w:rPr>
          <w:rFonts w:eastAsiaTheme="minorEastAsia" w:cstheme="minorBidi"/>
          <w:color w:val="000000"/>
          <w:lang w:eastAsia="zh-CN"/>
        </w:rPr>
        <w:t xml:space="preserve">compliance, </w:t>
      </w:r>
      <w:r w:rsidR="0085514C">
        <w:rPr>
          <w:rFonts w:eastAsiaTheme="minorEastAsia" w:cstheme="minorBidi"/>
          <w:color w:val="000000"/>
          <w:lang w:eastAsia="zh-CN"/>
        </w:rPr>
        <w:t xml:space="preserve">development of frameworks, </w:t>
      </w:r>
      <w:r>
        <w:rPr>
          <w:rFonts w:eastAsiaTheme="minorEastAsia" w:cstheme="minorBidi"/>
          <w:color w:val="000000"/>
          <w:lang w:eastAsia="zh-CN"/>
        </w:rPr>
        <w:t>standards and guidelines.</w:t>
      </w:r>
    </w:p>
    <w:p w14:paraId="6F6B350C" w14:textId="650BEB82" w:rsidR="00DD337F" w:rsidRDefault="00DD337F" w:rsidP="00DD337F">
      <w:pPr>
        <w:numPr>
          <w:ilvl w:val="0"/>
          <w:numId w:val="43"/>
        </w:numPr>
        <w:spacing w:before="0" w:line="240" w:lineRule="auto"/>
        <w:ind w:left="357" w:hanging="357"/>
        <w:rPr>
          <w:rFonts w:eastAsiaTheme="minorEastAsia" w:cstheme="minorBidi"/>
          <w:color w:val="000000"/>
          <w:lang w:eastAsia="zh-CN"/>
        </w:rPr>
      </w:pPr>
      <w:r w:rsidRPr="009F4106">
        <w:rPr>
          <w:rFonts w:eastAsiaTheme="minorEastAsia" w:cstheme="minorBidi"/>
          <w:color w:val="000000"/>
          <w:lang w:eastAsia="zh-CN"/>
        </w:rPr>
        <w:t xml:space="preserve">Demonstrated </w:t>
      </w:r>
      <w:r w:rsidR="002E5DB4">
        <w:rPr>
          <w:rFonts w:eastAsiaTheme="minorEastAsia" w:cstheme="minorBidi"/>
          <w:color w:val="000000"/>
          <w:lang w:eastAsia="zh-CN"/>
        </w:rPr>
        <w:t xml:space="preserve">hand on experience </w:t>
      </w:r>
      <w:r w:rsidR="005679D6">
        <w:rPr>
          <w:rFonts w:eastAsiaTheme="minorEastAsia" w:cstheme="minorBidi"/>
          <w:color w:val="000000"/>
          <w:lang w:eastAsia="zh-CN"/>
        </w:rPr>
        <w:t xml:space="preserve">in AI/ML solution implementation and strong </w:t>
      </w:r>
      <w:r w:rsidR="00E41CA0">
        <w:rPr>
          <w:rFonts w:eastAsiaTheme="minorEastAsia" w:cstheme="minorBidi"/>
          <w:color w:val="000000"/>
          <w:lang w:eastAsia="zh-CN"/>
        </w:rPr>
        <w:t xml:space="preserve">technical </w:t>
      </w:r>
      <w:r w:rsidRPr="009F4106">
        <w:rPr>
          <w:rFonts w:eastAsiaTheme="minorEastAsia" w:cstheme="minorBidi"/>
          <w:color w:val="000000"/>
          <w:lang w:eastAsia="zh-CN"/>
        </w:rPr>
        <w:t xml:space="preserve">proficiency </w:t>
      </w:r>
      <w:r w:rsidR="0066394B">
        <w:rPr>
          <w:rFonts w:eastAsiaTheme="minorEastAsia" w:cstheme="minorBidi"/>
          <w:color w:val="000000"/>
          <w:lang w:eastAsia="zh-CN"/>
        </w:rPr>
        <w:t xml:space="preserve">with Copilot Studio, AI Foundry, </w:t>
      </w:r>
      <w:r w:rsidR="00860F74">
        <w:rPr>
          <w:rFonts w:eastAsiaTheme="minorEastAsia" w:cstheme="minorBidi"/>
          <w:color w:val="000000"/>
          <w:lang w:eastAsia="zh-CN"/>
        </w:rPr>
        <w:t>Microsoft Purview</w:t>
      </w:r>
      <w:r w:rsidRPr="009F4106">
        <w:rPr>
          <w:rFonts w:eastAsiaTheme="minorEastAsia" w:cstheme="minorBidi"/>
          <w:color w:val="000000"/>
          <w:lang w:eastAsia="zh-CN"/>
        </w:rPr>
        <w:t xml:space="preserve"> </w:t>
      </w:r>
      <w:r w:rsidR="007C50E7">
        <w:rPr>
          <w:rFonts w:eastAsiaTheme="minorEastAsia" w:cstheme="minorBidi"/>
          <w:color w:val="000000"/>
          <w:lang w:eastAsia="zh-CN"/>
        </w:rPr>
        <w:t xml:space="preserve">and </w:t>
      </w:r>
      <w:r w:rsidR="003D27A4">
        <w:rPr>
          <w:rFonts w:eastAsiaTheme="minorEastAsia" w:cstheme="minorBidi"/>
          <w:color w:val="000000"/>
          <w:lang w:eastAsia="zh-CN"/>
        </w:rPr>
        <w:t>a strong ability to swiftly grasp and adopt new technologies.</w:t>
      </w:r>
    </w:p>
    <w:p w14:paraId="631A2D0A" w14:textId="79759FEF" w:rsidR="00C12C5C" w:rsidRPr="00961384" w:rsidRDefault="00C12C5C" w:rsidP="00C12C5C">
      <w:pPr>
        <w:numPr>
          <w:ilvl w:val="0"/>
          <w:numId w:val="43"/>
        </w:numPr>
        <w:spacing w:before="0" w:line="240" w:lineRule="auto"/>
        <w:ind w:left="357" w:hanging="357"/>
        <w:rPr>
          <w:rFonts w:eastAsiaTheme="minorEastAsia" w:cstheme="minorBidi"/>
          <w:color w:val="000000"/>
          <w:lang w:eastAsia="zh-CN"/>
        </w:rPr>
      </w:pPr>
      <w:r w:rsidRPr="00961384">
        <w:rPr>
          <w:rFonts w:eastAsiaTheme="minorEastAsia" w:cstheme="minorBidi"/>
          <w:color w:val="000000"/>
          <w:lang w:eastAsia="zh-CN"/>
        </w:rPr>
        <w:t xml:space="preserve">Proven experience </w:t>
      </w:r>
      <w:r w:rsidR="005679D6">
        <w:rPr>
          <w:rFonts w:eastAsiaTheme="minorEastAsia" w:cstheme="minorBidi"/>
          <w:color w:val="000000"/>
          <w:lang w:eastAsia="zh-CN"/>
        </w:rPr>
        <w:t>with Microsoft Fabric,</w:t>
      </w:r>
      <w:r w:rsidRPr="00961384">
        <w:rPr>
          <w:rFonts w:eastAsiaTheme="minorEastAsia" w:cstheme="minorBidi"/>
          <w:color w:val="000000"/>
          <w:lang w:eastAsia="zh-CN"/>
        </w:rPr>
        <w:t xml:space="preserve"> </w:t>
      </w:r>
      <w:r w:rsidR="00057B98" w:rsidRPr="009F4106">
        <w:rPr>
          <w:rFonts w:eastAsiaTheme="minorEastAsia" w:cstheme="minorBidi"/>
          <w:color w:val="000000"/>
          <w:lang w:eastAsia="zh-CN"/>
        </w:rPr>
        <w:t xml:space="preserve">designing and implementing </w:t>
      </w:r>
      <w:r w:rsidR="00057B98">
        <w:rPr>
          <w:rFonts w:eastAsiaTheme="minorEastAsia" w:cstheme="minorBidi"/>
          <w:color w:val="000000"/>
          <w:lang w:eastAsia="zh-CN"/>
        </w:rPr>
        <w:t xml:space="preserve">data </w:t>
      </w:r>
      <w:r w:rsidR="00057B98" w:rsidRPr="009F4106">
        <w:rPr>
          <w:rFonts w:eastAsiaTheme="minorEastAsia" w:cstheme="minorBidi"/>
          <w:color w:val="000000"/>
          <w:lang w:eastAsia="zh-CN"/>
        </w:rPr>
        <w:t>solutions</w:t>
      </w:r>
      <w:r w:rsidR="00057B98">
        <w:rPr>
          <w:rFonts w:eastAsiaTheme="minorEastAsia" w:cstheme="minorBidi"/>
          <w:color w:val="000000"/>
          <w:lang w:eastAsia="zh-CN"/>
        </w:rPr>
        <w:t>,</w:t>
      </w:r>
      <w:r w:rsidR="00057B98" w:rsidRPr="00961384">
        <w:rPr>
          <w:rFonts w:eastAsiaTheme="minorEastAsia" w:cstheme="minorBidi"/>
          <w:color w:val="000000"/>
          <w:lang w:eastAsia="zh-CN"/>
        </w:rPr>
        <w:t xml:space="preserve"> </w:t>
      </w:r>
      <w:r w:rsidRPr="00961384">
        <w:rPr>
          <w:rFonts w:eastAsiaTheme="minorEastAsia" w:cstheme="minorBidi"/>
          <w:color w:val="000000"/>
          <w:lang w:eastAsia="zh-CN"/>
        </w:rPr>
        <w:t>data modelling, including conceptual, logical, and physical data models</w:t>
      </w:r>
      <w:r w:rsidR="00A71B4B">
        <w:rPr>
          <w:rFonts w:eastAsiaTheme="minorEastAsia" w:cstheme="minorBidi"/>
          <w:color w:val="000000"/>
          <w:lang w:eastAsia="zh-CN"/>
        </w:rPr>
        <w:t>.</w:t>
      </w:r>
    </w:p>
    <w:p w14:paraId="3402C0BD" w14:textId="44970754" w:rsidR="004C564A" w:rsidRDefault="004C564A" w:rsidP="004C564A">
      <w:pPr>
        <w:numPr>
          <w:ilvl w:val="0"/>
          <w:numId w:val="43"/>
        </w:numPr>
        <w:spacing w:before="0" w:line="240" w:lineRule="auto"/>
        <w:ind w:left="357" w:hanging="357"/>
        <w:rPr>
          <w:rFonts w:eastAsiaTheme="minorEastAsia" w:cstheme="minorBidi"/>
          <w:color w:val="000000"/>
          <w:lang w:eastAsia="zh-CN"/>
        </w:rPr>
      </w:pPr>
      <w:r>
        <w:rPr>
          <w:rFonts w:eastAsiaTheme="minorEastAsia" w:cstheme="minorBidi"/>
          <w:color w:val="000000"/>
          <w:lang w:eastAsia="zh-CN"/>
        </w:rPr>
        <w:t xml:space="preserve">Experience in management, administration and utilisation of the </w:t>
      </w:r>
      <w:r w:rsidR="00F97A84">
        <w:rPr>
          <w:rFonts w:eastAsiaTheme="minorEastAsia" w:cstheme="minorBidi"/>
          <w:color w:val="000000"/>
          <w:lang w:eastAsia="zh-CN"/>
        </w:rPr>
        <w:t xml:space="preserve">Power BI </w:t>
      </w:r>
      <w:r>
        <w:rPr>
          <w:rFonts w:eastAsiaTheme="minorEastAsia" w:cstheme="minorBidi"/>
          <w:color w:val="000000"/>
          <w:lang w:eastAsia="zh-CN"/>
        </w:rPr>
        <w:t>and a strong understanding of their role in supporting the departments data visualisation and reporting capabilities.</w:t>
      </w:r>
    </w:p>
    <w:p w14:paraId="4DF3A289" w14:textId="2473F355" w:rsidR="003D3B5E" w:rsidRPr="009F4106" w:rsidRDefault="003D3B5E" w:rsidP="003D3B5E">
      <w:pPr>
        <w:numPr>
          <w:ilvl w:val="0"/>
          <w:numId w:val="43"/>
        </w:numPr>
        <w:spacing w:before="0" w:line="240" w:lineRule="auto"/>
        <w:ind w:left="357" w:hanging="357"/>
        <w:rPr>
          <w:rFonts w:eastAsiaTheme="minorEastAsia" w:cstheme="minorBidi"/>
          <w:color w:val="000000"/>
          <w:lang w:eastAsia="zh-CN"/>
        </w:rPr>
      </w:pPr>
      <w:r w:rsidRPr="009F4106">
        <w:rPr>
          <w:rFonts w:eastAsiaTheme="minorEastAsia" w:cstheme="minorBidi"/>
          <w:color w:val="000000"/>
          <w:lang w:eastAsia="zh-CN"/>
        </w:rPr>
        <w:t>Proven track record in</w:t>
      </w:r>
      <w:r w:rsidR="00C46C44">
        <w:rPr>
          <w:rFonts w:eastAsiaTheme="minorEastAsia" w:cstheme="minorBidi"/>
          <w:color w:val="000000"/>
          <w:lang w:eastAsia="zh-CN"/>
        </w:rPr>
        <w:t xml:space="preserve"> contributing to development and execution of </w:t>
      </w:r>
      <w:r>
        <w:rPr>
          <w:rFonts w:eastAsiaTheme="minorEastAsia" w:cstheme="minorBidi"/>
          <w:color w:val="000000"/>
          <w:lang w:eastAsia="zh-CN"/>
        </w:rPr>
        <w:t xml:space="preserve">strategic data initiatives </w:t>
      </w:r>
      <w:r w:rsidR="00824406">
        <w:rPr>
          <w:rFonts w:eastAsiaTheme="minorEastAsia" w:cstheme="minorBidi"/>
          <w:color w:val="000000"/>
          <w:lang w:eastAsia="zh-CN"/>
        </w:rPr>
        <w:t xml:space="preserve">and supporting the implementation of </w:t>
      </w:r>
      <w:r w:rsidRPr="009F4106">
        <w:rPr>
          <w:rFonts w:eastAsiaTheme="minorEastAsia" w:cstheme="minorBidi"/>
          <w:color w:val="000000"/>
          <w:lang w:eastAsia="zh-CN"/>
        </w:rPr>
        <w:t xml:space="preserve">data roadmap, ensuring </w:t>
      </w:r>
      <w:r>
        <w:rPr>
          <w:rFonts w:eastAsiaTheme="minorEastAsia" w:cstheme="minorBidi"/>
          <w:color w:val="000000"/>
          <w:lang w:eastAsia="zh-CN"/>
        </w:rPr>
        <w:t>alignment to departments objectives</w:t>
      </w:r>
      <w:r w:rsidRPr="009F4106">
        <w:rPr>
          <w:rFonts w:eastAsiaTheme="minorEastAsia" w:cstheme="minorBidi"/>
          <w:color w:val="000000"/>
          <w:lang w:eastAsia="zh-CN"/>
        </w:rPr>
        <w:t>.</w:t>
      </w:r>
    </w:p>
    <w:p w14:paraId="19524432" w14:textId="77777777" w:rsidR="001F197E" w:rsidRDefault="001F197E" w:rsidP="001F197E">
      <w:pPr>
        <w:spacing w:line="276" w:lineRule="auto"/>
        <w:rPr>
          <w:rFonts w:ascii="Arial" w:hAnsi="Arial"/>
          <w:bCs/>
          <w:i/>
          <w:iCs/>
        </w:rPr>
      </w:pPr>
      <w:r w:rsidRPr="008109ED">
        <w:rPr>
          <w:rFonts w:ascii="Arial" w:hAnsi="Arial"/>
          <w:bCs/>
          <w:i/>
          <w:iCs/>
        </w:rPr>
        <w:t>Desirable</w:t>
      </w:r>
    </w:p>
    <w:p w14:paraId="040EFE72" w14:textId="77777777" w:rsidR="001F197E" w:rsidRPr="008F384C" w:rsidRDefault="001F197E" w:rsidP="001F197E">
      <w:pPr>
        <w:numPr>
          <w:ilvl w:val="0"/>
          <w:numId w:val="43"/>
        </w:numPr>
        <w:spacing w:before="0" w:line="240" w:lineRule="auto"/>
        <w:ind w:left="357" w:hanging="357"/>
        <w:rPr>
          <w:rFonts w:eastAsiaTheme="minorEastAsia" w:cstheme="minorBidi"/>
          <w:color w:val="000000"/>
          <w:lang w:eastAsia="zh-CN"/>
        </w:rPr>
      </w:pPr>
      <w:r w:rsidRPr="008F384C">
        <w:rPr>
          <w:rFonts w:eastAsiaTheme="minorEastAsia" w:cstheme="minorBidi"/>
          <w:color w:val="000000"/>
          <w:lang w:eastAsia="zh-CN"/>
        </w:rPr>
        <w:t>Formal tertiary qualifications in Information Technology</w:t>
      </w:r>
      <w:r>
        <w:rPr>
          <w:rFonts w:eastAsiaTheme="minorEastAsia" w:cstheme="minorBidi"/>
          <w:color w:val="000000"/>
          <w:lang w:eastAsia="zh-CN"/>
        </w:rPr>
        <w:t xml:space="preserve"> </w:t>
      </w:r>
      <w:r w:rsidRPr="008F384C">
        <w:rPr>
          <w:rFonts w:eastAsiaTheme="minorEastAsia" w:cstheme="minorBidi"/>
          <w:color w:val="000000"/>
          <w:lang w:eastAsia="zh-CN"/>
        </w:rPr>
        <w:t>or related IT discipline</w:t>
      </w:r>
    </w:p>
    <w:bookmarkEnd w:id="3"/>
    <w:p w14:paraId="4E440B71" w14:textId="35EDE756" w:rsidR="001F197E" w:rsidRDefault="001F197E" w:rsidP="001F197E">
      <w:pPr>
        <w:numPr>
          <w:ilvl w:val="0"/>
          <w:numId w:val="43"/>
        </w:numPr>
        <w:spacing w:before="0" w:line="240" w:lineRule="auto"/>
        <w:ind w:left="357" w:hanging="357"/>
        <w:rPr>
          <w:rFonts w:eastAsiaTheme="minorEastAsia" w:cstheme="minorBidi"/>
          <w:color w:val="000000"/>
          <w:lang w:eastAsia="zh-CN"/>
        </w:rPr>
      </w:pPr>
      <w:r>
        <w:rPr>
          <w:rFonts w:eastAsiaTheme="minorEastAsia" w:cstheme="minorBidi"/>
          <w:color w:val="000000"/>
          <w:lang w:eastAsia="zh-CN"/>
        </w:rPr>
        <w:t xml:space="preserve">Experience working in across functional agile </w:t>
      </w:r>
      <w:r w:rsidR="00B63393">
        <w:rPr>
          <w:rFonts w:eastAsiaTheme="minorEastAsia" w:cstheme="minorBidi"/>
          <w:color w:val="000000"/>
          <w:lang w:eastAsia="zh-CN"/>
        </w:rPr>
        <w:t>environment</w:t>
      </w:r>
    </w:p>
    <w:p w14:paraId="39352F96" w14:textId="77777777" w:rsidR="00534F52" w:rsidRDefault="001F197E" w:rsidP="00534F52">
      <w:pPr>
        <w:pStyle w:val="ListParagraph"/>
        <w:numPr>
          <w:ilvl w:val="0"/>
          <w:numId w:val="43"/>
        </w:numPr>
        <w:spacing w:before="160" w:after="0"/>
        <w:rPr>
          <w:rFonts w:eastAsiaTheme="minorEastAsia" w:cstheme="minorBidi"/>
          <w:color w:val="000000"/>
          <w:lang w:eastAsia="zh-CN"/>
        </w:rPr>
      </w:pPr>
      <w:r w:rsidRPr="00534F52">
        <w:rPr>
          <w:rFonts w:eastAsiaTheme="minorEastAsia" w:cstheme="minorBidi"/>
          <w:color w:val="000000"/>
          <w:lang w:eastAsia="zh-CN"/>
        </w:rPr>
        <w:t>Knowledge of ITIL processes</w:t>
      </w:r>
    </w:p>
    <w:p w14:paraId="061A08B8" w14:textId="77777777" w:rsidR="00534F52" w:rsidRPr="00534F52" w:rsidRDefault="00534F52" w:rsidP="00534F52">
      <w:pPr>
        <w:pStyle w:val="ListParagraph"/>
        <w:spacing w:before="160" w:after="0"/>
        <w:ind w:left="360"/>
        <w:rPr>
          <w:rFonts w:eastAsiaTheme="minorEastAsia" w:cstheme="minorBidi"/>
          <w:color w:val="000000"/>
          <w:lang w:eastAsia="zh-CN"/>
        </w:rPr>
      </w:pPr>
    </w:p>
    <w:p w14:paraId="62DD3F46" w14:textId="6768C407" w:rsidR="00495B3B" w:rsidRPr="00495B3B" w:rsidRDefault="00495B3B" w:rsidP="001F197E">
      <w:pPr>
        <w:spacing w:before="160" w:after="0"/>
        <w:rPr>
          <w:rFonts w:ascii="Arial" w:hAnsi="Arial" w:cs="Arial"/>
          <w:b/>
          <w:color w:val="363534"/>
        </w:rPr>
      </w:pPr>
      <w:r w:rsidRPr="00495B3B">
        <w:rPr>
          <w:rFonts w:ascii="Arial" w:hAnsi="Arial" w:cs="Arial"/>
          <w:b/>
          <w:color w:val="363534"/>
        </w:rPr>
        <w:t>Capabilities</w:t>
      </w:r>
    </w:p>
    <w:p w14:paraId="6CF5F8E5" w14:textId="77777777" w:rsidR="00534F52" w:rsidRDefault="00534F52" w:rsidP="00534F52">
      <w:pPr>
        <w:numPr>
          <w:ilvl w:val="0"/>
          <w:numId w:val="43"/>
        </w:numPr>
        <w:tabs>
          <w:tab w:val="clear" w:pos="360"/>
          <w:tab w:val="num" w:pos="284"/>
        </w:tabs>
        <w:spacing w:before="60" w:after="0" w:line="240" w:lineRule="auto"/>
        <w:ind w:left="284" w:hanging="284"/>
        <w:rPr>
          <w:rFonts w:ascii="Arial" w:hAnsi="Arial"/>
          <w:szCs w:val="22"/>
          <w:lang w:eastAsia="zh-CN"/>
        </w:rPr>
      </w:pPr>
      <w:bookmarkStart w:id="4" w:name="_Hlk102550785"/>
      <w:r w:rsidRPr="00B44812">
        <w:rPr>
          <w:rFonts w:ascii="Arial" w:hAnsi="Arial"/>
          <w:b/>
          <w:bCs/>
          <w:szCs w:val="22"/>
          <w:lang w:eastAsia="zh-CN"/>
        </w:rPr>
        <w:t>Interpersonal Skills:</w:t>
      </w:r>
      <w:r w:rsidRPr="00B44812">
        <w:rPr>
          <w:rFonts w:ascii="Arial" w:hAnsi="Arial"/>
          <w:szCs w:val="22"/>
          <w:lang w:eastAsia="zh-CN"/>
        </w:rPr>
        <w:t xml:space="preserve"> </w:t>
      </w:r>
      <w:r w:rsidRPr="009074EF">
        <w:rPr>
          <w:rFonts w:ascii="Arial" w:hAnsi="Arial"/>
          <w:szCs w:val="22"/>
          <w:lang w:eastAsia="zh-CN"/>
        </w:rPr>
        <w:t>Detects the underlying concerns, interests or emotions that lie behind what is being said &amp; done; Presents as genuine &amp; sincere when dealing with others; Projects an objective view of another’s positions; Uses understanding of individuals to get the best outcomes for the person &amp; organisation.</w:t>
      </w:r>
    </w:p>
    <w:p w14:paraId="335A5C35" w14:textId="77777777" w:rsidR="00534F52" w:rsidRDefault="00534F52" w:rsidP="00534F52">
      <w:pPr>
        <w:numPr>
          <w:ilvl w:val="0"/>
          <w:numId w:val="43"/>
        </w:numPr>
        <w:tabs>
          <w:tab w:val="clear" w:pos="360"/>
          <w:tab w:val="num" w:pos="284"/>
        </w:tabs>
        <w:spacing w:before="60" w:after="0" w:line="240" w:lineRule="auto"/>
        <w:ind w:left="284" w:hanging="284"/>
        <w:rPr>
          <w:rFonts w:ascii="Arial" w:hAnsi="Arial"/>
          <w:szCs w:val="22"/>
          <w:lang w:eastAsia="zh-CN"/>
        </w:rPr>
      </w:pPr>
      <w:r w:rsidRPr="0081561D">
        <w:rPr>
          <w:rFonts w:ascii="Arial" w:hAnsi="Arial"/>
          <w:b/>
          <w:bCs/>
          <w:szCs w:val="22"/>
          <w:lang w:eastAsia="zh-CN"/>
        </w:rPr>
        <w:t>Critical Thinking and Problem Solving:</w:t>
      </w:r>
      <w:r>
        <w:rPr>
          <w:rFonts w:ascii="Arial" w:hAnsi="Arial"/>
          <w:szCs w:val="22"/>
          <w:lang w:eastAsia="zh-CN"/>
        </w:rPr>
        <w:t xml:space="preserve"> </w:t>
      </w:r>
      <w:r w:rsidRPr="0081561D">
        <w:rPr>
          <w:rFonts w:ascii="Arial" w:hAnsi="Arial"/>
          <w:szCs w:val="22"/>
          <w:lang w:eastAsia="zh-CN"/>
        </w:rPr>
        <w:t>Takes into account wider business context within business unit when considering options to resolve issues. Identifies recurring problems and prevents future recurrence by integrating solutions into work process. Delivers tangible business outcomes as a result of critically evaluating problems from multiple perspectives and delivering effective solutions.</w:t>
      </w:r>
    </w:p>
    <w:p w14:paraId="2C903033" w14:textId="77777777" w:rsidR="00534F52" w:rsidRPr="00352FB0" w:rsidRDefault="00534F52" w:rsidP="00534F52">
      <w:pPr>
        <w:numPr>
          <w:ilvl w:val="0"/>
          <w:numId w:val="43"/>
        </w:numPr>
        <w:tabs>
          <w:tab w:val="clear" w:pos="360"/>
          <w:tab w:val="num" w:pos="284"/>
        </w:tabs>
        <w:spacing w:before="60" w:after="0" w:line="240" w:lineRule="auto"/>
        <w:ind w:left="284" w:hanging="284"/>
        <w:rPr>
          <w:rFonts w:asciiTheme="majorHAnsi" w:eastAsiaTheme="majorEastAsia" w:hAnsiTheme="majorHAnsi" w:cstheme="majorBidi"/>
          <w:b/>
          <w:bCs/>
        </w:rPr>
      </w:pPr>
      <w:r w:rsidRPr="00634C2A">
        <w:rPr>
          <w:rFonts w:ascii="Arial" w:hAnsi="Arial"/>
          <w:b/>
          <w:bCs/>
          <w:szCs w:val="22"/>
          <w:lang w:eastAsia="zh-CN"/>
        </w:rPr>
        <w:t xml:space="preserve">Communicate with impact: </w:t>
      </w:r>
      <w:r w:rsidRPr="00634C2A">
        <w:rPr>
          <w:rFonts w:ascii="Arial" w:hAnsi="Arial"/>
          <w:szCs w:val="22"/>
          <w:lang w:eastAsia="zh-CN"/>
        </w:rPr>
        <w:t>Makes a positive impression on others &amp; comes across with credibility; Communicates orally in a manner that is clear fluent and holds the listeners' attention; Able to deal with difficult &amp; sensitive topics &amp; questions.</w:t>
      </w:r>
    </w:p>
    <w:p w14:paraId="3295F14A" w14:textId="77777777" w:rsidR="00534F52" w:rsidRPr="005F0354" w:rsidRDefault="00534F52" w:rsidP="00534F52">
      <w:pPr>
        <w:numPr>
          <w:ilvl w:val="0"/>
          <w:numId w:val="43"/>
        </w:numPr>
        <w:tabs>
          <w:tab w:val="clear" w:pos="360"/>
          <w:tab w:val="num" w:pos="284"/>
        </w:tabs>
        <w:spacing w:before="60" w:after="0" w:line="240" w:lineRule="auto"/>
        <w:ind w:left="284" w:hanging="284"/>
        <w:rPr>
          <w:rFonts w:ascii="Arial" w:hAnsi="Arial"/>
          <w:szCs w:val="22"/>
          <w:lang w:eastAsia="zh-CN"/>
        </w:rPr>
      </w:pPr>
      <w:r w:rsidRPr="008F384C">
        <w:rPr>
          <w:rFonts w:ascii="Arial" w:hAnsi="Arial"/>
          <w:b/>
          <w:bCs/>
          <w:szCs w:val="22"/>
          <w:lang w:eastAsia="zh-CN"/>
        </w:rPr>
        <w:t>Systems Thinking:</w:t>
      </w:r>
      <w:r>
        <w:rPr>
          <w:rFonts w:ascii="Arial" w:hAnsi="Arial"/>
          <w:b/>
          <w:bCs/>
          <w:szCs w:val="22"/>
          <w:lang w:eastAsia="zh-CN"/>
        </w:rPr>
        <w:t xml:space="preserve"> </w:t>
      </w:r>
      <w:r w:rsidRPr="008F384C">
        <w:rPr>
          <w:rFonts w:ascii="Arial" w:hAnsi="Arial"/>
          <w:szCs w:val="22"/>
          <w:lang w:eastAsia="zh-CN"/>
        </w:rPr>
        <w:t>Assesses situations and identifies the best systems tools for analysing, understanding the system and addressing problems; Can apply system archetypes to identify common dynamics that appear in different situations; Identifies &amp; understands the impact of particular courses of action on other parts of the organisation or more broadly.</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444933">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7075C20A"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534F52">
              <w:rPr>
                <w:rFonts w:cs="Arial"/>
                <w:color w:val="1A1A1A"/>
                <w:sz w:val="20"/>
              </w:rPr>
              <w:t>0</w:t>
            </w:r>
            <w:r w:rsidRPr="00495B3B">
              <w:rPr>
                <w:rFonts w:cs="Arial"/>
                <w:color w:val="1A1A1A"/>
                <w:sz w:val="20"/>
              </w:rPr>
              <w:t xml:space="preserve"> </w:t>
            </w:r>
          </w:p>
        </w:tc>
      </w:tr>
      <w:tr w:rsidR="00495B3B" w:rsidRPr="00495B3B" w14:paraId="13112EBA" w14:textId="77777777" w:rsidTr="00444933">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495B3B" w:rsidRDefault="00495B3B" w:rsidP="00495B3B">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7E591157" w14:textId="77777777" w:rsidR="00495B3B" w:rsidRPr="00495B3B" w:rsidRDefault="00495B3B" w:rsidP="00495B3B">
            <w:pPr>
              <w:rPr>
                <w:rFonts w:ascii="Arial" w:hAnsi="Arial" w:cs="Arial"/>
                <w:color w:val="1A1A1A"/>
                <w:sz w:val="20"/>
              </w:rPr>
            </w:pPr>
          </w:p>
        </w:tc>
        <w:tc>
          <w:tcPr>
            <w:tcW w:w="6803" w:type="dxa"/>
            <w:shd w:val="clear" w:color="auto" w:fill="auto"/>
          </w:tcPr>
          <w:p w14:paraId="7216FB89" w14:textId="77777777" w:rsidR="00495B3B" w:rsidRPr="00495B3B" w:rsidRDefault="00495B3B" w:rsidP="00495B3B">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lastRenderedPageBreak/>
              <w:t>Sedentary desk work</w:t>
            </w:r>
          </w:p>
          <w:p w14:paraId="4162592B" w14:textId="77777777" w:rsidR="00495B3B" w:rsidRPr="00495B3B" w:rsidRDefault="00495B3B" w:rsidP="00495B3B">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Manual handling</w:t>
            </w:r>
          </w:p>
          <w:p w14:paraId="23FF4545" w14:textId="77777777" w:rsidR="00495B3B" w:rsidRPr="00495B3B" w:rsidRDefault="00495B3B" w:rsidP="00495B3B">
            <w:pPr>
              <w:numPr>
                <w:ilvl w:val="0"/>
                <w:numId w:val="44"/>
              </w:numPr>
              <w:spacing w:line="240" w:lineRule="auto"/>
              <w:ind w:left="714" w:hanging="357"/>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Emergency response work</w:t>
            </w:r>
          </w:p>
        </w:tc>
      </w:tr>
      <w:tr w:rsidR="00495B3B" w:rsidRPr="00495B3B" w14:paraId="7CD2DEBC" w14:textId="77777777" w:rsidTr="0044493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53A5410" w14:textId="77777777" w:rsidR="00495B3B" w:rsidRPr="00495B3B" w:rsidRDefault="00495B3B" w:rsidP="00495B3B">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79B7B004" w14:textId="77777777" w:rsidR="00495B3B" w:rsidRPr="00495B3B" w:rsidRDefault="00495B3B" w:rsidP="00495B3B">
            <w:pPr>
              <w:rPr>
                <w:rFonts w:ascii="Arial" w:hAnsi="Arial" w:cs="Arial"/>
                <w:color w:val="1A1A1A"/>
                <w:sz w:val="20"/>
              </w:rPr>
            </w:pPr>
          </w:p>
          <w:p w14:paraId="16E8913A" w14:textId="77777777" w:rsidR="00495B3B" w:rsidRPr="00495B3B" w:rsidRDefault="00495B3B" w:rsidP="00495B3B">
            <w:pPr>
              <w:tabs>
                <w:tab w:val="left" w:pos="2500"/>
              </w:tabs>
              <w:rPr>
                <w:rFonts w:ascii="Arial" w:hAnsi="Arial" w:cs="Arial"/>
                <w:sz w:val="20"/>
              </w:rPr>
            </w:pPr>
            <w:r w:rsidRPr="00495B3B">
              <w:rPr>
                <w:rFonts w:ascii="Arial" w:hAnsi="Arial" w:cs="Arial"/>
                <w:sz w:val="20"/>
              </w:rPr>
              <w:tab/>
            </w:r>
          </w:p>
        </w:tc>
        <w:tc>
          <w:tcPr>
            <w:tcW w:w="6803" w:type="dxa"/>
            <w:shd w:val="clear" w:color="auto" w:fill="auto"/>
          </w:tcPr>
          <w:p w14:paraId="6504E382" w14:textId="77777777" w:rsidR="008D5054" w:rsidRPr="00495B3B" w:rsidRDefault="008D5054" w:rsidP="008D5054">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0798F0C9" w14:textId="77777777" w:rsidR="008D5054" w:rsidRPr="00495B3B" w:rsidRDefault="008D5054" w:rsidP="008D5054">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p w14:paraId="4A0A00F0" w14:textId="49A74CF2"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This position has a requirement to work shift work or out of hours work will be required that will involve evening or weekend work including occasional overnight travel.</w:t>
            </w:r>
          </w:p>
        </w:tc>
      </w:tr>
      <w:bookmarkEnd w:id="4"/>
      <w:tr w:rsidR="00495B3B" w:rsidRPr="00495B3B" w14:paraId="555B356F" w14:textId="77777777" w:rsidTr="00444933">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3039A190" w14:textId="77777777" w:rsidR="008D5054" w:rsidRPr="00495B3B" w:rsidRDefault="008D5054" w:rsidP="008D5054">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2DF7EA41" w14:textId="77777777" w:rsidR="008D5054" w:rsidRPr="00495B3B" w:rsidRDefault="008D5054" w:rsidP="008D5054">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1AE28A65" w:rsidR="00495B3B" w:rsidRPr="00495B3B" w:rsidRDefault="008D5054" w:rsidP="008D5054">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8D5054" w:rsidRPr="00495B3B" w14:paraId="10873C64" w14:textId="77777777" w:rsidTr="0044493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8D5054" w:rsidRPr="00495B3B" w:rsidRDefault="008D5054" w:rsidP="008D5054">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2F1AF328" w:rsidR="008D5054" w:rsidRPr="00495B3B" w:rsidRDefault="008D5054" w:rsidP="008D5054">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2C23B5AC" w14:textId="77777777" w:rsidR="008D5054" w:rsidRPr="00495B3B" w:rsidRDefault="008D5054" w:rsidP="008D5054">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70FD63A5" w14:textId="77777777" w:rsidR="008D5054" w:rsidRPr="00454423" w:rsidRDefault="008D5054" w:rsidP="008D5054">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43E49AD1" w14:textId="77777777" w:rsidR="008D5054" w:rsidRPr="005763CD" w:rsidRDefault="008D5054" w:rsidP="008D5054">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341410BA" w14:textId="77777777" w:rsidR="008D5054" w:rsidRPr="005763CD" w:rsidRDefault="008D5054" w:rsidP="008D5054">
      <w:pPr>
        <w:spacing w:before="0" w:after="0"/>
        <w:rPr>
          <w:rFonts w:ascii="Arial" w:hAnsi="Arial" w:cs="Arial"/>
        </w:rPr>
      </w:pPr>
    </w:p>
    <w:p w14:paraId="00D29062" w14:textId="77777777" w:rsidR="008D5054" w:rsidRPr="005763CD" w:rsidRDefault="008D5054" w:rsidP="008D5054">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3" w:history="1">
        <w:r w:rsidRPr="00220147">
          <w:rPr>
            <w:rStyle w:val="Hyperlink"/>
            <w:rFonts w:ascii="Arial" w:hAnsi="Arial" w:cs="Arial"/>
            <w:lang w:eastAsia="en-US"/>
          </w:rPr>
          <w:t>www.deeca.vic.gov.au</w:t>
        </w:r>
      </w:hyperlink>
    </w:p>
    <w:p w14:paraId="28F9A6CA" w14:textId="77777777" w:rsidR="008D5054" w:rsidRPr="00495B3B" w:rsidRDefault="008D5054" w:rsidP="008D5054">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0C806D27" w14:textId="77777777" w:rsidR="008D5054" w:rsidRPr="002775A7" w:rsidRDefault="008D5054" w:rsidP="008D5054">
      <w:pPr>
        <w:spacing w:before="0" w:after="0" w:line="240" w:lineRule="auto"/>
        <w:jc w:val="both"/>
        <w:rPr>
          <w:rFonts w:ascii="Arial" w:hAnsi="Arial" w:cs="Arial"/>
        </w:rPr>
      </w:pPr>
      <w:r w:rsidRPr="00AC1638">
        <w:rPr>
          <w:rFonts w:ascii="Arial" w:hAnsi="Arial" w:cs="Arial"/>
        </w:rPr>
        <w:t xml:space="preserve">Our values align with the core </w:t>
      </w:r>
      <w:hyperlink r:id="rId34"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254735E3" w14:textId="13330979" w:rsidR="008D5054" w:rsidRPr="008D5054" w:rsidRDefault="008D5054" w:rsidP="008D5054">
      <w:pPr>
        <w:rPr>
          <w:rFonts w:ascii="Arial" w:hAnsi="Arial" w:cs="Arial"/>
          <w:color w:val="000000"/>
          <w:szCs w:val="22"/>
        </w:rPr>
      </w:pPr>
      <w:r w:rsidRPr="00AC1638">
        <w:rPr>
          <w:rFonts w:ascii="Arial" w:eastAsia="Microsoft JhengHei" w:hAnsi="Arial"/>
          <w:color w:val="442D97"/>
          <w:sz w:val="28"/>
          <w:szCs w:val="28"/>
        </w:rPr>
        <w:t>Our Community Charter</w:t>
      </w:r>
    </w:p>
    <w:p w14:paraId="37EB13B1" w14:textId="77777777" w:rsidR="008D5054" w:rsidRPr="00AC1638" w:rsidRDefault="008D5054" w:rsidP="008D5054">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505F390D" w14:textId="77777777" w:rsidR="008D5054" w:rsidRPr="00495B3B" w:rsidRDefault="008D5054" w:rsidP="008D5054">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701C9A10" w14:textId="77777777" w:rsidR="008D5054" w:rsidRDefault="008D5054" w:rsidP="008D5054">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144F38B3" w14:textId="77777777" w:rsidR="008D5054" w:rsidRPr="00495B3B" w:rsidRDefault="008D5054" w:rsidP="008D5054">
      <w:pPr>
        <w:spacing w:line="240" w:lineRule="auto"/>
        <w:contextualSpacing/>
        <w:outlineLvl w:val="1"/>
        <w:rPr>
          <w:rFonts w:ascii="Arial" w:hAnsi="Arial" w:cs="Arial"/>
          <w:color w:val="363534"/>
        </w:rPr>
      </w:pPr>
    </w:p>
    <w:p w14:paraId="3E3ED942" w14:textId="77777777" w:rsidR="008D5054" w:rsidRPr="00495B3B" w:rsidRDefault="008D5054" w:rsidP="008D5054">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0C219597" w14:textId="77777777" w:rsidR="008D5054" w:rsidRPr="00495B3B" w:rsidRDefault="008D5054" w:rsidP="008D5054">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7F7488CF" w14:textId="77777777" w:rsidR="008D5054" w:rsidRPr="00495B3B" w:rsidRDefault="008D5054" w:rsidP="008D5054">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34B16DED" w14:textId="77777777" w:rsidR="008D5054" w:rsidRPr="00495B3B" w:rsidRDefault="008D5054" w:rsidP="008D5054">
      <w:pPr>
        <w:spacing w:before="0" w:after="0"/>
        <w:rPr>
          <w:rFonts w:ascii="Arial" w:hAnsi="Arial" w:cs="Arial"/>
          <w:color w:val="363534"/>
          <w:szCs w:val="22"/>
        </w:rPr>
      </w:pPr>
      <w:r w:rsidRPr="00495B3B">
        <w:rPr>
          <w:rFonts w:ascii="Arial" w:eastAsia="Calibri" w:hAnsi="Arial" w:cs="Arial"/>
          <w:color w:val="363534"/>
          <w:szCs w:val="22"/>
        </w:rPr>
        <w:lastRenderedPageBreak/>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15D2F956" w14:textId="77777777" w:rsidR="008D5054" w:rsidRPr="00495B3B" w:rsidRDefault="008D5054" w:rsidP="008D5054">
      <w:pPr>
        <w:rPr>
          <w:rFonts w:ascii="Arial" w:hAnsi="Arial" w:cs="Arial"/>
          <w:b/>
          <w:bCs/>
          <w:color w:val="363534"/>
        </w:rPr>
      </w:pPr>
      <w:r w:rsidRPr="00495B3B">
        <w:rPr>
          <w:rFonts w:ascii="Arial" w:hAnsi="Arial" w:cs="Arial"/>
          <w:b/>
          <w:bCs/>
          <w:color w:val="363534"/>
        </w:rPr>
        <w:t>Aboriginal Cultural Safety</w:t>
      </w:r>
    </w:p>
    <w:p w14:paraId="59B422B8" w14:textId="77777777" w:rsidR="008D5054" w:rsidRPr="00495B3B" w:rsidRDefault="008D5054" w:rsidP="008D5054">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5" w:history="1">
        <w:r w:rsidRPr="726134F3">
          <w:rPr>
            <w:rStyle w:val="Hyperlink"/>
            <w:rFonts w:ascii="Arial" w:hAnsi="Arial" w:cs="Arial"/>
          </w:rPr>
          <w:t>aboriginal.employment@deeca.vic.gov.au</w:t>
        </w:r>
      </w:hyperlink>
      <w:r>
        <w:t>.</w:t>
      </w:r>
    </w:p>
    <w:p w14:paraId="6EA4DBCF" w14:textId="77777777" w:rsidR="008D5054" w:rsidRPr="00495B3B" w:rsidRDefault="008D5054" w:rsidP="008D5054">
      <w:pPr>
        <w:rPr>
          <w:rFonts w:ascii="Arial" w:hAnsi="Arial" w:cs="Arial"/>
          <w:b/>
          <w:color w:val="363534"/>
          <w:szCs w:val="22"/>
        </w:rPr>
      </w:pPr>
      <w:r w:rsidRPr="00495B3B">
        <w:rPr>
          <w:rFonts w:ascii="Arial" w:hAnsi="Arial" w:cs="Arial"/>
          <w:b/>
          <w:color w:val="363534"/>
          <w:szCs w:val="22"/>
        </w:rPr>
        <w:t>Balancing your Life / Hybrid Working</w:t>
      </w:r>
    </w:p>
    <w:p w14:paraId="459194C7" w14:textId="77777777" w:rsidR="008D5054" w:rsidRPr="00495B3B" w:rsidRDefault="008D5054" w:rsidP="008D5054">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7D056471" w14:textId="77777777" w:rsidR="008D5054" w:rsidRPr="00495B3B" w:rsidRDefault="008D5054" w:rsidP="008D5054">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6" w:history="1">
        <w:r w:rsidRPr="00220147">
          <w:rPr>
            <w:rStyle w:val="Hyperlink"/>
            <w:rFonts w:ascii="Arial" w:eastAsia="Microsoft JhengHei" w:hAnsi="Arial" w:cs="Arial"/>
            <w:sz w:val="22"/>
            <w:szCs w:val="24"/>
            <w:lang w:eastAsia="en-US"/>
          </w:rPr>
          <w:t>customer.service@deeca.vic.gov.au</w:t>
        </w:r>
      </w:hyperlink>
    </w:p>
    <w:p w14:paraId="69B28C1E" w14:textId="01B63964" w:rsidR="00A14A3F" w:rsidRDefault="00A14A3F" w:rsidP="008D5054">
      <w:pPr>
        <w:keepNext/>
        <w:spacing w:before="360" w:line="240" w:lineRule="auto"/>
      </w:pPr>
    </w:p>
    <w:sectPr w:rsidR="00A14A3F" w:rsidSect="007425C9">
      <w:headerReference w:type="default" r:id="rId37"/>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E43AF16" w14:textId="77777777" w:rsidR="001C43F3" w:rsidRDefault="001C43F3" w:rsidP="00CD157B">
      <w:pPr>
        <w:pStyle w:val="NoSpacing"/>
      </w:pPr>
    </w:p>
    <w:p w14:paraId="15A0B743" w14:textId="77777777" w:rsidR="001C43F3" w:rsidRDefault="001C43F3"/>
  </w:endnote>
  <w:endnote w:type="continuationSeparator" w:id="0">
    <w:p w14:paraId="7D9F3D68" w14:textId="77777777" w:rsidR="001C43F3" w:rsidRDefault="001C43F3" w:rsidP="00CD157B">
      <w:pPr>
        <w:pStyle w:val="NoSpacing"/>
      </w:pPr>
    </w:p>
    <w:p w14:paraId="6103AB80" w14:textId="77777777" w:rsidR="001C43F3" w:rsidRDefault="001C43F3"/>
  </w:endnote>
  <w:endnote w:type="continuationNotice" w:id="1">
    <w:p w14:paraId="3048E108" w14:textId="77777777" w:rsidR="001C43F3" w:rsidRDefault="001C43F3" w:rsidP="00CD157B">
      <w:pPr>
        <w:pStyle w:val="NoSpacing"/>
      </w:pPr>
    </w:p>
    <w:p w14:paraId="76EDCBB1" w14:textId="77777777" w:rsidR="001C43F3" w:rsidRDefault="001C43F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444933">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Text Box 41"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Text Box 41"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71B23608" w:rsidR="00A60698" w:rsidRPr="00810C40" w:rsidRDefault="00495B3B" w:rsidP="00495B3B">
          <w:pPr>
            <w:pStyle w:val="FooterEven"/>
            <w:jc w:val="right"/>
          </w:pPr>
          <w:r>
            <w:t>May 2023</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Text Box 3"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Text Box 3"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38D5987F" w:rsidR="00495B3B" w:rsidRPr="00D55628" w:rsidRDefault="00495B3B" w:rsidP="00495B3B">
          <w:pPr>
            <w:pStyle w:val="FooterOddPageNumber"/>
            <w:ind w:left="-9070" w:firstLine="9070"/>
            <w:jc w:val="left"/>
          </w:pPr>
          <w:r>
            <w:t>May 2023</w:t>
          </w: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Text Box 40"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Text Box 40"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13BA024" w14:textId="77777777" w:rsidR="001C43F3" w:rsidRPr="0056073C" w:rsidRDefault="001C43F3" w:rsidP="005D764F">
      <w:pPr>
        <w:pStyle w:val="FootnoteSeparator"/>
      </w:pPr>
    </w:p>
    <w:p w14:paraId="377B40F2" w14:textId="77777777" w:rsidR="001C43F3" w:rsidRDefault="001C43F3"/>
  </w:footnote>
  <w:footnote w:type="continuationSeparator" w:id="0">
    <w:p w14:paraId="15151E20" w14:textId="77777777" w:rsidR="001C43F3" w:rsidRPr="00CA30B7" w:rsidRDefault="001C43F3" w:rsidP="006D5A90">
      <w:pPr>
        <w:rPr>
          <w:lang w:val="en-US"/>
        </w:rPr>
      </w:pPr>
      <w:r w:rsidRPr="00CA30B7">
        <w:rPr>
          <w:lang w:val="en-US"/>
        </w:rPr>
        <w:t>_______</w:t>
      </w:r>
    </w:p>
    <w:p w14:paraId="66315D15" w14:textId="77777777" w:rsidR="001C43F3" w:rsidRDefault="001C43F3"/>
  </w:footnote>
  <w:footnote w:type="continuationNotice" w:id="1">
    <w:p w14:paraId="6338DDFC" w14:textId="77777777" w:rsidR="001C43F3" w:rsidRDefault="001C43F3" w:rsidP="006D5A90"/>
    <w:p w14:paraId="17A8FF6A" w14:textId="77777777" w:rsidR="001C43F3" w:rsidRDefault="001C43F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7"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F4187C5" id="Freeform: Shape 32" o:spid="_x0000_s1026" alt="&quot;&quot;" style="position:absolute;margin-left:512.5pt;margin-top:0;width:83.0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6"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04F5B43" id="Freeform: Shape 33" o:spid="_x0000_s1026" alt="&quot;&quot;" style="position:absolute;margin-left:0;margin-top:0;width:595.3pt;height:35.15pt;z-index:25165824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8"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71CFB67" id="Freeform: Shape 34" o:spid="_x0000_s1026" alt="&quot;&quot;" style="position:absolute;margin-left:363.9pt;margin-top:0;width:115.6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9"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069919A" id="Freeform: Shape 37"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50"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05B904F" id="Freeform: Shape 38"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51"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489D470" id="Freeform: Shape 39"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1"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037FEB8" id="Freeform: Shape 2"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0"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4E3FE10" id="Freeform: Shape 25"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2"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A899A16" id="Freeform: Shape 5"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3"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EA8FB8A" id="Freeform: Shape 26"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8B17E37" id="Freeform: Shape 28" o:spid="_x0000_s1026" alt="&quot;&quot;"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5"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3418920" id="Freeform: Shape 29" o:spid="_x0000_s1026" alt="&quot;&quot;"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9C3227F"/>
    <w:multiLevelType w:val="multilevel"/>
    <w:tmpl w:val="3A9AB7C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 w15:restartNumberingAfterBreak="0">
    <w:nsid w:val="0B1D075A"/>
    <w:multiLevelType w:val="hybridMultilevel"/>
    <w:tmpl w:val="6B261D2E"/>
    <w:lvl w:ilvl="0" w:tplc="BFB06F86">
      <w:start w:val="1"/>
      <w:numFmt w:val="bullet"/>
      <w:lvlText w:val=""/>
      <w:lvlJc w:val="left"/>
      <w:pPr>
        <w:ind w:left="1288" w:hanging="360"/>
      </w:pPr>
      <w:rPr>
        <w:rFonts w:ascii="Symbol" w:hAnsi="Symbol" w:hint="default"/>
        <w:color w:val="auto"/>
      </w:rPr>
    </w:lvl>
    <w:lvl w:ilvl="1" w:tplc="0C090003">
      <w:start w:val="1"/>
      <w:numFmt w:val="bullet"/>
      <w:lvlText w:val="o"/>
      <w:lvlJc w:val="left"/>
      <w:pPr>
        <w:ind w:left="1724" w:hanging="360"/>
      </w:pPr>
      <w:rPr>
        <w:rFonts w:ascii="Courier New" w:hAnsi="Courier New" w:cs="Courier New" w:hint="default"/>
      </w:rPr>
    </w:lvl>
    <w:lvl w:ilvl="2" w:tplc="0C090005">
      <w:start w:val="1"/>
      <w:numFmt w:val="bullet"/>
      <w:lvlText w:val=""/>
      <w:lvlJc w:val="left"/>
      <w:pPr>
        <w:ind w:left="2444" w:hanging="360"/>
      </w:pPr>
      <w:rPr>
        <w:rFonts w:ascii="Wingdings" w:hAnsi="Wingdings" w:hint="default"/>
      </w:rPr>
    </w:lvl>
    <w:lvl w:ilvl="3" w:tplc="0C090001">
      <w:start w:val="1"/>
      <w:numFmt w:val="bullet"/>
      <w:lvlText w:val=""/>
      <w:lvlJc w:val="left"/>
      <w:pPr>
        <w:ind w:left="3164" w:hanging="360"/>
      </w:pPr>
      <w:rPr>
        <w:rFonts w:ascii="Symbol" w:hAnsi="Symbol" w:hint="default"/>
      </w:rPr>
    </w:lvl>
    <w:lvl w:ilvl="4" w:tplc="0C090003">
      <w:start w:val="1"/>
      <w:numFmt w:val="bullet"/>
      <w:lvlText w:val="o"/>
      <w:lvlJc w:val="left"/>
      <w:pPr>
        <w:ind w:left="3884" w:hanging="360"/>
      </w:pPr>
      <w:rPr>
        <w:rFonts w:ascii="Courier New" w:hAnsi="Courier New" w:cs="Courier New" w:hint="default"/>
      </w:rPr>
    </w:lvl>
    <w:lvl w:ilvl="5" w:tplc="0C090005">
      <w:start w:val="1"/>
      <w:numFmt w:val="bullet"/>
      <w:lvlText w:val=""/>
      <w:lvlJc w:val="left"/>
      <w:pPr>
        <w:ind w:left="4604" w:hanging="360"/>
      </w:pPr>
      <w:rPr>
        <w:rFonts w:ascii="Wingdings" w:hAnsi="Wingdings" w:hint="default"/>
      </w:rPr>
    </w:lvl>
    <w:lvl w:ilvl="6" w:tplc="0C090001">
      <w:start w:val="1"/>
      <w:numFmt w:val="bullet"/>
      <w:lvlText w:val=""/>
      <w:lvlJc w:val="left"/>
      <w:pPr>
        <w:ind w:left="5324" w:hanging="360"/>
      </w:pPr>
      <w:rPr>
        <w:rFonts w:ascii="Symbol" w:hAnsi="Symbol" w:hint="default"/>
      </w:rPr>
    </w:lvl>
    <w:lvl w:ilvl="7" w:tplc="0C090003">
      <w:start w:val="1"/>
      <w:numFmt w:val="bullet"/>
      <w:lvlText w:val="o"/>
      <w:lvlJc w:val="left"/>
      <w:pPr>
        <w:ind w:left="6044" w:hanging="360"/>
      </w:pPr>
      <w:rPr>
        <w:rFonts w:ascii="Courier New" w:hAnsi="Courier New" w:cs="Courier New" w:hint="default"/>
      </w:rPr>
    </w:lvl>
    <w:lvl w:ilvl="8" w:tplc="0C090005">
      <w:start w:val="1"/>
      <w:numFmt w:val="bullet"/>
      <w:lvlText w:val=""/>
      <w:lvlJc w:val="left"/>
      <w:pPr>
        <w:ind w:left="6764" w:hanging="360"/>
      </w:pPr>
      <w:rPr>
        <w:rFonts w:ascii="Wingdings" w:hAnsi="Wingdings" w:hint="default"/>
      </w:rPr>
    </w:lvl>
  </w:abstractNum>
  <w:abstractNum w:abstractNumId="7"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8"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9" w15:restartNumberingAfterBreak="0">
    <w:nsid w:val="0E726909"/>
    <w:multiLevelType w:val="hybridMultilevel"/>
    <w:tmpl w:val="91888D62"/>
    <w:lvl w:ilvl="0" w:tplc="AA9C0986">
      <w:numFmt w:val="bullet"/>
      <w:lvlText w:val=""/>
      <w:lvlJc w:val="left"/>
      <w:pPr>
        <w:tabs>
          <w:tab w:val="num" w:pos="360"/>
        </w:tabs>
        <w:ind w:left="360" w:hanging="360"/>
      </w:pPr>
      <w:rPr>
        <w:rFonts w:ascii="Symbol" w:hAnsi="Symbol" w:hint="default"/>
      </w:rPr>
    </w:lvl>
    <w:lvl w:ilvl="1" w:tplc="00030409">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1"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2"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3"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4"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6"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7"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8"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9"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0"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1"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2"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3" w15:restartNumberingAfterBreak="0">
    <w:nsid w:val="37D53731"/>
    <w:multiLevelType w:val="multilevel"/>
    <w:tmpl w:val="1332A4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6"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7"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9"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30"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1"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2"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3"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5"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6"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7"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8"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9"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0"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1"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2"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3"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4"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5"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6"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7"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8"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1" w15:restartNumberingAfterBreak="0">
    <w:nsid w:val="67AB4BD3"/>
    <w:multiLevelType w:val="hybridMultilevel"/>
    <w:tmpl w:val="9B7C5CB4"/>
    <w:lvl w:ilvl="0" w:tplc="BFB06F86">
      <w:start w:val="1"/>
      <w:numFmt w:val="bullet"/>
      <w:lvlText w:val=""/>
      <w:lvlJc w:val="left"/>
      <w:pPr>
        <w:ind w:left="1004" w:hanging="360"/>
      </w:pPr>
      <w:rPr>
        <w:rFonts w:ascii="Symbol" w:hAnsi="Symbol" w:hint="default"/>
        <w:color w:val="auto"/>
      </w:rPr>
    </w:lvl>
    <w:lvl w:ilvl="1" w:tplc="0C090003">
      <w:start w:val="1"/>
      <w:numFmt w:val="bullet"/>
      <w:lvlText w:val="o"/>
      <w:lvlJc w:val="left"/>
      <w:pPr>
        <w:ind w:left="1724" w:hanging="360"/>
      </w:pPr>
      <w:rPr>
        <w:rFonts w:ascii="Courier New" w:hAnsi="Courier New" w:cs="Courier New" w:hint="default"/>
      </w:rPr>
    </w:lvl>
    <w:lvl w:ilvl="2" w:tplc="0C090005">
      <w:start w:val="1"/>
      <w:numFmt w:val="bullet"/>
      <w:lvlText w:val=""/>
      <w:lvlJc w:val="left"/>
      <w:pPr>
        <w:ind w:left="2444" w:hanging="360"/>
      </w:pPr>
      <w:rPr>
        <w:rFonts w:ascii="Wingdings" w:hAnsi="Wingdings" w:hint="default"/>
      </w:rPr>
    </w:lvl>
    <w:lvl w:ilvl="3" w:tplc="0C090001">
      <w:start w:val="1"/>
      <w:numFmt w:val="bullet"/>
      <w:lvlText w:val=""/>
      <w:lvlJc w:val="left"/>
      <w:pPr>
        <w:ind w:left="3164" w:hanging="360"/>
      </w:pPr>
      <w:rPr>
        <w:rFonts w:ascii="Symbol" w:hAnsi="Symbol" w:hint="default"/>
      </w:rPr>
    </w:lvl>
    <w:lvl w:ilvl="4" w:tplc="0C090003">
      <w:start w:val="1"/>
      <w:numFmt w:val="bullet"/>
      <w:lvlText w:val="o"/>
      <w:lvlJc w:val="left"/>
      <w:pPr>
        <w:ind w:left="3884" w:hanging="360"/>
      </w:pPr>
      <w:rPr>
        <w:rFonts w:ascii="Courier New" w:hAnsi="Courier New" w:cs="Courier New" w:hint="default"/>
      </w:rPr>
    </w:lvl>
    <w:lvl w:ilvl="5" w:tplc="0C090005">
      <w:start w:val="1"/>
      <w:numFmt w:val="bullet"/>
      <w:lvlText w:val=""/>
      <w:lvlJc w:val="left"/>
      <w:pPr>
        <w:ind w:left="4604" w:hanging="360"/>
      </w:pPr>
      <w:rPr>
        <w:rFonts w:ascii="Wingdings" w:hAnsi="Wingdings" w:hint="default"/>
      </w:rPr>
    </w:lvl>
    <w:lvl w:ilvl="6" w:tplc="0C090001">
      <w:start w:val="1"/>
      <w:numFmt w:val="bullet"/>
      <w:lvlText w:val=""/>
      <w:lvlJc w:val="left"/>
      <w:pPr>
        <w:ind w:left="5324" w:hanging="360"/>
      </w:pPr>
      <w:rPr>
        <w:rFonts w:ascii="Symbol" w:hAnsi="Symbol" w:hint="default"/>
      </w:rPr>
    </w:lvl>
    <w:lvl w:ilvl="7" w:tplc="0C090003">
      <w:start w:val="1"/>
      <w:numFmt w:val="bullet"/>
      <w:lvlText w:val="o"/>
      <w:lvlJc w:val="left"/>
      <w:pPr>
        <w:ind w:left="6044" w:hanging="360"/>
      </w:pPr>
      <w:rPr>
        <w:rFonts w:ascii="Courier New" w:hAnsi="Courier New" w:cs="Courier New" w:hint="default"/>
      </w:rPr>
    </w:lvl>
    <w:lvl w:ilvl="8" w:tplc="0C090005">
      <w:start w:val="1"/>
      <w:numFmt w:val="bullet"/>
      <w:lvlText w:val=""/>
      <w:lvlJc w:val="left"/>
      <w:pPr>
        <w:ind w:left="6764" w:hanging="360"/>
      </w:pPr>
      <w:rPr>
        <w:rFonts w:ascii="Wingdings" w:hAnsi="Wingdings" w:hint="default"/>
      </w:rPr>
    </w:lvl>
  </w:abstractNum>
  <w:abstractNum w:abstractNumId="52"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3" w15:restartNumberingAfterBreak="0">
    <w:nsid w:val="72D82667"/>
    <w:multiLevelType w:val="multilevel"/>
    <w:tmpl w:val="D5BE99B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4"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5"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6"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7" w15:restartNumberingAfterBreak="0">
    <w:nsid w:val="773328E4"/>
    <w:multiLevelType w:val="multilevel"/>
    <w:tmpl w:val="B678C1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8"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9"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4"/>
  </w:num>
  <w:num w:numId="2" w16cid:durableId="1128745877">
    <w:abstractNumId w:val="15"/>
  </w:num>
  <w:num w:numId="3" w16cid:durableId="170411264">
    <w:abstractNumId w:val="47"/>
  </w:num>
  <w:num w:numId="4" w16cid:durableId="985085104">
    <w:abstractNumId w:val="13"/>
  </w:num>
  <w:num w:numId="5" w16cid:durableId="1872112631">
    <w:abstractNumId w:val="16"/>
  </w:num>
  <w:num w:numId="6" w16cid:durableId="336812815">
    <w:abstractNumId w:val="31"/>
  </w:num>
  <w:num w:numId="7" w16cid:durableId="155153463">
    <w:abstractNumId w:val="3"/>
  </w:num>
  <w:num w:numId="8" w16cid:durableId="1428236886">
    <w:abstractNumId w:val="35"/>
  </w:num>
  <w:num w:numId="9" w16cid:durableId="1644658156">
    <w:abstractNumId w:val="26"/>
  </w:num>
  <w:num w:numId="10" w16cid:durableId="103154041">
    <w:abstractNumId w:val="37"/>
  </w:num>
  <w:num w:numId="11" w16cid:durableId="2129203638">
    <w:abstractNumId w:val="41"/>
  </w:num>
  <w:num w:numId="12" w16cid:durableId="377365663">
    <w:abstractNumId w:val="32"/>
  </w:num>
  <w:num w:numId="13" w16cid:durableId="1308436166">
    <w:abstractNumId w:val="34"/>
  </w:num>
  <w:num w:numId="14" w16cid:durableId="1335643199">
    <w:abstractNumId w:val="45"/>
  </w:num>
  <w:num w:numId="15" w16cid:durableId="384449836">
    <w:abstractNumId w:val="11"/>
  </w:num>
  <w:num w:numId="16" w16cid:durableId="1160577431">
    <w:abstractNumId w:val="36"/>
  </w:num>
  <w:num w:numId="17" w16cid:durableId="27071314">
    <w:abstractNumId w:val="10"/>
  </w:num>
  <w:num w:numId="18" w16cid:durableId="338120444">
    <w:abstractNumId w:val="7"/>
  </w:num>
  <w:num w:numId="19" w16cid:durableId="1673139647">
    <w:abstractNumId w:val="21"/>
  </w:num>
  <w:num w:numId="20" w16cid:durableId="19754805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8"/>
  </w:num>
  <w:num w:numId="26" w16cid:durableId="893349253">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9"/>
  </w:num>
  <w:num w:numId="30" w16cid:durableId="1579175524">
    <w:abstractNumId w:val="0"/>
  </w:num>
  <w:num w:numId="31" w16cid:durableId="1199856773">
    <w:abstractNumId w:val="2"/>
  </w:num>
  <w:num w:numId="32" w16cid:durableId="2138447666">
    <w:abstractNumId w:val="1"/>
  </w:num>
  <w:num w:numId="33" w16cid:durableId="334118162">
    <w:abstractNumId w:val="43"/>
  </w:num>
  <w:num w:numId="34" w16cid:durableId="196283207">
    <w:abstractNumId w:val="46"/>
  </w:num>
  <w:num w:numId="35" w16cid:durableId="1742215375">
    <w:abstractNumId w:val="58"/>
  </w:num>
  <w:num w:numId="36" w16cid:durableId="664823544">
    <w:abstractNumId w:val="52"/>
  </w:num>
  <w:num w:numId="37" w16cid:durableId="592250350">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5"/>
  </w:num>
  <w:num w:numId="40" w16cid:durableId="16010494">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17"/>
  </w:num>
  <w:num w:numId="42" w16cid:durableId="1149785811">
    <w:abstractNumId w:val="40"/>
  </w:num>
  <w:num w:numId="43" w16cid:durableId="729228463">
    <w:abstractNumId w:val="9"/>
  </w:num>
  <w:num w:numId="44" w16cid:durableId="322781625">
    <w:abstractNumId w:val="33"/>
  </w:num>
  <w:num w:numId="45" w16cid:durableId="1725714249">
    <w:abstractNumId w:val="51"/>
  </w:num>
  <w:num w:numId="46" w16cid:durableId="1563756665">
    <w:abstractNumId w:val="6"/>
  </w:num>
  <w:num w:numId="47" w16cid:durableId="1839347772">
    <w:abstractNumId w:val="5"/>
  </w:num>
  <w:num w:numId="48" w16cid:durableId="1517498441">
    <w:abstractNumId w:val="23"/>
  </w:num>
  <w:num w:numId="49" w16cid:durableId="1876045134">
    <w:abstractNumId w:val="53"/>
  </w:num>
  <w:num w:numId="50" w16cid:durableId="984702440">
    <w:abstractNumId w:val="57"/>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0C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590"/>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7C9"/>
    <w:rsid w:val="00043C3C"/>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747"/>
    <w:rsid w:val="000528CB"/>
    <w:rsid w:val="000531C8"/>
    <w:rsid w:val="00053C58"/>
    <w:rsid w:val="00053CC3"/>
    <w:rsid w:val="00054A64"/>
    <w:rsid w:val="0005566D"/>
    <w:rsid w:val="0005578D"/>
    <w:rsid w:val="00055A62"/>
    <w:rsid w:val="00056024"/>
    <w:rsid w:val="000574CC"/>
    <w:rsid w:val="000574DD"/>
    <w:rsid w:val="00057B98"/>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1B33"/>
    <w:rsid w:val="0008257E"/>
    <w:rsid w:val="00082701"/>
    <w:rsid w:val="00082CAC"/>
    <w:rsid w:val="00082EEC"/>
    <w:rsid w:val="00082F2B"/>
    <w:rsid w:val="00083241"/>
    <w:rsid w:val="000833E8"/>
    <w:rsid w:val="000834AC"/>
    <w:rsid w:val="000838F2"/>
    <w:rsid w:val="00083C1F"/>
    <w:rsid w:val="00084244"/>
    <w:rsid w:val="0008438B"/>
    <w:rsid w:val="000843B4"/>
    <w:rsid w:val="00084998"/>
    <w:rsid w:val="00084E5E"/>
    <w:rsid w:val="00085767"/>
    <w:rsid w:val="000859FC"/>
    <w:rsid w:val="00085B6D"/>
    <w:rsid w:val="00086400"/>
    <w:rsid w:val="0008678B"/>
    <w:rsid w:val="00086BBF"/>
    <w:rsid w:val="00086C5B"/>
    <w:rsid w:val="00087019"/>
    <w:rsid w:val="00087157"/>
    <w:rsid w:val="0008765C"/>
    <w:rsid w:val="00087AA2"/>
    <w:rsid w:val="00087CE5"/>
    <w:rsid w:val="00087DBC"/>
    <w:rsid w:val="0009026C"/>
    <w:rsid w:val="00090804"/>
    <w:rsid w:val="00090C31"/>
    <w:rsid w:val="00090CB5"/>
    <w:rsid w:val="00090D68"/>
    <w:rsid w:val="0009119F"/>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EE"/>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65F"/>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85"/>
    <w:rsid w:val="000F66F3"/>
    <w:rsid w:val="000F696C"/>
    <w:rsid w:val="000F72AB"/>
    <w:rsid w:val="000F7466"/>
    <w:rsid w:val="000F7ADF"/>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08B"/>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B9A"/>
    <w:rsid w:val="00113D1C"/>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1D3"/>
    <w:rsid w:val="0012246B"/>
    <w:rsid w:val="001228AC"/>
    <w:rsid w:val="001230A0"/>
    <w:rsid w:val="00123111"/>
    <w:rsid w:val="00123633"/>
    <w:rsid w:val="001242E9"/>
    <w:rsid w:val="001244D8"/>
    <w:rsid w:val="00124782"/>
    <w:rsid w:val="0012486F"/>
    <w:rsid w:val="00124AF3"/>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341"/>
    <w:rsid w:val="00150746"/>
    <w:rsid w:val="00151331"/>
    <w:rsid w:val="001515BC"/>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3AF"/>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0D2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6C74"/>
    <w:rsid w:val="001874D7"/>
    <w:rsid w:val="00187B9E"/>
    <w:rsid w:val="001900C7"/>
    <w:rsid w:val="001903F5"/>
    <w:rsid w:val="001910A2"/>
    <w:rsid w:val="00191188"/>
    <w:rsid w:val="001911BB"/>
    <w:rsid w:val="00191308"/>
    <w:rsid w:val="00191D42"/>
    <w:rsid w:val="00192DC6"/>
    <w:rsid w:val="00192F5C"/>
    <w:rsid w:val="00193C8F"/>
    <w:rsid w:val="00194013"/>
    <w:rsid w:val="0019426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0FF"/>
    <w:rsid w:val="001C045F"/>
    <w:rsid w:val="001C047F"/>
    <w:rsid w:val="001C145F"/>
    <w:rsid w:val="001C158E"/>
    <w:rsid w:val="001C1DFC"/>
    <w:rsid w:val="001C2103"/>
    <w:rsid w:val="001C2198"/>
    <w:rsid w:val="001C2489"/>
    <w:rsid w:val="001C2510"/>
    <w:rsid w:val="001C2788"/>
    <w:rsid w:val="001C2CCA"/>
    <w:rsid w:val="001C31C0"/>
    <w:rsid w:val="001C3359"/>
    <w:rsid w:val="001C35C1"/>
    <w:rsid w:val="001C3788"/>
    <w:rsid w:val="001C40E3"/>
    <w:rsid w:val="001C43F3"/>
    <w:rsid w:val="001C4657"/>
    <w:rsid w:val="001C5162"/>
    <w:rsid w:val="001C5290"/>
    <w:rsid w:val="001C5E6E"/>
    <w:rsid w:val="001C68AC"/>
    <w:rsid w:val="001C71FB"/>
    <w:rsid w:val="001C72A9"/>
    <w:rsid w:val="001C73A0"/>
    <w:rsid w:val="001C78A3"/>
    <w:rsid w:val="001D064C"/>
    <w:rsid w:val="001D0889"/>
    <w:rsid w:val="001D11E7"/>
    <w:rsid w:val="001D134B"/>
    <w:rsid w:val="001D15F7"/>
    <w:rsid w:val="001D223D"/>
    <w:rsid w:val="001D2D53"/>
    <w:rsid w:val="001D3185"/>
    <w:rsid w:val="001D34EA"/>
    <w:rsid w:val="001D39F8"/>
    <w:rsid w:val="001D3A57"/>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197E"/>
    <w:rsid w:val="001F2252"/>
    <w:rsid w:val="001F2907"/>
    <w:rsid w:val="001F2C32"/>
    <w:rsid w:val="001F2C51"/>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6F"/>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3BD"/>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4909"/>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33"/>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3D57"/>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0CE5"/>
    <w:rsid w:val="00261354"/>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888"/>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1D40"/>
    <w:rsid w:val="0028253E"/>
    <w:rsid w:val="002826B7"/>
    <w:rsid w:val="002829A0"/>
    <w:rsid w:val="002829B5"/>
    <w:rsid w:val="00282B59"/>
    <w:rsid w:val="00283805"/>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31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65F"/>
    <w:rsid w:val="002A5F7A"/>
    <w:rsid w:val="002A738D"/>
    <w:rsid w:val="002A73A1"/>
    <w:rsid w:val="002A7ACA"/>
    <w:rsid w:val="002A7D81"/>
    <w:rsid w:val="002B0874"/>
    <w:rsid w:val="002B0881"/>
    <w:rsid w:val="002B0D60"/>
    <w:rsid w:val="002B118F"/>
    <w:rsid w:val="002B1337"/>
    <w:rsid w:val="002B1D36"/>
    <w:rsid w:val="002B23F8"/>
    <w:rsid w:val="002B270E"/>
    <w:rsid w:val="002B28A0"/>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B7FD9"/>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0D0F"/>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3FB4"/>
    <w:rsid w:val="002E4E4D"/>
    <w:rsid w:val="002E5553"/>
    <w:rsid w:val="002E585E"/>
    <w:rsid w:val="002E5D2F"/>
    <w:rsid w:val="002E5D33"/>
    <w:rsid w:val="002E5DB4"/>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901"/>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0839"/>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3E5"/>
    <w:rsid w:val="003214C0"/>
    <w:rsid w:val="00321517"/>
    <w:rsid w:val="00321A79"/>
    <w:rsid w:val="00321EA7"/>
    <w:rsid w:val="0032292D"/>
    <w:rsid w:val="00324524"/>
    <w:rsid w:val="003246ED"/>
    <w:rsid w:val="0032487E"/>
    <w:rsid w:val="00325018"/>
    <w:rsid w:val="00325069"/>
    <w:rsid w:val="00325A9E"/>
    <w:rsid w:val="00325BB2"/>
    <w:rsid w:val="00325E0A"/>
    <w:rsid w:val="00325E30"/>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6CC6"/>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45EB"/>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9A4"/>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06"/>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541C"/>
    <w:rsid w:val="003C6914"/>
    <w:rsid w:val="003C6ECF"/>
    <w:rsid w:val="003C75D1"/>
    <w:rsid w:val="003C7903"/>
    <w:rsid w:val="003C7A8F"/>
    <w:rsid w:val="003C7D07"/>
    <w:rsid w:val="003D1B95"/>
    <w:rsid w:val="003D2616"/>
    <w:rsid w:val="003D27A4"/>
    <w:rsid w:val="003D2A34"/>
    <w:rsid w:val="003D2FC3"/>
    <w:rsid w:val="003D3028"/>
    <w:rsid w:val="003D3B5E"/>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2175"/>
    <w:rsid w:val="003F2720"/>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6FE"/>
    <w:rsid w:val="00403B47"/>
    <w:rsid w:val="00403C26"/>
    <w:rsid w:val="00403D9C"/>
    <w:rsid w:val="00403ED2"/>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140A"/>
    <w:rsid w:val="004220FB"/>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933"/>
    <w:rsid w:val="00444B64"/>
    <w:rsid w:val="00444D80"/>
    <w:rsid w:val="0044534D"/>
    <w:rsid w:val="00445724"/>
    <w:rsid w:val="00445B0B"/>
    <w:rsid w:val="0044611A"/>
    <w:rsid w:val="00446475"/>
    <w:rsid w:val="00446B9A"/>
    <w:rsid w:val="00447172"/>
    <w:rsid w:val="004502DD"/>
    <w:rsid w:val="00450439"/>
    <w:rsid w:val="0045185B"/>
    <w:rsid w:val="00451D86"/>
    <w:rsid w:val="004521BF"/>
    <w:rsid w:val="00452294"/>
    <w:rsid w:val="00452568"/>
    <w:rsid w:val="00452C67"/>
    <w:rsid w:val="00453216"/>
    <w:rsid w:val="00453295"/>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20"/>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090"/>
    <w:rsid w:val="00473E66"/>
    <w:rsid w:val="00474212"/>
    <w:rsid w:val="004744DC"/>
    <w:rsid w:val="00475145"/>
    <w:rsid w:val="00475624"/>
    <w:rsid w:val="00475C60"/>
    <w:rsid w:val="00475F2F"/>
    <w:rsid w:val="00476141"/>
    <w:rsid w:val="00476168"/>
    <w:rsid w:val="0047662E"/>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AEB"/>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95E"/>
    <w:rsid w:val="004A5BD7"/>
    <w:rsid w:val="004A5EE4"/>
    <w:rsid w:val="004A6286"/>
    <w:rsid w:val="004A641C"/>
    <w:rsid w:val="004A6F63"/>
    <w:rsid w:val="004A731E"/>
    <w:rsid w:val="004A7370"/>
    <w:rsid w:val="004B1B8B"/>
    <w:rsid w:val="004B1E98"/>
    <w:rsid w:val="004B1F3B"/>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2F17"/>
    <w:rsid w:val="004C300E"/>
    <w:rsid w:val="004C4381"/>
    <w:rsid w:val="004C47E5"/>
    <w:rsid w:val="004C5059"/>
    <w:rsid w:val="004C564A"/>
    <w:rsid w:val="004C5672"/>
    <w:rsid w:val="004C57AD"/>
    <w:rsid w:val="004C630B"/>
    <w:rsid w:val="004C6494"/>
    <w:rsid w:val="004C66CE"/>
    <w:rsid w:val="004C66EB"/>
    <w:rsid w:val="004C6902"/>
    <w:rsid w:val="004C6BD5"/>
    <w:rsid w:val="004C6E0D"/>
    <w:rsid w:val="004C72DA"/>
    <w:rsid w:val="004C734B"/>
    <w:rsid w:val="004C77C7"/>
    <w:rsid w:val="004C785F"/>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0BA"/>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52CF"/>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AB1"/>
    <w:rsid w:val="00505D82"/>
    <w:rsid w:val="00505E4F"/>
    <w:rsid w:val="00506B38"/>
    <w:rsid w:val="00507541"/>
    <w:rsid w:val="00507966"/>
    <w:rsid w:val="00507B7B"/>
    <w:rsid w:val="00507E52"/>
    <w:rsid w:val="00507F8E"/>
    <w:rsid w:val="00510836"/>
    <w:rsid w:val="00510E09"/>
    <w:rsid w:val="00510EB4"/>
    <w:rsid w:val="0051166C"/>
    <w:rsid w:val="00511DD3"/>
    <w:rsid w:val="0051335C"/>
    <w:rsid w:val="00513D22"/>
    <w:rsid w:val="00514C53"/>
    <w:rsid w:val="005159F9"/>
    <w:rsid w:val="005163D5"/>
    <w:rsid w:val="00516437"/>
    <w:rsid w:val="00517156"/>
    <w:rsid w:val="00517176"/>
    <w:rsid w:val="005172CF"/>
    <w:rsid w:val="0051780B"/>
    <w:rsid w:val="00520DD8"/>
    <w:rsid w:val="00521461"/>
    <w:rsid w:val="005217FD"/>
    <w:rsid w:val="005218E8"/>
    <w:rsid w:val="00522745"/>
    <w:rsid w:val="00522CAE"/>
    <w:rsid w:val="00522D70"/>
    <w:rsid w:val="00522FB7"/>
    <w:rsid w:val="00523430"/>
    <w:rsid w:val="00523560"/>
    <w:rsid w:val="0052368B"/>
    <w:rsid w:val="0052383B"/>
    <w:rsid w:val="005238DE"/>
    <w:rsid w:val="00524213"/>
    <w:rsid w:val="00524EFB"/>
    <w:rsid w:val="00525264"/>
    <w:rsid w:val="005254C7"/>
    <w:rsid w:val="005254F2"/>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2F9"/>
    <w:rsid w:val="00532360"/>
    <w:rsid w:val="00532747"/>
    <w:rsid w:val="0053274D"/>
    <w:rsid w:val="005327B9"/>
    <w:rsid w:val="005339C4"/>
    <w:rsid w:val="00533F48"/>
    <w:rsid w:val="00533FF6"/>
    <w:rsid w:val="00534131"/>
    <w:rsid w:val="00534899"/>
    <w:rsid w:val="00534DA9"/>
    <w:rsid w:val="00534F52"/>
    <w:rsid w:val="0053503C"/>
    <w:rsid w:val="0053519F"/>
    <w:rsid w:val="00535382"/>
    <w:rsid w:val="005356D1"/>
    <w:rsid w:val="0053596A"/>
    <w:rsid w:val="0053703D"/>
    <w:rsid w:val="005370D3"/>
    <w:rsid w:val="00537114"/>
    <w:rsid w:val="005374DA"/>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978"/>
    <w:rsid w:val="00554A12"/>
    <w:rsid w:val="00554EA2"/>
    <w:rsid w:val="00555230"/>
    <w:rsid w:val="00555BDA"/>
    <w:rsid w:val="00556110"/>
    <w:rsid w:val="00556165"/>
    <w:rsid w:val="00556381"/>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538"/>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679D6"/>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77D69"/>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4B02"/>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44F"/>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470"/>
    <w:rsid w:val="005F272A"/>
    <w:rsid w:val="005F277D"/>
    <w:rsid w:val="005F2CA7"/>
    <w:rsid w:val="005F2FD2"/>
    <w:rsid w:val="005F38F7"/>
    <w:rsid w:val="005F3ACF"/>
    <w:rsid w:val="005F3BFD"/>
    <w:rsid w:val="005F422E"/>
    <w:rsid w:val="005F471D"/>
    <w:rsid w:val="005F49C7"/>
    <w:rsid w:val="005F4F76"/>
    <w:rsid w:val="005F514F"/>
    <w:rsid w:val="005F5198"/>
    <w:rsid w:val="005F586B"/>
    <w:rsid w:val="005F5B06"/>
    <w:rsid w:val="005F6537"/>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6E9"/>
    <w:rsid w:val="00620776"/>
    <w:rsid w:val="006207FD"/>
    <w:rsid w:val="00620CEE"/>
    <w:rsid w:val="00622CE8"/>
    <w:rsid w:val="00622D8F"/>
    <w:rsid w:val="00622E29"/>
    <w:rsid w:val="00623492"/>
    <w:rsid w:val="00623786"/>
    <w:rsid w:val="00624360"/>
    <w:rsid w:val="0062488E"/>
    <w:rsid w:val="00624F23"/>
    <w:rsid w:val="0062553A"/>
    <w:rsid w:val="0062575A"/>
    <w:rsid w:val="00625EF4"/>
    <w:rsid w:val="00626215"/>
    <w:rsid w:val="00627DA4"/>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4C0"/>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0FE"/>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1CB"/>
    <w:rsid w:val="0066034F"/>
    <w:rsid w:val="0066072A"/>
    <w:rsid w:val="006614E4"/>
    <w:rsid w:val="006616EF"/>
    <w:rsid w:val="00661A78"/>
    <w:rsid w:val="00661E1D"/>
    <w:rsid w:val="00662170"/>
    <w:rsid w:val="00662E03"/>
    <w:rsid w:val="00663005"/>
    <w:rsid w:val="00663073"/>
    <w:rsid w:val="0066394B"/>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847"/>
    <w:rsid w:val="006B0971"/>
    <w:rsid w:val="006B09BE"/>
    <w:rsid w:val="006B0B27"/>
    <w:rsid w:val="006B17C7"/>
    <w:rsid w:val="006B1823"/>
    <w:rsid w:val="006B190F"/>
    <w:rsid w:val="006B1ECC"/>
    <w:rsid w:val="006B286A"/>
    <w:rsid w:val="006B36BE"/>
    <w:rsid w:val="006B3AD9"/>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14E"/>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3F00"/>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39FD"/>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7AA"/>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5D78"/>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2A68"/>
    <w:rsid w:val="0075327D"/>
    <w:rsid w:val="00753CBF"/>
    <w:rsid w:val="00753E3C"/>
    <w:rsid w:val="007547D9"/>
    <w:rsid w:val="00754973"/>
    <w:rsid w:val="00755AE5"/>
    <w:rsid w:val="00756084"/>
    <w:rsid w:val="00756302"/>
    <w:rsid w:val="0075649A"/>
    <w:rsid w:val="007565FE"/>
    <w:rsid w:val="00756864"/>
    <w:rsid w:val="00756F61"/>
    <w:rsid w:val="007570AD"/>
    <w:rsid w:val="0075758C"/>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96A"/>
    <w:rsid w:val="00766B7A"/>
    <w:rsid w:val="00766D74"/>
    <w:rsid w:val="00766F86"/>
    <w:rsid w:val="00767396"/>
    <w:rsid w:val="0076791A"/>
    <w:rsid w:val="00767DB1"/>
    <w:rsid w:val="007706BC"/>
    <w:rsid w:val="00770C42"/>
    <w:rsid w:val="00770D3F"/>
    <w:rsid w:val="0077107F"/>
    <w:rsid w:val="007712F0"/>
    <w:rsid w:val="00771DBC"/>
    <w:rsid w:val="00772DF7"/>
    <w:rsid w:val="00772E9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A17"/>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85F"/>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B7CF8"/>
    <w:rsid w:val="007C0495"/>
    <w:rsid w:val="007C1180"/>
    <w:rsid w:val="007C1560"/>
    <w:rsid w:val="007C184A"/>
    <w:rsid w:val="007C208D"/>
    <w:rsid w:val="007C22E7"/>
    <w:rsid w:val="007C3198"/>
    <w:rsid w:val="007C3866"/>
    <w:rsid w:val="007C42C1"/>
    <w:rsid w:val="007C4DBF"/>
    <w:rsid w:val="007C5053"/>
    <w:rsid w:val="007C50E7"/>
    <w:rsid w:val="007C6D10"/>
    <w:rsid w:val="007C71CA"/>
    <w:rsid w:val="007C7D6F"/>
    <w:rsid w:val="007D051A"/>
    <w:rsid w:val="007D0DEF"/>
    <w:rsid w:val="007D109C"/>
    <w:rsid w:val="007D2793"/>
    <w:rsid w:val="007D2A83"/>
    <w:rsid w:val="007D329A"/>
    <w:rsid w:val="007D3482"/>
    <w:rsid w:val="007D34FE"/>
    <w:rsid w:val="007D3948"/>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8C2"/>
    <w:rsid w:val="007E3D4B"/>
    <w:rsid w:val="007E3F57"/>
    <w:rsid w:val="007E40EE"/>
    <w:rsid w:val="007E4AF8"/>
    <w:rsid w:val="007E5126"/>
    <w:rsid w:val="007E5339"/>
    <w:rsid w:val="007E5872"/>
    <w:rsid w:val="007E5889"/>
    <w:rsid w:val="007E5A3B"/>
    <w:rsid w:val="007E5A53"/>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982"/>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425"/>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406"/>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4E0"/>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B3A"/>
    <w:rsid w:val="00853F2C"/>
    <w:rsid w:val="0085475A"/>
    <w:rsid w:val="00854A0F"/>
    <w:rsid w:val="00854B2A"/>
    <w:rsid w:val="0085514C"/>
    <w:rsid w:val="00856573"/>
    <w:rsid w:val="008565AA"/>
    <w:rsid w:val="00857361"/>
    <w:rsid w:val="008579CB"/>
    <w:rsid w:val="0086023E"/>
    <w:rsid w:val="00860DDF"/>
    <w:rsid w:val="00860F74"/>
    <w:rsid w:val="0086172F"/>
    <w:rsid w:val="00861EA4"/>
    <w:rsid w:val="00862057"/>
    <w:rsid w:val="008624EC"/>
    <w:rsid w:val="008625C9"/>
    <w:rsid w:val="00864874"/>
    <w:rsid w:val="0086499C"/>
    <w:rsid w:val="00864D16"/>
    <w:rsid w:val="00864EF0"/>
    <w:rsid w:val="0086570D"/>
    <w:rsid w:val="00865D0F"/>
    <w:rsid w:val="00866B0C"/>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2F9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0A87"/>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1A"/>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571"/>
    <w:rsid w:val="008D1CF5"/>
    <w:rsid w:val="008D1E7F"/>
    <w:rsid w:val="008D29F7"/>
    <w:rsid w:val="008D2A7D"/>
    <w:rsid w:val="008D2B7D"/>
    <w:rsid w:val="008D2D24"/>
    <w:rsid w:val="008D348D"/>
    <w:rsid w:val="008D3806"/>
    <w:rsid w:val="008D3F70"/>
    <w:rsid w:val="008D4B4E"/>
    <w:rsid w:val="008D5054"/>
    <w:rsid w:val="008D53CB"/>
    <w:rsid w:val="008D5739"/>
    <w:rsid w:val="008D5D50"/>
    <w:rsid w:val="008D61C6"/>
    <w:rsid w:val="008D6CEE"/>
    <w:rsid w:val="008D749F"/>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6C"/>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5F55"/>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2B8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1F8"/>
    <w:rsid w:val="00915910"/>
    <w:rsid w:val="009160C5"/>
    <w:rsid w:val="0091646A"/>
    <w:rsid w:val="009169EB"/>
    <w:rsid w:val="00917E7E"/>
    <w:rsid w:val="00920056"/>
    <w:rsid w:val="009207FE"/>
    <w:rsid w:val="00921438"/>
    <w:rsid w:val="00922232"/>
    <w:rsid w:val="009223A8"/>
    <w:rsid w:val="00922885"/>
    <w:rsid w:val="00922905"/>
    <w:rsid w:val="00922B69"/>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2D4"/>
    <w:rsid w:val="009273B7"/>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0CD2"/>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384"/>
    <w:rsid w:val="00961EB2"/>
    <w:rsid w:val="009620C5"/>
    <w:rsid w:val="00962A5A"/>
    <w:rsid w:val="0096446E"/>
    <w:rsid w:val="00964840"/>
    <w:rsid w:val="00964BBF"/>
    <w:rsid w:val="00964EE1"/>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39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92E"/>
    <w:rsid w:val="00983A78"/>
    <w:rsid w:val="009840C0"/>
    <w:rsid w:val="00984322"/>
    <w:rsid w:val="00984372"/>
    <w:rsid w:val="00984674"/>
    <w:rsid w:val="009848DE"/>
    <w:rsid w:val="00985DB8"/>
    <w:rsid w:val="00986098"/>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1B"/>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3EB"/>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17FEB"/>
    <w:rsid w:val="00A20824"/>
    <w:rsid w:val="00A208A3"/>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A9A"/>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56FC2"/>
    <w:rsid w:val="00A5757E"/>
    <w:rsid w:val="00A60698"/>
    <w:rsid w:val="00A608E7"/>
    <w:rsid w:val="00A60E14"/>
    <w:rsid w:val="00A61A2B"/>
    <w:rsid w:val="00A61C90"/>
    <w:rsid w:val="00A6211F"/>
    <w:rsid w:val="00A62989"/>
    <w:rsid w:val="00A62F23"/>
    <w:rsid w:val="00A63094"/>
    <w:rsid w:val="00A6309D"/>
    <w:rsid w:val="00A638CF"/>
    <w:rsid w:val="00A639E3"/>
    <w:rsid w:val="00A6462D"/>
    <w:rsid w:val="00A6474D"/>
    <w:rsid w:val="00A647E4"/>
    <w:rsid w:val="00A648A0"/>
    <w:rsid w:val="00A6554F"/>
    <w:rsid w:val="00A65B67"/>
    <w:rsid w:val="00A65C5B"/>
    <w:rsid w:val="00A660B7"/>
    <w:rsid w:val="00A677D1"/>
    <w:rsid w:val="00A67A2C"/>
    <w:rsid w:val="00A67D44"/>
    <w:rsid w:val="00A7015B"/>
    <w:rsid w:val="00A703D8"/>
    <w:rsid w:val="00A705C4"/>
    <w:rsid w:val="00A70AE6"/>
    <w:rsid w:val="00A70F76"/>
    <w:rsid w:val="00A7116B"/>
    <w:rsid w:val="00A7176B"/>
    <w:rsid w:val="00A71B4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77581"/>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87F9C"/>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472"/>
    <w:rsid w:val="00AA252D"/>
    <w:rsid w:val="00AA2855"/>
    <w:rsid w:val="00AA2A48"/>
    <w:rsid w:val="00AA2A9E"/>
    <w:rsid w:val="00AA2FB1"/>
    <w:rsid w:val="00AA318A"/>
    <w:rsid w:val="00AA32A1"/>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0B05"/>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4D0C"/>
    <w:rsid w:val="00AD5316"/>
    <w:rsid w:val="00AD5576"/>
    <w:rsid w:val="00AD57A8"/>
    <w:rsid w:val="00AD5953"/>
    <w:rsid w:val="00AD5CC6"/>
    <w:rsid w:val="00AD5CEB"/>
    <w:rsid w:val="00AD5F11"/>
    <w:rsid w:val="00AD7026"/>
    <w:rsid w:val="00AD7182"/>
    <w:rsid w:val="00AD7B8D"/>
    <w:rsid w:val="00AE0775"/>
    <w:rsid w:val="00AE0A59"/>
    <w:rsid w:val="00AE0B8A"/>
    <w:rsid w:val="00AE1158"/>
    <w:rsid w:val="00AE11D3"/>
    <w:rsid w:val="00AE11DB"/>
    <w:rsid w:val="00AE11FA"/>
    <w:rsid w:val="00AE1262"/>
    <w:rsid w:val="00AE1314"/>
    <w:rsid w:val="00AE14B1"/>
    <w:rsid w:val="00AE1838"/>
    <w:rsid w:val="00AE1DAD"/>
    <w:rsid w:val="00AE1EA0"/>
    <w:rsid w:val="00AE324B"/>
    <w:rsid w:val="00AE3687"/>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6C32"/>
    <w:rsid w:val="00AF77F6"/>
    <w:rsid w:val="00AF7AB9"/>
    <w:rsid w:val="00AF7FD7"/>
    <w:rsid w:val="00B000D5"/>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1A34"/>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091"/>
    <w:rsid w:val="00B43160"/>
    <w:rsid w:val="00B43659"/>
    <w:rsid w:val="00B4398B"/>
    <w:rsid w:val="00B439BF"/>
    <w:rsid w:val="00B43D8E"/>
    <w:rsid w:val="00B43FF7"/>
    <w:rsid w:val="00B4458D"/>
    <w:rsid w:val="00B44EB6"/>
    <w:rsid w:val="00B452A9"/>
    <w:rsid w:val="00B454FC"/>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93"/>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2ED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4F5E"/>
    <w:rsid w:val="00BA5776"/>
    <w:rsid w:val="00BA5B65"/>
    <w:rsid w:val="00BA5B6C"/>
    <w:rsid w:val="00BA64BE"/>
    <w:rsid w:val="00BA6897"/>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383"/>
    <w:rsid w:val="00BD054B"/>
    <w:rsid w:val="00BD0B59"/>
    <w:rsid w:val="00BD165F"/>
    <w:rsid w:val="00BD17E8"/>
    <w:rsid w:val="00BD1E9F"/>
    <w:rsid w:val="00BD2D7E"/>
    <w:rsid w:val="00BD3600"/>
    <w:rsid w:val="00BD3692"/>
    <w:rsid w:val="00BD388F"/>
    <w:rsid w:val="00BD47A8"/>
    <w:rsid w:val="00BD4E31"/>
    <w:rsid w:val="00BD6B2F"/>
    <w:rsid w:val="00BD76DA"/>
    <w:rsid w:val="00BD79BE"/>
    <w:rsid w:val="00BD7D0F"/>
    <w:rsid w:val="00BE00B2"/>
    <w:rsid w:val="00BE056B"/>
    <w:rsid w:val="00BE0D93"/>
    <w:rsid w:val="00BE174A"/>
    <w:rsid w:val="00BE188D"/>
    <w:rsid w:val="00BE268B"/>
    <w:rsid w:val="00BE2975"/>
    <w:rsid w:val="00BE3035"/>
    <w:rsid w:val="00BE3E9B"/>
    <w:rsid w:val="00BE489A"/>
    <w:rsid w:val="00BE584B"/>
    <w:rsid w:val="00BE5933"/>
    <w:rsid w:val="00BE5E33"/>
    <w:rsid w:val="00BE68A7"/>
    <w:rsid w:val="00BE7D49"/>
    <w:rsid w:val="00BF04CB"/>
    <w:rsid w:val="00BF0652"/>
    <w:rsid w:val="00BF081E"/>
    <w:rsid w:val="00BF0B78"/>
    <w:rsid w:val="00BF0BFA"/>
    <w:rsid w:val="00BF0FE7"/>
    <w:rsid w:val="00BF1830"/>
    <w:rsid w:val="00BF2581"/>
    <w:rsid w:val="00BF3C23"/>
    <w:rsid w:val="00BF3C8D"/>
    <w:rsid w:val="00BF4168"/>
    <w:rsid w:val="00BF424D"/>
    <w:rsid w:val="00BF5416"/>
    <w:rsid w:val="00BF55FE"/>
    <w:rsid w:val="00BF56F0"/>
    <w:rsid w:val="00BF5A0E"/>
    <w:rsid w:val="00BF5A8E"/>
    <w:rsid w:val="00BF5DA3"/>
    <w:rsid w:val="00BF5E3B"/>
    <w:rsid w:val="00BF63B2"/>
    <w:rsid w:val="00BF6B7F"/>
    <w:rsid w:val="00BF71F2"/>
    <w:rsid w:val="00BF7304"/>
    <w:rsid w:val="00BF7E14"/>
    <w:rsid w:val="00C00776"/>
    <w:rsid w:val="00C00AAC"/>
    <w:rsid w:val="00C01BCA"/>
    <w:rsid w:val="00C023EF"/>
    <w:rsid w:val="00C02A72"/>
    <w:rsid w:val="00C02F28"/>
    <w:rsid w:val="00C03847"/>
    <w:rsid w:val="00C03FCA"/>
    <w:rsid w:val="00C05C9F"/>
    <w:rsid w:val="00C05FA2"/>
    <w:rsid w:val="00C0612E"/>
    <w:rsid w:val="00C06464"/>
    <w:rsid w:val="00C067F3"/>
    <w:rsid w:val="00C06B22"/>
    <w:rsid w:val="00C06B3A"/>
    <w:rsid w:val="00C06BE8"/>
    <w:rsid w:val="00C06D90"/>
    <w:rsid w:val="00C07796"/>
    <w:rsid w:val="00C1009C"/>
    <w:rsid w:val="00C10CC0"/>
    <w:rsid w:val="00C114FB"/>
    <w:rsid w:val="00C11D18"/>
    <w:rsid w:val="00C1276D"/>
    <w:rsid w:val="00C12C5C"/>
    <w:rsid w:val="00C12DF5"/>
    <w:rsid w:val="00C1326F"/>
    <w:rsid w:val="00C134A4"/>
    <w:rsid w:val="00C14CC8"/>
    <w:rsid w:val="00C15406"/>
    <w:rsid w:val="00C15C6A"/>
    <w:rsid w:val="00C15ECF"/>
    <w:rsid w:val="00C162DB"/>
    <w:rsid w:val="00C16487"/>
    <w:rsid w:val="00C16AAC"/>
    <w:rsid w:val="00C17013"/>
    <w:rsid w:val="00C17C37"/>
    <w:rsid w:val="00C2011F"/>
    <w:rsid w:val="00C20DFF"/>
    <w:rsid w:val="00C211A5"/>
    <w:rsid w:val="00C21383"/>
    <w:rsid w:val="00C2138A"/>
    <w:rsid w:val="00C213EE"/>
    <w:rsid w:val="00C21669"/>
    <w:rsid w:val="00C217F0"/>
    <w:rsid w:val="00C2275B"/>
    <w:rsid w:val="00C22C3C"/>
    <w:rsid w:val="00C238E7"/>
    <w:rsid w:val="00C23914"/>
    <w:rsid w:val="00C2398B"/>
    <w:rsid w:val="00C239AC"/>
    <w:rsid w:val="00C239E1"/>
    <w:rsid w:val="00C23E3A"/>
    <w:rsid w:val="00C245CE"/>
    <w:rsid w:val="00C24B0B"/>
    <w:rsid w:val="00C24F9C"/>
    <w:rsid w:val="00C25EC4"/>
    <w:rsid w:val="00C261D3"/>
    <w:rsid w:val="00C2623D"/>
    <w:rsid w:val="00C263F1"/>
    <w:rsid w:val="00C26F31"/>
    <w:rsid w:val="00C27679"/>
    <w:rsid w:val="00C27BE7"/>
    <w:rsid w:val="00C27E5D"/>
    <w:rsid w:val="00C3034D"/>
    <w:rsid w:val="00C31760"/>
    <w:rsid w:val="00C31BCF"/>
    <w:rsid w:val="00C322C5"/>
    <w:rsid w:val="00C32994"/>
    <w:rsid w:val="00C32D32"/>
    <w:rsid w:val="00C337ED"/>
    <w:rsid w:val="00C339C7"/>
    <w:rsid w:val="00C33BEC"/>
    <w:rsid w:val="00C34819"/>
    <w:rsid w:val="00C34A96"/>
    <w:rsid w:val="00C34F72"/>
    <w:rsid w:val="00C353D3"/>
    <w:rsid w:val="00C35BA8"/>
    <w:rsid w:val="00C3647A"/>
    <w:rsid w:val="00C37DCF"/>
    <w:rsid w:val="00C403FE"/>
    <w:rsid w:val="00C41448"/>
    <w:rsid w:val="00C41C5D"/>
    <w:rsid w:val="00C41E93"/>
    <w:rsid w:val="00C44908"/>
    <w:rsid w:val="00C450B6"/>
    <w:rsid w:val="00C4541E"/>
    <w:rsid w:val="00C45696"/>
    <w:rsid w:val="00C456FE"/>
    <w:rsid w:val="00C45C7E"/>
    <w:rsid w:val="00C45E20"/>
    <w:rsid w:val="00C4695B"/>
    <w:rsid w:val="00C46C44"/>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138"/>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0C"/>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0D53"/>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5C68"/>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294"/>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680"/>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B52"/>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43BD"/>
    <w:rsid w:val="00D15025"/>
    <w:rsid w:val="00D1574C"/>
    <w:rsid w:val="00D15798"/>
    <w:rsid w:val="00D158CC"/>
    <w:rsid w:val="00D15A0F"/>
    <w:rsid w:val="00D15EA5"/>
    <w:rsid w:val="00D15FD1"/>
    <w:rsid w:val="00D16A49"/>
    <w:rsid w:val="00D17349"/>
    <w:rsid w:val="00D17B47"/>
    <w:rsid w:val="00D17F88"/>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5A1C"/>
    <w:rsid w:val="00D2618B"/>
    <w:rsid w:val="00D2641C"/>
    <w:rsid w:val="00D26B86"/>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39C"/>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470"/>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5BD9"/>
    <w:rsid w:val="00D86678"/>
    <w:rsid w:val="00D86759"/>
    <w:rsid w:val="00D86A4E"/>
    <w:rsid w:val="00D86FED"/>
    <w:rsid w:val="00D870B7"/>
    <w:rsid w:val="00D87471"/>
    <w:rsid w:val="00D87DF9"/>
    <w:rsid w:val="00D87E90"/>
    <w:rsid w:val="00D87F1F"/>
    <w:rsid w:val="00D9145B"/>
    <w:rsid w:val="00D91A5A"/>
    <w:rsid w:val="00D91D02"/>
    <w:rsid w:val="00D92630"/>
    <w:rsid w:val="00D9276B"/>
    <w:rsid w:val="00D92BDF"/>
    <w:rsid w:val="00D93671"/>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37F"/>
    <w:rsid w:val="00DD3B94"/>
    <w:rsid w:val="00DD3FEB"/>
    <w:rsid w:val="00DD4952"/>
    <w:rsid w:val="00DD53FC"/>
    <w:rsid w:val="00DD6100"/>
    <w:rsid w:val="00DD643A"/>
    <w:rsid w:val="00DD6E56"/>
    <w:rsid w:val="00DD7311"/>
    <w:rsid w:val="00DD74BB"/>
    <w:rsid w:val="00DD791E"/>
    <w:rsid w:val="00DD7B1C"/>
    <w:rsid w:val="00DD7D99"/>
    <w:rsid w:val="00DD7FB2"/>
    <w:rsid w:val="00DE04B5"/>
    <w:rsid w:val="00DE0931"/>
    <w:rsid w:val="00DE0BD4"/>
    <w:rsid w:val="00DE0F3F"/>
    <w:rsid w:val="00DE123D"/>
    <w:rsid w:val="00DE2576"/>
    <w:rsid w:val="00DE2ACB"/>
    <w:rsid w:val="00DE33D8"/>
    <w:rsid w:val="00DE3403"/>
    <w:rsid w:val="00DE3576"/>
    <w:rsid w:val="00DE3C95"/>
    <w:rsid w:val="00DE3D57"/>
    <w:rsid w:val="00DE3E27"/>
    <w:rsid w:val="00DE4070"/>
    <w:rsid w:val="00DE44C8"/>
    <w:rsid w:val="00DE4CB0"/>
    <w:rsid w:val="00DE52AC"/>
    <w:rsid w:val="00DE5CE2"/>
    <w:rsid w:val="00DE5EEB"/>
    <w:rsid w:val="00DE628E"/>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4BA"/>
    <w:rsid w:val="00DF3716"/>
    <w:rsid w:val="00DF37BF"/>
    <w:rsid w:val="00DF39C3"/>
    <w:rsid w:val="00DF3CCC"/>
    <w:rsid w:val="00DF3DD0"/>
    <w:rsid w:val="00DF3FCF"/>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2F6"/>
    <w:rsid w:val="00E009CB"/>
    <w:rsid w:val="00E00BDA"/>
    <w:rsid w:val="00E00D3E"/>
    <w:rsid w:val="00E01535"/>
    <w:rsid w:val="00E029A7"/>
    <w:rsid w:val="00E02DD0"/>
    <w:rsid w:val="00E02FF0"/>
    <w:rsid w:val="00E0334E"/>
    <w:rsid w:val="00E03447"/>
    <w:rsid w:val="00E038CC"/>
    <w:rsid w:val="00E03FE1"/>
    <w:rsid w:val="00E04BF5"/>
    <w:rsid w:val="00E05291"/>
    <w:rsid w:val="00E05305"/>
    <w:rsid w:val="00E0568A"/>
    <w:rsid w:val="00E0581D"/>
    <w:rsid w:val="00E05826"/>
    <w:rsid w:val="00E05CB2"/>
    <w:rsid w:val="00E05E5B"/>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7D3"/>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5BB6"/>
    <w:rsid w:val="00E36130"/>
    <w:rsid w:val="00E36A79"/>
    <w:rsid w:val="00E36C40"/>
    <w:rsid w:val="00E37D35"/>
    <w:rsid w:val="00E37E32"/>
    <w:rsid w:val="00E40750"/>
    <w:rsid w:val="00E41993"/>
    <w:rsid w:val="00E41CA0"/>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259"/>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C45"/>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07A1"/>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0ECB"/>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8E"/>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9D8"/>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31"/>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AFA"/>
    <w:rsid w:val="00F20D23"/>
    <w:rsid w:val="00F212BC"/>
    <w:rsid w:val="00F21701"/>
    <w:rsid w:val="00F220F0"/>
    <w:rsid w:val="00F22FAF"/>
    <w:rsid w:val="00F231CE"/>
    <w:rsid w:val="00F2342D"/>
    <w:rsid w:val="00F239E2"/>
    <w:rsid w:val="00F243E5"/>
    <w:rsid w:val="00F244FA"/>
    <w:rsid w:val="00F24926"/>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3DD"/>
    <w:rsid w:val="00F33891"/>
    <w:rsid w:val="00F340C4"/>
    <w:rsid w:val="00F34BD3"/>
    <w:rsid w:val="00F35301"/>
    <w:rsid w:val="00F3542B"/>
    <w:rsid w:val="00F3573D"/>
    <w:rsid w:val="00F359B0"/>
    <w:rsid w:val="00F36343"/>
    <w:rsid w:val="00F3676B"/>
    <w:rsid w:val="00F36EA1"/>
    <w:rsid w:val="00F3722E"/>
    <w:rsid w:val="00F372F2"/>
    <w:rsid w:val="00F37AB7"/>
    <w:rsid w:val="00F37BFA"/>
    <w:rsid w:val="00F40326"/>
    <w:rsid w:val="00F40528"/>
    <w:rsid w:val="00F406EB"/>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CD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465"/>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A84"/>
    <w:rsid w:val="00F97FBB"/>
    <w:rsid w:val="00F97FEE"/>
    <w:rsid w:val="00FA0BE2"/>
    <w:rsid w:val="00FA10C8"/>
    <w:rsid w:val="00FA16AB"/>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82B"/>
    <w:rsid w:val="00FB1C88"/>
    <w:rsid w:val="00FB2155"/>
    <w:rsid w:val="00FB280B"/>
    <w:rsid w:val="00FB37D8"/>
    <w:rsid w:val="00FB37FF"/>
    <w:rsid w:val="00FB3FD2"/>
    <w:rsid w:val="00FB41C7"/>
    <w:rsid w:val="00FB4263"/>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3E3E"/>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7FC"/>
    <w:rsid w:val="00FE6A61"/>
    <w:rsid w:val="00FE7768"/>
    <w:rsid w:val="00FE7FB1"/>
    <w:rsid w:val="00FF002A"/>
    <w:rsid w:val="00FF01B7"/>
    <w:rsid w:val="00FF0356"/>
    <w:rsid w:val="00FF09C3"/>
    <w:rsid w:val="00FF0B8C"/>
    <w:rsid w:val="00FF0BA9"/>
    <w:rsid w:val="00FF0CC1"/>
    <w:rsid w:val="00FF0E0E"/>
    <w:rsid w:val="00FF1407"/>
    <w:rsid w:val="00FF2E49"/>
    <w:rsid w:val="00FF372A"/>
    <w:rsid w:val="00FF3963"/>
    <w:rsid w:val="00FF3AFF"/>
    <w:rsid w:val="00FF41F9"/>
    <w:rsid w:val="00FF4206"/>
    <w:rsid w:val="00FF42F2"/>
    <w:rsid w:val="00FF458D"/>
    <w:rsid w:val="00FF4667"/>
    <w:rsid w:val="00FF4C2D"/>
    <w:rsid w:val="00FF4C82"/>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35E5523"/>
    <w:rsid w:val="51E93B5F"/>
    <w:rsid w:val="53C1C843"/>
    <w:rsid w:val="632A0635"/>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A3DE6C71-210C-41DE-89F5-81723F3FA73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99"/>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 w:type="character" w:styleId="Strong">
    <w:name w:val="Strong"/>
    <w:basedOn w:val="DefaultParagraphFont"/>
    <w:uiPriority w:val="22"/>
    <w:qFormat/>
    <w:rsid w:val="00917E7E"/>
    <w:rPr>
      <w:b/>
      <w:bCs/>
    </w:rPr>
  </w:style>
  <w:style w:type="character" w:styleId="Mention">
    <w:name w:val="Mention"/>
    <w:basedOn w:val="DefaultParagraphFont"/>
    <w:uiPriority w:val="99"/>
    <w:unhideWhenUsed/>
    <w:rsid w:val="005F6537"/>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872574858">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929314951">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39" Type="http://schemas.openxmlformats.org/officeDocument/2006/relationships/glossaryDocument" Target="glossary/document.xml"/><Relationship Id="rId21" Type="http://schemas.openxmlformats.org/officeDocument/2006/relationships/image" Target="media/image8.png"/><Relationship Id="rId34" Type="http://schemas.openxmlformats.org/officeDocument/2006/relationships/hyperlink" Target="https://careers.vic.gov.au/victorian-public-sector/public-sector-values-integrity"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http://www.deeca.vic.gov.au" TargetMode="Externa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s://delwpvicgovau.sharepoint.com/sites/ecm_42/Shared_Docs/Everyone/Corporate%20Services%202020.pdf" TargetMode="External"/><Relationship Id="rId37" Type="http://schemas.openxmlformats.org/officeDocument/2006/relationships/header" Target="header2.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hyperlink" Target="mailto:customer.service@deeca.vic.gov.au" TargetMode="Externa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https://delwpvicgovau.sharepoint.com/:p:/r/sites/ecm_292/_layouts/15/WopiFrame.aspx?sourcedoc=%7b22CF3197-D45B-4B91-B775-DCAB05378827%7d&amp;file=DELWP%202020%20MASTER%20200717.pptx&amp;action=default"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yperlink" Target="mailto:aboriginal.employment@deeca.vic.gov.au" TargetMode="Externa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E2C47"/>
    <w:rsid w:val="001842F5"/>
    <w:rsid w:val="002B1337"/>
    <w:rsid w:val="00373E0E"/>
    <w:rsid w:val="0040679D"/>
    <w:rsid w:val="00577D69"/>
    <w:rsid w:val="006601CB"/>
    <w:rsid w:val="007644A2"/>
    <w:rsid w:val="0076696A"/>
    <w:rsid w:val="007D4176"/>
    <w:rsid w:val="008E716C"/>
    <w:rsid w:val="00CB62D8"/>
    <w:rsid w:val="00D26B86"/>
    <w:rsid w:val="00D83E5E"/>
    <w:rsid w:val="00DE500C"/>
    <w:rsid w:val="00E11AD9"/>
    <w:rsid w:val="00E27D6E"/>
    <w:rsid w:val="00F24926"/>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20</Value>
      <Value>2</Value>
      <Value>1</Value>
    </TaxCatchAll>
    <b9b43b809ea4445880dbf70bb9849525 xmlns="9fd47c19-1c4a-4d7d-b342-c10cef269344">
      <Terms xmlns="http://schemas.microsoft.com/office/infopath/2007/PartnerControls"/>
    </b9b43b809ea4445880dbf70bb9849525>
    <_Status xmlns="http://schemas.microsoft.com/sharepoint/v3/fields">Not Started</_Status>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d25512bccefe4fa083801fcb78c24163 xmlns="9fd47c19-1c4a-4d7d-b342-c10cef269344">
      <Terms xmlns="http://schemas.microsoft.com/office/infopath/2007/PartnerControls">
        <TermInfo xmlns="http://schemas.microsoft.com/office/infopath/2007/PartnerControls">
          <TermName xmlns="http://schemas.microsoft.com/office/infopath/2007/PartnerControls">Process and procedure</TermName>
          <TermId xmlns="http://schemas.microsoft.com/office/infopath/2007/PartnerControls">9fed78e4-0cf7-4349-93c6-1d5eeb34ebd6</TermId>
        </TermInfo>
      </Terms>
    </d25512bccefe4fa083801fcb78c24163>
    <_dlc_DocId xmlns="a5f32de4-e402-4188-b034-e71ca7d22e54">DOCID881-100983337-8</_dlc_DocId>
    <_dlc_DocIdUrl xmlns="a5f32de4-e402-4188-b034-e71ca7d22e54">
      <Url>https://delwpvicgovau.sharepoint.com/sites/ecm_881/_layouts/15/DocIdRedir.aspx?ID=DOCID881-100983337-8</Url>
      <Description>DOCID881-100983337-8</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ECM V2 Team Administration" ma:contentTypeID="0x0101009298E819CE1EBB4F8D2096B3E0F0C2911F004FD38FEC4579E44382376D484773BEB1" ma:contentTypeVersion="6" ma:contentTypeDescription="Administrative activities related management and coordination of a team. &#10;Note: Administrative activity aligned to a functional templated library i.e. Boards, Committees, Asset Management, Grants, Contract Management etc. should be stored in those templated libraries. " ma:contentTypeScope="" ma:versionID="4e40446fcff4a663bc35c28fd03715a1">
  <xsd:schema xmlns:xsd="http://www.w3.org/2001/XMLSchema" xmlns:xs="http://www.w3.org/2001/XMLSchema" xmlns:p="http://schemas.microsoft.com/office/2006/metadata/properties" xmlns:ns2="9fd47c19-1c4a-4d7d-b342-c10cef269344" xmlns:ns3="http://schemas.microsoft.com/sharepoint/v3/fields" xmlns:ns4="a5f32de4-e402-4188-b034-e71ca7d22e54" xmlns:ns5="cc857370-aec4-4d4a-93da-6d107794f03f" targetNamespace="http://schemas.microsoft.com/office/2006/metadata/properties" ma:root="true" ma:fieldsID="dde98a2d998323b6d46b7cc243c44fb0" ns2:_="" ns3:_="" ns4:_="" ns5:_="">
    <xsd:import namespace="9fd47c19-1c4a-4d7d-b342-c10cef269344"/>
    <xsd:import namespace="http://schemas.microsoft.com/sharepoint/v3/fields"/>
    <xsd:import namespace="a5f32de4-e402-4188-b034-e71ca7d22e54"/>
    <xsd:import namespace="cc857370-aec4-4d4a-93da-6d107794f03f"/>
    <xsd:element name="properties">
      <xsd:complexType>
        <xsd:sequence>
          <xsd:element name="documentManagement">
            <xsd:complexType>
              <xsd:all>
                <xsd:element ref="ns3:_Status" minOccurs="0"/>
                <xsd:element ref="ns4:_dlc_DocId" minOccurs="0"/>
                <xsd:element ref="ns4:_dlc_DocIdUrl" minOccurs="0"/>
                <xsd:element ref="ns4: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d25512bccefe4fa083801fcb78c24163" minOccurs="0"/>
                <xsd:element ref="ns2:g91c59fb10974fa1a03160ad8386f0f4" minOccurs="0"/>
                <xsd:element ref="ns5:MediaServiceMetadata" minOccurs="0"/>
                <xsd:element ref="ns5:MediaServiceFastMetadata"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b8d6b8fe-da5c-4c73-bbf0-6af6ca7a1cf3}" ma:internalName="TaxCatchAll" ma:showField="CatchAllData" ma:web="f71f655c-c603-420b-b381-1c78c941b238">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b8d6b8fe-da5c-4c73-bbf0-6af6ca7a1cf3}" ma:internalName="TaxCatchAllLabel" ma:readOnly="true" ma:showField="CatchAllDataLabel" ma:web="f71f655c-c603-420b-b381-1c78c941b238">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d25512bccefe4fa083801fcb78c24163" ma:index="20" ma:taxonomy="true" ma:internalName="d25512bccefe4fa083801fcb78c24163" ma:taxonomyFieldName="Records_x0020_Class_x0020_Team_x0020_Admin" ma:displayName="Classification" ma:readOnly="false" ma:default="" ma:fieldId="{d25512bc-cefe-4fa0-8380-1fcb78c24163}" ma:sspId="797aeec6-0273-40f2-ab3e-beee73212332" ma:termSetId="4258747f-0974-48f0-ac10-46f208a52cd4" ma:anchorId="504ad493-1bff-42e7-9e93-c0e8ecbd6898"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4" nillable="true" ma:displayName="Status" ma:default="Not Started" ma:internalName="_Status">
      <xsd:simpleType>
        <xsd:union memberTypes="dms:Text">
          <xsd:simpleType>
            <xsd:restriction base="dms:Choice">
              <xsd:enumeration value="Not Started"/>
              <xsd:enumeration value="Draft"/>
              <xsd:enumeration value="Reviewed"/>
              <xsd:enumeration value="Scheduled"/>
              <xsd:enumeration value="Published"/>
              <xsd:enumeration value="Final"/>
              <xsd:enumeration value="Expired"/>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857370-aec4-4d4a-93da-6d107794f03f" elementFormDefault="qualified">
    <xsd:import namespace="http://schemas.microsoft.com/office/2006/documentManagement/types"/>
    <xsd:import namespace="http://schemas.microsoft.com/office/infopath/2007/PartnerControls"/>
    <xsd:element name="MediaServiceMetadata" ma:index="24" nillable="true" ma:displayName="MediaServiceMetadata" ma:hidden="true" ma:internalName="MediaServiceMetadata" ma:readOnly="true">
      <xsd:simpleType>
        <xsd:restriction base="dms:Note"/>
      </xsd:simpleType>
    </xsd:element>
    <xsd:element name="MediaServiceFastMetadata" ma:index="25" nillable="true" ma:displayName="MediaServiceFastMetadata" ma:hidden="true" ma:internalName="MediaServiceFastMetadata" ma:readOnly="true">
      <xsd:simpleType>
        <xsd:restriction base="dms:Note"/>
      </xsd:simpleType>
    </xsd:element>
    <xsd:element name="MediaServiceSearchProperties" ma:index="26"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mso-contentType ?>
<SharedContentType xmlns="Microsoft.SharePoint.Taxonomy.ContentTypeSync" SourceId="797aeec6-0273-40f2-ab3e-beee73212332" ContentTypeId="0x0101009298E819CE1EBB4F8D2096B3E0F0C2911F" PreviousValue="false" LastSyncTimeStamp="2021-06-04T01:44:42.863Z"/>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3.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http://schemas.microsoft.com/sharepoint/v3/fields"/>
    <ds:schemaRef ds:uri="a5f32de4-e402-4188-b034-e71ca7d22e54"/>
  </ds:schemaRefs>
</ds:datastoreItem>
</file>

<file path=customXml/itemProps4.xml><?xml version="1.0" encoding="utf-8"?>
<ds:datastoreItem xmlns:ds="http://schemas.openxmlformats.org/officeDocument/2006/customXml" ds:itemID="{3FF3BA17-05A5-4941-A565-05BC6C6FF75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fd47c19-1c4a-4d7d-b342-c10cef269344"/>
    <ds:schemaRef ds:uri="http://schemas.microsoft.com/sharepoint/v3/fields"/>
    <ds:schemaRef ds:uri="a5f32de4-e402-4188-b034-e71ca7d22e54"/>
    <ds:schemaRef ds:uri="cc857370-aec4-4d4a-93da-6d107794f03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A85A2494-25DF-4EAD-B316-E9A78AA96B9A}">
  <ds:schemaRefs>
    <ds:schemaRef ds:uri="http://schemas.microsoft.com/sharepoint/events"/>
    <ds:schemaRef ds:uri=""/>
  </ds:schemaRefs>
</ds:datastoreItem>
</file>

<file path=customXml/itemProps6.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7.xml><?xml version="1.0" encoding="utf-8"?>
<ds:datastoreItem xmlns:ds="http://schemas.openxmlformats.org/officeDocument/2006/customXml" ds:itemID="{312D087F-464F-4EEE-A4C5-BFA082DF53CF}">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13</TotalTime>
  <Pages>5</Pages>
  <Words>2213</Words>
  <Characters>12620</Characters>
  <Application>Microsoft Office Word</Application>
  <DocSecurity>0</DocSecurity>
  <Lines>105</Lines>
  <Paragraphs>29</Paragraphs>
  <ScaleCrop>false</ScaleCrop>
  <HeadingPairs>
    <vt:vector size="2" baseType="variant">
      <vt:variant>
        <vt:lpstr>Title</vt:lpstr>
      </vt:variant>
      <vt:variant>
        <vt:i4>1</vt:i4>
      </vt:variant>
    </vt:vector>
  </HeadingPairs>
  <TitlesOfParts>
    <vt:vector size="1" baseType="lpstr">
      <vt:lpstr>Position description</vt:lpstr>
    </vt:vector>
  </TitlesOfParts>
  <Company/>
  <LinksUpToDate>false</LinksUpToDate>
  <CharactersWithSpaces>14804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Position description</dc:title>
  <dc:subject>Position Description</dc:subject>
  <dc:creator>Fiona</dc:creator>
  <cp:keywords/>
  <dc:description/>
  <cp:lastModifiedBy>Lisa M Knight (DEECA)</cp:lastModifiedBy>
  <cp:revision>4</cp:revision>
  <cp:lastPrinted>2022-06-16T09:14:00Z</cp:lastPrinted>
  <dcterms:created xsi:type="dcterms:W3CDTF">2026-08-02T01:57:00Z</dcterms:created>
  <dcterms:modified xsi:type="dcterms:W3CDTF">2026-08-13T02:08:00Z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0x0101009298E819CE1EBB4F8D2096B3E0F0C2911F004FD38FEC4579E44382376D484773BEB1</vt:lpwstr>
  </property>
  <property fmtid="{D5CDD505-2E9C-101B-9397-08002B2CF9AE}" pid="5" name="MediaServiceImageTags">
    <vt:lpwstr/>
  </property>
  <property fmtid="{D5CDD505-2E9C-101B-9397-08002B2CF9AE}" pid="6" name="_dlc_DocIdItemGuid">
    <vt:lpwstr>8d70830e-df27-4bcb-85c1-b0b5749c707f</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20;#Process and procedure|9fed78e4-0cf7-4349-93c6-1d5eeb34ebd6</vt:lpwstr>
  </property>
  <property fmtid="{D5CDD505-2E9C-101B-9397-08002B2CF9AE}" pid="11" name="Department Document Type">
    <vt:lpwstr/>
  </property>
  <property fmtid="{D5CDD505-2E9C-101B-9397-08002B2CF9AE}" pid="12" name="Record_x0020_Purpose">
    <vt:lpwstr/>
  </property>
  <property fmtid="{D5CDD505-2E9C-101B-9397-08002B2CF9AE}" pid="13" name="Record Purpose">
    <vt:lpwstr/>
  </property>
  <property fmtid="{D5CDD505-2E9C-101B-9397-08002B2CF9AE}" pid="14" name="MSIP_Label_4257e2ab-f512-40e2-9c9a-c64247360765_Enabled">
    <vt:lpwstr>true</vt:lpwstr>
  </property>
  <property fmtid="{D5CDD505-2E9C-101B-9397-08002B2CF9AE}" pid="15" name="MSIP_Label_4257e2ab-f512-40e2-9c9a-c64247360765_SetDate">
    <vt:lpwstr>2023-06-27T10:35:23Z</vt:lpwstr>
  </property>
  <property fmtid="{D5CDD505-2E9C-101B-9397-08002B2CF9AE}" pid="16" name="MSIP_Label_4257e2ab-f512-40e2-9c9a-c64247360765_Method">
    <vt:lpwstr>Privileged</vt:lpwstr>
  </property>
  <property fmtid="{D5CDD505-2E9C-101B-9397-08002B2CF9AE}" pid="17" name="MSIP_Label_4257e2ab-f512-40e2-9c9a-c64247360765_Name">
    <vt:lpwstr>OFFICIAL</vt:lpwstr>
  </property>
  <property fmtid="{D5CDD505-2E9C-101B-9397-08002B2CF9AE}" pid="18" name="MSIP_Label_4257e2ab-f512-40e2-9c9a-c64247360765_SiteId">
    <vt:lpwstr>e8bdd6f7-fc18-4e48-a554-7f547927223b</vt:lpwstr>
  </property>
  <property fmtid="{D5CDD505-2E9C-101B-9397-08002B2CF9AE}" pid="19" name="MSIP_Label_4257e2ab-f512-40e2-9c9a-c64247360765_ActionId">
    <vt:lpwstr>931c3684-2ca5-4166-b0cf-0636d7430be2</vt:lpwstr>
  </property>
  <property fmtid="{D5CDD505-2E9C-101B-9397-08002B2CF9AE}" pid="20" name="MSIP_Label_4257e2ab-f512-40e2-9c9a-c64247360765_ContentBits">
    <vt:lpwstr>2</vt:lpwstr>
  </property>
  <property fmtid="{D5CDD505-2E9C-101B-9397-08002B2CF9AE}" pid="21" name="AdaRegion">
    <vt:lpwstr/>
  </property>
  <property fmtid="{D5CDD505-2E9C-101B-9397-08002B2CF9AE}" pid="22"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23" name="AdaOwningGroup">
    <vt:lpwstr>18;#People and Culture|4fe8dd26-179b-41a1-8a74-1f09d81ad67a</vt:lpwstr>
  </property>
  <property fmtid="{D5CDD505-2E9C-101B-9397-08002B2CF9AE}" pid="24" name="Security_x0020_Classification">
    <vt:lpwstr>2;#Unclassified|7fa379f4-4aba-4692-ab80-7d39d3a23cf4</vt:lpwstr>
  </property>
  <property fmtid="{D5CDD505-2E9C-101B-9397-08002B2CF9AE}" pid="25" name="Department_x0020_Document_x0020_Type">
    <vt:lpwstr/>
  </property>
  <property fmtid="{D5CDD505-2E9C-101B-9397-08002B2CF9AE}" pid="26" name="Records_x0020_Class_x0020_Team_x0020_Admin">
    <vt:lpwstr>20;#Process and procedure|9fed78e4-0cf7-4349-93c6-1d5eeb34ebd6</vt:lpwstr>
  </property>
  <property fmtid="{D5CDD505-2E9C-101B-9397-08002B2CF9AE}" pid="27" name="Dissemination_x0020_Limiting_x0020_Marker">
    <vt:lpwstr>1;#FOUO|955eb6fc-b35a-4808-8aa5-31e514fa3f26</vt:lpwstr>
  </property>
</Properties>
</file>