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7C1B9AF7" w:rsidR="00254F12" w:rsidRPr="00862057" w:rsidRDefault="00DD6EA8"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A909F8">
            <w:t>Department of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4F069B5E">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72900963">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A1189BE" id="Navy"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4196BE12">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195DE13E">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04284EA6">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0E58EA7C">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4C402FA" id="RibbonElement2"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97C992E" id="RibbonElement3"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03226B6" id="RibbonElement4Grp"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FE87118" id="RibbonElement1"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over_Website"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2F068699" w:rsidR="00254F12" w:rsidRPr="00484CC4" w:rsidRDefault="00254F12" w:rsidP="00254F12">
                        <w:pPr>
                          <w:pStyle w:val="xWebCoverPage"/>
                        </w:pPr>
                        <w:hyperlink r:id="rId26"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7"/>
          <w:footerReference w:type="even" r:id="rId28"/>
          <w:footerReference w:type="default" r:id="rId29"/>
          <w:footerReference w:type="first" r:id="rId30"/>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32BB0A73">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0AAF272F" w14:textId="6D1FF447" w:rsidR="00495B3B" w:rsidRPr="00495B3B" w:rsidRDefault="00737AA4" w:rsidP="00495B3B">
            <w:pPr>
              <w:spacing w:before="0" w:after="0"/>
              <w:ind w:left="57" w:right="-450"/>
              <w:rPr>
                <w:rFonts w:ascii="Arial" w:hAnsi="Arial" w:cs="Arial"/>
                <w:color w:val="363534"/>
                <w:szCs w:val="22"/>
              </w:rPr>
            </w:pPr>
            <w:r>
              <w:rPr>
                <w:rFonts w:ascii="Arial" w:hAnsi="Arial" w:cs="Arial"/>
                <w:color w:val="363534"/>
                <w:szCs w:val="22"/>
              </w:rPr>
              <w:t>Biodiversity Assessment Officer (Energy)</w:t>
            </w:r>
          </w:p>
        </w:tc>
      </w:tr>
      <w:tr w:rsidR="00495B3B" w:rsidRPr="00495B3B" w14:paraId="5F8F815C" w14:textId="77777777" w:rsidTr="32BB0A73">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92AF1EA" w14:textId="3E83A53F" w:rsidR="00495B3B" w:rsidRPr="00495B3B" w:rsidRDefault="007032FD" w:rsidP="00495B3B">
            <w:pPr>
              <w:spacing w:before="0" w:after="0"/>
              <w:ind w:left="57" w:right="-450"/>
              <w:rPr>
                <w:rFonts w:ascii="Arial" w:hAnsi="Arial" w:cs="Arial"/>
                <w:color w:val="363534"/>
                <w:szCs w:val="22"/>
              </w:rPr>
            </w:pPr>
            <w:r>
              <w:rPr>
                <w:rFonts w:ascii="Arial" w:hAnsi="Arial" w:cs="Arial"/>
                <w:color w:val="363534"/>
                <w:szCs w:val="22"/>
              </w:rPr>
              <w:t>50926302</w:t>
            </w:r>
          </w:p>
        </w:tc>
      </w:tr>
      <w:tr w:rsidR="00495B3B" w:rsidRPr="00495B3B" w14:paraId="6052E497" w14:textId="77777777" w:rsidTr="32BB0A73">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5CA635E" w14:textId="0A58DC3A" w:rsidR="00495B3B" w:rsidRPr="00495B3B" w:rsidRDefault="00737AA4" w:rsidP="00495B3B">
            <w:pPr>
              <w:spacing w:before="0" w:after="0"/>
              <w:ind w:left="57" w:right="-450"/>
              <w:rPr>
                <w:rFonts w:ascii="Arial" w:hAnsi="Arial" w:cs="Arial"/>
                <w:color w:val="363534"/>
                <w:szCs w:val="22"/>
              </w:rPr>
            </w:pPr>
            <w:r>
              <w:rPr>
                <w:rFonts w:ascii="Arial" w:hAnsi="Arial" w:cs="Arial"/>
                <w:color w:val="363534"/>
                <w:szCs w:val="22"/>
              </w:rPr>
              <w:t xml:space="preserve">VPS </w:t>
            </w:r>
            <w:r w:rsidR="00A909F8">
              <w:rPr>
                <w:rFonts w:ascii="Arial" w:hAnsi="Arial" w:cs="Arial"/>
                <w:color w:val="363534"/>
                <w:szCs w:val="22"/>
              </w:rPr>
              <w:t xml:space="preserve">Grade </w:t>
            </w:r>
            <w:r>
              <w:rPr>
                <w:rFonts w:ascii="Arial" w:hAnsi="Arial" w:cs="Arial"/>
                <w:color w:val="363534"/>
                <w:szCs w:val="22"/>
              </w:rPr>
              <w:t>4</w:t>
            </w:r>
          </w:p>
        </w:tc>
      </w:tr>
      <w:tr w:rsidR="00495B3B" w:rsidRPr="00495B3B" w14:paraId="513E600D" w14:textId="77777777" w:rsidTr="32BB0A73">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A6A7605" w14:textId="224742DE" w:rsidR="00495B3B" w:rsidRPr="00495B3B" w:rsidRDefault="00737AA4" w:rsidP="00495B3B">
            <w:pPr>
              <w:spacing w:before="0" w:after="0"/>
              <w:ind w:left="57" w:right="-450"/>
              <w:rPr>
                <w:rFonts w:ascii="Arial" w:hAnsi="Arial" w:cs="Arial"/>
                <w:color w:val="363534"/>
                <w:szCs w:val="22"/>
              </w:rPr>
            </w:pPr>
            <w:r>
              <w:rPr>
                <w:rFonts w:ascii="Arial" w:hAnsi="Arial" w:cs="Arial"/>
                <w:color w:val="363534"/>
                <w:szCs w:val="22"/>
              </w:rPr>
              <w:t>$</w:t>
            </w:r>
            <w:r w:rsidR="00A909F8" w:rsidRPr="00A909F8">
              <w:rPr>
                <w:rFonts w:ascii="Arial" w:hAnsi="Arial" w:cs="Arial"/>
                <w:color w:val="363534"/>
                <w:szCs w:val="22"/>
              </w:rPr>
              <w:t xml:space="preserve">100,894 </w:t>
            </w:r>
            <w:r>
              <w:rPr>
                <w:rFonts w:ascii="Arial" w:hAnsi="Arial" w:cs="Arial"/>
                <w:color w:val="363534"/>
                <w:szCs w:val="22"/>
              </w:rPr>
              <w:t>- $</w:t>
            </w:r>
            <w:r w:rsidR="00A909F8" w:rsidRPr="00A909F8">
              <w:rPr>
                <w:rFonts w:ascii="Arial" w:hAnsi="Arial" w:cs="Arial"/>
                <w:color w:val="363534"/>
                <w:szCs w:val="22"/>
              </w:rPr>
              <w:t>114,476</w:t>
            </w:r>
            <w:r w:rsidR="00A909F8">
              <w:rPr>
                <w:rFonts w:ascii="Arial" w:hAnsi="Arial" w:cs="Arial"/>
                <w:color w:val="363534"/>
                <w:szCs w:val="22"/>
              </w:rPr>
              <w:t xml:space="preserve"> plus superannuation </w:t>
            </w:r>
          </w:p>
        </w:tc>
      </w:tr>
      <w:tr w:rsidR="00495B3B" w:rsidRPr="00495B3B" w14:paraId="2A722203" w14:textId="77777777" w:rsidTr="32BB0A73">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1BEB3C39" w14:textId="3AAFB9F9" w:rsidR="00495B3B" w:rsidRPr="00495B3B" w:rsidRDefault="00495B3B" w:rsidP="00495B3B">
            <w:pPr>
              <w:tabs>
                <w:tab w:val="left" w:pos="3529"/>
              </w:tabs>
              <w:spacing w:before="0" w:after="0"/>
              <w:ind w:left="57" w:right="-450"/>
              <w:rPr>
                <w:rFonts w:ascii="Arial" w:hAnsi="Arial" w:cs="Arial"/>
                <w:color w:val="363534"/>
                <w:szCs w:val="22"/>
              </w:rPr>
            </w:pPr>
            <w:r w:rsidRPr="00495B3B">
              <w:rPr>
                <w:rFonts w:ascii="Arial" w:hAnsi="Arial" w:cs="Arial"/>
                <w:color w:val="363534"/>
                <w:szCs w:val="22"/>
              </w:rPr>
              <w:t xml:space="preserve">Ongoing </w:t>
            </w:r>
            <w:r w:rsidR="00A909F8">
              <w:rPr>
                <w:rFonts w:ascii="Arial" w:hAnsi="Arial" w:cs="Arial"/>
                <w:color w:val="363534"/>
                <w:szCs w:val="22"/>
              </w:rPr>
              <w:t xml:space="preserve">(Part time </w:t>
            </w:r>
            <w:r w:rsidR="007032FD">
              <w:rPr>
                <w:rFonts w:ascii="Arial" w:hAnsi="Arial" w:cs="Arial"/>
                <w:color w:val="363534"/>
                <w:szCs w:val="22"/>
              </w:rPr>
              <w:t>0.8 FTE</w:t>
            </w:r>
            <w:r w:rsidR="00A909F8">
              <w:rPr>
                <w:rFonts w:ascii="Arial" w:hAnsi="Arial" w:cs="Arial"/>
                <w:color w:val="363534"/>
                <w:szCs w:val="22"/>
              </w:rPr>
              <w:t xml:space="preserve">) </w:t>
            </w:r>
          </w:p>
        </w:tc>
      </w:tr>
      <w:tr w:rsidR="00495B3B" w:rsidRPr="00495B3B" w14:paraId="73E4C712" w14:textId="77777777" w:rsidTr="32BB0A73">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A6BC801" w14:textId="4AA57C38" w:rsidR="00495B3B" w:rsidRPr="00495B3B" w:rsidRDefault="002B6AAD" w:rsidP="00495B3B">
            <w:pPr>
              <w:spacing w:before="0" w:after="0"/>
              <w:ind w:left="57" w:right="-450"/>
              <w:rPr>
                <w:rFonts w:ascii="Arial" w:hAnsi="Arial" w:cs="Arial"/>
                <w:color w:val="363534"/>
                <w:szCs w:val="22"/>
              </w:rPr>
            </w:pPr>
            <w:r>
              <w:rPr>
                <w:rFonts w:ascii="Arial" w:hAnsi="Arial" w:cs="Arial"/>
                <w:color w:val="363534"/>
                <w:szCs w:val="22"/>
              </w:rPr>
              <w:t>Regions, Environment, Climate Action and First Peoples</w:t>
            </w:r>
          </w:p>
        </w:tc>
      </w:tr>
      <w:tr w:rsidR="00495B3B" w:rsidRPr="00495B3B" w14:paraId="1EBFF7E6" w14:textId="77777777" w:rsidTr="32BB0A73">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0A96CCF" w14:textId="2535B2DF" w:rsidR="00495B3B" w:rsidRPr="00495B3B" w:rsidRDefault="00737AA4" w:rsidP="00495B3B">
            <w:pPr>
              <w:spacing w:before="0" w:after="0"/>
              <w:ind w:left="57" w:right="-450"/>
              <w:rPr>
                <w:rFonts w:ascii="Arial" w:hAnsi="Arial" w:cs="Arial"/>
                <w:color w:val="363534"/>
                <w:szCs w:val="22"/>
              </w:rPr>
            </w:pPr>
            <w:r>
              <w:rPr>
                <w:rFonts w:ascii="Arial" w:hAnsi="Arial" w:cs="Arial"/>
                <w:color w:val="363534"/>
                <w:szCs w:val="22"/>
              </w:rPr>
              <w:t>DEECA Regions</w:t>
            </w:r>
            <w:r w:rsidR="00A909F8">
              <w:rPr>
                <w:rFonts w:ascii="Arial" w:hAnsi="Arial" w:cs="Arial"/>
                <w:color w:val="363534"/>
                <w:szCs w:val="22"/>
              </w:rPr>
              <w:t>; L</w:t>
            </w:r>
            <w:r>
              <w:rPr>
                <w:rFonts w:ascii="Arial" w:hAnsi="Arial" w:cs="Arial"/>
                <w:color w:val="363534"/>
                <w:szCs w:val="22"/>
              </w:rPr>
              <w:t>oddon Mallee</w:t>
            </w:r>
            <w:r w:rsidR="00A909F8">
              <w:rPr>
                <w:rFonts w:ascii="Arial" w:hAnsi="Arial" w:cs="Arial"/>
                <w:color w:val="363534"/>
                <w:szCs w:val="22"/>
              </w:rPr>
              <w:t xml:space="preserve"> Region </w:t>
            </w:r>
          </w:p>
        </w:tc>
      </w:tr>
      <w:tr w:rsidR="00495B3B" w:rsidRPr="00495B3B" w14:paraId="37A0D7CE" w14:textId="77777777" w:rsidTr="32BB0A73">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6162B02" w14:textId="60BBE14C"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Flexible within </w:t>
            </w:r>
            <w:r w:rsidR="00A9623B">
              <w:rPr>
                <w:rFonts w:ascii="Arial" w:hAnsi="Arial" w:cs="Arial"/>
                <w:color w:val="363534"/>
                <w:szCs w:val="22"/>
              </w:rPr>
              <w:t>Grampians and Barwon South West Regions</w:t>
            </w:r>
          </w:p>
          <w:p w14:paraId="3B7CA3B3" w14:textId="59B0A6FA"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sidR="006C611F">
              <w:rPr>
                <w:rFonts w:ascii="Arial" w:hAnsi="Arial" w:cs="Arial"/>
                <w:color w:val="363534"/>
                <w:szCs w:val="22"/>
              </w:rPr>
              <w:fldChar w:fldCharType="begin">
                <w:ffData>
                  <w:name w:val=""/>
                  <w:enabled/>
                  <w:calcOnExit w:val="0"/>
                  <w:checkBox>
                    <w:size w:val="26"/>
                    <w:default w:val="1"/>
                  </w:checkBox>
                </w:ffData>
              </w:fldChar>
            </w:r>
            <w:r w:rsidR="006C611F">
              <w:rPr>
                <w:rFonts w:ascii="Arial" w:hAnsi="Arial" w:cs="Arial"/>
                <w:color w:val="363534"/>
                <w:szCs w:val="22"/>
              </w:rPr>
              <w:instrText xml:space="preserve"> FORMCHECKBOX </w:instrText>
            </w:r>
            <w:r w:rsidR="006C611F">
              <w:rPr>
                <w:rFonts w:ascii="Arial" w:hAnsi="Arial" w:cs="Arial"/>
                <w:color w:val="363534"/>
                <w:szCs w:val="22"/>
              </w:rPr>
            </w:r>
            <w:r w:rsidR="006C611F">
              <w:rPr>
                <w:rFonts w:ascii="Arial" w:hAnsi="Arial" w:cs="Arial"/>
                <w:color w:val="363534"/>
                <w:szCs w:val="22"/>
              </w:rPr>
              <w:fldChar w:fldCharType="separate"/>
            </w:r>
            <w:r w:rsidR="006C611F">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32BB0A73">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9BBC3C8" w14:textId="3085032B" w:rsidR="00495B3B" w:rsidRPr="00495B3B" w:rsidRDefault="00A909F8" w:rsidP="32BB0A73">
            <w:pPr>
              <w:tabs>
                <w:tab w:val="left" w:pos="469"/>
                <w:tab w:val="left" w:pos="1189"/>
              </w:tabs>
              <w:spacing w:before="0" w:after="0"/>
              <w:ind w:left="57" w:right="-450"/>
              <w:rPr>
                <w:rFonts w:ascii="Arial" w:hAnsi="Arial" w:cs="Arial"/>
                <w:color w:val="363534"/>
              </w:rPr>
            </w:pPr>
            <w:r>
              <w:rPr>
                <w:rFonts w:ascii="Arial" w:hAnsi="Arial" w:cs="Arial"/>
                <w:color w:val="363534"/>
                <w:szCs w:val="22"/>
              </w:rPr>
              <w:t xml:space="preserve">Rani Hunt, </w:t>
            </w:r>
            <w:r w:rsidR="320B9628" w:rsidRPr="32BB0A73">
              <w:rPr>
                <w:rFonts w:ascii="Arial" w:hAnsi="Arial" w:cs="Arial"/>
                <w:color w:val="363534"/>
              </w:rPr>
              <w:t>Program Manager</w:t>
            </w:r>
            <w:r w:rsidR="00391BD7" w:rsidRPr="32BB0A73">
              <w:rPr>
                <w:rFonts w:ascii="Arial" w:hAnsi="Arial" w:cs="Arial"/>
                <w:color w:val="363534"/>
              </w:rPr>
              <w:t xml:space="preserve"> Biodiversity Assessment Services</w:t>
            </w:r>
            <w:r w:rsidR="005C00C2">
              <w:rPr>
                <w:rFonts w:ascii="Arial" w:hAnsi="Arial" w:cs="Arial"/>
                <w:color w:val="363534"/>
              </w:rPr>
              <w:t xml:space="preserve"> (Energy)</w:t>
            </w:r>
            <w:r w:rsidR="00391BD7" w:rsidRPr="32BB0A73">
              <w:rPr>
                <w:rFonts w:ascii="Arial" w:hAnsi="Arial" w:cs="Arial"/>
                <w:color w:val="363534"/>
              </w:rPr>
              <w:t xml:space="preserve"> West</w:t>
            </w:r>
            <w:r w:rsidR="00391BD7">
              <w:tab/>
            </w:r>
            <w:r w:rsidR="00391BD7">
              <w:tab/>
            </w:r>
          </w:p>
        </w:tc>
      </w:tr>
      <w:tr w:rsidR="00495B3B" w:rsidRPr="00495B3B" w14:paraId="35F6D00F" w14:textId="77777777" w:rsidTr="32BB0A73">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B39DD97" w14:textId="448B60F1" w:rsidR="00495B3B" w:rsidRPr="00495B3B" w:rsidRDefault="00495B3B" w:rsidP="00495B3B">
            <w:pPr>
              <w:tabs>
                <w:tab w:val="left" w:pos="469"/>
                <w:tab w:val="left" w:pos="1189"/>
              </w:tabs>
              <w:spacing w:before="0" w:after="0"/>
              <w:ind w:left="57" w:right="-450"/>
              <w:rPr>
                <w:rFonts w:ascii="Arial" w:hAnsi="Arial" w:cs="Arial"/>
                <w:color w:val="363534"/>
                <w:szCs w:val="22"/>
              </w:rPr>
            </w:pP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ab/>
              <w:t>Yes</w:t>
            </w:r>
            <w:r w:rsidRPr="00495B3B">
              <w:rPr>
                <w:rFonts w:ascii="Arial" w:hAnsi="Arial" w:cs="Arial"/>
                <w:color w:val="363534"/>
                <w:szCs w:val="22"/>
              </w:rPr>
              <w:tab/>
            </w:r>
            <w:r w:rsidR="00391BD7">
              <w:rPr>
                <w:rFonts w:ascii="Arial" w:hAnsi="Arial" w:cs="Arial"/>
                <w:color w:val="363534"/>
                <w:szCs w:val="22"/>
              </w:rPr>
              <w:fldChar w:fldCharType="begin">
                <w:ffData>
                  <w:name w:val=""/>
                  <w:enabled/>
                  <w:calcOnExit w:val="0"/>
                  <w:checkBox>
                    <w:size w:val="26"/>
                    <w:default w:val="1"/>
                  </w:checkBox>
                </w:ffData>
              </w:fldChar>
            </w:r>
            <w:r w:rsidR="00391BD7">
              <w:rPr>
                <w:rFonts w:ascii="Arial" w:hAnsi="Arial" w:cs="Arial"/>
                <w:color w:val="363534"/>
                <w:szCs w:val="22"/>
              </w:rPr>
              <w:instrText xml:space="preserve"> FORMCHECKBOX </w:instrText>
            </w:r>
            <w:r w:rsidR="00391BD7">
              <w:rPr>
                <w:rFonts w:ascii="Arial" w:hAnsi="Arial" w:cs="Arial"/>
                <w:color w:val="363534"/>
                <w:szCs w:val="22"/>
              </w:rPr>
            </w:r>
            <w:r w:rsidR="00391BD7">
              <w:rPr>
                <w:rFonts w:ascii="Arial" w:hAnsi="Arial" w:cs="Arial"/>
                <w:color w:val="363534"/>
                <w:szCs w:val="22"/>
              </w:rPr>
              <w:fldChar w:fldCharType="separate"/>
            </w:r>
            <w:r w:rsidR="00391BD7">
              <w:rPr>
                <w:rFonts w:ascii="Arial" w:hAnsi="Arial" w:cs="Arial"/>
                <w:color w:val="363534"/>
                <w:szCs w:val="22"/>
              </w:rPr>
              <w:fldChar w:fldCharType="end"/>
            </w:r>
            <w:r w:rsidRPr="00495B3B">
              <w:rPr>
                <w:rFonts w:ascii="Arial" w:hAnsi="Arial" w:cs="Arial"/>
                <w:color w:val="363534"/>
                <w:szCs w:val="22"/>
              </w:rPr>
              <w:t xml:space="preserve">  No                If yes, how many?</w:t>
            </w:r>
          </w:p>
        </w:tc>
      </w:tr>
      <w:tr w:rsidR="00495B3B" w:rsidRPr="00495B3B" w14:paraId="70C7CF88" w14:textId="77777777" w:rsidTr="32BB0A73">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723EDD97" w14:textId="282C2EBD" w:rsidR="00495B3B" w:rsidRPr="00495B3B" w:rsidRDefault="00480DAA" w:rsidP="00A909F8">
            <w:pPr>
              <w:spacing w:before="0" w:after="0"/>
              <w:ind w:left="57" w:right="-450"/>
              <w:rPr>
                <w:rFonts w:ascii="Arial" w:hAnsi="Arial" w:cs="Arial"/>
                <w:color w:val="363534"/>
                <w:szCs w:val="22"/>
              </w:rPr>
            </w:pPr>
            <w:r>
              <w:rPr>
                <w:rFonts w:ascii="Arial" w:hAnsi="Arial" w:cs="Arial"/>
                <w:color w:val="363534"/>
                <w:szCs w:val="22"/>
              </w:rPr>
              <w:t>Rani Hunt</w:t>
            </w:r>
            <w:r w:rsidR="00A909F8">
              <w:rPr>
                <w:rFonts w:ascii="Arial" w:hAnsi="Arial" w:cs="Arial"/>
                <w:color w:val="363534"/>
                <w:szCs w:val="22"/>
              </w:rPr>
              <w:t xml:space="preserve"> on </w:t>
            </w:r>
            <w:r>
              <w:rPr>
                <w:rFonts w:ascii="Arial" w:hAnsi="Arial" w:cs="Arial"/>
                <w:color w:val="363534"/>
                <w:szCs w:val="22"/>
              </w:rPr>
              <w:t>0477</w:t>
            </w:r>
            <w:r w:rsidR="00A909F8">
              <w:rPr>
                <w:rFonts w:ascii="Arial" w:hAnsi="Arial" w:cs="Arial"/>
                <w:color w:val="363534"/>
                <w:szCs w:val="22"/>
              </w:rPr>
              <w:t xml:space="preserve"> </w:t>
            </w:r>
            <w:r>
              <w:rPr>
                <w:rFonts w:ascii="Arial" w:hAnsi="Arial" w:cs="Arial"/>
                <w:color w:val="363534"/>
                <w:szCs w:val="22"/>
              </w:rPr>
              <w:t>764</w:t>
            </w:r>
            <w:r w:rsidR="00A909F8">
              <w:rPr>
                <w:rFonts w:ascii="Arial" w:hAnsi="Arial" w:cs="Arial"/>
                <w:color w:val="363534"/>
                <w:szCs w:val="22"/>
              </w:rPr>
              <w:t xml:space="preserve"> </w:t>
            </w:r>
            <w:r>
              <w:rPr>
                <w:rFonts w:ascii="Arial" w:hAnsi="Arial" w:cs="Arial"/>
                <w:color w:val="363534"/>
                <w:szCs w:val="22"/>
              </w:rPr>
              <w:t>357</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63677443" w14:textId="77777777" w:rsidR="009F59B4" w:rsidRDefault="009F59B4" w:rsidP="00495B3B">
      <w:pPr>
        <w:keepNext/>
        <w:spacing w:line="240" w:lineRule="auto"/>
        <w:rPr>
          <w:rFonts w:ascii="Arial" w:hAnsi="Arial" w:cs="Arial"/>
          <w:noProof/>
          <w:color w:val="363534"/>
          <w:szCs w:val="22"/>
          <w:lang w:eastAsia="zh-CN"/>
        </w:rPr>
      </w:pPr>
      <w:r w:rsidRPr="009F59B4">
        <w:rPr>
          <w:rFonts w:ascii="Arial" w:hAnsi="Arial" w:cs="Arial"/>
          <w:noProof/>
          <w:color w:val="363534"/>
          <w:szCs w:val="22"/>
          <w:lang w:eastAsia="zh-CN"/>
        </w:rPr>
        <w:t>The Biodiversity Assessment Officer (Energy) provides specialist biodiversity and land use planning advice for renewable energy projects. The role identifies, assesses and mitigates biodiversity risks inline with the relevant environmental and planning legislation. Working closely with responsible authorities including councils, Traditional Owners and other stakeholders, the position builds capability, ensures compliance with biodiversity regulations, and integrates biodiversity considerations into renewable energy planning and delivery. ​</w:t>
      </w:r>
    </w:p>
    <w:p w14:paraId="1B3F576A" w14:textId="6EDE5B74" w:rsidR="00495B3B" w:rsidRPr="00495B3B" w:rsidRDefault="00495B3B" w:rsidP="00495B3B">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68094B95" w14:textId="28EBEA32" w:rsidR="00495B3B" w:rsidRPr="00F00D50" w:rsidRDefault="00F00D50" w:rsidP="00495B3B">
      <w:pPr>
        <w:keepNext/>
        <w:spacing w:line="240" w:lineRule="auto"/>
        <w:rPr>
          <w:rFonts w:ascii="Arial" w:hAnsi="Arial" w:cs="Arial"/>
          <w:b/>
          <w:bCs/>
          <w:noProof/>
          <w:color w:val="000000"/>
          <w:lang w:eastAsia="zh-CN"/>
        </w:rPr>
      </w:pPr>
      <w:r w:rsidRPr="00F00D50">
        <w:rPr>
          <w:rFonts w:ascii="Arial" w:hAnsi="Arial" w:cs="Arial"/>
          <w:b/>
          <w:bCs/>
          <w:noProof/>
          <w:color w:val="000000"/>
          <w:lang w:eastAsia="zh-CN"/>
        </w:rPr>
        <w:t>The Group</w:t>
      </w:r>
    </w:p>
    <w:p w14:paraId="29FCB02C" w14:textId="77777777" w:rsidR="00F00D50" w:rsidRDefault="00F00D50" w:rsidP="00F00D50">
      <w:r>
        <w:t xml:space="preserve">The Regions, Environment, Climate Action, and First Peoples Group (RECAFP) is the home of DEECA’s expertise on climate action, the circular economy, environment protection and the management of natural and built assets on public land across Victoria. The RECAFP Group provides advice to the Victorian government on the policy settings, programs and initiatives which will further the implementation of DEECA’s state-wide objectives in the environment and climate action portfolios. </w:t>
      </w:r>
    </w:p>
    <w:p w14:paraId="5DFF4E0A" w14:textId="6BFC54A3" w:rsidR="00F00D50" w:rsidRDefault="00F00D50" w:rsidP="00F00D50">
      <w:r>
        <w:t xml:space="preserve">Through its network of regions, the RECAFP Group provides integrated, place-based design and delivery of programs, </w:t>
      </w:r>
      <w:r w:rsidR="003C7E24">
        <w:t>projects,</w:t>
      </w:r>
      <w:r>
        <w:t xml:space="preserve"> and services across departmental portfolios. It is also responsible for leading DEECA’s self-determination reform agenda with a particular focus on developing cultural capability, creating a culturally safe working </w:t>
      </w:r>
      <w:r w:rsidR="003C7E24">
        <w:t>environment,</w:t>
      </w:r>
      <w:r>
        <w:t xml:space="preserve"> and improving employment opportunities for Aboriginal Victorians across the department.   </w:t>
      </w:r>
    </w:p>
    <w:p w14:paraId="2661CF78" w14:textId="280F38CE" w:rsidR="00F00D50" w:rsidRDefault="00F00D50" w:rsidP="00F00D50">
      <w:r>
        <w:t xml:space="preserve">Working across DEECA, with portfolio agencies, regional communities, service delivery partners, other external stakeholders and ministers the RECAFP Group supports the delivery of services and outcomes for government and Victorian communities. </w:t>
      </w:r>
    </w:p>
    <w:p w14:paraId="6B02EC71" w14:textId="6A358F0A" w:rsidR="00F00D50" w:rsidRDefault="00F00D50" w:rsidP="00F00D50"/>
    <w:p w14:paraId="23BD6F17" w14:textId="12E429C0" w:rsidR="00F00D50" w:rsidRDefault="00F00D50" w:rsidP="00F00D50">
      <w:pPr>
        <w:rPr>
          <w:b/>
          <w:bCs/>
          <w:color w:val="FF0000"/>
        </w:rPr>
      </w:pPr>
      <w:r w:rsidRPr="00F00D50">
        <w:rPr>
          <w:b/>
          <w:bCs/>
        </w:rPr>
        <w:t>The Division</w:t>
      </w:r>
      <w:r w:rsidR="0021553F">
        <w:rPr>
          <w:b/>
          <w:bCs/>
        </w:rPr>
        <w:t xml:space="preserve"> </w:t>
      </w:r>
    </w:p>
    <w:p w14:paraId="78780F0A" w14:textId="77777777" w:rsidR="00952846" w:rsidRDefault="00952846" w:rsidP="00952846">
      <w:pPr>
        <w:spacing w:before="160"/>
        <w:rPr>
          <w:rFonts w:ascii="Arial" w:eastAsia="Arial" w:hAnsi="Arial" w:cs="Arial"/>
          <w:color w:val="000000"/>
        </w:rPr>
      </w:pPr>
      <w:r w:rsidRPr="6DC85CF0">
        <w:rPr>
          <w:rFonts w:ascii="Arial" w:eastAsia="Arial" w:hAnsi="Arial" w:cs="Arial"/>
          <w:color w:val="000000"/>
        </w:rPr>
        <w:t xml:space="preserve">DEECA Regions Division enables government priorities by delivering integrated, place-based programs, projects and regional services to stakeholders and community on behalf of DEECA.  </w:t>
      </w:r>
    </w:p>
    <w:p w14:paraId="30E5E653" w14:textId="77777777" w:rsidR="00952846" w:rsidRDefault="00952846" w:rsidP="00952846">
      <w:pPr>
        <w:spacing w:before="160"/>
        <w:rPr>
          <w:rFonts w:ascii="Arial" w:eastAsia="Arial" w:hAnsi="Arial" w:cs="Arial"/>
          <w:color w:val="000000"/>
        </w:rPr>
      </w:pPr>
      <w:r w:rsidRPr="6DC85CF0">
        <w:rPr>
          <w:rFonts w:ascii="Arial" w:eastAsia="Arial" w:hAnsi="Arial" w:cs="Arial"/>
          <w:color w:val="000000"/>
        </w:rPr>
        <w:t xml:space="preserve">The Division delivers across six regions - Port Phillip, Barwon Southwest, Grampians, Loddon Mallee, Hume and Gippsland, each led by a Regional Director. The Executive Director, DEECA Regions provides strategic and operational oversight to the six regions, supporting a one-DEECA, coordinated approach to planning and delivery.  </w:t>
      </w:r>
    </w:p>
    <w:p w14:paraId="7EC1C302" w14:textId="77777777" w:rsidR="00952846" w:rsidRDefault="00952846" w:rsidP="00952846">
      <w:pPr>
        <w:spacing w:before="160"/>
        <w:rPr>
          <w:rFonts w:ascii="Arial" w:eastAsia="Arial" w:hAnsi="Arial" w:cs="Arial"/>
          <w:color w:val="000000"/>
        </w:rPr>
      </w:pPr>
      <w:r w:rsidRPr="6DC85CF0">
        <w:rPr>
          <w:rFonts w:ascii="Arial" w:eastAsia="Arial" w:hAnsi="Arial" w:cs="Arial"/>
          <w:color w:val="000000"/>
        </w:rPr>
        <w:t>The Division includes two core teams in each region overseeing public land services and strategic stakeholder partnerships at place and seven statewide portfolios:</w:t>
      </w:r>
    </w:p>
    <w:p w14:paraId="6A632127" w14:textId="77777777" w:rsidR="00952846" w:rsidRDefault="00952846" w:rsidP="006C1A99">
      <w:pPr>
        <w:pStyle w:val="ListParagraph"/>
        <w:numPr>
          <w:ilvl w:val="0"/>
          <w:numId w:val="21"/>
        </w:numPr>
        <w:spacing w:before="160"/>
        <w:rPr>
          <w:rFonts w:ascii="Arial" w:eastAsia="Arial" w:hAnsi="Arial" w:cs="Arial"/>
          <w:color w:val="000000"/>
        </w:rPr>
      </w:pPr>
      <w:r w:rsidRPr="6DC85CF0">
        <w:rPr>
          <w:rFonts w:ascii="Arial" w:eastAsia="Arial" w:hAnsi="Arial" w:cs="Arial"/>
          <w:color w:val="000000"/>
        </w:rPr>
        <w:t xml:space="preserve">Wildlife and Landscape Protection (led by Gippsland Region) </w:t>
      </w:r>
    </w:p>
    <w:p w14:paraId="77FBD811" w14:textId="77777777" w:rsidR="00952846" w:rsidRDefault="00952846" w:rsidP="006C1A99">
      <w:pPr>
        <w:pStyle w:val="ListParagraph"/>
        <w:numPr>
          <w:ilvl w:val="0"/>
          <w:numId w:val="21"/>
        </w:numPr>
        <w:spacing w:before="160"/>
        <w:rPr>
          <w:rFonts w:ascii="Arial" w:eastAsia="Arial" w:hAnsi="Arial" w:cs="Arial"/>
          <w:color w:val="000000"/>
        </w:rPr>
      </w:pPr>
      <w:r w:rsidRPr="6DC85CF0">
        <w:rPr>
          <w:rFonts w:ascii="Arial" w:eastAsia="Arial" w:hAnsi="Arial" w:cs="Arial"/>
          <w:color w:val="000000"/>
        </w:rPr>
        <w:t>Biodiversity Impact Assessment (led by Loddon Mallee Region)</w:t>
      </w:r>
    </w:p>
    <w:p w14:paraId="139CEA88" w14:textId="77777777" w:rsidR="00952846" w:rsidRDefault="00952846" w:rsidP="006C1A99">
      <w:pPr>
        <w:pStyle w:val="ListParagraph"/>
        <w:numPr>
          <w:ilvl w:val="0"/>
          <w:numId w:val="21"/>
        </w:numPr>
        <w:spacing w:before="160"/>
        <w:rPr>
          <w:rFonts w:ascii="Arial" w:eastAsia="Arial" w:hAnsi="Arial" w:cs="Arial"/>
          <w:color w:val="000000"/>
        </w:rPr>
      </w:pPr>
      <w:r w:rsidRPr="6DC85CF0">
        <w:rPr>
          <w:rFonts w:ascii="Arial" w:eastAsia="Arial" w:hAnsi="Arial" w:cs="Arial"/>
          <w:color w:val="000000"/>
        </w:rPr>
        <w:t xml:space="preserve">Land Management (led by Hume Region) </w:t>
      </w:r>
    </w:p>
    <w:p w14:paraId="05DE1BAE" w14:textId="77777777" w:rsidR="00952846" w:rsidRDefault="00952846" w:rsidP="006C1A99">
      <w:pPr>
        <w:pStyle w:val="ListParagraph"/>
        <w:numPr>
          <w:ilvl w:val="0"/>
          <w:numId w:val="21"/>
        </w:numPr>
        <w:spacing w:before="160"/>
        <w:rPr>
          <w:rFonts w:ascii="Arial" w:eastAsia="Arial" w:hAnsi="Arial" w:cs="Arial"/>
          <w:color w:val="000000"/>
        </w:rPr>
      </w:pPr>
      <w:r w:rsidRPr="6DC85CF0">
        <w:rPr>
          <w:rFonts w:ascii="Arial" w:eastAsia="Arial" w:hAnsi="Arial" w:cs="Arial"/>
          <w:color w:val="000000"/>
        </w:rPr>
        <w:t xml:space="preserve">Planning and Environmental Assessment (led by Port Phillip Region) </w:t>
      </w:r>
    </w:p>
    <w:p w14:paraId="34D8A57F" w14:textId="77777777" w:rsidR="00952846" w:rsidRDefault="00952846" w:rsidP="006C1A99">
      <w:pPr>
        <w:pStyle w:val="ListParagraph"/>
        <w:numPr>
          <w:ilvl w:val="0"/>
          <w:numId w:val="21"/>
        </w:numPr>
        <w:spacing w:before="160"/>
        <w:rPr>
          <w:rFonts w:ascii="Arial" w:eastAsia="Arial" w:hAnsi="Arial" w:cs="Arial"/>
          <w:color w:val="000000"/>
        </w:rPr>
      </w:pPr>
      <w:r w:rsidRPr="6DC85CF0">
        <w:rPr>
          <w:rFonts w:ascii="Arial" w:eastAsia="Arial" w:hAnsi="Arial" w:cs="Arial"/>
          <w:color w:val="000000"/>
        </w:rPr>
        <w:t xml:space="preserve">Environmental Investments and Programs (led by Grampians Region) </w:t>
      </w:r>
    </w:p>
    <w:p w14:paraId="7651D752" w14:textId="77777777" w:rsidR="00952846" w:rsidRDefault="00952846" w:rsidP="006C1A99">
      <w:pPr>
        <w:pStyle w:val="ListParagraph"/>
        <w:numPr>
          <w:ilvl w:val="0"/>
          <w:numId w:val="21"/>
        </w:numPr>
        <w:spacing w:before="160"/>
        <w:rPr>
          <w:rFonts w:ascii="Arial" w:eastAsia="Arial" w:hAnsi="Arial" w:cs="Arial"/>
          <w:color w:val="000000"/>
        </w:rPr>
      </w:pPr>
      <w:r w:rsidRPr="6DC85CF0">
        <w:rPr>
          <w:rFonts w:ascii="Arial" w:eastAsia="Arial" w:hAnsi="Arial" w:cs="Arial"/>
          <w:color w:val="000000"/>
        </w:rPr>
        <w:t xml:space="preserve">DEECA Recovery Coordination and Coastal Operations (led by Barwon South West Region) </w:t>
      </w:r>
    </w:p>
    <w:p w14:paraId="3CBE4AFE" w14:textId="77777777" w:rsidR="00952846" w:rsidRDefault="00952846" w:rsidP="006C1A99">
      <w:pPr>
        <w:pStyle w:val="ListParagraph"/>
        <w:numPr>
          <w:ilvl w:val="0"/>
          <w:numId w:val="21"/>
        </w:numPr>
        <w:shd w:val="clear" w:color="auto" w:fill="FFFFFF" w:themeFill="background1"/>
        <w:spacing w:before="220" w:after="220"/>
        <w:rPr>
          <w:rFonts w:ascii="Arial" w:eastAsia="Arial" w:hAnsi="Arial" w:cs="Arial"/>
          <w:color w:val="000000"/>
        </w:rPr>
      </w:pPr>
      <w:r w:rsidRPr="6DC85CF0">
        <w:rPr>
          <w:rFonts w:ascii="Arial" w:eastAsia="Arial" w:hAnsi="Arial" w:cs="Arial"/>
          <w:color w:val="000000"/>
          <w:lang w:val="en-US"/>
        </w:rPr>
        <w:t>Strategy and Service Delivery</w:t>
      </w:r>
      <w:r w:rsidRPr="6DC85CF0">
        <w:rPr>
          <w:rFonts w:ascii="Arial" w:eastAsia="Arial" w:hAnsi="Arial" w:cs="Arial"/>
          <w:color w:val="000000"/>
        </w:rPr>
        <w:t xml:space="preserve"> (led by the Office of the Executive Director DEECA Regions)</w:t>
      </w:r>
    </w:p>
    <w:p w14:paraId="6B4FC2D2" w14:textId="77777777" w:rsidR="00952846" w:rsidRDefault="00952846" w:rsidP="00952846">
      <w:pPr>
        <w:rPr>
          <w:rFonts w:ascii="Arial" w:hAnsi="Arial" w:cs="Arial"/>
          <w:b/>
          <w:bCs/>
        </w:rPr>
      </w:pPr>
      <w:r w:rsidRPr="6DC85CF0">
        <w:rPr>
          <w:rFonts w:ascii="Arial" w:hAnsi="Arial" w:cs="Arial"/>
          <w:b/>
          <w:bCs/>
        </w:rPr>
        <w:t>The Branch</w:t>
      </w:r>
    </w:p>
    <w:p w14:paraId="6DF1D63E" w14:textId="77777777" w:rsidR="00952846" w:rsidRDefault="00952846" w:rsidP="00952846">
      <w:pPr>
        <w:rPr>
          <w:rFonts w:ascii="Arial" w:eastAsia="Arial" w:hAnsi="Arial" w:cs="Arial"/>
          <w:color w:val="000000"/>
        </w:rPr>
      </w:pPr>
      <w:r w:rsidRPr="6DC85CF0">
        <w:rPr>
          <w:rFonts w:ascii="Arial" w:eastAsia="Arial" w:hAnsi="Arial" w:cs="Arial"/>
          <w:color w:val="000000"/>
        </w:rPr>
        <w:t xml:space="preserve">The </w:t>
      </w:r>
      <w:r w:rsidRPr="6DC85CF0">
        <w:rPr>
          <w:rFonts w:ascii="Arial" w:eastAsia="Arial" w:hAnsi="Arial" w:cs="Arial"/>
          <w:b/>
          <w:bCs/>
          <w:color w:val="000000"/>
        </w:rPr>
        <w:t>Biodiversity Impact Assessment statewide portfolio </w:t>
      </w:r>
      <w:r w:rsidRPr="6DC85CF0">
        <w:rPr>
          <w:rFonts w:ascii="Arial" w:eastAsia="Arial" w:hAnsi="Arial" w:cs="Arial"/>
          <w:color w:val="000000"/>
        </w:rPr>
        <w:t>leads the delivery of technical biodiversity assessment and environmental or land use advice and reforms to policy, practice and guidance to support management of biodiversity impacts while delivering significant government priorities. This includes end-to-end integration of native vegetation regulation and advice, guidance, information and decision support tools for planning and impact assessment processes, and place-based technical expertise aligned to government priorities in housing, transport, major projects, energy, land and risk management. Teams in this branch collaborate across DEECA groups and other government portfolios to facilitate development while managing biodiversity impacts.</w:t>
      </w:r>
    </w:p>
    <w:p w14:paraId="71B4EE59" w14:textId="77777777" w:rsidR="00952846" w:rsidRDefault="00952846" w:rsidP="00952846">
      <w:pPr>
        <w:rPr>
          <w:rFonts w:ascii="Arial" w:eastAsia="Arial" w:hAnsi="Arial" w:cs="Arial"/>
          <w:color w:val="000000"/>
        </w:rPr>
      </w:pPr>
      <w:r w:rsidRPr="6DC85CF0">
        <w:rPr>
          <w:rFonts w:ascii="Arial" w:eastAsia="Arial" w:hAnsi="Arial" w:cs="Arial"/>
          <w:b/>
          <w:bCs/>
          <w:color w:val="000000"/>
        </w:rPr>
        <w:t>Teams</w:t>
      </w:r>
    </w:p>
    <w:p w14:paraId="4528C6D7" w14:textId="77777777" w:rsidR="00952846" w:rsidRDefault="00952846" w:rsidP="006C1A99">
      <w:pPr>
        <w:pStyle w:val="ListParagraph"/>
        <w:numPr>
          <w:ilvl w:val="0"/>
          <w:numId w:val="20"/>
        </w:numPr>
        <w:rPr>
          <w:rFonts w:ascii="Arial" w:eastAsia="Arial" w:hAnsi="Arial" w:cs="Arial"/>
          <w:color w:val="000000"/>
        </w:rPr>
      </w:pPr>
      <w:r w:rsidRPr="6DC85CF0">
        <w:rPr>
          <w:rFonts w:ascii="Arial" w:eastAsia="Arial" w:hAnsi="Arial" w:cs="Arial"/>
          <w:color w:val="000000"/>
        </w:rPr>
        <w:t xml:space="preserve">The </w:t>
      </w:r>
      <w:r w:rsidRPr="6DC85CF0">
        <w:rPr>
          <w:rFonts w:ascii="Arial" w:eastAsia="Arial" w:hAnsi="Arial" w:cs="Arial"/>
          <w:b/>
          <w:bCs/>
          <w:color w:val="000000"/>
        </w:rPr>
        <w:t>Biodiversity Assessment Services </w:t>
      </w:r>
      <w:r w:rsidRPr="6DC85CF0">
        <w:rPr>
          <w:rFonts w:ascii="Arial" w:eastAsia="Arial" w:hAnsi="Arial" w:cs="Arial"/>
          <w:color w:val="000000"/>
        </w:rPr>
        <w:t xml:space="preserve">team leads the provision of biodiversity assessment and environmental advice through place-based teams across three hubs: </w:t>
      </w:r>
    </w:p>
    <w:p w14:paraId="4860FF58" w14:textId="77777777" w:rsidR="00952846" w:rsidRDefault="00952846" w:rsidP="006C1A99">
      <w:pPr>
        <w:pStyle w:val="ListParagraph"/>
        <w:numPr>
          <w:ilvl w:val="1"/>
          <w:numId w:val="20"/>
        </w:numPr>
        <w:rPr>
          <w:rFonts w:ascii="Arial" w:eastAsia="Arial" w:hAnsi="Arial" w:cs="Arial"/>
          <w:color w:val="000000"/>
        </w:rPr>
      </w:pPr>
      <w:r w:rsidRPr="6DC85CF0">
        <w:rPr>
          <w:rFonts w:ascii="Arial" w:eastAsia="Arial" w:hAnsi="Arial" w:cs="Arial"/>
          <w:color w:val="000000"/>
        </w:rPr>
        <w:t>West Hub</w:t>
      </w:r>
    </w:p>
    <w:p w14:paraId="4C30B99F" w14:textId="77777777" w:rsidR="00952846" w:rsidRDefault="00952846" w:rsidP="006C1A99">
      <w:pPr>
        <w:pStyle w:val="ListParagraph"/>
        <w:numPr>
          <w:ilvl w:val="1"/>
          <w:numId w:val="20"/>
        </w:numPr>
        <w:rPr>
          <w:rFonts w:ascii="Arial" w:eastAsia="Arial" w:hAnsi="Arial" w:cs="Arial"/>
          <w:color w:val="000000"/>
        </w:rPr>
      </w:pPr>
      <w:r w:rsidRPr="6DC85CF0">
        <w:rPr>
          <w:rFonts w:ascii="Arial" w:eastAsia="Arial" w:hAnsi="Arial" w:cs="Arial"/>
          <w:color w:val="000000"/>
        </w:rPr>
        <w:t>North Central</w:t>
      </w:r>
    </w:p>
    <w:p w14:paraId="044DDCC3" w14:textId="77777777" w:rsidR="00952846" w:rsidRDefault="00952846" w:rsidP="006C1A99">
      <w:pPr>
        <w:pStyle w:val="ListParagraph"/>
        <w:numPr>
          <w:ilvl w:val="1"/>
          <w:numId w:val="20"/>
        </w:numPr>
        <w:rPr>
          <w:rFonts w:ascii="Arial" w:eastAsia="Arial" w:hAnsi="Arial" w:cs="Arial"/>
          <w:color w:val="000000"/>
        </w:rPr>
      </w:pPr>
      <w:r w:rsidRPr="6DC85CF0">
        <w:rPr>
          <w:rFonts w:ascii="Arial" w:eastAsia="Arial" w:hAnsi="Arial" w:cs="Arial"/>
          <w:color w:val="000000"/>
        </w:rPr>
        <w:t>East Hub</w:t>
      </w:r>
    </w:p>
    <w:p w14:paraId="3A1AC9B5" w14:textId="77777777" w:rsidR="00952846" w:rsidRDefault="00952846" w:rsidP="006C1A99">
      <w:pPr>
        <w:pStyle w:val="ListParagraph"/>
        <w:numPr>
          <w:ilvl w:val="0"/>
          <w:numId w:val="20"/>
        </w:numPr>
        <w:rPr>
          <w:rFonts w:ascii="Arial" w:eastAsia="Arial" w:hAnsi="Arial" w:cs="Arial"/>
          <w:color w:val="000000"/>
        </w:rPr>
      </w:pPr>
      <w:r w:rsidRPr="6DC85CF0">
        <w:rPr>
          <w:rFonts w:ascii="Arial" w:eastAsia="Arial" w:hAnsi="Arial" w:cs="Arial"/>
          <w:color w:val="000000"/>
        </w:rPr>
        <w:t xml:space="preserve">The </w:t>
      </w:r>
      <w:r w:rsidRPr="6DC85CF0">
        <w:rPr>
          <w:rFonts w:ascii="Arial" w:eastAsia="Arial" w:hAnsi="Arial" w:cs="Arial"/>
          <w:b/>
          <w:bCs/>
          <w:color w:val="000000"/>
        </w:rPr>
        <w:t xml:space="preserve">Regional Environmental Planning </w:t>
      </w:r>
      <w:r w:rsidRPr="6DC85CF0">
        <w:rPr>
          <w:rFonts w:ascii="Arial" w:eastAsia="Arial" w:hAnsi="Arial" w:cs="Arial"/>
          <w:color w:val="000000"/>
        </w:rPr>
        <w:t>team works across government and industry and key stakeholders to develop policy, guidance and information tools that are informed by regional assessment functions, proponents and planning decision makers, and which support more efficient and effective assessment and approval processes for critical projects needed for the energy transition.</w:t>
      </w:r>
    </w:p>
    <w:p w14:paraId="30B8E651" w14:textId="77777777" w:rsidR="00952846" w:rsidRDefault="00952846" w:rsidP="006C1A99">
      <w:pPr>
        <w:pStyle w:val="ListParagraph"/>
        <w:numPr>
          <w:ilvl w:val="0"/>
          <w:numId w:val="20"/>
        </w:numPr>
        <w:rPr>
          <w:rFonts w:ascii="Arial" w:eastAsia="Arial" w:hAnsi="Arial" w:cs="Arial"/>
          <w:color w:val="000000"/>
        </w:rPr>
      </w:pPr>
      <w:r w:rsidRPr="6DC85CF0">
        <w:rPr>
          <w:rFonts w:ascii="Arial" w:eastAsia="Arial" w:hAnsi="Arial" w:cs="Arial"/>
          <w:color w:val="000000"/>
        </w:rPr>
        <w:t xml:space="preserve">The </w:t>
      </w:r>
      <w:r w:rsidRPr="6DC85CF0">
        <w:rPr>
          <w:rFonts w:ascii="Arial" w:eastAsia="Arial" w:hAnsi="Arial" w:cs="Arial"/>
          <w:b/>
          <w:bCs/>
          <w:color w:val="000000"/>
        </w:rPr>
        <w:t>Biodiversity Compensation and Offset Systems </w:t>
      </w:r>
      <w:r w:rsidRPr="6DC85CF0">
        <w:rPr>
          <w:rFonts w:ascii="Arial" w:eastAsia="Arial" w:hAnsi="Arial" w:cs="Arial"/>
          <w:color w:val="000000"/>
        </w:rPr>
        <w:t>team manages and implements the State’s native vegetation removal regulations and native vegetation offsets framework and provides direction for policy review and development.</w:t>
      </w:r>
    </w:p>
    <w:p w14:paraId="65F545C3" w14:textId="77777777" w:rsidR="00B11647" w:rsidRDefault="00B11647" w:rsidP="00B11647">
      <w:pPr>
        <w:rPr>
          <w:rFonts w:ascii="Arial" w:hAnsi="Arial" w:cs="Arial"/>
        </w:rPr>
      </w:pPr>
    </w:p>
    <w:p w14:paraId="57EEA097" w14:textId="4209D3BD" w:rsidR="00716921" w:rsidRPr="00A909F8" w:rsidRDefault="00495B3B" w:rsidP="00A909F8">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7893A3FC" w14:textId="77777777" w:rsidR="00716921" w:rsidRPr="00716921" w:rsidRDefault="00716921" w:rsidP="006C1A99">
      <w:pPr>
        <w:numPr>
          <w:ilvl w:val="0"/>
          <w:numId w:val="17"/>
        </w:numPr>
        <w:spacing w:before="0" w:after="0" w:line="240" w:lineRule="auto"/>
        <w:rPr>
          <w:rFonts w:ascii="Arial" w:hAnsi="Arial" w:cs="Arial"/>
          <w:color w:val="000000"/>
          <w:szCs w:val="22"/>
          <w:lang w:val="en-US" w:eastAsia="zh-CN"/>
        </w:rPr>
      </w:pPr>
      <w:r w:rsidRPr="00716921">
        <w:rPr>
          <w:rFonts w:ascii="Arial" w:hAnsi="Arial" w:cs="Arial"/>
          <w:color w:val="000000"/>
          <w:szCs w:val="22"/>
          <w:lang w:eastAsia="zh-CN"/>
        </w:rPr>
        <w:t xml:space="preserve">Provide specialist biodiversity and land use planning advice for statutory applications, referrals, and proposals for renewable energy projects, ensuring biodiversity risks are identified and native vegetation regulations, assessed and addressed in line with relevant legislation and policy. </w:t>
      </w:r>
      <w:r w:rsidRPr="00716921">
        <w:rPr>
          <w:rFonts w:ascii="Arial" w:hAnsi="Arial" w:cs="Arial"/>
          <w:color w:val="000000"/>
          <w:szCs w:val="22"/>
          <w:lang w:val="en-US" w:eastAsia="zh-CN"/>
        </w:rPr>
        <w:t>​</w:t>
      </w:r>
    </w:p>
    <w:p w14:paraId="49D7B739" w14:textId="77777777" w:rsidR="00716921" w:rsidRPr="00716921" w:rsidRDefault="00716921" w:rsidP="006C1A99">
      <w:pPr>
        <w:numPr>
          <w:ilvl w:val="0"/>
          <w:numId w:val="17"/>
        </w:numPr>
        <w:spacing w:before="0" w:after="0" w:line="240" w:lineRule="auto"/>
        <w:rPr>
          <w:rFonts w:ascii="Arial" w:hAnsi="Arial" w:cs="Arial"/>
          <w:color w:val="000000"/>
          <w:szCs w:val="22"/>
          <w:lang w:val="en-US" w:eastAsia="zh-CN"/>
        </w:rPr>
      </w:pPr>
      <w:r w:rsidRPr="00716921">
        <w:rPr>
          <w:rFonts w:ascii="Arial" w:hAnsi="Arial" w:cs="Arial"/>
          <w:color w:val="000000"/>
          <w:szCs w:val="22"/>
          <w:lang w:eastAsia="zh-CN"/>
        </w:rPr>
        <w:t xml:space="preserve">Apply internal tools, spatial data, and field-based methods to conduct biodiversity assessments and risk evaluations for renewable energy proposals, producing compliant outcomes that inform planning and regulatory decisions. </w:t>
      </w:r>
      <w:r w:rsidRPr="00716921">
        <w:rPr>
          <w:rFonts w:ascii="Arial" w:hAnsi="Arial" w:cs="Arial"/>
          <w:color w:val="000000"/>
          <w:szCs w:val="22"/>
          <w:lang w:val="en-US" w:eastAsia="zh-CN"/>
        </w:rPr>
        <w:t>​</w:t>
      </w:r>
    </w:p>
    <w:p w14:paraId="65C85D8E" w14:textId="6B4B657D" w:rsidR="00716921" w:rsidRPr="00716921" w:rsidRDefault="00716921" w:rsidP="006C1A99">
      <w:pPr>
        <w:numPr>
          <w:ilvl w:val="0"/>
          <w:numId w:val="17"/>
        </w:numPr>
        <w:spacing w:before="0" w:after="0" w:line="240" w:lineRule="auto"/>
        <w:rPr>
          <w:rFonts w:ascii="Arial" w:hAnsi="Arial" w:cs="Arial"/>
          <w:color w:val="000000"/>
          <w:szCs w:val="22"/>
          <w:lang w:val="en-US" w:eastAsia="zh-CN"/>
        </w:rPr>
      </w:pPr>
      <w:r w:rsidRPr="00716921">
        <w:rPr>
          <w:rFonts w:ascii="Arial" w:hAnsi="Arial" w:cs="Arial"/>
          <w:color w:val="000000"/>
          <w:szCs w:val="22"/>
          <w:lang w:eastAsia="zh-CN"/>
        </w:rPr>
        <w:t xml:space="preserve">​Interpret and apply relevant environmental and planning legislation, policies and guidelines including biodiversity protection and native vegetation removal regulations to ensure advice is accurate, consistent and legally sound. </w:t>
      </w:r>
      <w:r w:rsidRPr="00716921">
        <w:rPr>
          <w:rFonts w:ascii="Arial" w:hAnsi="Arial" w:cs="Arial"/>
          <w:color w:val="000000"/>
          <w:szCs w:val="22"/>
          <w:lang w:val="en-US" w:eastAsia="zh-CN"/>
        </w:rPr>
        <w:t>​</w:t>
      </w:r>
    </w:p>
    <w:p w14:paraId="41B96564" w14:textId="77BBCA19" w:rsidR="00716921" w:rsidRPr="00716921" w:rsidRDefault="00716921" w:rsidP="006C1A99">
      <w:pPr>
        <w:numPr>
          <w:ilvl w:val="0"/>
          <w:numId w:val="17"/>
        </w:numPr>
        <w:spacing w:before="0" w:after="0" w:line="240" w:lineRule="auto"/>
        <w:rPr>
          <w:rFonts w:ascii="Arial" w:hAnsi="Arial" w:cs="Arial"/>
          <w:color w:val="000000"/>
          <w:szCs w:val="22"/>
          <w:lang w:val="en-US" w:eastAsia="zh-CN"/>
        </w:rPr>
      </w:pPr>
      <w:r w:rsidRPr="00716921">
        <w:rPr>
          <w:rFonts w:ascii="Arial" w:hAnsi="Arial" w:cs="Arial"/>
          <w:color w:val="000000"/>
          <w:szCs w:val="22"/>
          <w:lang w:eastAsia="zh-CN"/>
        </w:rPr>
        <w:t xml:space="preserve">​Engage productively with local council and other responsible authorities to strengthen their understanding and application of biodiversity related regulatory responsibilities, providing targeted advice, resources and support where appropriate. </w:t>
      </w:r>
      <w:r w:rsidRPr="00716921">
        <w:rPr>
          <w:rFonts w:ascii="Arial" w:hAnsi="Arial" w:cs="Arial"/>
          <w:color w:val="000000"/>
          <w:szCs w:val="22"/>
          <w:lang w:val="en-US" w:eastAsia="zh-CN"/>
        </w:rPr>
        <w:t>​</w:t>
      </w:r>
    </w:p>
    <w:p w14:paraId="69BC5DCF" w14:textId="0E201D37" w:rsidR="00716921" w:rsidRPr="00716921" w:rsidRDefault="00716921" w:rsidP="006C1A99">
      <w:pPr>
        <w:numPr>
          <w:ilvl w:val="0"/>
          <w:numId w:val="17"/>
        </w:numPr>
        <w:spacing w:before="0" w:after="0" w:line="240" w:lineRule="auto"/>
        <w:rPr>
          <w:rFonts w:ascii="Arial" w:hAnsi="Arial" w:cs="Arial"/>
          <w:color w:val="000000"/>
          <w:szCs w:val="22"/>
          <w:lang w:val="en-US" w:eastAsia="zh-CN"/>
        </w:rPr>
      </w:pPr>
      <w:r w:rsidRPr="00716921">
        <w:rPr>
          <w:rFonts w:ascii="Arial" w:hAnsi="Arial" w:cs="Arial"/>
          <w:color w:val="000000"/>
          <w:szCs w:val="22"/>
          <w:lang w:eastAsia="zh-CN"/>
        </w:rPr>
        <w:lastRenderedPageBreak/>
        <w:t>​Contribute to reforms, process improvements, and best practise approaches to strengthen biodiversity assessment methods and integrate biodiversity considerations into renewable energy planning frameworks.</w:t>
      </w:r>
      <w:r w:rsidRPr="00716921">
        <w:rPr>
          <w:rFonts w:ascii="Arial" w:hAnsi="Arial" w:cs="Arial"/>
          <w:color w:val="000000"/>
          <w:szCs w:val="22"/>
          <w:lang w:val="en-US" w:eastAsia="zh-CN"/>
        </w:rPr>
        <w:t>​</w:t>
      </w:r>
    </w:p>
    <w:p w14:paraId="7AB3EA92" w14:textId="2377AFA6" w:rsidR="00716921" w:rsidRPr="00716921" w:rsidRDefault="00716921" w:rsidP="006C1A99">
      <w:pPr>
        <w:pStyle w:val="ListParagraph"/>
        <w:numPr>
          <w:ilvl w:val="0"/>
          <w:numId w:val="17"/>
        </w:numPr>
        <w:spacing w:before="0" w:after="0" w:line="240" w:lineRule="auto"/>
        <w:rPr>
          <w:rFonts w:ascii="Arial" w:hAnsi="Arial" w:cs="Arial"/>
          <w:color w:val="000000"/>
          <w:szCs w:val="22"/>
          <w:lang w:val="en-US" w:eastAsia="zh-CN"/>
        </w:rPr>
      </w:pPr>
      <w:r w:rsidRPr="00716921">
        <w:rPr>
          <w:rFonts w:ascii="Arial" w:hAnsi="Arial" w:cs="Arial"/>
          <w:color w:val="000000"/>
          <w:szCs w:val="22"/>
          <w:lang w:val="en-US" w:eastAsia="zh-CN"/>
        </w:rPr>
        <w:t>​</w:t>
      </w:r>
      <w:r w:rsidRPr="00716921">
        <w:rPr>
          <w:rFonts w:ascii="Arial" w:hAnsi="Arial" w:cs="Arial"/>
          <w:color w:val="000000"/>
          <w:szCs w:val="22"/>
          <w:lang w:eastAsia="zh-CN"/>
        </w:rPr>
        <w:t>Provide clear, concise and for-for purpose technical advice, reports and recommendations within agreed timeframes to support departmental and business priorities. </w:t>
      </w:r>
      <w:r w:rsidRPr="00716921">
        <w:rPr>
          <w:rFonts w:ascii="Arial" w:hAnsi="Arial" w:cs="Arial"/>
          <w:color w:val="000000"/>
          <w:szCs w:val="22"/>
          <w:lang w:val="en-US" w:eastAsia="zh-CN"/>
        </w:rPr>
        <w:t>​</w:t>
      </w:r>
    </w:p>
    <w:p w14:paraId="61F67841" w14:textId="70BBE454" w:rsidR="00716921" w:rsidRPr="00716921" w:rsidRDefault="00716921" w:rsidP="006C1A99">
      <w:pPr>
        <w:numPr>
          <w:ilvl w:val="0"/>
          <w:numId w:val="18"/>
        </w:numPr>
        <w:spacing w:before="0" w:after="0" w:line="240" w:lineRule="auto"/>
        <w:rPr>
          <w:rFonts w:ascii="Arial" w:hAnsi="Arial" w:cs="Arial"/>
          <w:color w:val="000000"/>
          <w:szCs w:val="22"/>
          <w:lang w:val="en-US" w:eastAsia="zh-CN"/>
        </w:rPr>
      </w:pPr>
      <w:r w:rsidRPr="00716921">
        <w:rPr>
          <w:rFonts w:ascii="Arial" w:hAnsi="Arial" w:cs="Arial"/>
          <w:color w:val="000000"/>
          <w:szCs w:val="22"/>
          <w:lang w:eastAsia="zh-CN"/>
        </w:rPr>
        <w:t>​Build an inclusive and high performing workforce that is customer focussed, collaborative, professional and engaged.</w:t>
      </w:r>
      <w:r w:rsidRPr="00716921">
        <w:rPr>
          <w:rFonts w:ascii="Arial" w:hAnsi="Arial" w:cs="Arial"/>
          <w:color w:val="000000"/>
          <w:szCs w:val="22"/>
          <w:lang w:val="en-US" w:eastAsia="zh-CN"/>
        </w:rPr>
        <w:t>​</w:t>
      </w:r>
    </w:p>
    <w:p w14:paraId="3AFAEBB6" w14:textId="4D8C5A88" w:rsidR="00716921" w:rsidRPr="00716921" w:rsidRDefault="00716921" w:rsidP="006C1A99">
      <w:pPr>
        <w:numPr>
          <w:ilvl w:val="0"/>
          <w:numId w:val="18"/>
        </w:numPr>
        <w:spacing w:before="0" w:after="0" w:line="240" w:lineRule="auto"/>
        <w:rPr>
          <w:rFonts w:ascii="Arial" w:hAnsi="Arial" w:cs="Arial"/>
          <w:color w:val="000000"/>
          <w:szCs w:val="22"/>
          <w:lang w:val="en-US" w:eastAsia="zh-CN"/>
        </w:rPr>
      </w:pPr>
      <w:r w:rsidRPr="00716921">
        <w:rPr>
          <w:rFonts w:ascii="Arial" w:hAnsi="Arial" w:cs="Arial"/>
          <w:color w:val="000000"/>
          <w:szCs w:val="22"/>
          <w:lang w:eastAsia="zh-CN"/>
        </w:rPr>
        <w:t>​Practise cultural safety and progress self-determination by creating environments, relationships and systems free from racism and discrimination so that people can feel safe, valued and able to participate.</w:t>
      </w:r>
      <w:r w:rsidRPr="00716921">
        <w:rPr>
          <w:rFonts w:ascii="Arial" w:hAnsi="Arial" w:cs="Arial"/>
          <w:color w:val="000000"/>
          <w:szCs w:val="22"/>
          <w:lang w:val="en-US" w:eastAsia="zh-CN"/>
        </w:rPr>
        <w:t>​</w:t>
      </w:r>
    </w:p>
    <w:p w14:paraId="1AEE2617" w14:textId="77777777" w:rsidR="00495B3B" w:rsidRPr="00495B3B" w:rsidRDefault="00495B3B" w:rsidP="00495B3B">
      <w:pPr>
        <w:spacing w:before="0" w:after="0" w:line="240" w:lineRule="auto"/>
        <w:ind w:left="360"/>
        <w:rPr>
          <w:rFonts w:ascii="Arial" w:hAnsi="Arial" w:cs="Arial"/>
          <w:lang w:eastAsia="zh-CN"/>
        </w:rPr>
      </w:pPr>
    </w:p>
    <w:p w14:paraId="3D3807B0"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98BC1C8" w14:textId="77777777" w:rsidR="00495B3B" w:rsidRPr="00495B3B" w:rsidRDefault="00495B3B" w:rsidP="00495B3B">
      <w:pPr>
        <w:spacing w:before="0" w:after="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7195DD23" w14:textId="77777777" w:rsidR="00495B3B" w:rsidRPr="00495B3B" w:rsidRDefault="00495B3B" w:rsidP="00495B3B">
      <w:pPr>
        <w:spacing w:before="160" w:after="0"/>
        <w:rPr>
          <w:rFonts w:ascii="Arial" w:hAnsi="Arial" w:cs="Arial"/>
          <w:b/>
          <w:color w:val="363534"/>
          <w:szCs w:val="22"/>
        </w:rPr>
      </w:pPr>
      <w:r w:rsidRPr="00495B3B">
        <w:rPr>
          <w:rFonts w:ascii="Arial" w:hAnsi="Arial" w:cs="Arial"/>
          <w:b/>
          <w:color w:val="363534"/>
          <w:szCs w:val="22"/>
        </w:rPr>
        <w:t>Specialist/Technical Expertise/Qualifications</w:t>
      </w:r>
    </w:p>
    <w:p w14:paraId="792371BD" w14:textId="77777777" w:rsidR="00EC6C1B" w:rsidRPr="00EC6C1B" w:rsidRDefault="00EC6C1B" w:rsidP="006C1A99">
      <w:pPr>
        <w:numPr>
          <w:ilvl w:val="0"/>
          <w:numId w:val="17"/>
        </w:numPr>
        <w:spacing w:before="0" w:after="0" w:line="240" w:lineRule="auto"/>
        <w:rPr>
          <w:rFonts w:ascii="Arial" w:hAnsi="Arial" w:cs="Arial"/>
          <w:color w:val="000000"/>
          <w:lang w:eastAsia="zh-CN"/>
        </w:rPr>
      </w:pPr>
      <w:r w:rsidRPr="00EC6C1B">
        <w:rPr>
          <w:rFonts w:ascii="Arial" w:hAnsi="Arial" w:cs="Arial"/>
          <w:color w:val="000000"/>
          <w:lang w:eastAsia="zh-CN"/>
        </w:rPr>
        <w:t>An appropriate tertiary qualification related to natural resource management, environmental or ecological sciences or similar and / or relevant experience is desirable.</w:t>
      </w:r>
      <w:r w:rsidRPr="00EC6C1B">
        <w:rPr>
          <w:rFonts w:ascii="Arial" w:hAnsi="Arial" w:cs="Arial"/>
          <w:color w:val="000000"/>
          <w:szCs w:val="22"/>
          <w:lang w:eastAsia="zh-CN"/>
        </w:rPr>
        <w:t>​</w:t>
      </w:r>
      <w:r w:rsidRPr="00EC6C1B">
        <w:rPr>
          <w:rFonts w:ascii="Arial" w:hAnsi="Arial" w:cs="Arial"/>
          <w:color w:val="000000"/>
          <w:lang w:eastAsia="zh-CN"/>
        </w:rPr>
        <w:t> </w:t>
      </w:r>
    </w:p>
    <w:p w14:paraId="5FCF5B71" w14:textId="77777777" w:rsidR="00EC6C1B" w:rsidRPr="00EC6C1B" w:rsidRDefault="00EC6C1B" w:rsidP="006C1A99">
      <w:pPr>
        <w:numPr>
          <w:ilvl w:val="0"/>
          <w:numId w:val="17"/>
        </w:numPr>
        <w:spacing w:before="0" w:after="0" w:line="240" w:lineRule="auto"/>
        <w:rPr>
          <w:rFonts w:ascii="Arial" w:hAnsi="Arial" w:cs="Arial"/>
          <w:color w:val="000000"/>
          <w:lang w:eastAsia="zh-CN"/>
        </w:rPr>
      </w:pPr>
      <w:r w:rsidRPr="00EC6C1B">
        <w:rPr>
          <w:rFonts w:ascii="Arial" w:hAnsi="Arial" w:cs="Arial"/>
          <w:color w:val="000000"/>
          <w:lang w:eastAsia="zh-CN"/>
        </w:rPr>
        <w:t>Demonstrated ability to apply environmental and biodiversity assessment processes, focused on biodiversity risk management and mitigation, native vegetation policy, and related policy and legislation </w:t>
      </w:r>
    </w:p>
    <w:p w14:paraId="62DD3F46" w14:textId="77777777" w:rsidR="00495B3B" w:rsidRPr="00495B3B" w:rsidRDefault="00495B3B" w:rsidP="00173E0C">
      <w:pPr>
        <w:spacing w:before="160" w:after="60"/>
        <w:rPr>
          <w:rFonts w:ascii="Arial" w:hAnsi="Arial" w:cs="Arial"/>
          <w:b/>
          <w:color w:val="363534"/>
        </w:rPr>
      </w:pPr>
      <w:r w:rsidRPr="00495B3B">
        <w:rPr>
          <w:rFonts w:ascii="Arial" w:hAnsi="Arial" w:cs="Arial"/>
          <w:b/>
          <w:color w:val="363534"/>
        </w:rPr>
        <w:t>Capabilities</w:t>
      </w:r>
    </w:p>
    <w:p w14:paraId="02DB1DA8" w14:textId="77777777" w:rsidR="00173E0C" w:rsidRPr="00173E0C" w:rsidRDefault="00173E0C" w:rsidP="006C1A99">
      <w:pPr>
        <w:keepNext/>
        <w:numPr>
          <w:ilvl w:val="0"/>
          <w:numId w:val="19"/>
        </w:numPr>
        <w:spacing w:before="0" w:after="0" w:line="240" w:lineRule="auto"/>
        <w:rPr>
          <w:rFonts w:ascii="Arial" w:hAnsi="Arial" w:cs="Arial"/>
          <w:color w:val="000000"/>
          <w:lang w:val="en-US" w:eastAsia="zh-CN"/>
        </w:rPr>
      </w:pPr>
      <w:bookmarkStart w:id="2" w:name="_Hlk102550785"/>
      <w:r w:rsidRPr="00173E0C">
        <w:rPr>
          <w:rFonts w:ascii="Arial" w:hAnsi="Arial" w:cs="Arial"/>
          <w:b/>
          <w:bCs/>
          <w:color w:val="000000"/>
          <w:lang w:eastAsia="zh-CN"/>
        </w:rPr>
        <w:t>Interpersonal skills:</w:t>
      </w:r>
      <w:r w:rsidRPr="00173E0C">
        <w:rPr>
          <w:rFonts w:ascii="Arial" w:hAnsi="Arial" w:cs="Arial"/>
          <w:color w:val="000000"/>
          <w:lang w:eastAsia="zh-CN"/>
        </w:rPr>
        <w:t xml:space="preserve"> Sees things from another’s point of view and confirms understanding; Understand motivations, needs and wants of stakeholders and their impact on service delivery; Tailor communications according to audience and/or audience preference.</w:t>
      </w:r>
      <w:r w:rsidRPr="00173E0C">
        <w:rPr>
          <w:rFonts w:ascii="Arial" w:hAnsi="Arial" w:cs="Arial"/>
          <w:color w:val="000000"/>
          <w:lang w:val="en-US" w:eastAsia="zh-CN"/>
        </w:rPr>
        <w:t>​</w:t>
      </w:r>
    </w:p>
    <w:p w14:paraId="2B0D59EC" w14:textId="77777777" w:rsidR="00173E0C" w:rsidRPr="00173E0C" w:rsidRDefault="00173E0C" w:rsidP="006C1A99">
      <w:pPr>
        <w:keepNext/>
        <w:numPr>
          <w:ilvl w:val="0"/>
          <w:numId w:val="19"/>
        </w:numPr>
        <w:spacing w:before="0" w:after="0" w:line="240" w:lineRule="auto"/>
        <w:rPr>
          <w:rFonts w:ascii="Arial" w:hAnsi="Arial" w:cs="Arial"/>
          <w:color w:val="000000"/>
          <w:lang w:val="en-US" w:eastAsia="zh-CN"/>
        </w:rPr>
      </w:pPr>
      <w:r w:rsidRPr="00173E0C">
        <w:rPr>
          <w:rFonts w:ascii="Arial" w:hAnsi="Arial" w:cs="Arial"/>
          <w:b/>
          <w:bCs/>
          <w:color w:val="000000"/>
          <w:lang w:eastAsia="zh-CN"/>
        </w:rPr>
        <w:t>Working Collaboratively:</w:t>
      </w:r>
      <w:r w:rsidRPr="00173E0C">
        <w:rPr>
          <w:rFonts w:ascii="Arial" w:hAnsi="Arial" w:cs="Arial"/>
          <w:color w:val="000000"/>
          <w:lang w:eastAsia="zh-CN"/>
        </w:rPr>
        <w:t xml:space="preserve"> Build a supportive and cooperative team environment. Engages other teams to share information in order to understand or respond to issues; Support others in challenging situations</w:t>
      </w:r>
      <w:r w:rsidRPr="00173E0C">
        <w:rPr>
          <w:rFonts w:ascii="Arial" w:hAnsi="Arial" w:cs="Arial"/>
          <w:color w:val="000000"/>
          <w:lang w:val="en-US" w:eastAsia="zh-CN"/>
        </w:rPr>
        <w:t>​</w:t>
      </w:r>
    </w:p>
    <w:p w14:paraId="3A3F8CCD" w14:textId="77777777" w:rsidR="00173E0C" w:rsidRPr="00173E0C" w:rsidRDefault="00173E0C" w:rsidP="006C1A99">
      <w:pPr>
        <w:keepNext/>
        <w:numPr>
          <w:ilvl w:val="0"/>
          <w:numId w:val="19"/>
        </w:numPr>
        <w:spacing w:before="0" w:after="0" w:line="240" w:lineRule="auto"/>
        <w:rPr>
          <w:rFonts w:ascii="Arial" w:hAnsi="Arial" w:cs="Arial"/>
          <w:color w:val="000000"/>
          <w:lang w:val="en-US" w:eastAsia="zh-CN"/>
        </w:rPr>
      </w:pPr>
      <w:r w:rsidRPr="00173E0C">
        <w:rPr>
          <w:rFonts w:ascii="Arial" w:hAnsi="Arial" w:cs="Arial"/>
          <w:b/>
          <w:bCs/>
          <w:color w:val="000000"/>
          <w:lang w:eastAsia="zh-CN"/>
        </w:rPr>
        <w:t>Critical Thinking and Problem Solving: Resolves</w:t>
      </w:r>
      <w:r w:rsidRPr="00173E0C">
        <w:rPr>
          <w:rFonts w:ascii="Arial" w:hAnsi="Arial" w:cs="Arial"/>
          <w:color w:val="000000"/>
          <w:lang w:eastAsia="zh-CN"/>
        </w:rPr>
        <w:t xml:space="preserve"> issues through deep understanding or interpretation of existing guidelines. Where guidelines are not available, analyses ideas available and takes action through self, or in consultation with others to resolve problems. If required, determine additional information needed to make informed decisions. Applies critical thinking and problem-solving concepts in the right context.</w:t>
      </w:r>
      <w:r w:rsidRPr="00173E0C">
        <w:rPr>
          <w:rFonts w:ascii="Arial" w:hAnsi="Arial" w:cs="Arial"/>
          <w:color w:val="000000"/>
          <w:lang w:val="en-US" w:eastAsia="zh-CN"/>
        </w:rPr>
        <w:t>​</w:t>
      </w:r>
    </w:p>
    <w:p w14:paraId="33096BB1" w14:textId="77777777" w:rsidR="00173E0C" w:rsidRPr="00173E0C" w:rsidRDefault="00173E0C" w:rsidP="006C1A99">
      <w:pPr>
        <w:keepNext/>
        <w:numPr>
          <w:ilvl w:val="0"/>
          <w:numId w:val="19"/>
        </w:numPr>
        <w:spacing w:before="0" w:after="0" w:line="240" w:lineRule="auto"/>
        <w:rPr>
          <w:rFonts w:ascii="Arial" w:hAnsi="Arial" w:cs="Arial"/>
          <w:color w:val="000000"/>
          <w:lang w:eastAsia="zh-CN"/>
        </w:rPr>
      </w:pPr>
      <w:r w:rsidRPr="00173E0C">
        <w:rPr>
          <w:rFonts w:ascii="Arial" w:hAnsi="Arial" w:cs="Arial"/>
          <w:b/>
          <w:bCs/>
          <w:color w:val="000000"/>
          <w:lang w:eastAsia="zh-CN"/>
        </w:rPr>
        <w:t>Stakeholder Management</w:t>
      </w:r>
      <w:r w:rsidRPr="00173E0C">
        <w:rPr>
          <w:rFonts w:ascii="Arial" w:hAnsi="Arial" w:cs="Arial"/>
          <w:color w:val="000000"/>
          <w:lang w:eastAsia="zh-CN"/>
        </w:rPr>
        <w:t>: Takes steps to add value for the client or stakeholder. Links people with other areas as appropriate. Monitors client and stakeholder satisfaction. Constructively deals with stakeholder issues.​</w:t>
      </w:r>
    </w:p>
    <w:p w14:paraId="61CC39B4" w14:textId="77777777" w:rsidR="00495B3B" w:rsidRPr="00495B3B" w:rsidRDefault="00495B3B" w:rsidP="00495B3B">
      <w:pPr>
        <w:keepNext/>
        <w:spacing w:before="0" w:after="0" w:line="240" w:lineRule="auto"/>
        <w:rPr>
          <w:rFonts w:ascii="Arial" w:hAnsi="Arial" w:cs="Arial"/>
          <w:bCs/>
          <w:color w:val="442D97"/>
          <w:sz w:val="28"/>
          <w:szCs w:val="28"/>
          <w:lang w:eastAsia="zh-CN"/>
        </w:rPr>
      </w:pPr>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2DBD5EFC" w14:textId="422943EE" w:rsidR="00495B3B" w:rsidRPr="00495B3B" w:rsidRDefault="00495B3B"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sidR="006C1A99">
              <w:rPr>
                <w:rFonts w:cs="Arial"/>
                <w:color w:val="1A1A1A"/>
                <w:sz w:val="20"/>
              </w:rPr>
              <w:t>50,000</w:t>
            </w:r>
            <w:r w:rsidRPr="00495B3B">
              <w:rPr>
                <w:rFonts w:cs="Arial"/>
                <w:color w:val="1A1A1A"/>
                <w:sz w:val="20"/>
              </w:rPr>
              <w:t xml:space="preserve"> A declaration of Private Interests will be required for positions with financial delegations of &gt;$20,000</w:t>
            </w:r>
          </w:p>
        </w:tc>
      </w:tr>
      <w:tr w:rsidR="00495B3B" w:rsidRPr="00495B3B" w14:paraId="13112EBA"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61BAA17" w14:textId="77777777" w:rsidR="00495B3B" w:rsidRPr="00A909F8" w:rsidRDefault="00495B3B" w:rsidP="00495B3B">
            <w:pPr>
              <w:spacing w:line="240" w:lineRule="auto"/>
              <w:contextualSpacing/>
              <w:outlineLvl w:val="1"/>
              <w:rPr>
                <w:rFonts w:ascii="Arial" w:hAnsi="Arial" w:cs="Arial"/>
                <w:color w:val="auto"/>
                <w:sz w:val="20"/>
              </w:rPr>
            </w:pPr>
            <w:r w:rsidRPr="00A909F8">
              <w:rPr>
                <w:rFonts w:ascii="Arial" w:hAnsi="Arial" w:cs="Arial"/>
                <w:color w:val="auto"/>
                <w:sz w:val="20"/>
              </w:rPr>
              <w:t>The occupational health and safety    requirements of this position may include, but are not limited to:</w:t>
            </w:r>
          </w:p>
          <w:p w14:paraId="7E591157" w14:textId="77777777" w:rsidR="00495B3B" w:rsidRPr="00A909F8" w:rsidRDefault="00495B3B" w:rsidP="00495B3B">
            <w:pPr>
              <w:rPr>
                <w:rFonts w:ascii="Arial" w:hAnsi="Arial" w:cs="Arial"/>
                <w:color w:val="auto"/>
                <w:sz w:val="20"/>
              </w:rPr>
            </w:pPr>
          </w:p>
        </w:tc>
        <w:tc>
          <w:tcPr>
            <w:tcW w:w="6803" w:type="dxa"/>
            <w:shd w:val="clear" w:color="auto" w:fill="auto"/>
          </w:tcPr>
          <w:p w14:paraId="39FB2068" w14:textId="60A33248" w:rsidR="00495B3B" w:rsidRPr="00A909F8" w:rsidRDefault="00495B3B" w:rsidP="00173E0C">
            <w:pPr>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p>
          <w:p w14:paraId="7216FB89" w14:textId="77777777" w:rsidR="00495B3B" w:rsidRPr="00A909F8" w:rsidRDefault="00495B3B" w:rsidP="006C1A99">
            <w:pPr>
              <w:numPr>
                <w:ilvl w:val="0"/>
                <w:numId w:val="16"/>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A909F8">
              <w:rPr>
                <w:rFonts w:ascii="Arial" w:hAnsi="Arial" w:cs="Arial"/>
                <w:color w:val="auto"/>
                <w:sz w:val="20"/>
              </w:rPr>
              <w:t>Sedentary desk work</w:t>
            </w:r>
          </w:p>
          <w:p w14:paraId="23FF4545" w14:textId="7FADDF73" w:rsidR="00495B3B" w:rsidRPr="00A909F8" w:rsidRDefault="00495B3B" w:rsidP="00173E0C">
            <w:pPr>
              <w:spacing w:line="240" w:lineRule="auto"/>
              <w:ind w:left="714"/>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p>
        </w:tc>
      </w:tr>
      <w:tr w:rsidR="00495B3B" w:rsidRPr="00495B3B" w14:paraId="7CD2DEBC"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6E8913A" w14:textId="7F18F027" w:rsidR="00495B3B" w:rsidRPr="00A909F8" w:rsidRDefault="00495B3B" w:rsidP="00A909F8">
            <w:pPr>
              <w:rPr>
                <w:rFonts w:ascii="Arial" w:hAnsi="Arial" w:cs="Arial"/>
                <w:color w:val="1A1A1A"/>
                <w:sz w:val="20"/>
              </w:rPr>
            </w:pPr>
            <w:r w:rsidRPr="00495B3B">
              <w:rPr>
                <w:rFonts w:ascii="Arial" w:hAnsi="Arial" w:cs="Arial"/>
                <w:color w:val="1A1A1A"/>
                <w:sz w:val="20"/>
              </w:rPr>
              <w:t>DEECA will conduct relevant checks about applicants and the information provided within an application. Checks will include but are not limited to:</w:t>
            </w:r>
          </w:p>
        </w:tc>
        <w:tc>
          <w:tcPr>
            <w:tcW w:w="6803" w:type="dxa"/>
            <w:shd w:val="clear" w:color="auto" w:fill="auto"/>
          </w:tcPr>
          <w:p w14:paraId="731816A3" w14:textId="77777777" w:rsidR="00495B3B" w:rsidRPr="00495B3B" w:rsidRDefault="00495B3B"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4A0A00F0" w14:textId="7AC1FD81" w:rsidR="00495B3B" w:rsidRPr="00495B3B" w:rsidRDefault="00495B3B" w:rsidP="00A909F8">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tc>
      </w:tr>
      <w:bookmarkEnd w:id="2"/>
      <w:tr w:rsidR="00495B3B" w:rsidRPr="00495B3B" w14:paraId="555B356F"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  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71EDFDB6" w14:textId="0507A51D" w:rsidR="00495B3B" w:rsidRPr="00495B3B" w:rsidRDefault="00495B3B" w:rsidP="00495B3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sidR="00A92B25">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522B24D4" w14:textId="77777777" w:rsidR="00495B3B" w:rsidRPr="00495B3B" w:rsidRDefault="00495B3B" w:rsidP="00495B3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77777777" w:rsidR="00495B3B" w:rsidRPr="00495B3B" w:rsidRDefault="00495B3B" w:rsidP="00495B3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  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495B3B" w:rsidRPr="00495B3B" w14:paraId="10873C64"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77777777" w:rsidR="00495B3B" w:rsidRPr="00495B3B" w:rsidRDefault="00495B3B"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25DF5DEC" w14:textId="77777777" w:rsidR="00A909F8" w:rsidRPr="00495B3B" w:rsidRDefault="00A909F8" w:rsidP="00A909F8">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lastRenderedPageBreak/>
        <w:t>About the Department</w:t>
      </w:r>
    </w:p>
    <w:p w14:paraId="0522FC4E" w14:textId="77777777" w:rsidR="00A909F8" w:rsidRPr="00454423" w:rsidRDefault="00A909F8" w:rsidP="00A909F8">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2A360073" w14:textId="77777777" w:rsidR="00A909F8" w:rsidRPr="005763CD" w:rsidRDefault="00A909F8" w:rsidP="00A909F8">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74BBF385" w14:textId="77777777" w:rsidR="00A909F8" w:rsidRPr="005763CD" w:rsidRDefault="00A909F8" w:rsidP="00A909F8">
      <w:pPr>
        <w:spacing w:before="0" w:after="0"/>
        <w:rPr>
          <w:rFonts w:ascii="Arial" w:hAnsi="Arial" w:cs="Arial"/>
        </w:rPr>
      </w:pPr>
    </w:p>
    <w:p w14:paraId="697A3AE9" w14:textId="77777777" w:rsidR="00A909F8" w:rsidRPr="005763CD" w:rsidRDefault="00A909F8" w:rsidP="00A909F8">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1" w:history="1">
        <w:r w:rsidRPr="00220147">
          <w:rPr>
            <w:rStyle w:val="Hyperlink"/>
            <w:rFonts w:ascii="Arial" w:hAnsi="Arial" w:cs="Arial"/>
            <w:lang w:eastAsia="en-US"/>
          </w:rPr>
          <w:t>www.deeca.vic.gov.au</w:t>
        </w:r>
      </w:hyperlink>
    </w:p>
    <w:p w14:paraId="1132F7C1" w14:textId="77777777" w:rsidR="00A909F8" w:rsidRPr="00495B3B" w:rsidRDefault="00A909F8" w:rsidP="00A909F8">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6B576B4C" w14:textId="77777777" w:rsidR="00A909F8" w:rsidRPr="002775A7" w:rsidRDefault="00A909F8" w:rsidP="00A909F8">
      <w:pPr>
        <w:spacing w:before="0" w:after="0" w:line="240" w:lineRule="auto"/>
        <w:jc w:val="both"/>
        <w:rPr>
          <w:rFonts w:ascii="Arial" w:hAnsi="Arial" w:cs="Arial"/>
        </w:rPr>
      </w:pPr>
      <w:r w:rsidRPr="00AC1638">
        <w:rPr>
          <w:rFonts w:ascii="Arial" w:hAnsi="Arial" w:cs="Arial"/>
        </w:rPr>
        <w:t xml:space="preserve">Our values align with the core </w:t>
      </w:r>
      <w:hyperlink r:id="rId32"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344B6620" w14:textId="552BDA0C" w:rsidR="00A909F8" w:rsidRPr="00A909F8" w:rsidRDefault="00A909F8" w:rsidP="00A909F8">
      <w:pPr>
        <w:rPr>
          <w:rFonts w:ascii="Arial" w:hAnsi="Arial" w:cs="Arial"/>
          <w:color w:val="000000"/>
          <w:szCs w:val="22"/>
        </w:rPr>
      </w:pPr>
      <w:r w:rsidRPr="00AC1638">
        <w:rPr>
          <w:rFonts w:ascii="Arial" w:eastAsia="Microsoft JhengHei" w:hAnsi="Arial"/>
          <w:color w:val="442D97"/>
          <w:sz w:val="28"/>
          <w:szCs w:val="28"/>
        </w:rPr>
        <w:t>Our Community Charter</w:t>
      </w:r>
    </w:p>
    <w:p w14:paraId="4B99B5A3" w14:textId="77777777" w:rsidR="00A909F8" w:rsidRPr="00AC1638" w:rsidRDefault="00A909F8" w:rsidP="00A909F8">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take action as we deliver services and create opportunities that supports thriving, productive, and sustainable communities, environments and industries. </w:t>
      </w:r>
    </w:p>
    <w:p w14:paraId="62DA0A26" w14:textId="77777777" w:rsidR="00A909F8" w:rsidRPr="00495B3B" w:rsidRDefault="00A909F8" w:rsidP="00A909F8">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61C44F23" w14:textId="77777777" w:rsidR="00A909F8" w:rsidRDefault="00A909F8" w:rsidP="00A909F8">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431CCACE" w14:textId="77777777" w:rsidR="00A909F8" w:rsidRPr="00495B3B" w:rsidRDefault="00A909F8" w:rsidP="00A909F8">
      <w:pPr>
        <w:spacing w:line="240" w:lineRule="auto"/>
        <w:contextualSpacing/>
        <w:outlineLvl w:val="1"/>
        <w:rPr>
          <w:rFonts w:ascii="Arial" w:hAnsi="Arial" w:cs="Arial"/>
          <w:color w:val="363534"/>
        </w:rPr>
      </w:pPr>
    </w:p>
    <w:p w14:paraId="429D198D" w14:textId="77777777" w:rsidR="00A909F8" w:rsidRPr="00495B3B" w:rsidRDefault="00A909F8" w:rsidP="00A909F8">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1FEA1276" w14:textId="77777777" w:rsidR="00A909F8" w:rsidRPr="00495B3B" w:rsidRDefault="00A909F8" w:rsidP="00A909F8">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backgrounds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71D30358" w14:textId="77777777" w:rsidR="00A909F8" w:rsidRPr="00495B3B" w:rsidRDefault="00A909F8" w:rsidP="00A909F8">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473435F0" w14:textId="77777777" w:rsidR="00A909F8" w:rsidRPr="00495B3B" w:rsidRDefault="00A909F8" w:rsidP="00A909F8">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3906127A" w14:textId="77777777" w:rsidR="00A909F8" w:rsidRPr="00495B3B" w:rsidRDefault="00A909F8" w:rsidP="00A909F8">
      <w:pPr>
        <w:rPr>
          <w:rFonts w:ascii="Arial" w:hAnsi="Arial" w:cs="Arial"/>
          <w:b/>
          <w:bCs/>
          <w:color w:val="363534"/>
        </w:rPr>
      </w:pPr>
      <w:r w:rsidRPr="00495B3B">
        <w:rPr>
          <w:rFonts w:ascii="Arial" w:hAnsi="Arial" w:cs="Arial"/>
          <w:b/>
          <w:bCs/>
          <w:color w:val="363534"/>
        </w:rPr>
        <w:t>Aboriginal Cultural Safety</w:t>
      </w:r>
    </w:p>
    <w:p w14:paraId="38FFA771" w14:textId="77777777" w:rsidR="00A909F8" w:rsidRPr="00495B3B" w:rsidRDefault="00A909F8" w:rsidP="00A909F8">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3" w:history="1">
        <w:r w:rsidRPr="726134F3">
          <w:rPr>
            <w:rStyle w:val="Hyperlink"/>
            <w:rFonts w:ascii="Arial" w:hAnsi="Arial" w:cs="Arial"/>
          </w:rPr>
          <w:t>aboriginal.employment@deeca.vic.gov.au</w:t>
        </w:r>
      </w:hyperlink>
      <w:r>
        <w:t>.</w:t>
      </w:r>
    </w:p>
    <w:p w14:paraId="42C75AB7" w14:textId="77777777" w:rsidR="00A909F8" w:rsidRPr="00495B3B" w:rsidRDefault="00A909F8" w:rsidP="00A909F8">
      <w:pPr>
        <w:rPr>
          <w:rFonts w:ascii="Arial" w:hAnsi="Arial" w:cs="Arial"/>
          <w:b/>
          <w:color w:val="363534"/>
          <w:szCs w:val="22"/>
        </w:rPr>
      </w:pPr>
      <w:r w:rsidRPr="00495B3B">
        <w:rPr>
          <w:rFonts w:ascii="Arial" w:hAnsi="Arial" w:cs="Arial"/>
          <w:b/>
          <w:color w:val="363534"/>
          <w:szCs w:val="22"/>
        </w:rPr>
        <w:t>Balancing your Life / Hybrid Working</w:t>
      </w:r>
    </w:p>
    <w:p w14:paraId="74EFEEF3" w14:textId="77777777" w:rsidR="00A909F8" w:rsidRPr="00495B3B" w:rsidRDefault="00A909F8" w:rsidP="00A909F8">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33AEE3A1" w14:textId="77777777" w:rsidR="00A909F8" w:rsidRPr="00495B3B" w:rsidRDefault="00A909F8" w:rsidP="00A909F8">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4" w:history="1">
        <w:r w:rsidRPr="00220147">
          <w:rPr>
            <w:rStyle w:val="Hyperlink"/>
            <w:rFonts w:ascii="Arial" w:eastAsia="Microsoft JhengHei" w:hAnsi="Arial" w:cs="Arial"/>
            <w:sz w:val="22"/>
            <w:szCs w:val="24"/>
            <w:lang w:eastAsia="en-US"/>
          </w:rPr>
          <w:t>customer.service@deeca.vic.gov.au</w:t>
        </w:r>
      </w:hyperlink>
    </w:p>
    <w:p w14:paraId="69B28C1E" w14:textId="01B63964" w:rsidR="00A14A3F" w:rsidRDefault="00A14A3F" w:rsidP="00A909F8">
      <w:pPr>
        <w:keepNext/>
        <w:spacing w:before="360" w:line="240" w:lineRule="auto"/>
      </w:pPr>
    </w:p>
    <w:sectPr w:rsidR="00A14A3F" w:rsidSect="007425C9">
      <w:headerReference w:type="default" r:id="rId35"/>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ACCABEC" w14:textId="77777777" w:rsidR="00DD6EA8" w:rsidRDefault="00DD6EA8" w:rsidP="00CD157B">
      <w:pPr>
        <w:pStyle w:val="NoSpacing"/>
      </w:pPr>
    </w:p>
    <w:p w14:paraId="18EC7167" w14:textId="77777777" w:rsidR="00DD6EA8" w:rsidRDefault="00DD6EA8"/>
  </w:endnote>
  <w:endnote w:type="continuationSeparator" w:id="0">
    <w:p w14:paraId="10770206" w14:textId="77777777" w:rsidR="00DD6EA8" w:rsidRDefault="00DD6EA8" w:rsidP="00CD157B">
      <w:pPr>
        <w:pStyle w:val="NoSpacing"/>
      </w:pPr>
    </w:p>
    <w:p w14:paraId="409556F4" w14:textId="77777777" w:rsidR="00DD6EA8" w:rsidRDefault="00DD6EA8"/>
  </w:endnote>
  <w:endnote w:type="continuationNotice" w:id="1">
    <w:p w14:paraId="704876F7" w14:textId="77777777" w:rsidR="00DD6EA8" w:rsidRDefault="00DD6EA8" w:rsidP="00CD157B">
      <w:pPr>
        <w:pStyle w:val="NoSpacing"/>
      </w:pPr>
    </w:p>
    <w:p w14:paraId="2708E6CE" w14:textId="77777777" w:rsidR="00DD6EA8" w:rsidRDefault="00DD6EA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3" behindDoc="0" locked="0" layoutInCell="0" allowOverlap="1" wp14:anchorId="72A0F53B" wp14:editId="44584B63">
                    <wp:simplePos x="0" y="0"/>
                    <wp:positionH relativeFrom="page">
                      <wp:posOffset>0</wp:posOffset>
                    </wp:positionH>
                    <wp:positionV relativeFrom="page">
                      <wp:posOffset>10229215</wp:posOffset>
                    </wp:positionV>
                    <wp:extent cx="7560945" cy="273050"/>
                    <wp:effectExtent l="0" t="0" r="0" b="12700"/>
                    <wp:wrapNone/>
                    <wp:docPr id="41" name="MSIPCMc2a54d0d852a471d8845b00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MSIPCMc2a54d0d852a471d8845b004"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046FAEAE" w:rsidR="00A60698" w:rsidRPr="00810C40" w:rsidRDefault="00A60698" w:rsidP="00495B3B">
          <w:pPr>
            <w:pStyle w:val="FooterEven"/>
            <w:jc w:val="right"/>
          </w:pP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315F8460" w:rsidR="00495B3B" w:rsidRPr="00CB1FB7" w:rsidRDefault="00495B3B" w:rsidP="00495B3B">
          <w:pPr>
            <w:pStyle w:val="FooterOdd"/>
            <w:jc w:val="left"/>
            <w:rPr>
              <w:b/>
            </w:rPr>
          </w:pPr>
          <w:r>
            <w:rPr>
              <w:b/>
              <w:noProof/>
            </w:rPr>
            <mc:AlternateContent>
              <mc:Choice Requires="wps">
                <w:drawing>
                  <wp:anchor distT="0" distB="0" distL="114300" distR="114300" simplePos="0" relativeHeight="251658254" behindDoc="0" locked="0" layoutInCell="0" allowOverlap="1" wp14:anchorId="38662FAA" wp14:editId="612541E9">
                    <wp:simplePos x="0" y="0"/>
                    <wp:positionH relativeFrom="page">
                      <wp:posOffset>0</wp:posOffset>
                    </wp:positionH>
                    <wp:positionV relativeFrom="page">
                      <wp:posOffset>10229215</wp:posOffset>
                    </wp:positionV>
                    <wp:extent cx="7560945" cy="273050"/>
                    <wp:effectExtent l="0" t="0" r="0" b="12700"/>
                    <wp:wrapNone/>
                    <wp:docPr id="3" name="MSIPCM2c8143beac8a2d1c09b27fa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8662FAA" id="_x0000_t202" coordsize="21600,21600" o:spt="202" path="m,l,21600r21600,l21600,xe">
                    <v:stroke joinstyle="miter"/>
                    <v:path gradientshapeok="t" o:connecttype="rect"/>
                  </v:shapetype>
                  <v:shape id="MSIPCM2c8143beac8a2d1c09b27fa6" o:spid="_x0000_s1030" type="#_x0000_t202" alt="{&quot;HashCode&quot;:1862493762,&quot;Height&quot;:841.0,&quot;Width&quot;:595.0,&quot;Placement&quot;:&quot;Footer&quot;,&quot;Index&quot;:&quot;Primary&quot;,&quot;Section&quot;:1,&quot;Top&quot;:0.0,&quot;Left&quot;:0.0}" style="position:absolute;margin-left:0;margin-top:805.45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7A67F5F4" w:rsidR="00495B3B" w:rsidRPr="00D55628" w:rsidRDefault="00495B3B" w:rsidP="00495B3B">
          <w:pPr>
            <w:pStyle w:val="FooterOddPageNumber"/>
            <w:ind w:left="-9070" w:firstLine="9070"/>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77777777" w:rsidR="00364C9A" w:rsidRDefault="00364C9A">
    <w:pPr>
      <w:pStyle w:val="Footer"/>
    </w:pPr>
    <w:r>
      <w:rPr>
        <w:noProof/>
      </w:rPr>
      <mc:AlternateContent>
        <mc:Choice Requires="wps">
          <w:drawing>
            <wp:anchor distT="0" distB="0" distL="114300" distR="114300" simplePos="0" relativeHeight="251658252" behindDoc="0" locked="0" layoutInCell="0" allowOverlap="1" wp14:anchorId="4244B73F" wp14:editId="3DFDF6A2">
              <wp:simplePos x="0" y="0"/>
              <wp:positionH relativeFrom="page">
                <wp:posOffset>0</wp:posOffset>
              </wp:positionH>
              <wp:positionV relativeFrom="page">
                <wp:posOffset>10229215</wp:posOffset>
              </wp:positionV>
              <wp:extent cx="7560945" cy="273050"/>
              <wp:effectExtent l="0" t="0" r="0" b="12700"/>
              <wp:wrapNone/>
              <wp:docPr id="40" name="MSIPCM181144f894ceca36ecbf703c"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244B73F" id="_x0000_t202" coordsize="21600,21600" o:spt="202" path="m,l,21600r21600,l21600,xe">
              <v:stroke joinstyle="miter"/>
              <v:path gradientshapeok="t" o:connecttype="rect"/>
            </v:shapetype>
            <v:shape id="MSIPCM181144f894ceca36ecbf703c" o:spid="_x0000_s1031" type="#_x0000_t202" alt="{&quot;HashCode&quot;:1862493762,&quot;Height&quot;:841.0,&quot;Width&quot;:595.0,&quot;Placement&quot;:&quot;Footer&quot;,&quot;Index&quot;:&quot;FirstPage&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D6C2E4F" w14:textId="77777777" w:rsidR="00DD6EA8" w:rsidRPr="0056073C" w:rsidRDefault="00DD6EA8" w:rsidP="005D764F">
      <w:pPr>
        <w:pStyle w:val="FootnoteSeparator"/>
      </w:pPr>
    </w:p>
    <w:p w14:paraId="3A398975" w14:textId="77777777" w:rsidR="00DD6EA8" w:rsidRDefault="00DD6EA8"/>
  </w:footnote>
  <w:footnote w:type="continuationSeparator" w:id="0">
    <w:p w14:paraId="5CBF9225" w14:textId="77777777" w:rsidR="00DD6EA8" w:rsidRPr="00CA30B7" w:rsidRDefault="00DD6EA8" w:rsidP="006D5A90">
      <w:pPr>
        <w:rPr>
          <w:lang w:val="en-US"/>
        </w:rPr>
      </w:pPr>
      <w:r w:rsidRPr="00CA30B7">
        <w:rPr>
          <w:lang w:val="en-US"/>
        </w:rPr>
        <w:t>_______</w:t>
      </w:r>
    </w:p>
    <w:p w14:paraId="3C5674AD" w14:textId="77777777" w:rsidR="00DD6EA8" w:rsidRDefault="00DD6EA8"/>
  </w:footnote>
  <w:footnote w:type="continuationNotice" w:id="1">
    <w:p w14:paraId="785FDC88" w14:textId="77777777" w:rsidR="00DD6EA8" w:rsidRDefault="00DD6EA8" w:rsidP="006D5A90"/>
    <w:p w14:paraId="109C369C" w14:textId="77777777" w:rsidR="00DD6EA8" w:rsidRDefault="00DD6EA8"/>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B0337F2" id="Hdr_Element6"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87F3022" id="Hdr_Element1"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92FFF7B" id="Hdr_Element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B105D86" id="Hdr_Element5"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7926767" id="Hdr_Element2" o:spid="_x0000_s1026" alt="&quot;&quot;" style="position:absolute;margin-left:297.65pt;margin-top:0;width:82.7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4ABBA1D" id="Hdr_Element3" o:spid="_x0000_s1026" alt="&quot;&quot;" style="position:absolute;margin-left:363.8pt;margin-top:0;width:33.1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06FA2B3" id="Hdr_Element6" o:spid="_x0000_s1026" alt="&quot;&quot;" style="position:absolute;margin-left:512.5pt;margin-top:0;width:83.05pt;height:35.1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201A3D5" id="Hdr_Element1" o:spid="_x0000_s1026" alt="&quot;&quot;" style="position:absolute;margin-left:0;margin-top:0;width:595.3pt;height:35.15pt;z-index:251658244;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015E4FB" id="Hdr_Element4" o:spid="_x0000_s1026" alt="&quot;&quot;" style="position:absolute;margin-left:363.9pt;margin-top:0;width:115.6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9CE02F2" id="Hdr_Element5"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54D885B" id="Hdr_Element2"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31F856E" id="Hdr_Element3"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AF228D4"/>
    <w:multiLevelType w:val="hybridMultilevel"/>
    <w:tmpl w:val="9F006CB2"/>
    <w:lvl w:ilvl="0" w:tplc="72466CBE">
      <w:start w:val="1"/>
      <w:numFmt w:val="bullet"/>
      <w:lvlText w:val=""/>
      <w:lvlJc w:val="left"/>
      <w:pPr>
        <w:ind w:left="720" w:hanging="360"/>
      </w:pPr>
      <w:rPr>
        <w:rFonts w:ascii="Symbol" w:hAnsi="Symbol" w:hint="default"/>
      </w:rPr>
    </w:lvl>
    <w:lvl w:ilvl="1" w:tplc="31784E64">
      <w:start w:val="1"/>
      <w:numFmt w:val="bullet"/>
      <w:lvlText w:val="o"/>
      <w:lvlJc w:val="left"/>
      <w:pPr>
        <w:ind w:left="1440" w:hanging="360"/>
      </w:pPr>
      <w:rPr>
        <w:rFonts w:ascii="Symbol" w:hAnsi="Symbol" w:hint="default"/>
      </w:rPr>
    </w:lvl>
    <w:lvl w:ilvl="2" w:tplc="D1EE5072">
      <w:start w:val="1"/>
      <w:numFmt w:val="bullet"/>
      <w:lvlText w:val=""/>
      <w:lvlJc w:val="left"/>
      <w:pPr>
        <w:ind w:left="2160" w:hanging="360"/>
      </w:pPr>
      <w:rPr>
        <w:rFonts w:ascii="Wingdings" w:hAnsi="Wingdings" w:hint="default"/>
      </w:rPr>
    </w:lvl>
    <w:lvl w:ilvl="3" w:tplc="BBC2956A">
      <w:start w:val="1"/>
      <w:numFmt w:val="bullet"/>
      <w:lvlText w:val=""/>
      <w:lvlJc w:val="left"/>
      <w:pPr>
        <w:ind w:left="2880" w:hanging="360"/>
      </w:pPr>
      <w:rPr>
        <w:rFonts w:ascii="Symbol" w:hAnsi="Symbol" w:hint="default"/>
      </w:rPr>
    </w:lvl>
    <w:lvl w:ilvl="4" w:tplc="AA0AD9D8">
      <w:start w:val="1"/>
      <w:numFmt w:val="bullet"/>
      <w:lvlText w:val="o"/>
      <w:lvlJc w:val="left"/>
      <w:pPr>
        <w:ind w:left="3600" w:hanging="360"/>
      </w:pPr>
      <w:rPr>
        <w:rFonts w:ascii="Courier New" w:hAnsi="Courier New" w:hint="default"/>
      </w:rPr>
    </w:lvl>
    <w:lvl w:ilvl="5" w:tplc="AB543538">
      <w:start w:val="1"/>
      <w:numFmt w:val="bullet"/>
      <w:lvlText w:val=""/>
      <w:lvlJc w:val="left"/>
      <w:pPr>
        <w:ind w:left="4320" w:hanging="360"/>
      </w:pPr>
      <w:rPr>
        <w:rFonts w:ascii="Wingdings" w:hAnsi="Wingdings" w:hint="default"/>
      </w:rPr>
    </w:lvl>
    <w:lvl w:ilvl="6" w:tplc="EEFE0E8E">
      <w:start w:val="1"/>
      <w:numFmt w:val="bullet"/>
      <w:lvlText w:val=""/>
      <w:lvlJc w:val="left"/>
      <w:pPr>
        <w:ind w:left="5040" w:hanging="360"/>
      </w:pPr>
      <w:rPr>
        <w:rFonts w:ascii="Symbol" w:hAnsi="Symbol" w:hint="default"/>
      </w:rPr>
    </w:lvl>
    <w:lvl w:ilvl="7" w:tplc="B61E3A18">
      <w:start w:val="1"/>
      <w:numFmt w:val="bullet"/>
      <w:lvlText w:val="o"/>
      <w:lvlJc w:val="left"/>
      <w:pPr>
        <w:ind w:left="5760" w:hanging="360"/>
      </w:pPr>
      <w:rPr>
        <w:rFonts w:ascii="Courier New" w:hAnsi="Courier New" w:hint="default"/>
      </w:rPr>
    </w:lvl>
    <w:lvl w:ilvl="8" w:tplc="0D7E0A50">
      <w:start w:val="1"/>
      <w:numFmt w:val="bullet"/>
      <w:lvlText w:val=""/>
      <w:lvlJc w:val="left"/>
      <w:pPr>
        <w:ind w:left="6480" w:hanging="360"/>
      </w:pPr>
      <w:rPr>
        <w:rFonts w:ascii="Wingdings" w:hAnsi="Wingdings" w:hint="default"/>
      </w:rPr>
    </w:lvl>
  </w:abstractNum>
  <w:abstractNum w:abstractNumId="3"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4"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DA4F889"/>
    <w:multiLevelType w:val="hybridMultilevel"/>
    <w:tmpl w:val="0F00B50E"/>
    <w:lvl w:ilvl="0" w:tplc="849A755E">
      <w:start w:val="1"/>
      <w:numFmt w:val="bullet"/>
      <w:lvlText w:val=""/>
      <w:lvlJc w:val="left"/>
      <w:pPr>
        <w:ind w:left="720" w:hanging="360"/>
      </w:pPr>
      <w:rPr>
        <w:rFonts w:ascii="Symbol" w:hAnsi="Symbol" w:hint="default"/>
      </w:rPr>
    </w:lvl>
    <w:lvl w:ilvl="1" w:tplc="3B800264">
      <w:start w:val="1"/>
      <w:numFmt w:val="bullet"/>
      <w:lvlText w:val="o"/>
      <w:lvlJc w:val="left"/>
      <w:pPr>
        <w:ind w:left="1440" w:hanging="360"/>
      </w:pPr>
      <w:rPr>
        <w:rFonts w:ascii="Courier New" w:hAnsi="Courier New" w:hint="default"/>
      </w:rPr>
    </w:lvl>
    <w:lvl w:ilvl="2" w:tplc="FAF4FC7A">
      <w:start w:val="1"/>
      <w:numFmt w:val="bullet"/>
      <w:lvlText w:val=""/>
      <w:lvlJc w:val="left"/>
      <w:pPr>
        <w:ind w:left="2160" w:hanging="360"/>
      </w:pPr>
      <w:rPr>
        <w:rFonts w:ascii="Wingdings" w:hAnsi="Wingdings" w:hint="default"/>
      </w:rPr>
    </w:lvl>
    <w:lvl w:ilvl="3" w:tplc="737011B6">
      <w:start w:val="1"/>
      <w:numFmt w:val="bullet"/>
      <w:lvlText w:val=""/>
      <w:lvlJc w:val="left"/>
      <w:pPr>
        <w:ind w:left="2880" w:hanging="360"/>
      </w:pPr>
      <w:rPr>
        <w:rFonts w:ascii="Symbol" w:hAnsi="Symbol" w:hint="default"/>
      </w:rPr>
    </w:lvl>
    <w:lvl w:ilvl="4" w:tplc="AF106920">
      <w:start w:val="1"/>
      <w:numFmt w:val="bullet"/>
      <w:lvlText w:val="o"/>
      <w:lvlJc w:val="left"/>
      <w:pPr>
        <w:ind w:left="3600" w:hanging="360"/>
      </w:pPr>
      <w:rPr>
        <w:rFonts w:ascii="Courier New" w:hAnsi="Courier New" w:hint="default"/>
      </w:rPr>
    </w:lvl>
    <w:lvl w:ilvl="5" w:tplc="90E2B756">
      <w:start w:val="1"/>
      <w:numFmt w:val="bullet"/>
      <w:lvlText w:val=""/>
      <w:lvlJc w:val="left"/>
      <w:pPr>
        <w:ind w:left="4320" w:hanging="360"/>
      </w:pPr>
      <w:rPr>
        <w:rFonts w:ascii="Wingdings" w:hAnsi="Wingdings" w:hint="default"/>
      </w:rPr>
    </w:lvl>
    <w:lvl w:ilvl="6" w:tplc="D1343526">
      <w:start w:val="1"/>
      <w:numFmt w:val="bullet"/>
      <w:lvlText w:val=""/>
      <w:lvlJc w:val="left"/>
      <w:pPr>
        <w:ind w:left="5040" w:hanging="360"/>
      </w:pPr>
      <w:rPr>
        <w:rFonts w:ascii="Symbol" w:hAnsi="Symbol" w:hint="default"/>
      </w:rPr>
    </w:lvl>
    <w:lvl w:ilvl="7" w:tplc="7FDEEDA0">
      <w:start w:val="1"/>
      <w:numFmt w:val="bullet"/>
      <w:lvlText w:val="o"/>
      <w:lvlJc w:val="left"/>
      <w:pPr>
        <w:ind w:left="5760" w:hanging="360"/>
      </w:pPr>
      <w:rPr>
        <w:rFonts w:ascii="Courier New" w:hAnsi="Courier New" w:hint="default"/>
      </w:rPr>
    </w:lvl>
    <w:lvl w:ilvl="8" w:tplc="A0743108">
      <w:start w:val="1"/>
      <w:numFmt w:val="bullet"/>
      <w:lvlText w:val=""/>
      <w:lvlJc w:val="left"/>
      <w:pPr>
        <w:ind w:left="6480" w:hanging="360"/>
      </w:pPr>
      <w:rPr>
        <w:rFonts w:ascii="Wingdings" w:hAnsi="Wingdings" w:hint="default"/>
      </w:rPr>
    </w:lvl>
  </w:abstractNum>
  <w:abstractNum w:abstractNumId="6"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7"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8"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9"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0"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1"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2"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3"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4"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5"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6"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17"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9"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0"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1" w15:restartNumberingAfterBreak="0">
    <w:nsid w:val="3B450CD2"/>
    <w:multiLevelType w:val="multilevel"/>
    <w:tmpl w:val="1A4C42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3"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4"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6"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7"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28"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29"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0"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1"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2"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3"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4"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5"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36"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37"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38" w15:restartNumberingAfterBreak="0">
    <w:nsid w:val="64CC2C56"/>
    <w:multiLevelType w:val="multilevel"/>
    <w:tmpl w:val="2174AC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9"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0"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1" w15:restartNumberingAfterBreak="0">
    <w:nsid w:val="6ECC65CB"/>
    <w:multiLevelType w:val="multilevel"/>
    <w:tmpl w:val="1A4C42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2"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3"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4"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5"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46"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10"/>
  </w:num>
  <w:num w:numId="2" w16cid:durableId="170411264">
    <w:abstractNumId w:val="36"/>
  </w:num>
  <w:num w:numId="3" w16cid:durableId="985085104">
    <w:abstractNumId w:val="9"/>
  </w:num>
  <w:num w:numId="4" w16cid:durableId="1872112631">
    <w:abstractNumId w:val="11"/>
  </w:num>
  <w:num w:numId="5" w16cid:durableId="336812815">
    <w:abstractNumId w:val="23"/>
  </w:num>
  <w:num w:numId="6" w16cid:durableId="155153463">
    <w:abstractNumId w:val="0"/>
  </w:num>
  <w:num w:numId="7" w16cid:durableId="1428236886">
    <w:abstractNumId w:val="26"/>
  </w:num>
  <w:num w:numId="8" w16cid:durableId="103154041">
    <w:abstractNumId w:val="28"/>
  </w:num>
  <w:num w:numId="9" w16cid:durableId="1308436166">
    <w:abstractNumId w:val="25"/>
  </w:num>
  <w:num w:numId="10" w16cid:durableId="1335643199">
    <w:abstractNumId w:val="34"/>
  </w:num>
  <w:num w:numId="11" w16cid:durableId="1160577431">
    <w:abstractNumId w:val="27"/>
  </w:num>
  <w:num w:numId="12" w16cid:durableId="1673139647">
    <w:abstractNumId w:val="15"/>
  </w:num>
  <w:num w:numId="13" w16cid:durableId="1742215375">
    <w:abstractNumId w:val="45"/>
  </w:num>
  <w:num w:numId="14" w16cid:durableId="664823544">
    <w:abstractNumId w:val="42"/>
  </w:num>
  <w:num w:numId="15" w16cid:durableId="979774751">
    <w:abstractNumId w:val="12"/>
  </w:num>
  <w:num w:numId="16" w16cid:durableId="322781625">
    <w:abstractNumId w:val="24"/>
  </w:num>
  <w:num w:numId="17" w16cid:durableId="1014962219">
    <w:abstractNumId w:val="21"/>
  </w:num>
  <w:num w:numId="18" w16cid:durableId="997807610">
    <w:abstractNumId w:val="38"/>
  </w:num>
  <w:num w:numId="19" w16cid:durableId="1962564251">
    <w:abstractNumId w:val="41"/>
  </w:num>
  <w:num w:numId="20" w16cid:durableId="1048991226">
    <w:abstractNumId w:val="2"/>
  </w:num>
  <w:num w:numId="21" w16cid:durableId="2133353825">
    <w:abstractNumId w:val="5"/>
  </w:num>
  <w:numIdMacAtCleanup w:val="2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05"/>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5CE1"/>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012"/>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2FF"/>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0841"/>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5E23"/>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4B20"/>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7F5"/>
    <w:rsid w:val="001728B5"/>
    <w:rsid w:val="0017336D"/>
    <w:rsid w:val="00173E0C"/>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3636"/>
    <w:rsid w:val="0018426D"/>
    <w:rsid w:val="00184490"/>
    <w:rsid w:val="001844C6"/>
    <w:rsid w:val="001845EF"/>
    <w:rsid w:val="00184B03"/>
    <w:rsid w:val="00185BF1"/>
    <w:rsid w:val="00186186"/>
    <w:rsid w:val="0018625D"/>
    <w:rsid w:val="00186A77"/>
    <w:rsid w:val="001874D7"/>
    <w:rsid w:val="00187B9E"/>
    <w:rsid w:val="001900C7"/>
    <w:rsid w:val="0019021D"/>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87B"/>
    <w:rsid w:val="00197D54"/>
    <w:rsid w:val="001A0FC3"/>
    <w:rsid w:val="001A1E8A"/>
    <w:rsid w:val="001A26B9"/>
    <w:rsid w:val="001A3352"/>
    <w:rsid w:val="001A3695"/>
    <w:rsid w:val="001A4052"/>
    <w:rsid w:val="001A44AA"/>
    <w:rsid w:val="001A4A74"/>
    <w:rsid w:val="001A4B75"/>
    <w:rsid w:val="001A59BB"/>
    <w:rsid w:val="001A5A0F"/>
    <w:rsid w:val="001A5B24"/>
    <w:rsid w:val="001A5B3F"/>
    <w:rsid w:val="001A5C62"/>
    <w:rsid w:val="001A63B0"/>
    <w:rsid w:val="001A6B09"/>
    <w:rsid w:val="001A7C6D"/>
    <w:rsid w:val="001B017B"/>
    <w:rsid w:val="001B08FF"/>
    <w:rsid w:val="001B0E96"/>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CA5"/>
    <w:rsid w:val="001C5E6E"/>
    <w:rsid w:val="001C71FB"/>
    <w:rsid w:val="001C72A9"/>
    <w:rsid w:val="001C73A0"/>
    <w:rsid w:val="001C78A3"/>
    <w:rsid w:val="001D064C"/>
    <w:rsid w:val="001D0889"/>
    <w:rsid w:val="001D097D"/>
    <w:rsid w:val="001D11E7"/>
    <w:rsid w:val="001D134B"/>
    <w:rsid w:val="001D15F7"/>
    <w:rsid w:val="001D223D"/>
    <w:rsid w:val="001D2A05"/>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6D73"/>
    <w:rsid w:val="001E70EA"/>
    <w:rsid w:val="001E7FE0"/>
    <w:rsid w:val="001F0748"/>
    <w:rsid w:val="001F0A72"/>
    <w:rsid w:val="001F2252"/>
    <w:rsid w:val="001F2907"/>
    <w:rsid w:val="001F29B1"/>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6EB4"/>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53F"/>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C9C"/>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3AE5"/>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4A8"/>
    <w:rsid w:val="002A16B3"/>
    <w:rsid w:val="002A175E"/>
    <w:rsid w:val="002A1929"/>
    <w:rsid w:val="002A1ACC"/>
    <w:rsid w:val="002A26A8"/>
    <w:rsid w:val="002A344D"/>
    <w:rsid w:val="002A360F"/>
    <w:rsid w:val="002A38CE"/>
    <w:rsid w:val="002A3B29"/>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AAD"/>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73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5E6B"/>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2EE9"/>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9DA"/>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77DA9"/>
    <w:rsid w:val="003803CA"/>
    <w:rsid w:val="00380438"/>
    <w:rsid w:val="0038051D"/>
    <w:rsid w:val="00380BE2"/>
    <w:rsid w:val="003817EC"/>
    <w:rsid w:val="003820EB"/>
    <w:rsid w:val="003824AA"/>
    <w:rsid w:val="003825F1"/>
    <w:rsid w:val="00382AA9"/>
    <w:rsid w:val="003837A0"/>
    <w:rsid w:val="00383FF6"/>
    <w:rsid w:val="0038400F"/>
    <w:rsid w:val="00384122"/>
    <w:rsid w:val="00384ADF"/>
    <w:rsid w:val="00384E94"/>
    <w:rsid w:val="00384FF4"/>
    <w:rsid w:val="0038559E"/>
    <w:rsid w:val="00386B09"/>
    <w:rsid w:val="00386D61"/>
    <w:rsid w:val="00387193"/>
    <w:rsid w:val="00390E51"/>
    <w:rsid w:val="003911E0"/>
    <w:rsid w:val="003912A1"/>
    <w:rsid w:val="00391BD7"/>
    <w:rsid w:val="00392593"/>
    <w:rsid w:val="00392B47"/>
    <w:rsid w:val="00392F4B"/>
    <w:rsid w:val="00393FAA"/>
    <w:rsid w:val="0039415F"/>
    <w:rsid w:val="00394307"/>
    <w:rsid w:val="0039477E"/>
    <w:rsid w:val="00394873"/>
    <w:rsid w:val="003948BD"/>
    <w:rsid w:val="00395144"/>
    <w:rsid w:val="003954A4"/>
    <w:rsid w:val="003960A6"/>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14E"/>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C7E24"/>
    <w:rsid w:val="003D1B95"/>
    <w:rsid w:val="003D238B"/>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81C"/>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609"/>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C7D"/>
    <w:rsid w:val="00414F4F"/>
    <w:rsid w:val="00414F62"/>
    <w:rsid w:val="004151E4"/>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38"/>
    <w:rsid w:val="00465844"/>
    <w:rsid w:val="004658A0"/>
    <w:rsid w:val="00465F13"/>
    <w:rsid w:val="00466199"/>
    <w:rsid w:val="004664F8"/>
    <w:rsid w:val="00467141"/>
    <w:rsid w:val="004673DE"/>
    <w:rsid w:val="004675B5"/>
    <w:rsid w:val="00467742"/>
    <w:rsid w:val="00467BF7"/>
    <w:rsid w:val="00467E43"/>
    <w:rsid w:val="00470869"/>
    <w:rsid w:val="00471446"/>
    <w:rsid w:val="00471668"/>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AA"/>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3D"/>
    <w:rsid w:val="004C734B"/>
    <w:rsid w:val="004C77C7"/>
    <w:rsid w:val="004C79C1"/>
    <w:rsid w:val="004D07F9"/>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726"/>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66A5"/>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593E"/>
    <w:rsid w:val="005860DD"/>
    <w:rsid w:val="005860EA"/>
    <w:rsid w:val="00586134"/>
    <w:rsid w:val="0058629F"/>
    <w:rsid w:val="005870E3"/>
    <w:rsid w:val="005872F9"/>
    <w:rsid w:val="005875EF"/>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02C"/>
    <w:rsid w:val="005B280F"/>
    <w:rsid w:val="005B374A"/>
    <w:rsid w:val="005B3936"/>
    <w:rsid w:val="005B4923"/>
    <w:rsid w:val="005B587B"/>
    <w:rsid w:val="005B5DA0"/>
    <w:rsid w:val="005B6842"/>
    <w:rsid w:val="005B6B22"/>
    <w:rsid w:val="005B6DB4"/>
    <w:rsid w:val="005B7FE2"/>
    <w:rsid w:val="005C00C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6A8D"/>
    <w:rsid w:val="005E7A2A"/>
    <w:rsid w:val="005E7E31"/>
    <w:rsid w:val="005F0A4C"/>
    <w:rsid w:val="005F15E0"/>
    <w:rsid w:val="005F1870"/>
    <w:rsid w:val="005F187E"/>
    <w:rsid w:val="005F272A"/>
    <w:rsid w:val="005F277D"/>
    <w:rsid w:val="005F2CA7"/>
    <w:rsid w:val="005F2FD2"/>
    <w:rsid w:val="005F38F7"/>
    <w:rsid w:val="005F3ACF"/>
    <w:rsid w:val="005F3BFD"/>
    <w:rsid w:val="005F3E40"/>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0FE"/>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A99"/>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11F"/>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1333"/>
    <w:rsid w:val="006E21AC"/>
    <w:rsid w:val="006E2399"/>
    <w:rsid w:val="006E23C3"/>
    <w:rsid w:val="006E2883"/>
    <w:rsid w:val="006E3765"/>
    <w:rsid w:val="006E3CB1"/>
    <w:rsid w:val="006E3D17"/>
    <w:rsid w:val="006E3D3C"/>
    <w:rsid w:val="006E3DDA"/>
    <w:rsid w:val="006E3E8F"/>
    <w:rsid w:val="006E479E"/>
    <w:rsid w:val="006E4E36"/>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2FD"/>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692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3901"/>
    <w:rsid w:val="00734E3B"/>
    <w:rsid w:val="00735EAB"/>
    <w:rsid w:val="0073663C"/>
    <w:rsid w:val="0073689E"/>
    <w:rsid w:val="00737AA4"/>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D5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2D8C"/>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9E6"/>
    <w:rsid w:val="007F1A74"/>
    <w:rsid w:val="007F2A15"/>
    <w:rsid w:val="007F2AD9"/>
    <w:rsid w:val="007F30EA"/>
    <w:rsid w:val="007F3358"/>
    <w:rsid w:val="007F351D"/>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4ECB"/>
    <w:rsid w:val="00856573"/>
    <w:rsid w:val="008565AA"/>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124"/>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846"/>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4F1"/>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201B"/>
    <w:rsid w:val="00983248"/>
    <w:rsid w:val="009832DC"/>
    <w:rsid w:val="00983740"/>
    <w:rsid w:val="00983A78"/>
    <w:rsid w:val="009840C0"/>
    <w:rsid w:val="00984322"/>
    <w:rsid w:val="00984372"/>
    <w:rsid w:val="00984674"/>
    <w:rsid w:val="009848DE"/>
    <w:rsid w:val="00985DB8"/>
    <w:rsid w:val="00986098"/>
    <w:rsid w:val="00986BE0"/>
    <w:rsid w:val="0099088C"/>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0F8"/>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00"/>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9B4"/>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627"/>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6A80"/>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72E"/>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09F8"/>
    <w:rsid w:val="00A91763"/>
    <w:rsid w:val="00A9194C"/>
    <w:rsid w:val="00A91D05"/>
    <w:rsid w:val="00A92B25"/>
    <w:rsid w:val="00A93280"/>
    <w:rsid w:val="00A934FE"/>
    <w:rsid w:val="00A935BE"/>
    <w:rsid w:val="00A94064"/>
    <w:rsid w:val="00A94789"/>
    <w:rsid w:val="00A9596E"/>
    <w:rsid w:val="00A95EFD"/>
    <w:rsid w:val="00A95F86"/>
    <w:rsid w:val="00A9623B"/>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3E4"/>
    <w:rsid w:val="00AB46D0"/>
    <w:rsid w:val="00AB4CE4"/>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82B"/>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647"/>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461"/>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0FE"/>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D55"/>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6C0F"/>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2C8"/>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6A6"/>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A14"/>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3C52"/>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8FF"/>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9F3"/>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6EA8"/>
    <w:rsid w:val="00DD7311"/>
    <w:rsid w:val="00DD74BB"/>
    <w:rsid w:val="00DD791E"/>
    <w:rsid w:val="00DD7D99"/>
    <w:rsid w:val="00DD7FB2"/>
    <w:rsid w:val="00DE04B5"/>
    <w:rsid w:val="00DE0931"/>
    <w:rsid w:val="00DE0BD4"/>
    <w:rsid w:val="00DE0F3F"/>
    <w:rsid w:val="00DE123D"/>
    <w:rsid w:val="00DE1CD6"/>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5F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A5F"/>
    <w:rsid w:val="00EC3CF8"/>
    <w:rsid w:val="00EC3D62"/>
    <w:rsid w:val="00EC439D"/>
    <w:rsid w:val="00EC46FB"/>
    <w:rsid w:val="00EC488D"/>
    <w:rsid w:val="00EC49A0"/>
    <w:rsid w:val="00EC591E"/>
    <w:rsid w:val="00EC594C"/>
    <w:rsid w:val="00EC5F73"/>
    <w:rsid w:val="00EC6106"/>
    <w:rsid w:val="00EC61E0"/>
    <w:rsid w:val="00EC662D"/>
    <w:rsid w:val="00EC6C1B"/>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0D50"/>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0ED"/>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44F"/>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18D"/>
    <w:rsid w:val="00FA4605"/>
    <w:rsid w:val="00FA4E7E"/>
    <w:rsid w:val="00FA4F87"/>
    <w:rsid w:val="00FA52E1"/>
    <w:rsid w:val="00FA5692"/>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EB4"/>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25CB36CF"/>
    <w:rsid w:val="285DA16F"/>
    <w:rsid w:val="320B9628"/>
    <w:rsid w:val="32BB0A73"/>
    <w:rsid w:val="6A3156BF"/>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4BFED5EE-6E09-44B5-834C-9135B70EDA1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paragraph" w:customStyle="1" w:styleId="Default">
    <w:name w:val="Default"/>
    <w:rsid w:val="00F00D50"/>
    <w:pPr>
      <w:autoSpaceDE w:val="0"/>
      <w:autoSpaceDN w:val="0"/>
      <w:adjustRightInd w:val="0"/>
      <w:spacing w:before="0" w:after="0" w:line="240" w:lineRule="auto"/>
    </w:pPr>
    <w:rPr>
      <w:rFonts w:ascii="Arial" w:hAnsi="Arial" w:cs="Arial"/>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48188191">
      <w:bodyDiv w:val="1"/>
      <w:marLeft w:val="0"/>
      <w:marRight w:val="0"/>
      <w:marTop w:val="0"/>
      <w:marBottom w:val="0"/>
      <w:divBdr>
        <w:top w:val="none" w:sz="0" w:space="0" w:color="auto"/>
        <w:left w:val="none" w:sz="0" w:space="0" w:color="auto"/>
        <w:bottom w:val="none" w:sz="0" w:space="0" w:color="auto"/>
        <w:right w:val="none" w:sz="0" w:space="0" w:color="auto"/>
      </w:divBdr>
    </w:div>
    <w:div w:id="65424307">
      <w:bodyDiv w:val="1"/>
      <w:marLeft w:val="0"/>
      <w:marRight w:val="0"/>
      <w:marTop w:val="0"/>
      <w:marBottom w:val="0"/>
      <w:divBdr>
        <w:top w:val="none" w:sz="0" w:space="0" w:color="auto"/>
        <w:left w:val="none" w:sz="0" w:space="0" w:color="auto"/>
        <w:bottom w:val="none" w:sz="0" w:space="0" w:color="auto"/>
        <w:right w:val="none" w:sz="0" w:space="0" w:color="auto"/>
      </w:divBdr>
      <w:divsChild>
        <w:div w:id="259144220">
          <w:marLeft w:val="0"/>
          <w:marRight w:val="0"/>
          <w:marTop w:val="0"/>
          <w:marBottom w:val="0"/>
          <w:divBdr>
            <w:top w:val="none" w:sz="0" w:space="0" w:color="auto"/>
            <w:left w:val="none" w:sz="0" w:space="0" w:color="auto"/>
            <w:bottom w:val="none" w:sz="0" w:space="0" w:color="auto"/>
            <w:right w:val="none" w:sz="0" w:space="0" w:color="auto"/>
          </w:divBdr>
        </w:div>
        <w:div w:id="1442534663">
          <w:marLeft w:val="0"/>
          <w:marRight w:val="0"/>
          <w:marTop w:val="0"/>
          <w:marBottom w:val="0"/>
          <w:divBdr>
            <w:top w:val="none" w:sz="0" w:space="0" w:color="auto"/>
            <w:left w:val="none" w:sz="0" w:space="0" w:color="auto"/>
            <w:bottom w:val="none" w:sz="0" w:space="0" w:color="auto"/>
            <w:right w:val="none" w:sz="0" w:space="0" w:color="auto"/>
          </w:divBdr>
        </w:div>
      </w:divsChild>
    </w:div>
    <w:div w:id="141236896">
      <w:bodyDiv w:val="1"/>
      <w:marLeft w:val="0"/>
      <w:marRight w:val="0"/>
      <w:marTop w:val="0"/>
      <w:marBottom w:val="0"/>
      <w:divBdr>
        <w:top w:val="none" w:sz="0" w:space="0" w:color="auto"/>
        <w:left w:val="none" w:sz="0" w:space="0" w:color="auto"/>
        <w:bottom w:val="none" w:sz="0" w:space="0" w:color="auto"/>
        <w:right w:val="none" w:sz="0" w:space="0" w:color="auto"/>
      </w:divBdr>
    </w:div>
    <w:div w:id="150563352">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368144211">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593132469">
      <w:bodyDiv w:val="1"/>
      <w:marLeft w:val="0"/>
      <w:marRight w:val="0"/>
      <w:marTop w:val="0"/>
      <w:marBottom w:val="0"/>
      <w:divBdr>
        <w:top w:val="none" w:sz="0" w:space="0" w:color="auto"/>
        <w:left w:val="none" w:sz="0" w:space="0" w:color="auto"/>
        <w:bottom w:val="none" w:sz="0" w:space="0" w:color="auto"/>
        <w:right w:val="none" w:sz="0" w:space="0" w:color="auto"/>
      </w:divBdr>
    </w:div>
    <w:div w:id="1038235215">
      <w:bodyDiv w:val="1"/>
      <w:marLeft w:val="0"/>
      <w:marRight w:val="0"/>
      <w:marTop w:val="0"/>
      <w:marBottom w:val="0"/>
      <w:divBdr>
        <w:top w:val="none" w:sz="0" w:space="0" w:color="auto"/>
        <w:left w:val="none" w:sz="0" w:space="0" w:color="auto"/>
        <w:bottom w:val="none" w:sz="0" w:space="0" w:color="auto"/>
        <w:right w:val="none" w:sz="0" w:space="0" w:color="auto"/>
      </w:divBdr>
    </w:div>
    <w:div w:id="1156724642">
      <w:bodyDiv w:val="1"/>
      <w:marLeft w:val="0"/>
      <w:marRight w:val="0"/>
      <w:marTop w:val="0"/>
      <w:marBottom w:val="0"/>
      <w:divBdr>
        <w:top w:val="none" w:sz="0" w:space="0" w:color="auto"/>
        <w:left w:val="none" w:sz="0" w:space="0" w:color="auto"/>
        <w:bottom w:val="none" w:sz="0" w:space="0" w:color="auto"/>
        <w:right w:val="none" w:sz="0" w:space="0" w:color="auto"/>
      </w:divBdr>
      <w:divsChild>
        <w:div w:id="820076790">
          <w:marLeft w:val="0"/>
          <w:marRight w:val="0"/>
          <w:marTop w:val="0"/>
          <w:marBottom w:val="0"/>
          <w:divBdr>
            <w:top w:val="none" w:sz="0" w:space="0" w:color="auto"/>
            <w:left w:val="none" w:sz="0" w:space="0" w:color="auto"/>
            <w:bottom w:val="none" w:sz="0" w:space="0" w:color="auto"/>
            <w:right w:val="none" w:sz="0" w:space="0" w:color="auto"/>
          </w:divBdr>
        </w:div>
        <w:div w:id="1482503127">
          <w:marLeft w:val="0"/>
          <w:marRight w:val="0"/>
          <w:marTop w:val="0"/>
          <w:marBottom w:val="0"/>
          <w:divBdr>
            <w:top w:val="none" w:sz="0" w:space="0" w:color="auto"/>
            <w:left w:val="none" w:sz="0" w:space="0" w:color="auto"/>
            <w:bottom w:val="none" w:sz="0" w:space="0" w:color="auto"/>
            <w:right w:val="none" w:sz="0" w:space="0" w:color="auto"/>
          </w:divBdr>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411385240">
      <w:bodyDiv w:val="1"/>
      <w:marLeft w:val="0"/>
      <w:marRight w:val="0"/>
      <w:marTop w:val="0"/>
      <w:marBottom w:val="0"/>
      <w:divBdr>
        <w:top w:val="none" w:sz="0" w:space="0" w:color="auto"/>
        <w:left w:val="none" w:sz="0" w:space="0" w:color="auto"/>
        <w:bottom w:val="none" w:sz="0" w:space="0" w:color="auto"/>
        <w:right w:val="none" w:sz="0" w:space="0" w:color="auto"/>
      </w:divBdr>
      <w:divsChild>
        <w:div w:id="1870412709">
          <w:marLeft w:val="0"/>
          <w:marRight w:val="0"/>
          <w:marTop w:val="0"/>
          <w:marBottom w:val="0"/>
          <w:divBdr>
            <w:top w:val="none" w:sz="0" w:space="0" w:color="auto"/>
            <w:left w:val="none" w:sz="0" w:space="0" w:color="auto"/>
            <w:bottom w:val="none" w:sz="0" w:space="0" w:color="auto"/>
            <w:right w:val="none" w:sz="0" w:space="0" w:color="auto"/>
          </w:divBdr>
        </w:div>
        <w:div w:id="2059469863">
          <w:marLeft w:val="0"/>
          <w:marRight w:val="0"/>
          <w:marTop w:val="0"/>
          <w:marBottom w:val="0"/>
          <w:divBdr>
            <w:top w:val="none" w:sz="0" w:space="0" w:color="auto"/>
            <w:left w:val="none" w:sz="0" w:space="0" w:color="auto"/>
            <w:bottom w:val="none" w:sz="0" w:space="0" w:color="auto"/>
            <w:right w:val="none" w:sz="0" w:space="0" w:color="auto"/>
          </w:divBdr>
        </w:div>
      </w:divsChild>
    </w:div>
    <w:div w:id="1637947455">
      <w:bodyDiv w:val="1"/>
      <w:marLeft w:val="0"/>
      <w:marRight w:val="0"/>
      <w:marTop w:val="0"/>
      <w:marBottom w:val="0"/>
      <w:divBdr>
        <w:top w:val="none" w:sz="0" w:space="0" w:color="auto"/>
        <w:left w:val="none" w:sz="0" w:space="0" w:color="auto"/>
        <w:bottom w:val="none" w:sz="0" w:space="0" w:color="auto"/>
        <w:right w:val="none" w:sz="0" w:space="0" w:color="auto"/>
      </w:divBdr>
    </w:div>
    <w:div w:id="1668242237">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685210353">
      <w:bodyDiv w:val="1"/>
      <w:marLeft w:val="0"/>
      <w:marRight w:val="0"/>
      <w:marTop w:val="0"/>
      <w:marBottom w:val="0"/>
      <w:divBdr>
        <w:top w:val="none" w:sz="0" w:space="0" w:color="auto"/>
        <w:left w:val="none" w:sz="0" w:space="0" w:color="auto"/>
        <w:bottom w:val="none" w:sz="0" w:space="0" w:color="auto"/>
        <w:right w:val="none" w:sz="0" w:space="0" w:color="auto"/>
      </w:divBdr>
      <w:divsChild>
        <w:div w:id="552472937">
          <w:marLeft w:val="0"/>
          <w:marRight w:val="0"/>
          <w:marTop w:val="0"/>
          <w:marBottom w:val="0"/>
          <w:divBdr>
            <w:top w:val="none" w:sz="0" w:space="0" w:color="auto"/>
            <w:left w:val="none" w:sz="0" w:space="0" w:color="auto"/>
            <w:bottom w:val="none" w:sz="0" w:space="0" w:color="auto"/>
            <w:right w:val="none" w:sz="0" w:space="0" w:color="auto"/>
          </w:divBdr>
        </w:div>
        <w:div w:id="1381779248">
          <w:marLeft w:val="0"/>
          <w:marRight w:val="0"/>
          <w:marTop w:val="0"/>
          <w:marBottom w:val="0"/>
          <w:divBdr>
            <w:top w:val="none" w:sz="0" w:space="0" w:color="auto"/>
            <w:left w:val="none" w:sz="0" w:space="0" w:color="auto"/>
            <w:bottom w:val="none" w:sz="0" w:space="0" w:color="auto"/>
            <w:right w:val="none" w:sz="0" w:space="0" w:color="auto"/>
          </w:divBdr>
        </w:div>
      </w:divsChild>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 w:id="208845332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hyperlink" Target="file:///C:/Users/fionadurante/Downloads/deeca.vic.gov.au" TargetMode="External"/><Relationship Id="rId21" Type="http://schemas.openxmlformats.org/officeDocument/2006/relationships/image" Target="media/image8.png"/><Relationship Id="rId34" Type="http://schemas.openxmlformats.org/officeDocument/2006/relationships/hyperlink" Target="mailto:customer.service@deeca.vic.gov.au"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mailto:aboriginal.employment@deeca.vic.gov.au" TargetMode="Externa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hyperlink" Target="https://careers.vic.gov.au/victorian-public-sector/public-sector-values-integrity" TargetMode="External"/><Relationship Id="rId37"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footer" Target="footer1.xml"/><Relationship Id="rId36"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hyperlink" Target="http://www.deeca.vic.gov.au"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eader" Target="header1.xml"/><Relationship Id="rId30" Type="http://schemas.openxmlformats.org/officeDocument/2006/relationships/footer" Target="footer3.xml"/><Relationship Id="rId35" Type="http://schemas.openxmlformats.org/officeDocument/2006/relationships/header" Target="header2.xml"/><Relationship Id="rId8" Type="http://schemas.openxmlformats.org/officeDocument/2006/relationships/numbering" Target="numbering.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164B20"/>
    <w:rsid w:val="0019787B"/>
    <w:rsid w:val="001F6EB4"/>
    <w:rsid w:val="00246C9C"/>
    <w:rsid w:val="002A14A8"/>
    <w:rsid w:val="002A360F"/>
    <w:rsid w:val="002E5E6B"/>
    <w:rsid w:val="00445C89"/>
    <w:rsid w:val="0058593E"/>
    <w:rsid w:val="0066431B"/>
    <w:rsid w:val="006E4E36"/>
    <w:rsid w:val="00733901"/>
    <w:rsid w:val="00780D59"/>
    <w:rsid w:val="00784DA4"/>
    <w:rsid w:val="008D72C7"/>
    <w:rsid w:val="009D1EFC"/>
    <w:rsid w:val="009E0D00"/>
    <w:rsid w:val="009F447A"/>
    <w:rsid w:val="00A36A80"/>
    <w:rsid w:val="00A6372E"/>
    <w:rsid w:val="00AE7922"/>
    <w:rsid w:val="00D006A6"/>
    <w:rsid w:val="00D13BDB"/>
    <w:rsid w:val="00D63C52"/>
    <w:rsid w:val="00D83E5E"/>
    <w:rsid w:val="00E6256A"/>
    <w:rsid w:val="00EF7DED"/>
    <w:rsid w:val="00F4444F"/>
    <w:rsid w:val="00F90FC3"/>
    <w:rsid w:val="00F931D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mso-contentType ?>
<spe:Receivers xmlns:spe="http://schemas.microsoft.com/sharepoint/events">
  <Receiver xmlns="">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25</Value>
      <Value>2</Value>
      <Value>1</Value>
      <Value>14</Value>
    </TaxCatchAll>
    <_dlc_DocId xmlns="a5f32de4-e402-4188-b034-e71ca7d22e54">DOCID1119-54365373-537</_dlc_DocId>
    <_dlc_DocIdUrl xmlns="a5f32de4-e402-4188-b034-e71ca7d22e54">
      <Url>https://delwpvicgovau.sharepoint.com/sites/ecm_1119/_layouts/15/DocIdRedir.aspx?ID=DOCID1119-54365373-537</Url>
      <Description>DOCID1119-54365373-537</Description>
    </_dlc_DocIdUrl>
    <b9b43b809ea4445880dbf70bb9849525 xmlns="da5ea22f-fe03-46f3-a4f3-1b15377ab7cc">Template|ad5654aa-69da-4dc8-81ae-e984a44f2180</b9b43b809ea4445880dbf70bb9849525>
    <pd01c257034b4e86b1f58279a3bd54c6 xmlns="da5ea22f-fe03-46f3-a4f3-1b15377ab7cc">Unclassified|7fa379f4-4aba-4692-ab80-7d39d3a23cf4</pd01c257034b4e86b1f58279a3bd54c6>
    <g91c59fb10974fa1a03160ad8386f0f4 xmlns="da5ea22f-fe03-46f3-a4f3-1b15377ab7cc" xsi:nil="true"/>
    <fb3179c379644f499d7166d0c985669b xmlns="da5ea22f-fe03-46f3-a4f3-1b15377ab7cc">FOUO|955eb6fc-b35a-4808-8aa5-31e514fa3f26</fb3179c379644f499d7166d0c985669b>
    <Branch xmlns="da5ea22f-fe03-46f3-a4f3-1b15377ab7cc">
      <Value>Loddon Mallee Region</Value>
    </Branch>
    <EOIID xmlns="da5ea22f-fe03-46f3-a4f3-1b15377ab7cc" xsi:nil="true"/>
    <ManagersName xmlns="http://schemas.microsoft.com/sharepoint/v3" xsi:nil="true"/>
    <Region xmlns="da5ea22f-fe03-46f3-a4f3-1b15377ab7cc">
      <Value>Flexible (GMP &amp; BSW Regions)</Value>
    </Region>
    <Unit xmlns="da5ea22f-fe03-46f3-a4f3-1b15377ab7cc">
      <Value>Biodiversity Impact Assessment</Value>
    </Unit>
    <Tenure xmlns="da5ea22f-fe03-46f3-a4f3-1b15377ab7cc">
      <Value>Ongoing</Value>
    </Tenure>
    <Fixed_x0020_term_x0020_end_x0020_date xmlns="da5ea22f-fe03-46f3-a4f3-1b15377ab7cc" xsi:nil="true"/>
    <Financial_x0020_Year xmlns="da5ea22f-fe03-46f3-a4f3-1b15377ab7cc" xsi:nil="true"/>
    <Position_x0020_ID xmlns="da5ea22f-fe03-46f3-a4f3-1b15377ab7cc">REG-24-LM</Position_x0020_ID>
    <Noofpositions xmlns="da5ea22f-fe03-46f3-a4f3-1b15377ab7cc" xsi:nil="true"/>
    <Employee_Name xmlns="da5ea22f-fe03-46f3-a4f3-1b15377ab7cc">
      <UserInfo>
        <DisplayName/>
        <AccountId xsi:nil="true"/>
        <AccountType/>
      </UserInfo>
    </Employee_Name>
    <pb0badcc4c144703855597c78047301a xmlns="da5ea22f-fe03-46f3-a4f3-1b15377ab7cc" xsi:nil="true"/>
    <Grade xmlns="da5ea22f-fe03-46f3-a4f3-1b15377ab7cc">VPS Grade 4</Grade>
    <Division xmlns="da5ea22f-fe03-46f3-a4f3-1b15377ab7cc">DEECA Regions</Division>
  </documentManagement>
</p:properties>
</file>

<file path=customXml/item5.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3D43689ACC407849950BBA0BF8C45648" ma:contentTypeVersion="0" ma:contentTypeDescription="For use with ECM V2 HR Administration libraries. Documents relating to the hiring, on boarding, secondment, higher duties etc. of staff and contractors. &#10;!Note: Performance Management is in EPP " ma:contentTypeScope="" ma:versionID="b2d69a8665ef7b99fe0faa6055231205">
  <xsd:schema xmlns:xsd="http://www.w3.org/2001/XMLSchema" xmlns:xs="http://www.w3.org/2001/XMLSchema" xmlns:p="http://schemas.microsoft.com/office/2006/metadata/properties" xmlns:ns1="http://schemas.microsoft.com/sharepoint/v3" xmlns:ns2="da5ea22f-fe03-46f3-a4f3-1b15377ab7cc" xmlns:ns3="9fd47c19-1c4a-4d7d-b342-c10cef269344" xmlns:ns4="a5f32de4-e402-4188-b034-e71ca7d22e54" targetNamespace="http://schemas.microsoft.com/office/2006/metadata/properties" ma:root="true" ma:fieldsID="f309dd5e0f93ddd90eb6eebeb4e8fe1b" ns1:_="" ns2:_="" ns3:_="" ns4:_="">
    <xsd:import namespace="http://schemas.microsoft.com/sharepoint/v3"/>
    <xsd:import namespace="da5ea22f-fe03-46f3-a4f3-1b15377ab7cc"/>
    <xsd:import namespace="9fd47c19-1c4a-4d7d-b342-c10cef269344"/>
    <xsd:import namespace="a5f32de4-e402-4188-b034-e71ca7d22e54"/>
    <xsd:element name="properties">
      <xsd:complexType>
        <xsd:sequence>
          <xsd:element name="documentManagement">
            <xsd:complexType>
              <xsd:all>
                <xsd:element ref="ns2:Financial_x0020_Year" minOccurs="0"/>
                <xsd:element ref="ns3:TaxCatchAll" minOccurs="0"/>
                <xsd:element ref="ns2:Division" minOccurs="0"/>
                <xsd:element ref="ns2:Branch" minOccurs="0"/>
                <xsd:element ref="ns2:Unit" minOccurs="0"/>
                <xsd:element ref="ns2:Grade" minOccurs="0"/>
                <xsd:element ref="ns2:Tenure" minOccurs="0"/>
                <xsd:element ref="ns2:Fixed_x0020_term_x0020_end_x0020_date" minOccurs="0"/>
                <xsd:element ref="ns2:Position_x0020_ID" minOccurs="0"/>
                <xsd:element ref="ns2:Noofpositions" minOccurs="0"/>
                <xsd:element ref="ns2:EOIID" minOccurs="0"/>
                <xsd:element ref="ns2:Region" minOccurs="0"/>
                <xsd:element ref="ns2:Employee_Name" minOccurs="0"/>
                <xsd:element ref="ns1:ManagersName" minOccurs="0"/>
                <xsd:element ref="ns4:_dlc_DocId" minOccurs="0"/>
                <xsd:element ref="ns4:_dlc_DocIdUrl" minOccurs="0"/>
                <xsd:element ref="ns4:_dlc_DocIdPersistId" minOccurs="0"/>
                <xsd:element ref="ns2:pd01c257034b4e86b1f58279a3bd54c6" minOccurs="0"/>
                <xsd:element ref="ns2:TaxCatchAllLabel" minOccurs="0"/>
                <xsd:element ref="ns2:fb3179c379644f499d7166d0c985669b" minOccurs="0"/>
                <xsd:element ref="ns2:b9b43b809ea4445880dbf70bb9849525" minOccurs="0"/>
                <xsd:element ref="ns2:pb0badcc4c144703855597c78047301a" minOccurs="0"/>
                <xsd:element ref="ns2:g91c59fb10974fa1a03160ad8386f0f4" minOccurs="0"/>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ManagersName" ma:index="26" nillable="true" ma:displayName="Manager's Name" ma:description="" ma:internalName="ManagersName"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a5ea22f-fe03-46f3-a4f3-1b15377ab7cc"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ma:readOnly="false">
      <xsd:simpleType>
        <xsd:restriction base="dms:Choice">
          <xsd:enumeration value="2027-28"/>
          <xsd:enumeration value="2026-27"/>
          <xsd:enumeration value="2025-26"/>
          <xsd:enumeration value="2024-25"/>
          <xsd:enumeration value="2023-24"/>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Division" ma:index="15" nillable="true" ma:displayName="Division" ma:format="Dropdown" ma:internalName="Division">
      <xsd:simpleType>
        <xsd:restriction base="dms:Choice">
          <xsd:enumeration value="DEECA Regions"/>
          <xsd:enumeration value="First Peoples Self-Determination"/>
          <xsd:enumeration value="Climate Action and Circular Economy"/>
          <xsd:enumeration value="Land and Biodiversity Policy"/>
          <xsd:enumeration value="Office of Deputy Secretary"/>
        </xsd:restriction>
      </xsd:simpleType>
    </xsd:element>
    <xsd:element name="Branch" ma:index="16" nillable="true" ma:displayName="Branch" ma:format="Dropdown" ma:internalName="Branch">
      <xsd:complexType>
        <xsd:complexContent>
          <xsd:extension base="dms:MultiChoiceFillIn">
            <xsd:sequence>
              <xsd:element name="Value" maxOccurs="unbounded" minOccurs="0" nillable="true">
                <xsd:simpleType>
                  <xsd:union memberTypes="dms:Text">
                    <xsd:simpleType>
                      <xsd:restriction base="dms:Choice">
                        <xsd:enumeration value="Aboriginal Engagement and Delivery"/>
                        <xsd:enumeration value="Barwon South West Region"/>
                        <xsd:enumeration value="Biodiversity Policy"/>
                        <xsd:enumeration value="Biodiversity Regulatory Reform and Emergencies"/>
                        <xsd:enumeration value="Biodiversity Research and Information"/>
                        <xsd:enumeration value="Office of the Deputy Secretary"/>
                        <xsd:enumeration value="Circular Economy &amp; Environment Protection Frameworks"/>
                        <xsd:enumeration value="Circular Economy &amp; Environment Protection Policy"/>
                        <xsd:enumeration value="Circular Economy Policy"/>
                        <xsd:enumeration value="Climate Action Strategy"/>
                        <xsd:enumeration value="Climate Resilience Victoria"/>
                        <xsd:enumeration value="First Peoples Employment and Development"/>
                        <xsd:enumeration value="Gippsland Region"/>
                        <xsd:enumeration value="Grampians Region"/>
                        <xsd:enumeration value="Hume Region"/>
                        <xsd:enumeration value="Loddon Mallee Region"/>
                        <xsd:enumeration value="Marine, Coast and Land Policy"/>
                        <xsd:enumeration value="Melbourne Strategic Assessment"/>
                        <xsd:enumeration value="Net Zero Economy"/>
                        <xsd:enumeration value="Office of the Executive Director (CACE)"/>
                        <xsd:enumeration value="Office of the Executive Director (LBP)"/>
                        <xsd:enumeration value="Office of the Executive Director, DEECA Regions"/>
                        <xsd:enumeration value="Port Phillip Region"/>
                      </xsd:restriction>
                    </xsd:simpleType>
                  </xsd:union>
                </xsd:simpleType>
              </xsd:element>
            </xsd:sequence>
          </xsd:extension>
        </xsd:complexContent>
      </xsd:complexType>
    </xsd:element>
    <xsd:element name="Unit" ma:index="17" nillable="true" ma:displayName="Unit" ma:format="Dropdown" ma:internalName="Unit">
      <xsd:complexType>
        <xsd:complexContent>
          <xsd:extension base="dms:MultiChoiceFillIn">
            <xsd:sequence>
              <xsd:element name="Value" maxOccurs="unbounded" minOccurs="0" nillable="true">
                <xsd:simpleType>
                  <xsd:union memberTypes="dms:Text">
                    <xsd:simpleType>
                      <xsd:restriction base="dms:Choice">
                        <xsd:enumeration value="Aboriginal Employment and Development"/>
                        <xsd:enumeration value="Aboriginal Partnerships and Engagement"/>
                        <xsd:enumeration value="Adaptation Action"/>
                        <xsd:enumeration value="Agreement Implementation and Governance"/>
                        <xsd:enumeration value="Agreement Negotiation and Policy"/>
                        <xsd:enumeration value="Biodiversity Impact Assessment"/>
                        <xsd:enumeration value="Biodiversity Information Systems"/>
                        <xsd:enumeration value="Business Performance"/>
                        <xsd:enumeration value="Circular Economy Policy"/>
                        <xsd:enumeration value="Climate Action and Circular Economy"/>
                        <xsd:enumeration value="Climate Mainstreaming"/>
                        <xsd:enumeration value="Climate Partnerships"/>
                        <xsd:enumeration value="Climate Resilience Policy"/>
                        <xsd:enumeration value="Climate Science"/>
                        <xsd:enumeration value="Climate Strategy and Transition"/>
                        <xsd:enumeration value="DEECA Recovery Coordination and Coastal Operations"/>
                        <xsd:enumeration value="Ecological and Threatened Species Policy"/>
                        <xsd:enumeration value="Environment Protection Policy"/>
                        <xsd:enumeration value="Environmental Investments &amp; Programs"/>
                        <xsd:enumeration value="Governance (LBP)"/>
                        <xsd:enumeration value="Land Management"/>
                        <xsd:enumeration value="Land Acquistion and Planning"/>
                        <xsd:enumeration value="Legislation and Regulation"/>
                        <xsd:enumeration value="Major Projects (BSW)"/>
                        <xsd:enumeration value="Melbourne Strategic Assessment Operations"/>
                        <xsd:enumeration value="National Circular Economy Policy"/>
                        <xsd:enumeration value="Office of the Regional Director"/>
                        <xsd:enumeration value="Office of the Executive Director (DEECA Regions)"/>
                        <xsd:enumeration value="Net Zero Agriculture and Land"/>
                        <xsd:enumeration value="Net Zero Energy and Transport"/>
                        <xsd:enumeration value="Planning and Environment Assessment"/>
                        <xsd:enumeration value="Policy (LBP)"/>
                        <xsd:enumeration value="Public Land Legislation Implementation"/>
                        <xsd:enumeration value="Public Land Reform"/>
                        <xsd:enumeration value="Public Land Services"/>
                        <xsd:enumeration value="Regulatory Policy and Design"/>
                        <xsd:enumeration value="Strategic Biodiversity Policy"/>
                        <xsd:enumeration value="Strategic Performance (FPSDD)"/>
                        <xsd:enumeration value="Strategy and Service Delivery"/>
                        <xsd:enumeration value="Strategy &amp; Stakeholder Partnerships"/>
                        <xsd:enumeration value="Traditional Owner Partnerships"/>
                        <xsd:enumeration value="Yoorrook Taskforce"/>
                        <xsd:enumeration value="First Peoples Climate Action and Partnerships"/>
                        <xsd:enumeration value="Climate Risk"/>
                        <xsd:enumeration value="Wildlife and Landscape Protection"/>
                        <xsd:enumeration value="Climate Strategy"/>
                        <xsd:enumeration value="Science Translation and Decision Support"/>
                      </xsd:restriction>
                    </xsd:simpleType>
                  </xsd:union>
                </xsd:simpleType>
              </xsd:element>
            </xsd:sequence>
          </xsd:extension>
        </xsd:complexContent>
      </xsd:complexType>
    </xsd:element>
    <xsd:element name="Grade" ma:index="18" nillable="true" ma:displayName="Grade or Band" ma:format="Dropdown" ma:internalName="Grade">
      <xsd:simpleType>
        <xsd:union memberTypes="dms:Text">
          <xsd:simpleType>
            <xsd:restriction base="dms:Choice">
              <xsd:enumeration value="VPS Grade 3"/>
              <xsd:enumeration value="VPS Grade 4"/>
              <xsd:enumeration value="VPS Grade 5"/>
              <xsd:enumeration value="VPS Grade 6"/>
              <xsd:enumeration value="STS"/>
              <xsd:enumeration value="Science B"/>
              <xsd:enumeration value="EO 1"/>
              <xsd:enumeration value="EO 2"/>
            </xsd:restriction>
          </xsd:simpleType>
        </xsd:union>
      </xsd:simpleType>
    </xsd:element>
    <xsd:element name="Tenure" ma:index="19" nillable="true" ma:displayName="Tenure" ma:default="Ongoing" ma:format="Dropdown" ma:internalName="Tenure">
      <xsd:complexType>
        <xsd:complexContent>
          <xsd:extension base="dms:MultiChoice">
            <xsd:sequence>
              <xsd:element name="Value" maxOccurs="unbounded" minOccurs="0" nillable="true">
                <xsd:simpleType>
                  <xsd:restriction base="dms:Choice">
                    <xsd:enumeration value="Fixed Term"/>
                    <xsd:enumeration value="Ongoing"/>
                  </xsd:restriction>
                </xsd:simpleType>
              </xsd:element>
            </xsd:sequence>
          </xsd:extension>
        </xsd:complexContent>
      </xsd:complexType>
    </xsd:element>
    <xsd:element name="Fixed_x0020_term_x0020_end_x0020_date" ma:index="20" nillable="true" ma:displayName="Fixed term end date" ma:format="DateOnly" ma:internalName="Fixed_x0020_term_x0020_end_x0020_date" ma:readOnly="false">
      <xsd:simpleType>
        <xsd:restriction base="dms:DateTime"/>
      </xsd:simpleType>
    </xsd:element>
    <xsd:element name="Position_x0020_ID" ma:index="21" nillable="true" ma:displayName="Position ID" ma:format="Dropdown" ma:internalName="Position_x0020_ID">
      <xsd:simpleType>
        <xsd:restriction base="dms:Text">
          <xsd:maxLength value="255"/>
        </xsd:restriction>
      </xsd:simpleType>
    </xsd:element>
    <xsd:element name="Noofpositions" ma:index="22" nillable="true" ma:displayName="No of positions" ma:internalName="Noofpositions" ma:readOnly="false" ma:percentage="FALSE">
      <xsd:simpleType>
        <xsd:restriction base="dms:Number"/>
      </xsd:simpleType>
    </xsd:element>
    <xsd:element name="EOIID" ma:index="23" nillable="true" ma:displayName="EOI ID" ma:description="Unique identifier for each role assigned by Change Team" ma:internalName="EOIID" ma:readOnly="false">
      <xsd:simpleType>
        <xsd:restriction base="dms:Text">
          <xsd:maxLength value="255"/>
        </xsd:restriction>
      </xsd:simpleType>
    </xsd:element>
    <xsd:element name="Region" ma:index="24" nillable="true" ma:displayName="Work Location" ma:description="Work Location as per PD" ma:format="Dropdown" ma:internalName="Region">
      <xsd:complexType>
        <xsd:complexContent>
          <xsd:extension base="dms:MultiChoice">
            <xsd:sequence>
              <xsd:element name="Value" maxOccurs="unbounded" minOccurs="0" nillable="true">
                <xsd:simpleType>
                  <xsd:restriction base="dms:Choice">
                    <xsd:enumeration value="Flexible"/>
                    <xsd:enumeration value="Flexible (Barwon South West Region)"/>
                    <xsd:enumeration value="Flexible (Gippsland Region)"/>
                    <xsd:enumeration value="Flexible (Grampians Region)"/>
                    <xsd:enumeration value="Flexible (Hume Region)"/>
                    <xsd:enumeration value="Flexible (Loddon Mallee Region)"/>
                    <xsd:enumeration value="Flexible (Port Phillip Region)"/>
                    <xsd:enumeration value="Flexible (PP &amp; LM Regions)"/>
                    <xsd:enumeration value="Flexible (GMP &amp; BSW Regions)"/>
                    <xsd:enumeration value="Flexible (HM &amp; Gipps Regions)"/>
                    <xsd:enumeration value="Seymour/Broadford"/>
                    <xsd:enumeration value="Geelong"/>
                    <xsd:enumeration value="Traralgon"/>
                    <xsd:enumeration value="Bairnsdale"/>
                    <xsd:enumeration value="Ballarat"/>
                    <xsd:enumeration value="Knoxfield"/>
                    <xsd:enumeration value="Bendigo"/>
                    <xsd:enumeration value="Benalla"/>
                    <xsd:enumeration value="Orbost"/>
                    <xsd:enumeration value="Wodonga"/>
                    <xsd:enumeration value="Flexible (BSW, Gipps, PP Regions)"/>
                  </xsd:restriction>
                </xsd:simpleType>
              </xsd:element>
            </xsd:sequence>
          </xsd:extension>
        </xsd:complexContent>
      </xsd:complexType>
    </xsd:element>
    <xsd:element name="Employee_Name" ma:index="25" nillable="true" ma:displayName="Employee_Name" ma:list="UserInfo" ma:SharePointGroup="0" ma:internalName="Employee_Name" ma:readOnly="false"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d01c257034b4e86b1f58279a3bd54c6" ma:index="30" nillable="true" ma:displayName="Security Classification_0" ma:hidden="true" ma:internalName="pd01c257034b4e86b1f58279a3bd54c6">
      <xsd:simpleType>
        <xsd:restriction base="dms:Note"/>
      </xsd:simpleType>
    </xsd:element>
    <xsd:element name="TaxCatchAllLabel" ma:index="31" nillable="true" ma:displayName="Taxonomy Catch All Column1" ma:hidden="true" ma:list="{417a65b1-7c88-4587-aa90-50d8b49a20b1}" ma:internalName="TaxCatchAllLabel" ma:readOnly="true" ma:showField="CatchAllDataLabel">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32" nillable="true" ma:displayName="Dissemination Limiting Marker_0" ma:hidden="true" ma:internalName="fb3179c379644f499d7166d0c985669b" ma:readOnly="false">
      <xsd:simpleType>
        <xsd:restriction base="dms:Note"/>
      </xsd:simpleType>
    </xsd:element>
    <xsd:element name="b9b43b809ea4445880dbf70bb9849525" ma:index="33" nillable="true" ma:displayName="Department Document Type_0" ma:hidden="true" ma:internalName="b9b43b809ea4445880dbf70bb9849525" ma:readOnly="false">
      <xsd:simpleType>
        <xsd:restriction base="dms:Note"/>
      </xsd:simpleType>
    </xsd:element>
    <xsd:element name="pb0badcc4c144703855597c78047301a" ma:index="34" nillable="true" ma:displayName="Records Class HR Admin_0" ma:hidden="true" ma:internalName="pb0badcc4c144703855597c78047301a" ma:readOnly="false">
      <xsd:simpleType>
        <xsd:restriction base="dms:Note"/>
      </xsd:simpleType>
    </xsd:element>
    <xsd:element name="g91c59fb10974fa1a03160ad8386f0f4" ma:index="35" nillable="true" ma:displayName="Record Purpose_0" ma:hidden="true" ma:internalName="g91c59fb10974fa1a03160ad8386f0f4" ma:readOnly="false">
      <xsd:simpleType>
        <xsd:restriction base="dms:Note"/>
      </xsd:simpleType>
    </xsd:element>
    <xsd:element name="MediaServiceMetadata" ma:index="36" nillable="true" ma:displayName="MediaServiceMetadata" ma:hidden="true" ma:internalName="MediaServiceMetadata" ma:readOnly="true">
      <xsd:simpleType>
        <xsd:restriction base="dms:Note"/>
      </xsd:simpleType>
    </xsd:element>
    <xsd:element name="MediaServiceFastMetadata" ma:index="37" nillable="true" ma:displayName="MediaServiceFastMetadata" ma:hidden="true" ma:internalName="MediaServiceFastMetadata" ma:readOnly="true">
      <xsd:simpleType>
        <xsd:restriction base="dms:Note"/>
      </xsd:simpleType>
    </xsd:element>
    <xsd:element name="MediaServiceSearchProperties" ma:index="38"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TaxCatchAll" ma:index="8" nillable="true" ma:displayName="Taxonomy Catch All Column" ma:description="" ma:hidden="true" ma:list="{417a65b1-7c88-4587-aa90-50d8b49a20b1}" ma:internalName="TaxCatchAll" ma:showField="CatchAllData" ma:web="ae98bd93-5aa0-4797-aa21-3491bdf2d85a">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27" nillable="true" ma:displayName="Document ID Value" ma:description="The value of the document ID assigned to this item." ma:internalName="_dlc_DocId" ma:readOnly="true">
      <xsd:simpleType>
        <xsd:restriction base="dms:Text"/>
      </xsd:simpleType>
    </xsd:element>
    <xsd:element name="_dlc_DocIdUrl" ma:index="28"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9"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Position 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haredContentType xmlns="Microsoft.SharePoint.Taxonomy.ContentTypeSync" SourceId="797aeec6-0273-40f2-ab3e-beee73212332" ContentTypeId="0x0101009298E819CE1EBB4F8D2096B3E0F0C2910F" PreviousValue="false" LastSyncTimeStamp="2021-06-04T01:37:14.44Z"/>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3.xml><?xml version="1.0" encoding="utf-8"?>
<ds:datastoreItem xmlns:ds="http://schemas.openxmlformats.org/officeDocument/2006/customXml" ds:itemID="{8040860B-64E0-4D9D-9011-041F840CE4FF}">
  <ds:schemaRefs>
    <ds:schemaRef ds:uri="http://schemas.microsoft.com/sharepoint/events"/>
    <ds:schemaRef ds:uri=""/>
  </ds:schemaRefs>
</ds:datastoreItem>
</file>

<file path=customXml/itemProps4.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da5ea22f-fe03-46f3-a4f3-1b15377ab7cc"/>
    <ds:schemaRef ds:uri="http://schemas.microsoft.com/sharepoint/v3"/>
  </ds:schemaRefs>
</ds:datastoreItem>
</file>

<file path=customXml/itemProps5.xml><?xml version="1.0" encoding="utf-8"?>
<ds:datastoreItem xmlns:ds="http://schemas.openxmlformats.org/officeDocument/2006/customXml" ds:itemID="{82DF0420-BFF1-4C57-BC10-4C0458C0ACB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a5ea22f-fe03-46f3-a4f3-1b15377ab7cc"/>
    <ds:schemaRef ds:uri="9fd47c19-1c4a-4d7d-b342-c10cef269344"/>
    <ds:schemaRef ds:uri="a5f32de4-e402-4188-b034-e71ca7d22e5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5641A4A7-73D4-4BFE-A229-0F54EBBF1EF6}">
  <ds:schemaRefs>
    <ds:schemaRef ds:uri="Microsoft.SharePoint.Taxonomy.ContentTypeSync"/>
  </ds:schemaRefs>
</ds:datastoreItem>
</file>

<file path=customXml/itemProps7.xml><?xml version="1.0" encoding="utf-8"?>
<ds:datastoreItem xmlns:ds="http://schemas.openxmlformats.org/officeDocument/2006/customXml" ds:itemID="{EE914417-542E-4BF3-ADA8-0AB15998CB5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5</TotalTime>
  <Pages>4</Pages>
  <Words>2101</Words>
  <Characters>11977</Characters>
  <Application>Microsoft Office Word</Application>
  <DocSecurity>0</DocSecurity>
  <Lines>99</Lines>
  <Paragraphs>28</Paragraphs>
  <ScaleCrop>false</ScaleCrop>
  <Company/>
  <LinksUpToDate>false</LinksUpToDate>
  <CharactersWithSpaces>14050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Fionna X Keating (DEECA)</cp:lastModifiedBy>
  <cp:revision>5</cp:revision>
  <cp:lastPrinted>2022-06-18T12:14:00Z</cp:lastPrinted>
  <dcterms:created xsi:type="dcterms:W3CDTF">2026-07-16T04:28:00Z</dcterms:created>
  <dcterms:modified xsi:type="dcterms:W3CDTF">2026-07-30T04:18:00Z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0x0101009298E819CE1EBB4F8D2096B3E0F0C2910F003D43689ACC407849950BBA0BF8C45648</vt:lpwstr>
  </property>
  <property fmtid="{D5CDD505-2E9C-101B-9397-08002B2CF9AE}" pid="5" name="MediaServiceImageTags">
    <vt:lpwstr/>
  </property>
  <property fmtid="{D5CDD505-2E9C-101B-9397-08002B2CF9AE}" pid="6" name="_dlc_DocIdItemGuid">
    <vt:lpwstr>06d032ad-dde9-4c87-8152-8a076ea51986</vt:lpwstr>
  </property>
  <property fmtid="{D5CDD505-2E9C-101B-9397-08002B2CF9AE}" pid="7" name="Dissemination Limiting Marker">
    <vt:lpwstr>1;#FOUO|955eb6fc-b35a-4808-8aa5-31e514fa3f26</vt:lpwstr>
  </property>
  <property fmtid="{D5CDD505-2E9C-101B-9397-08002B2CF9AE}" pid="8" name="Security Classification">
    <vt:lpwstr>2;#Unclassified|7fa379f4-4aba-4692-ab80-7d39d3a23cf4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25;#Template|ad5654aa-69da-4dc8-81ae-e984a44f2180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16" name="AdaOwningGroup">
    <vt:lpwstr>18;#People and Culture|4fe8dd26-179b-41a1-8a74-1f09d81ad67a</vt:lpwstr>
  </property>
  <property fmtid="{D5CDD505-2E9C-101B-9397-08002B2CF9AE}" pid="17" name="MSIP_Label_4257e2ab-f512-40e2-9c9a-c64247360765_Enabled">
    <vt:lpwstr>true</vt:lpwstr>
  </property>
  <property fmtid="{D5CDD505-2E9C-101B-9397-08002B2CF9AE}" pid="18" name="MSIP_Label_4257e2ab-f512-40e2-9c9a-c64247360765_SetDate">
    <vt:lpwstr>2023-09-07T04:17:17Z</vt:lpwstr>
  </property>
  <property fmtid="{D5CDD505-2E9C-101B-9397-08002B2CF9AE}" pid="19" name="MSIP_Label_4257e2ab-f512-40e2-9c9a-c64247360765_Method">
    <vt:lpwstr>Privileged</vt:lpwstr>
  </property>
  <property fmtid="{D5CDD505-2E9C-101B-9397-08002B2CF9AE}" pid="20" name="MSIP_Label_4257e2ab-f512-40e2-9c9a-c64247360765_Name">
    <vt:lpwstr>OFFICIAL</vt:lpwstr>
  </property>
  <property fmtid="{D5CDD505-2E9C-101B-9397-08002B2CF9AE}" pid="21" name="MSIP_Label_4257e2ab-f512-40e2-9c9a-c64247360765_SiteId">
    <vt:lpwstr>e8bdd6f7-fc18-4e48-a554-7f547927223b</vt:lpwstr>
  </property>
  <property fmtid="{D5CDD505-2E9C-101B-9397-08002B2CF9AE}" pid="22" name="MSIP_Label_4257e2ab-f512-40e2-9c9a-c64247360765_ActionId">
    <vt:lpwstr>b5e0e6cf-6e84-4e71-b179-b465719f8d95</vt:lpwstr>
  </property>
  <property fmtid="{D5CDD505-2E9C-101B-9397-08002B2CF9AE}" pid="23" name="MSIP_Label_4257e2ab-f512-40e2-9c9a-c64247360765_ContentBits">
    <vt:lpwstr>2</vt:lpwstr>
  </property>
  <property fmtid="{D5CDD505-2E9C-101B-9397-08002B2CF9AE}" pid="24" name="Security_x0020_Classification">
    <vt:lpwstr>2;#Unclassified|7fa379f4-4aba-4692-ab80-7d39d3a23cf4</vt:lpwstr>
  </property>
  <property fmtid="{D5CDD505-2E9C-101B-9397-08002B2CF9AE}" pid="25" name="Department_x0020_Document_x0020_Type">
    <vt:lpwstr>25;#Template|ad5654aa-69da-4dc8-81ae-e984a44f2180</vt:lpwstr>
  </property>
  <property fmtid="{D5CDD505-2E9C-101B-9397-08002B2CF9AE}" pid="26" name="Dissemination_x0020_Limiting_x0020_Marker">
    <vt:lpwstr>1;#FOUO|955eb6fc-b35a-4808-8aa5-31e514fa3f26</vt:lpwstr>
  </property>
  <property fmtid="{D5CDD505-2E9C-101B-9397-08002B2CF9AE}" pid="27" name="Records Class Governance">
    <vt:lpwstr>14;#Restructuring|4ed8c4ad-f9c6-4e29-b5f5-b51df56c3de6</vt:lpwstr>
  </property>
  <property fmtid="{D5CDD505-2E9C-101B-9397-08002B2CF9AE}" pid="28" name="Records_x0020_Class_x0020_Governance">
    <vt:lpwstr>14;#Restructuring|4ed8c4ad-f9c6-4e29-b5f5-b51df56c3de6</vt:lpwstr>
  </property>
  <property fmtid="{D5CDD505-2E9C-101B-9397-08002B2CF9AE}" pid="29" name="_docset_NoMedatataSyncRequired">
    <vt:lpwstr>False</vt:lpwstr>
  </property>
  <property fmtid="{D5CDD505-2E9C-101B-9397-08002B2CF9AE}" pid="30" name="Order">
    <vt:r8>692400</vt:r8>
  </property>
  <property fmtid="{D5CDD505-2E9C-101B-9397-08002B2CF9AE}" pid="31" name="xd_ProgID">
    <vt:lpwstr/>
  </property>
  <property fmtid="{D5CDD505-2E9C-101B-9397-08002B2CF9AE}" pid="32" name="DocumentSetDescription">
    <vt:lpwstr/>
  </property>
  <property fmtid="{D5CDD505-2E9C-101B-9397-08002B2CF9AE}" pid="33" name="ComplianceAssetId">
    <vt:lpwstr/>
  </property>
  <property fmtid="{D5CDD505-2E9C-101B-9397-08002B2CF9AE}" pid="34" name="TemplateUrl">
    <vt:lpwstr/>
  </property>
  <property fmtid="{D5CDD505-2E9C-101B-9397-08002B2CF9AE}" pid="35" name="_ApprovalStatus">
    <vt:i4>0</vt:i4>
  </property>
  <property fmtid="{D5CDD505-2E9C-101B-9397-08002B2CF9AE}" pid="36" name="$Resources:core,Signoff_Status">
    <vt:lpwstr>Approved</vt:lpwstr>
  </property>
  <property fmtid="{D5CDD505-2E9C-101B-9397-08002B2CF9AE}" pid="37" name="DLCPolicyLabelValue">
    <vt:lpwstr>Version 0.2</vt:lpwstr>
  </property>
  <property fmtid="{D5CDD505-2E9C-101B-9397-08002B2CF9AE}" pid="38" name="_ExtendedDescription">
    <vt:lpwstr/>
  </property>
  <property fmtid="{D5CDD505-2E9C-101B-9397-08002B2CF9AE}" pid="39" name="Documentsittingwith">
    <vt:lpwstr>199;#i:0#.f|membership|claire.trevenen@deeca.vic.gov.au,#i:0#.f|membership|claire.trevenen@deeca.vic.gov.au,#claire.trevenen@deeca.vic.gov.au,#,#Claire L Trevenen (DEECA),#,#Regions, Environment, Climate Action and First Peoples,#Executive Assistant</vt:lpwstr>
  </property>
  <property fmtid="{D5CDD505-2E9C-101B-9397-08002B2CF9AE}" pid="40" name="DLCPolicyLabelClientValue">
    <vt:lpwstr>Version {_UIVersionString}</vt:lpwstr>
  </property>
  <property fmtid="{D5CDD505-2E9C-101B-9397-08002B2CF9AE}" pid="41" name="TriggerFlowInfo">
    <vt:lpwstr/>
  </property>
  <property fmtid="{D5CDD505-2E9C-101B-9397-08002B2CF9AE}" pid="42" name="je2f59c6279d441e8dbf3cc557b3306f">
    <vt:lpwstr>Restructuring|4ed8c4ad-f9c6-4e29-b5f5-b51df56c3de6</vt:lpwstr>
  </property>
  <property fmtid="{D5CDD505-2E9C-101B-9397-08002B2CF9AE}" pid="43" name="xd_Signature">
    <vt:bool>false</vt:bool>
  </property>
  <property fmtid="{D5CDD505-2E9C-101B-9397-08002B2CF9AE}" pid="44" name="fb3179c379644f499d7166d0c985669b0">
    <vt:lpwstr>FOUO|955eb6fc-b35a-4808-8aa5-31e514fa3f26</vt:lpwstr>
  </property>
  <property fmtid="{D5CDD505-2E9C-101B-9397-08002B2CF9AE}" pid="45" name="pd01c257034b4e86b1f58279a3bd54c60">
    <vt:lpwstr>Unclassified|7fa379f4-4aba-4692-ab80-7d39d3a23cf4</vt:lpwstr>
  </property>
  <property fmtid="{D5CDD505-2E9C-101B-9397-08002B2CF9AE}" pid="46" name="g91c59fb10974fa1a03160ad8386f0f40">
    <vt:lpwstr/>
  </property>
  <property fmtid="{D5CDD505-2E9C-101B-9397-08002B2CF9AE}" pid="47" name="b9b43b809ea4445880dbf70bb98495250">
    <vt:lpwstr>Template|ad5654aa-69da-4dc8-81ae-e984a44f2180</vt:lpwstr>
  </property>
  <property fmtid="{D5CDD505-2E9C-101B-9397-08002B2CF9AE}" pid="48" name="pb0badcc4c144703855597c78047301a0">
    <vt:lpwstr>Position Description|9b605b16-5ff4-4142-9815-57489365a519</vt:lpwstr>
  </property>
  <property fmtid="{D5CDD505-2E9C-101B-9397-08002B2CF9AE}" pid="49" name="Records Class HR Admin">
    <vt:lpwstr>14;#Position Description|9b605b16-5ff4-4142-9815-57489365a519</vt:lpwstr>
  </property>
  <property fmtid="{D5CDD505-2E9C-101B-9397-08002B2CF9AE}" pid="50" name="Records_x0020_Class_x0020_HR_x0020_Admin">
    <vt:lpwstr>14;#Position Description|9b605b16-5ff4-4142-9815-57489365a519</vt:lpwstr>
  </property>
</Properties>
</file>