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462966CF" w:rsidR="00254F12" w:rsidRPr="00862057" w:rsidRDefault="00CF47CF"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830C3C">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21A336B">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B4A7DC"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8DA19B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6CC5B5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0181437">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3963AE07">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0BB62A4"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673C43"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2F050A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EEB49E"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7D2E6551">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2C31C55D" w:rsidR="00495B3B" w:rsidRPr="00495B3B" w:rsidRDefault="007341EF" w:rsidP="00495B3B">
            <w:pPr>
              <w:spacing w:before="0" w:after="0"/>
              <w:ind w:left="57" w:right="-450"/>
              <w:rPr>
                <w:rFonts w:ascii="Arial" w:hAnsi="Arial" w:cs="Arial"/>
                <w:color w:val="363534"/>
                <w:szCs w:val="22"/>
              </w:rPr>
            </w:pPr>
            <w:r>
              <w:rPr>
                <w:rFonts w:ascii="Arial" w:hAnsi="Arial" w:cs="Arial"/>
                <w:color w:val="363534"/>
                <w:szCs w:val="22"/>
              </w:rPr>
              <w:t xml:space="preserve">Program </w:t>
            </w:r>
            <w:r w:rsidR="00D905BE">
              <w:rPr>
                <w:rFonts w:ascii="Arial" w:hAnsi="Arial" w:cs="Arial"/>
                <w:color w:val="363534"/>
                <w:szCs w:val="22"/>
              </w:rPr>
              <w:t>Support Officer, Public Land Services</w:t>
            </w:r>
          </w:p>
        </w:tc>
      </w:tr>
      <w:tr w:rsidR="00495B3B" w:rsidRPr="00495B3B" w14:paraId="5F8F815C" w14:textId="77777777" w:rsidTr="7D2E6551">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449ACE7B" w:rsidR="00495B3B" w:rsidRPr="00495B3B" w:rsidRDefault="008B6E29" w:rsidP="00495B3B">
            <w:pPr>
              <w:spacing w:before="0" w:after="0"/>
              <w:ind w:left="57" w:right="-450"/>
              <w:rPr>
                <w:rFonts w:ascii="Arial" w:hAnsi="Arial" w:cs="Arial"/>
                <w:color w:val="363534"/>
                <w:szCs w:val="22"/>
              </w:rPr>
            </w:pPr>
            <w:r>
              <w:rPr>
                <w:rFonts w:ascii="Arial" w:hAnsi="Arial" w:cs="Arial"/>
                <w:color w:val="363534"/>
                <w:szCs w:val="22"/>
              </w:rPr>
              <w:t>50968227</w:t>
            </w:r>
          </w:p>
        </w:tc>
      </w:tr>
      <w:tr w:rsidR="00495B3B" w:rsidRPr="00495B3B" w14:paraId="6052E497" w14:textId="77777777" w:rsidTr="7D2E6551">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01841BB2" w:rsidR="00495B3B" w:rsidRPr="00495B3B" w:rsidRDefault="00D905BE"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830C3C">
              <w:rPr>
                <w:rFonts w:ascii="Arial" w:hAnsi="Arial" w:cs="Arial"/>
                <w:color w:val="363534"/>
                <w:szCs w:val="22"/>
              </w:rPr>
              <w:t xml:space="preserve">Grade </w:t>
            </w:r>
            <w:r>
              <w:rPr>
                <w:rFonts w:ascii="Arial" w:hAnsi="Arial" w:cs="Arial"/>
                <w:color w:val="363534"/>
                <w:szCs w:val="22"/>
              </w:rPr>
              <w:t>3</w:t>
            </w:r>
          </w:p>
        </w:tc>
      </w:tr>
      <w:tr w:rsidR="00495B3B" w:rsidRPr="00495B3B" w14:paraId="513E600D" w14:textId="77777777" w:rsidTr="7D2E6551">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55EA027B" w:rsidR="00495B3B" w:rsidRPr="00495B3B" w:rsidRDefault="00D905BE" w:rsidP="7D2E6551">
            <w:pPr>
              <w:spacing w:before="0" w:after="0"/>
              <w:ind w:left="57" w:right="-450"/>
              <w:rPr>
                <w:rFonts w:ascii="Arial" w:hAnsi="Arial" w:cs="Arial"/>
                <w:color w:val="363534"/>
              </w:rPr>
            </w:pPr>
            <w:r w:rsidRPr="7D2E6551">
              <w:rPr>
                <w:rFonts w:ascii="Arial" w:hAnsi="Arial" w:cs="Arial"/>
                <w:color w:val="363534"/>
              </w:rPr>
              <w:t>$</w:t>
            </w:r>
            <w:r w:rsidR="32B8CFBD" w:rsidRPr="7D2E6551">
              <w:rPr>
                <w:rFonts w:ascii="Arial" w:hAnsi="Arial" w:cs="Arial"/>
                <w:color w:val="363534"/>
              </w:rPr>
              <w:t>81,496</w:t>
            </w:r>
            <w:r w:rsidRPr="7D2E6551">
              <w:rPr>
                <w:rFonts w:ascii="Arial" w:hAnsi="Arial" w:cs="Arial"/>
                <w:color w:val="363534"/>
              </w:rPr>
              <w:t xml:space="preserve"> - $</w:t>
            </w:r>
            <w:r w:rsidRPr="0C876BEC">
              <w:rPr>
                <w:rFonts w:ascii="Arial" w:hAnsi="Arial" w:cs="Arial"/>
                <w:color w:val="363534"/>
              </w:rPr>
              <w:t>9</w:t>
            </w:r>
            <w:r w:rsidR="2B96B628" w:rsidRPr="0C876BEC">
              <w:rPr>
                <w:rFonts w:ascii="Arial" w:hAnsi="Arial" w:cs="Arial"/>
                <w:color w:val="363534"/>
              </w:rPr>
              <w:t>8,</w:t>
            </w:r>
            <w:r w:rsidR="2B96B628" w:rsidRPr="2B9CC4A7">
              <w:rPr>
                <w:rFonts w:ascii="Arial" w:hAnsi="Arial" w:cs="Arial"/>
                <w:color w:val="363534"/>
              </w:rPr>
              <w:t>955</w:t>
            </w:r>
            <w:r w:rsidR="00830C3C">
              <w:rPr>
                <w:rFonts w:ascii="Arial" w:hAnsi="Arial" w:cs="Arial"/>
                <w:color w:val="363534"/>
              </w:rPr>
              <w:t xml:space="preserve"> plus superannuation </w:t>
            </w:r>
          </w:p>
        </w:tc>
      </w:tr>
      <w:tr w:rsidR="00495B3B" w:rsidRPr="00495B3B" w14:paraId="2A722203" w14:textId="77777777" w:rsidTr="7D2E6551">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1CADA60D"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7D2E6551">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7D2E6551">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45BF7327" w:rsidR="00495B3B" w:rsidRPr="00495B3B" w:rsidRDefault="00D905BE" w:rsidP="00495B3B">
            <w:pPr>
              <w:spacing w:before="0" w:after="0"/>
              <w:ind w:left="57" w:right="-450"/>
              <w:rPr>
                <w:rFonts w:ascii="Arial" w:hAnsi="Arial" w:cs="Arial"/>
                <w:color w:val="363534"/>
                <w:szCs w:val="22"/>
              </w:rPr>
            </w:pPr>
            <w:r>
              <w:rPr>
                <w:rFonts w:ascii="Arial" w:hAnsi="Arial" w:cs="Arial"/>
                <w:color w:val="363534"/>
                <w:szCs w:val="22"/>
              </w:rPr>
              <w:t>DEECA Regions</w:t>
            </w:r>
            <w:r w:rsidR="00830C3C">
              <w:rPr>
                <w:rFonts w:ascii="Arial" w:hAnsi="Arial" w:cs="Arial"/>
                <w:color w:val="363534"/>
                <w:szCs w:val="22"/>
              </w:rPr>
              <w:t xml:space="preserve">; Hume Region </w:t>
            </w:r>
          </w:p>
        </w:tc>
      </w:tr>
      <w:tr w:rsidR="00495B3B" w:rsidRPr="00495B3B" w14:paraId="37A0D7CE" w14:textId="77777777" w:rsidTr="7D2E6551">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5AD40D6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t>
            </w:r>
            <w:r w:rsidR="00D403DB">
              <w:rPr>
                <w:rFonts w:ascii="Arial" w:hAnsi="Arial" w:cs="Arial"/>
                <w:color w:val="363534"/>
                <w:szCs w:val="22"/>
              </w:rPr>
              <w:t xml:space="preserve">between the </w:t>
            </w:r>
            <w:r w:rsidR="008B6E29">
              <w:rPr>
                <w:rFonts w:ascii="Arial" w:hAnsi="Arial" w:cs="Arial"/>
                <w:color w:val="363534"/>
                <w:szCs w:val="22"/>
              </w:rPr>
              <w:t>Broadford or Wodonga</w:t>
            </w:r>
            <w:r w:rsidR="00D403DB">
              <w:rPr>
                <w:rFonts w:ascii="Arial" w:hAnsi="Arial" w:cs="Arial"/>
                <w:color w:val="363534"/>
                <w:szCs w:val="22"/>
              </w:rPr>
              <w:t xml:space="preserve"> Offices</w:t>
            </w:r>
          </w:p>
          <w:p w14:paraId="3B7CA3B3" w14:textId="54CC37F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A906EC">
              <w:rPr>
                <w:rFonts w:ascii="Arial" w:hAnsi="Arial" w:cs="Arial"/>
                <w:color w:val="363534"/>
                <w:szCs w:val="22"/>
              </w:rPr>
              <w:fldChar w:fldCharType="begin">
                <w:ffData>
                  <w:name w:val=""/>
                  <w:enabled/>
                  <w:calcOnExit w:val="0"/>
                  <w:checkBox>
                    <w:size w:val="26"/>
                    <w:default w:val="1"/>
                  </w:checkBox>
                </w:ffData>
              </w:fldChar>
            </w:r>
            <w:r w:rsidR="00A906EC">
              <w:rPr>
                <w:rFonts w:ascii="Arial" w:hAnsi="Arial" w:cs="Arial"/>
                <w:color w:val="363534"/>
                <w:szCs w:val="22"/>
              </w:rPr>
              <w:instrText xml:space="preserve"> FORMCHECKBOX </w:instrText>
            </w:r>
            <w:r w:rsidR="00A906EC">
              <w:rPr>
                <w:rFonts w:ascii="Arial" w:hAnsi="Arial" w:cs="Arial"/>
                <w:color w:val="363534"/>
                <w:szCs w:val="22"/>
              </w:rPr>
            </w:r>
            <w:r w:rsidR="00A906EC">
              <w:rPr>
                <w:rFonts w:ascii="Arial" w:hAnsi="Arial" w:cs="Arial"/>
                <w:color w:val="363534"/>
                <w:szCs w:val="22"/>
              </w:rPr>
              <w:fldChar w:fldCharType="separate"/>
            </w:r>
            <w:r w:rsidR="00A906EC">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7D2E6551">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59BEE35B" w:rsidR="00495B3B" w:rsidRPr="00495B3B" w:rsidRDefault="007341EF"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Program </w:t>
            </w:r>
            <w:r w:rsidR="00A906EC">
              <w:rPr>
                <w:rFonts w:ascii="Arial" w:hAnsi="Arial" w:cs="Arial"/>
                <w:color w:val="363534"/>
                <w:szCs w:val="22"/>
              </w:rPr>
              <w:t xml:space="preserve">Officer Public Land Services </w:t>
            </w:r>
          </w:p>
        </w:tc>
      </w:tr>
      <w:tr w:rsidR="00495B3B" w:rsidRPr="00495B3B" w14:paraId="35F6D00F" w14:textId="77777777" w:rsidTr="7D2E6551">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0E4A5EDA"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A906EC">
              <w:rPr>
                <w:rFonts w:ascii="Arial" w:hAnsi="Arial" w:cs="Arial"/>
                <w:color w:val="363534"/>
                <w:szCs w:val="22"/>
              </w:rPr>
              <w:fldChar w:fldCharType="begin">
                <w:ffData>
                  <w:name w:val=""/>
                  <w:enabled/>
                  <w:calcOnExit w:val="0"/>
                  <w:checkBox>
                    <w:size w:val="26"/>
                    <w:default w:val="1"/>
                  </w:checkBox>
                </w:ffData>
              </w:fldChar>
            </w:r>
            <w:r w:rsidR="00A906EC">
              <w:rPr>
                <w:rFonts w:ascii="Arial" w:hAnsi="Arial" w:cs="Arial"/>
                <w:color w:val="363534"/>
                <w:szCs w:val="22"/>
              </w:rPr>
              <w:instrText xml:space="preserve"> FORMCHECKBOX </w:instrText>
            </w:r>
            <w:r w:rsidR="00A906EC">
              <w:rPr>
                <w:rFonts w:ascii="Arial" w:hAnsi="Arial" w:cs="Arial"/>
                <w:color w:val="363534"/>
                <w:szCs w:val="22"/>
              </w:rPr>
            </w:r>
            <w:r w:rsidR="00A906EC">
              <w:rPr>
                <w:rFonts w:ascii="Arial" w:hAnsi="Arial" w:cs="Arial"/>
                <w:color w:val="363534"/>
                <w:szCs w:val="22"/>
              </w:rPr>
              <w:fldChar w:fldCharType="separate"/>
            </w:r>
            <w:r w:rsidR="00A906EC">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7D2E6551">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7CD0BCC0" w:rsidR="00495B3B" w:rsidRPr="00495B3B" w:rsidRDefault="00D403DB" w:rsidP="00495B3B">
            <w:pPr>
              <w:spacing w:before="0" w:after="0"/>
              <w:ind w:left="57" w:right="-450"/>
              <w:rPr>
                <w:rFonts w:ascii="Arial" w:hAnsi="Arial" w:cs="Arial"/>
                <w:color w:val="363534"/>
                <w:szCs w:val="22"/>
              </w:rPr>
            </w:pPr>
            <w:r w:rsidRPr="00D403DB">
              <w:rPr>
                <w:rFonts w:ascii="Arial" w:hAnsi="Arial" w:cs="Arial"/>
                <w:color w:val="363534"/>
                <w:szCs w:val="22"/>
              </w:rPr>
              <w:t xml:space="preserve">James Newton – </w:t>
            </w:r>
            <w:hyperlink r:id="rId31" w:history="1">
              <w:r w:rsidRPr="0029517D">
                <w:rPr>
                  <w:rStyle w:val="Hyperlink"/>
                  <w:rFonts w:ascii="Arial" w:hAnsi="Arial" w:cs="Arial"/>
                  <w:szCs w:val="22"/>
                </w:rPr>
                <w:t>james.newton@deeca.vic.gov.au</w:t>
              </w:r>
            </w:hyperlink>
            <w:r>
              <w:rPr>
                <w:rFonts w:ascii="Arial" w:hAnsi="Arial" w:cs="Arial"/>
                <w:color w:val="363534"/>
                <w:szCs w:val="22"/>
              </w:rPr>
              <w:t xml:space="preserve"> OR </w:t>
            </w:r>
            <w:r w:rsidRPr="00D403DB">
              <w:rPr>
                <w:rFonts w:ascii="Arial" w:hAnsi="Arial" w:cs="Arial"/>
                <w:color w:val="363534"/>
                <w:szCs w:val="22"/>
              </w:rPr>
              <w:t>0436 620 280</w:t>
            </w:r>
            <w:r>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94A5AEE" w14:textId="77777777" w:rsidR="000D3A2A" w:rsidRDefault="00843FE2" w:rsidP="00495B3B">
      <w:pPr>
        <w:keepNext/>
        <w:spacing w:line="240" w:lineRule="auto"/>
        <w:rPr>
          <w:rFonts w:ascii="Arial" w:hAnsi="Arial" w:cs="Arial"/>
          <w:noProof/>
          <w:color w:val="363534"/>
          <w:szCs w:val="22"/>
          <w:lang w:eastAsia="zh-CN"/>
        </w:rPr>
      </w:pPr>
      <w:r w:rsidRPr="00826646">
        <w:rPr>
          <w:rFonts w:ascii="Arial" w:hAnsi="Arial" w:cs="Arial"/>
          <w:noProof/>
          <w:color w:val="363534"/>
          <w:szCs w:val="22"/>
          <w:lang w:eastAsia="zh-CN"/>
        </w:rPr>
        <w:t xml:space="preserve">The </w:t>
      </w:r>
      <w:r>
        <w:rPr>
          <w:rFonts w:ascii="Arial" w:hAnsi="Arial" w:cs="Arial"/>
          <w:noProof/>
          <w:color w:val="363534"/>
          <w:szCs w:val="22"/>
          <w:lang w:eastAsia="zh-CN"/>
        </w:rPr>
        <w:t>Program</w:t>
      </w:r>
      <w:r w:rsidRPr="00826646">
        <w:rPr>
          <w:rFonts w:ascii="Arial" w:hAnsi="Arial" w:cs="Arial"/>
          <w:noProof/>
          <w:color w:val="363534"/>
          <w:szCs w:val="22"/>
          <w:lang w:eastAsia="zh-CN"/>
        </w:rPr>
        <w:t xml:space="preserve"> Support Officer Public Land Services contributes to the place-based delivery of high-quality</w:t>
      </w:r>
      <w:r>
        <w:rPr>
          <w:rFonts w:ascii="Arial" w:hAnsi="Arial" w:cs="Arial"/>
          <w:noProof/>
          <w:color w:val="363534"/>
          <w:szCs w:val="22"/>
          <w:lang w:eastAsia="zh-CN"/>
        </w:rPr>
        <w:t>, timely</w:t>
      </w:r>
      <w:r w:rsidRPr="00826646">
        <w:rPr>
          <w:rFonts w:ascii="Arial" w:hAnsi="Arial" w:cs="Arial"/>
          <w:noProof/>
          <w:color w:val="363534"/>
          <w:szCs w:val="22"/>
          <w:lang w:eastAsia="zh-CN"/>
        </w:rPr>
        <w:t xml:space="preserve"> regional </w:t>
      </w:r>
      <w:r>
        <w:rPr>
          <w:rFonts w:ascii="Arial" w:hAnsi="Arial" w:cs="Arial"/>
          <w:noProof/>
          <w:color w:val="363534"/>
          <w:szCs w:val="22"/>
          <w:lang w:eastAsia="zh-CN"/>
        </w:rPr>
        <w:t xml:space="preserve">land management </w:t>
      </w:r>
      <w:r w:rsidRPr="00826646">
        <w:rPr>
          <w:rFonts w:ascii="Arial" w:hAnsi="Arial" w:cs="Arial"/>
          <w:noProof/>
          <w:color w:val="363534"/>
          <w:szCs w:val="22"/>
          <w:lang w:eastAsia="zh-CN"/>
        </w:rPr>
        <w:t>projects and services</w:t>
      </w:r>
      <w:r>
        <w:rPr>
          <w:rFonts w:ascii="Arial" w:hAnsi="Arial" w:cs="Arial"/>
          <w:noProof/>
          <w:color w:val="363534"/>
          <w:szCs w:val="22"/>
          <w:lang w:eastAsia="zh-CN"/>
        </w:rPr>
        <w:t xml:space="preserve">, in partnership with land managers, </w:t>
      </w:r>
      <w:r w:rsidRPr="00826646">
        <w:rPr>
          <w:rFonts w:ascii="Arial" w:hAnsi="Arial" w:cs="Arial"/>
          <w:noProof/>
          <w:color w:val="363534"/>
          <w:szCs w:val="22"/>
          <w:lang w:eastAsia="zh-CN"/>
        </w:rPr>
        <w:t>including public land asset</w:t>
      </w:r>
      <w:r>
        <w:rPr>
          <w:rFonts w:ascii="Arial" w:hAnsi="Arial" w:cs="Arial"/>
          <w:noProof/>
          <w:color w:val="363534"/>
          <w:szCs w:val="22"/>
          <w:lang w:eastAsia="zh-CN"/>
        </w:rPr>
        <w:t xml:space="preserve">, safety and risk management, and regulation for use and access to public land.  </w:t>
      </w:r>
      <w:r w:rsidRPr="00826646">
        <w:rPr>
          <w:rFonts w:ascii="Arial" w:hAnsi="Arial" w:cs="Arial"/>
          <w:noProof/>
          <w:color w:val="363534"/>
          <w:szCs w:val="22"/>
          <w:lang w:eastAsia="zh-CN"/>
        </w:rPr>
        <w:t xml:space="preserve">The role supports the delivery of public land management priorities in the region, including high-quality, customer focussed public land use information, governance and administration services in collaboration with DEECA Regions statewide portfolios. </w:t>
      </w:r>
    </w:p>
    <w:p w14:paraId="1B3F576A" w14:textId="0AC02B50"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5BE36332"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3F6F6BDD" w:rsidR="00F00D50" w:rsidRDefault="00F00D50" w:rsidP="00F00D50">
      <w:pPr>
        <w:rPr>
          <w:b/>
          <w:bCs/>
          <w:color w:val="FF0000"/>
        </w:rPr>
      </w:pPr>
      <w:r w:rsidRPr="00F00D50">
        <w:rPr>
          <w:b/>
          <w:bCs/>
        </w:rPr>
        <w:lastRenderedPageBreak/>
        <w:t>The Division</w:t>
      </w:r>
      <w:r w:rsidR="0021553F">
        <w:rPr>
          <w:b/>
          <w:bCs/>
        </w:rPr>
        <w:t xml:space="preserve"> </w:t>
      </w:r>
    </w:p>
    <w:p w14:paraId="1F0B189B" w14:textId="77777777" w:rsidR="00740F38" w:rsidRPr="009A5F21" w:rsidRDefault="00740F38" w:rsidP="00740F38">
      <w:pPr>
        <w:rPr>
          <w:rFonts w:ascii="Arial" w:hAnsi="Arial"/>
        </w:rPr>
      </w:pPr>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07BBC841" w14:textId="77777777" w:rsidR="00740F38" w:rsidRPr="009A5F21" w:rsidRDefault="00740F38" w:rsidP="00740F38">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49FE2634" w14:textId="77777777" w:rsidR="00740F38" w:rsidRPr="009A5F21" w:rsidRDefault="00740F38" w:rsidP="00740F38">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360C6265" w14:textId="77777777" w:rsidR="00740F38" w:rsidRPr="009A5F21" w:rsidRDefault="00740F38" w:rsidP="00740F38">
      <w:pPr>
        <w:numPr>
          <w:ilvl w:val="0"/>
          <w:numId w:val="49"/>
        </w:numPr>
        <w:rPr>
          <w:rFonts w:ascii="Arial" w:hAnsi="Arial"/>
        </w:rPr>
      </w:pPr>
      <w:r w:rsidRPr="009A5F21">
        <w:rPr>
          <w:rFonts w:ascii="Arial" w:hAnsi="Arial"/>
        </w:rPr>
        <w:t xml:space="preserve">Wildlife and Landscape Protection (led by Gippsland Region) </w:t>
      </w:r>
    </w:p>
    <w:p w14:paraId="14279DCD" w14:textId="77777777" w:rsidR="00740F38" w:rsidRPr="009A5F21" w:rsidRDefault="00740F38" w:rsidP="00740F38">
      <w:pPr>
        <w:numPr>
          <w:ilvl w:val="0"/>
          <w:numId w:val="49"/>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4EDD8488" w14:textId="77777777" w:rsidR="00740F38" w:rsidRPr="009A5F21" w:rsidRDefault="00740F38" w:rsidP="00740F38">
      <w:pPr>
        <w:numPr>
          <w:ilvl w:val="0"/>
          <w:numId w:val="49"/>
        </w:numPr>
        <w:rPr>
          <w:rFonts w:ascii="Arial" w:hAnsi="Arial"/>
        </w:rPr>
      </w:pPr>
      <w:r w:rsidRPr="009A5F21">
        <w:rPr>
          <w:rFonts w:ascii="Arial" w:hAnsi="Arial"/>
        </w:rPr>
        <w:t xml:space="preserve">Land Management (led by Hume Region) </w:t>
      </w:r>
    </w:p>
    <w:p w14:paraId="2332450D" w14:textId="77777777" w:rsidR="00740F38" w:rsidRPr="009A5F21" w:rsidRDefault="00740F38" w:rsidP="00740F38">
      <w:pPr>
        <w:numPr>
          <w:ilvl w:val="0"/>
          <w:numId w:val="49"/>
        </w:numPr>
        <w:rPr>
          <w:rFonts w:ascii="Arial" w:hAnsi="Arial"/>
        </w:rPr>
      </w:pPr>
      <w:r w:rsidRPr="009A5F21">
        <w:rPr>
          <w:rFonts w:ascii="Arial" w:hAnsi="Arial"/>
        </w:rPr>
        <w:t xml:space="preserve">Planning and Environmental Assessment (led by Port Phillip Region) </w:t>
      </w:r>
    </w:p>
    <w:p w14:paraId="5A8FCFEC" w14:textId="77777777" w:rsidR="00740F38" w:rsidRPr="009A5F21" w:rsidRDefault="00740F38" w:rsidP="00740F38">
      <w:pPr>
        <w:numPr>
          <w:ilvl w:val="0"/>
          <w:numId w:val="49"/>
        </w:numPr>
        <w:rPr>
          <w:rFonts w:ascii="Arial" w:hAnsi="Arial"/>
        </w:rPr>
      </w:pPr>
      <w:r w:rsidRPr="009A5F21">
        <w:rPr>
          <w:rFonts w:ascii="Arial" w:hAnsi="Arial"/>
        </w:rPr>
        <w:t xml:space="preserve">Environmental Investments and Programs (led by Grampians Region) </w:t>
      </w:r>
    </w:p>
    <w:p w14:paraId="5A288685" w14:textId="77777777" w:rsidR="00740F38" w:rsidRPr="009A5F21" w:rsidRDefault="00740F38" w:rsidP="00740F38">
      <w:pPr>
        <w:numPr>
          <w:ilvl w:val="0"/>
          <w:numId w:val="49"/>
        </w:numPr>
        <w:rPr>
          <w:rFonts w:ascii="Arial" w:hAnsi="Arial"/>
        </w:rPr>
      </w:pPr>
      <w:r w:rsidRPr="009A5F21">
        <w:rPr>
          <w:rFonts w:ascii="Arial" w:hAnsi="Arial"/>
        </w:rPr>
        <w:t xml:space="preserve">DEECA Recovery Coordination and Coastal Operations (led by Barwon South West Region) </w:t>
      </w:r>
    </w:p>
    <w:p w14:paraId="5FBD8AD6" w14:textId="77777777" w:rsidR="00740F38" w:rsidRPr="009A5F21" w:rsidRDefault="00740F38" w:rsidP="00740F38">
      <w:pPr>
        <w:numPr>
          <w:ilvl w:val="0"/>
          <w:numId w:val="49"/>
        </w:numPr>
        <w:rPr>
          <w:rFonts w:ascii="Arial" w:hAnsi="Arial"/>
        </w:rPr>
      </w:pPr>
      <w:r w:rsidRPr="009A5F21">
        <w:rPr>
          <w:rFonts w:ascii="Arial" w:hAnsi="Arial"/>
          <w:lang w:val="en-US"/>
        </w:rPr>
        <w:t>Strategy and Service Delivery</w:t>
      </w:r>
      <w:r w:rsidRPr="009A5F21">
        <w:rPr>
          <w:rFonts w:ascii="Arial" w:hAnsi="Arial"/>
        </w:rPr>
        <w:t xml:space="preserve"> (led by the Office of the Executive Director DEECA Regions)  </w:t>
      </w:r>
    </w:p>
    <w:p w14:paraId="646EE0C1" w14:textId="66878DBB" w:rsidR="00B11647" w:rsidRDefault="00740F38" w:rsidP="00B11647">
      <w:pPr>
        <w:spacing w:before="160"/>
        <w:rPr>
          <w:rFonts w:ascii="Arial" w:hAnsi="Arial"/>
          <w:b/>
          <w:bCs/>
          <w:iCs/>
          <w:color w:val="000000"/>
          <w:szCs w:val="22"/>
        </w:rPr>
      </w:pPr>
      <w:r w:rsidRPr="000D3A2A">
        <w:rPr>
          <w:rFonts w:ascii="Arial" w:hAnsi="Arial"/>
          <w:b/>
          <w:color w:val="000000"/>
          <w:szCs w:val="22"/>
        </w:rPr>
        <w:t>The Branch</w:t>
      </w:r>
    </w:p>
    <w:p w14:paraId="65F6DE87" w14:textId="77777777" w:rsidR="00BD432C" w:rsidRPr="006C7BD3" w:rsidRDefault="00BD432C" w:rsidP="00BD432C">
      <w:pPr>
        <w:rPr>
          <w:rFonts w:ascii="Arial" w:hAnsi="Arial"/>
        </w:rPr>
      </w:pPr>
      <w:r w:rsidRPr="006C7BD3">
        <w:rPr>
          <w:rFonts w:ascii="Arial" w:hAnsi="Arial"/>
        </w:rPr>
        <w:t xml:space="preserve">Public Land Services </w:t>
      </w:r>
      <w:r>
        <w:rPr>
          <w:rFonts w:ascii="Arial" w:hAnsi="Arial"/>
        </w:rPr>
        <w:t xml:space="preserve">place-based teams </w:t>
      </w:r>
      <w:r w:rsidRPr="006C7BD3">
        <w:rPr>
          <w:rFonts w:ascii="Arial" w:hAnsi="Arial"/>
        </w:rPr>
        <w:t>operationalise public land management policy, regulating use of and access to public land on behalf of DEECA.  The</w:t>
      </w:r>
      <w:r>
        <w:rPr>
          <w:rFonts w:ascii="Arial" w:hAnsi="Arial"/>
        </w:rPr>
        <w:t xml:space="preserve"> teams</w:t>
      </w:r>
      <w:r w:rsidRPr="006C7BD3">
        <w:rPr>
          <w:rFonts w:ascii="Arial" w:hAnsi="Arial"/>
        </w:rPr>
        <w:t xml:space="preserve"> work in partnership with land managers to enable government priorities including lease and licensing administration, asset and land use management, public land risk management and Native Title assessment. </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C651B95" w14:textId="77777777" w:rsidR="00332E78" w:rsidRPr="00826646" w:rsidRDefault="00332E78" w:rsidP="00332E78">
      <w:pPr>
        <w:numPr>
          <w:ilvl w:val="0"/>
          <w:numId w:val="45"/>
        </w:numPr>
        <w:spacing w:line="240" w:lineRule="auto"/>
        <w:rPr>
          <w:rFonts w:ascii="Arial" w:hAnsi="Arial" w:cs="Arial"/>
          <w:color w:val="000000"/>
          <w:szCs w:val="22"/>
          <w:lang w:val="en-US" w:eastAsia="zh-CN"/>
        </w:rPr>
      </w:pPr>
      <w:r w:rsidRPr="00826646">
        <w:rPr>
          <w:rFonts w:ascii="Arial" w:hAnsi="Arial" w:cs="Arial"/>
          <w:color w:val="000000"/>
          <w:szCs w:val="22"/>
          <w:lang w:eastAsia="zh-CN"/>
        </w:rPr>
        <w:t>Provide support to place-based public land service delivery in accordance with relevant legislation, policies, guidelines and budgets including</w:t>
      </w:r>
      <w:r>
        <w:rPr>
          <w:rFonts w:ascii="Arial" w:hAnsi="Arial" w:cs="Arial"/>
          <w:color w:val="000000"/>
          <w:szCs w:val="22"/>
          <w:lang w:eastAsia="zh-CN"/>
        </w:rPr>
        <w:t xml:space="preserve"> actions</w:t>
      </w:r>
      <w:r w:rsidRPr="00826646">
        <w:rPr>
          <w:rFonts w:ascii="Arial" w:hAnsi="Arial" w:cs="Arial"/>
          <w:color w:val="000000"/>
          <w:szCs w:val="22"/>
          <w:lang w:eastAsia="zh-CN"/>
        </w:rPr>
        <w:t xml:space="preserve"> to meet obligations under the Traditional Owner Settlement Act 2010, Native Title Act 1993 and Pupangarli Marnmarnepu.​</w:t>
      </w:r>
      <w:r w:rsidRPr="00826646">
        <w:rPr>
          <w:rFonts w:ascii="Arial" w:hAnsi="Arial" w:cs="Arial"/>
          <w:color w:val="000000"/>
          <w:szCs w:val="22"/>
          <w:lang w:val="en-US" w:eastAsia="zh-CN"/>
        </w:rPr>
        <w:t>​</w:t>
      </w:r>
    </w:p>
    <w:p w14:paraId="5DDFF639" w14:textId="77777777" w:rsidR="00332E78" w:rsidRPr="002E622D" w:rsidRDefault="00332E78" w:rsidP="00332E78">
      <w:pPr>
        <w:numPr>
          <w:ilvl w:val="0"/>
          <w:numId w:val="45"/>
        </w:numPr>
        <w:spacing w:line="240" w:lineRule="auto"/>
        <w:rPr>
          <w:rFonts w:ascii="Arial" w:hAnsi="Arial" w:cs="Arial"/>
          <w:color w:val="000000"/>
          <w:szCs w:val="22"/>
          <w:lang w:eastAsia="zh-CN"/>
        </w:rPr>
      </w:pPr>
      <w:r>
        <w:rPr>
          <w:rFonts w:ascii="Arial" w:hAnsi="Arial" w:cs="Arial"/>
          <w:color w:val="000000"/>
          <w:szCs w:val="22"/>
          <w:lang w:eastAsia="zh-CN"/>
        </w:rPr>
        <w:t xml:space="preserve">Assists in preparing high quality reports, briefings and correspondence on matters for internal and external audiences  </w:t>
      </w:r>
    </w:p>
    <w:p w14:paraId="73F5D367" w14:textId="77777777" w:rsidR="00332E78" w:rsidRPr="003800EA" w:rsidRDefault="00332E78" w:rsidP="00332E78">
      <w:pPr>
        <w:numPr>
          <w:ilvl w:val="0"/>
          <w:numId w:val="45"/>
        </w:numPr>
        <w:spacing w:line="240" w:lineRule="auto"/>
        <w:rPr>
          <w:rFonts w:asciiTheme="majorHAnsi" w:hAnsiTheme="majorHAnsi" w:cstheme="majorHAnsi"/>
          <w:color w:val="000000"/>
          <w:lang w:val="en-US" w:eastAsia="zh-CN"/>
        </w:rPr>
      </w:pPr>
      <w:r w:rsidRPr="04A162F7">
        <w:rPr>
          <w:rFonts w:ascii="Arial" w:hAnsi="Arial" w:cs="Arial"/>
          <w:color w:val="000000"/>
          <w:lang w:eastAsia="zh-CN"/>
        </w:rPr>
        <w:t>Public land management and administration services, working with the Public Land Administration Hub (Hume)​</w:t>
      </w:r>
      <w:r w:rsidRPr="04A162F7">
        <w:rPr>
          <w:rFonts w:ascii="Arial" w:hAnsi="Arial" w:cs="Arial"/>
          <w:color w:val="000000"/>
          <w:lang w:val="en-US" w:eastAsia="zh-CN"/>
        </w:rPr>
        <w:t>​</w:t>
      </w:r>
    </w:p>
    <w:p w14:paraId="38BC096F" w14:textId="77777777" w:rsidR="00332E78" w:rsidRPr="00BD3F8C" w:rsidRDefault="00332E78" w:rsidP="00332E78">
      <w:pPr>
        <w:numPr>
          <w:ilvl w:val="0"/>
          <w:numId w:val="45"/>
        </w:numPr>
        <w:spacing w:line="240" w:lineRule="auto"/>
        <w:rPr>
          <w:rFonts w:asciiTheme="majorHAnsi" w:hAnsiTheme="majorHAnsi" w:cstheme="majorHAnsi"/>
          <w:color w:val="000000"/>
          <w:lang w:val="en-US" w:eastAsia="zh-CN"/>
        </w:rPr>
      </w:pPr>
      <w:r w:rsidRPr="00BD3F8C">
        <w:rPr>
          <w:rFonts w:asciiTheme="majorHAnsi" w:eastAsia="Calibri" w:hAnsiTheme="majorHAnsi" w:cstheme="majorHAnsi"/>
          <w:lang w:val="en-US"/>
        </w:rPr>
        <w:t>Undertake place-based assessments, including site visits, for high-priority or high-risk activities required on public land.</w:t>
      </w:r>
    </w:p>
    <w:p w14:paraId="20C2BA46" w14:textId="77777777" w:rsidR="00332E78" w:rsidRPr="00826646" w:rsidRDefault="00332E78" w:rsidP="00332E78">
      <w:pPr>
        <w:numPr>
          <w:ilvl w:val="0"/>
          <w:numId w:val="45"/>
        </w:numPr>
        <w:spacing w:line="240" w:lineRule="auto"/>
        <w:rPr>
          <w:rFonts w:ascii="Arial" w:hAnsi="Arial" w:cs="Arial"/>
          <w:color w:val="000000"/>
          <w:lang w:val="en-US" w:eastAsia="zh-CN"/>
        </w:rPr>
      </w:pPr>
      <w:r w:rsidRPr="66E6C11B">
        <w:rPr>
          <w:rFonts w:ascii="Arial" w:hAnsi="Arial" w:cs="Arial"/>
          <w:color w:val="000000"/>
          <w:lang w:eastAsia="zh-CN"/>
        </w:rPr>
        <w:t>Governance and support to delegated managers of public land reserves to ensure effective use and management of public land for the benefit of the broader community ​</w:t>
      </w:r>
      <w:r w:rsidRPr="66E6C11B">
        <w:rPr>
          <w:rFonts w:ascii="Arial" w:hAnsi="Arial" w:cs="Arial"/>
          <w:color w:val="000000"/>
          <w:lang w:val="en-US" w:eastAsia="zh-CN"/>
        </w:rPr>
        <w:t>​</w:t>
      </w:r>
    </w:p>
    <w:p w14:paraId="6970C5D3" w14:textId="77777777" w:rsidR="00332E78" w:rsidRPr="00826646" w:rsidRDefault="00332E78" w:rsidP="00332E78">
      <w:pPr>
        <w:numPr>
          <w:ilvl w:val="0"/>
          <w:numId w:val="45"/>
        </w:numPr>
        <w:spacing w:line="240" w:lineRule="auto"/>
        <w:rPr>
          <w:rFonts w:ascii="Arial" w:hAnsi="Arial" w:cs="Arial"/>
          <w:color w:val="000000"/>
          <w:szCs w:val="22"/>
          <w:lang w:val="en-US" w:eastAsia="zh-CN"/>
        </w:rPr>
      </w:pPr>
      <w:r>
        <w:rPr>
          <w:rFonts w:ascii="Arial" w:hAnsi="Arial" w:cs="Arial"/>
          <w:color w:val="000000"/>
          <w:szCs w:val="22"/>
          <w:lang w:eastAsia="zh-CN"/>
        </w:rPr>
        <w:t>Supports delivery of f</w:t>
      </w:r>
      <w:r w:rsidRPr="00826646">
        <w:rPr>
          <w:rFonts w:ascii="Arial" w:hAnsi="Arial" w:cs="Arial"/>
          <w:color w:val="000000"/>
          <w:szCs w:val="22"/>
          <w:lang w:eastAsia="zh-CN"/>
        </w:rPr>
        <w:t>unded public land projects to improve the condition of public land for the safety and enjoyment of public land users. ​</w:t>
      </w:r>
      <w:r w:rsidRPr="00826646">
        <w:rPr>
          <w:rFonts w:ascii="Arial" w:hAnsi="Arial" w:cs="Arial"/>
          <w:color w:val="000000"/>
          <w:szCs w:val="22"/>
          <w:lang w:val="en-US" w:eastAsia="zh-CN"/>
        </w:rPr>
        <w:t>​</w:t>
      </w:r>
    </w:p>
    <w:p w14:paraId="26622AE9" w14:textId="77777777" w:rsidR="00332E78" w:rsidRPr="00826646" w:rsidRDefault="00332E78" w:rsidP="00332E78">
      <w:pPr>
        <w:numPr>
          <w:ilvl w:val="0"/>
          <w:numId w:val="45"/>
        </w:numPr>
        <w:spacing w:line="240" w:lineRule="auto"/>
        <w:rPr>
          <w:rFonts w:ascii="Arial" w:hAnsi="Arial" w:cs="Arial"/>
          <w:color w:val="000000"/>
          <w:lang w:val="en-US" w:eastAsia="zh-CN"/>
        </w:rPr>
      </w:pPr>
      <w:r w:rsidRPr="2572DB34">
        <w:rPr>
          <w:rFonts w:ascii="Arial" w:hAnsi="Arial" w:cs="Arial"/>
          <w:color w:val="000000"/>
          <w:lang w:eastAsia="zh-CN"/>
        </w:rPr>
        <w:t>Work with other teams and statewide portfolios to ensure the consistent, integrated and efficient delivery of public land services, including with Land Management (Hume), Planning and Environmental Assessment (Port Phillip), DEECA Recovery Coordination and Coastal Operations (Barwon South West) and the regional Strategy and Stakeholder Partnerships teams. ​</w:t>
      </w:r>
      <w:r w:rsidRPr="2572DB34">
        <w:rPr>
          <w:rFonts w:ascii="Arial" w:hAnsi="Arial" w:cs="Arial"/>
          <w:color w:val="000000"/>
          <w:lang w:val="en-US" w:eastAsia="zh-CN"/>
        </w:rPr>
        <w:t>​</w:t>
      </w:r>
    </w:p>
    <w:p w14:paraId="1F14FEC5" w14:textId="77777777" w:rsidR="003E50D8" w:rsidRPr="003E50D8" w:rsidRDefault="003E50D8" w:rsidP="00332E78">
      <w:pPr>
        <w:numPr>
          <w:ilvl w:val="0"/>
          <w:numId w:val="45"/>
        </w:numPr>
        <w:spacing w:line="240" w:lineRule="auto"/>
        <w:rPr>
          <w:rFonts w:ascii="Arial" w:hAnsi="Arial" w:cs="Arial"/>
          <w:color w:val="000000"/>
          <w:szCs w:val="22"/>
          <w:lang w:val="en-US" w:eastAsia="zh-CN"/>
        </w:rPr>
      </w:pPr>
      <w:r w:rsidRPr="003E50D8">
        <w:rPr>
          <w:rFonts w:ascii="Arial" w:hAnsi="Arial" w:cs="Arial"/>
          <w:color w:val="000000"/>
          <w:szCs w:val="22"/>
          <w:lang w:eastAsia="zh-CN"/>
        </w:rPr>
        <w:t>As an active member of the Public Land Services team, build an inclusive and high performing workforce that is customer focussed, collaborative, professional and engaged. ​</w:t>
      </w:r>
      <w:r w:rsidRPr="003E50D8">
        <w:rPr>
          <w:rFonts w:ascii="Arial" w:hAnsi="Arial" w:cs="Arial"/>
          <w:color w:val="000000"/>
          <w:szCs w:val="22"/>
          <w:lang w:val="en-US" w:eastAsia="zh-CN"/>
        </w:rPr>
        <w:t>​</w:t>
      </w:r>
    </w:p>
    <w:p w14:paraId="037E820B" w14:textId="77777777" w:rsidR="003E50D8" w:rsidRPr="003E50D8" w:rsidRDefault="003E50D8" w:rsidP="00332E78">
      <w:pPr>
        <w:numPr>
          <w:ilvl w:val="0"/>
          <w:numId w:val="45"/>
        </w:numPr>
        <w:spacing w:line="240" w:lineRule="auto"/>
        <w:rPr>
          <w:rFonts w:ascii="Arial" w:hAnsi="Arial" w:cs="Arial"/>
          <w:color w:val="000000"/>
          <w:szCs w:val="22"/>
          <w:lang w:val="en-US" w:eastAsia="zh-CN"/>
        </w:rPr>
      </w:pPr>
      <w:r w:rsidRPr="003E50D8">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3E50D8">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572B7C7F" w14:textId="77777777" w:rsidR="000D3A2A" w:rsidRDefault="000D3A2A" w:rsidP="00495B3B">
      <w:pPr>
        <w:keepNext/>
        <w:spacing w:before="0" w:line="240" w:lineRule="auto"/>
        <w:rPr>
          <w:rFonts w:ascii="Arial" w:hAnsi="Arial" w:cs="Arial"/>
          <w:bCs/>
          <w:color w:val="442D97"/>
          <w:sz w:val="28"/>
          <w:szCs w:val="28"/>
          <w:lang w:eastAsia="zh-CN"/>
        </w:rPr>
      </w:pPr>
    </w:p>
    <w:p w14:paraId="3D3807B0" w14:textId="2014C08C"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0DDDF766" w14:textId="58329BDC" w:rsidR="003E50D8" w:rsidRPr="000D3A2A" w:rsidRDefault="003E50D8" w:rsidP="003E50D8">
      <w:pPr>
        <w:spacing w:before="160" w:after="0"/>
        <w:rPr>
          <w:rFonts w:ascii="Arial" w:hAnsi="Arial" w:cs="Arial"/>
          <w:b/>
          <w:color w:val="000000"/>
          <w:lang w:val="en-US" w:eastAsia="zh-CN"/>
        </w:rPr>
      </w:pPr>
      <w:r w:rsidRPr="000D3A2A">
        <w:rPr>
          <w:rFonts w:ascii="Arial" w:hAnsi="Arial" w:cs="Arial"/>
          <w:b/>
          <w:color w:val="000000"/>
          <w:lang w:eastAsia="zh-CN"/>
        </w:rPr>
        <w:t>Desirable ​</w:t>
      </w:r>
      <w:r w:rsidRPr="000D3A2A">
        <w:rPr>
          <w:rFonts w:ascii="Arial" w:hAnsi="Arial" w:cs="Arial"/>
          <w:b/>
          <w:color w:val="000000"/>
          <w:lang w:val="en-US" w:eastAsia="zh-CN"/>
        </w:rPr>
        <w:t>​</w:t>
      </w:r>
    </w:p>
    <w:p w14:paraId="1768C698" w14:textId="77777777" w:rsidR="003E50D8" w:rsidRPr="003E50D8" w:rsidRDefault="003E50D8" w:rsidP="003E50D8">
      <w:pPr>
        <w:numPr>
          <w:ilvl w:val="0"/>
          <w:numId w:val="46"/>
        </w:numPr>
        <w:spacing w:before="0" w:after="0"/>
        <w:rPr>
          <w:rFonts w:ascii="Arial" w:hAnsi="Arial" w:cs="Arial"/>
          <w:color w:val="000000"/>
          <w:lang w:val="en-US" w:eastAsia="zh-CN"/>
        </w:rPr>
      </w:pPr>
      <w:r w:rsidRPr="003E50D8">
        <w:rPr>
          <w:rFonts w:ascii="Arial" w:hAnsi="Arial" w:cs="Arial"/>
          <w:color w:val="000000"/>
          <w:lang w:eastAsia="zh-CN"/>
        </w:rPr>
        <w:t>Experience related to land, environmental or natural resource management, ideally in the region.​</w:t>
      </w:r>
      <w:r w:rsidRPr="003E50D8">
        <w:rPr>
          <w:rFonts w:ascii="Arial" w:hAnsi="Arial" w:cs="Arial"/>
          <w:color w:val="000000"/>
          <w:lang w:val="en-US" w:eastAsia="zh-CN"/>
        </w:rPr>
        <w:t>​</w:t>
      </w:r>
    </w:p>
    <w:p w14:paraId="27ED5CB6" w14:textId="15E0DC70" w:rsidR="008B6E29" w:rsidRPr="008B6E29" w:rsidRDefault="008B6E29" w:rsidP="003E50D8">
      <w:pPr>
        <w:numPr>
          <w:ilvl w:val="0"/>
          <w:numId w:val="46"/>
        </w:numPr>
        <w:spacing w:before="0" w:after="0"/>
        <w:rPr>
          <w:rFonts w:ascii="Arial" w:hAnsi="Arial" w:cs="Arial"/>
          <w:color w:val="000000"/>
          <w:lang w:val="en-US" w:eastAsia="zh-CN"/>
        </w:rPr>
      </w:pPr>
      <w:r w:rsidRPr="003E50D8">
        <w:rPr>
          <w:rFonts w:ascii="Arial" w:hAnsi="Arial" w:cs="Arial"/>
          <w:color w:val="000000"/>
          <w:lang w:eastAsia="zh-CN"/>
        </w:rPr>
        <w:t xml:space="preserve">Experience </w:t>
      </w:r>
      <w:r>
        <w:rPr>
          <w:rFonts w:ascii="Arial" w:hAnsi="Arial" w:cs="Arial"/>
          <w:color w:val="000000"/>
          <w:lang w:eastAsia="zh-CN"/>
        </w:rPr>
        <w:t xml:space="preserve">interpreting legislation relating to </w:t>
      </w:r>
      <w:r w:rsidRPr="008B6E29">
        <w:rPr>
          <w:rFonts w:ascii="Arial" w:hAnsi="Arial" w:cs="Arial"/>
          <w:color w:val="000000"/>
          <w:lang w:eastAsia="zh-CN"/>
        </w:rPr>
        <w:t>Crown Land (Reserves) Act 1978</w:t>
      </w:r>
      <w:r>
        <w:rPr>
          <w:rFonts w:ascii="Arial" w:hAnsi="Arial" w:cs="Arial"/>
          <w:color w:val="000000"/>
          <w:lang w:eastAsia="zh-CN"/>
        </w:rPr>
        <w:t xml:space="preserve">, </w:t>
      </w:r>
      <w:r w:rsidRPr="008B6E29">
        <w:rPr>
          <w:rFonts w:ascii="Arial" w:hAnsi="Arial" w:cs="Arial"/>
          <w:color w:val="000000"/>
          <w:lang w:eastAsia="zh-CN"/>
        </w:rPr>
        <w:t>Land Act 1958</w:t>
      </w:r>
      <w:r>
        <w:rPr>
          <w:rFonts w:ascii="Arial" w:hAnsi="Arial" w:cs="Arial"/>
          <w:color w:val="000000"/>
          <w:lang w:eastAsia="zh-CN"/>
        </w:rPr>
        <w:t xml:space="preserve">, </w:t>
      </w:r>
      <w:r w:rsidRPr="008B6E29">
        <w:rPr>
          <w:rFonts w:ascii="Arial" w:hAnsi="Arial" w:cs="Arial"/>
          <w:color w:val="000000"/>
          <w:lang w:eastAsia="zh-CN"/>
        </w:rPr>
        <w:t>Forests Act 1958</w:t>
      </w:r>
      <w:r>
        <w:rPr>
          <w:rFonts w:ascii="Arial" w:hAnsi="Arial" w:cs="Arial"/>
          <w:color w:val="000000"/>
          <w:lang w:eastAsia="zh-CN"/>
        </w:rPr>
        <w:t xml:space="preserve">, </w:t>
      </w:r>
      <w:r w:rsidRPr="008B6E29">
        <w:rPr>
          <w:rFonts w:ascii="Arial" w:hAnsi="Arial" w:cs="Arial"/>
          <w:color w:val="000000"/>
          <w:lang w:eastAsia="zh-CN"/>
        </w:rPr>
        <w:t xml:space="preserve">Local Government Act </w:t>
      </w:r>
      <w:r w:rsidR="007A43BA">
        <w:rPr>
          <w:rFonts w:ascii="Arial" w:hAnsi="Arial" w:cs="Arial"/>
          <w:color w:val="000000"/>
          <w:lang w:eastAsia="zh-CN"/>
        </w:rPr>
        <w:t>1989</w:t>
      </w:r>
      <w:r>
        <w:rPr>
          <w:rFonts w:ascii="Arial" w:hAnsi="Arial" w:cs="Arial"/>
          <w:color w:val="000000"/>
          <w:lang w:eastAsia="zh-CN"/>
        </w:rPr>
        <w:t xml:space="preserve">, </w:t>
      </w:r>
      <w:r w:rsidR="00C35137">
        <w:rPr>
          <w:rFonts w:ascii="Arial" w:hAnsi="Arial" w:cs="Arial"/>
          <w:color w:val="000000"/>
          <w:lang w:eastAsia="zh-CN"/>
        </w:rPr>
        <w:t xml:space="preserve">Planning and Environment Act 1987, </w:t>
      </w:r>
      <w:r w:rsidRPr="00826646">
        <w:rPr>
          <w:rFonts w:ascii="Arial" w:hAnsi="Arial" w:cs="Arial"/>
          <w:color w:val="000000"/>
          <w:szCs w:val="22"/>
          <w:lang w:eastAsia="zh-CN"/>
        </w:rPr>
        <w:t>Traditional Owner Settlement Act 2010, Native Title Act 1993</w:t>
      </w:r>
    </w:p>
    <w:p w14:paraId="62DD3F46" w14:textId="65881E65" w:rsidR="00495B3B" w:rsidRPr="00495B3B" w:rsidRDefault="00495B3B" w:rsidP="000C7F71">
      <w:pPr>
        <w:spacing w:before="160" w:after="60"/>
        <w:rPr>
          <w:rFonts w:ascii="Arial" w:hAnsi="Arial" w:cs="Arial"/>
          <w:b/>
          <w:color w:val="363534"/>
        </w:rPr>
      </w:pPr>
      <w:r w:rsidRPr="00495B3B">
        <w:rPr>
          <w:rFonts w:ascii="Arial" w:hAnsi="Arial" w:cs="Arial"/>
          <w:b/>
          <w:color w:val="363534"/>
        </w:rPr>
        <w:t>Capabilities</w:t>
      </w:r>
    </w:p>
    <w:p w14:paraId="442270AD" w14:textId="0DE62CCA" w:rsidR="005F04BA" w:rsidRPr="000C7F71" w:rsidRDefault="005F04BA" w:rsidP="000C7F71">
      <w:pPr>
        <w:pStyle w:val="ListParagraph"/>
        <w:keepNext/>
        <w:numPr>
          <w:ilvl w:val="0"/>
          <w:numId w:val="48"/>
        </w:numPr>
        <w:spacing w:before="0" w:after="0" w:line="240" w:lineRule="auto"/>
        <w:rPr>
          <w:rFonts w:ascii="Arial" w:hAnsi="Arial" w:cs="Arial"/>
          <w:color w:val="000000"/>
          <w:lang w:eastAsia="zh-CN"/>
        </w:rPr>
      </w:pPr>
      <w:bookmarkStart w:id="2" w:name="_Hlk102550785"/>
      <w:r w:rsidRPr="000C7F71">
        <w:rPr>
          <w:rFonts w:ascii="Arial" w:hAnsi="Arial" w:cs="Arial"/>
          <w:b/>
          <w:bCs/>
          <w:color w:val="000000"/>
          <w:lang w:eastAsia="zh-CN"/>
        </w:rPr>
        <w:t>Project Delivery:</w:t>
      </w:r>
      <w:r w:rsidRPr="000C7F71">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r w:rsidRPr="000C7F71">
        <w:rPr>
          <w:rFonts w:ascii="Arial" w:hAnsi="Arial" w:cs="Arial"/>
          <w:color w:val="000000"/>
          <w:lang w:val="en-US" w:eastAsia="zh-CN"/>
        </w:rPr>
        <w:t>​</w:t>
      </w:r>
    </w:p>
    <w:p w14:paraId="78497D5A" w14:textId="77777777" w:rsidR="005F04BA" w:rsidRPr="005F04BA" w:rsidRDefault="005F04BA" w:rsidP="005F04BA">
      <w:pPr>
        <w:keepNext/>
        <w:numPr>
          <w:ilvl w:val="0"/>
          <w:numId w:val="47"/>
        </w:numPr>
        <w:spacing w:before="0" w:after="0" w:line="240" w:lineRule="auto"/>
        <w:rPr>
          <w:rFonts w:ascii="Arial" w:hAnsi="Arial" w:cs="Arial"/>
          <w:color w:val="000000"/>
          <w:lang w:eastAsia="zh-CN"/>
        </w:rPr>
      </w:pPr>
      <w:r w:rsidRPr="005F04BA">
        <w:rPr>
          <w:rFonts w:ascii="Arial" w:hAnsi="Arial" w:cs="Arial"/>
          <w:b/>
          <w:bCs/>
          <w:color w:val="000000"/>
          <w:lang w:eastAsia="zh-CN"/>
        </w:rPr>
        <w:t>Customer Focus</w:t>
      </w:r>
      <w:r w:rsidRPr="005F04BA">
        <w:rPr>
          <w:rFonts w:ascii="Arial" w:hAnsi="Arial" w:cs="Arial"/>
          <w:color w:val="000000"/>
          <w:lang w:eastAsia="zh-CN"/>
        </w:rPr>
        <w:t>: Understand customer requirements and how work addresses customer needs; Identify opportunities to improve services; Committed to delivering high quality outcomes for clients.​​</w:t>
      </w:r>
    </w:p>
    <w:p w14:paraId="57ED7D67" w14:textId="77777777" w:rsidR="005F04BA" w:rsidRPr="005F04BA" w:rsidRDefault="005F04BA" w:rsidP="005F04BA">
      <w:pPr>
        <w:keepNext/>
        <w:numPr>
          <w:ilvl w:val="0"/>
          <w:numId w:val="47"/>
        </w:numPr>
        <w:spacing w:before="0" w:after="0" w:line="240" w:lineRule="auto"/>
        <w:rPr>
          <w:rFonts w:ascii="Arial" w:hAnsi="Arial" w:cs="Arial"/>
          <w:color w:val="000000"/>
          <w:lang w:val="en-US" w:eastAsia="zh-CN"/>
        </w:rPr>
      </w:pPr>
      <w:r w:rsidRPr="005F04BA">
        <w:rPr>
          <w:rFonts w:ascii="Arial" w:hAnsi="Arial" w:cs="Arial"/>
          <w:b/>
          <w:bCs/>
          <w:color w:val="000000"/>
          <w:lang w:eastAsia="zh-CN"/>
        </w:rPr>
        <w:t>Critical thinking and problem solving:</w:t>
      </w:r>
      <w:r w:rsidRPr="005F04BA">
        <w:rPr>
          <w:rFonts w:ascii="Arial" w:hAnsi="Arial" w:cs="Arial"/>
          <w:color w:val="000000"/>
          <w:lang w:eastAsia="zh-CN"/>
        </w:rPr>
        <w:t xml:space="preserve"> Seeks resolution of problems through policy or process guidelines; Otherwise seeks guidance by providing information and ideas relevant towards resolution of problem. Understands concepts enabling improvements in critical thinking and problem solving.​​</w:t>
      </w:r>
      <w:r w:rsidRPr="005F04BA">
        <w:rPr>
          <w:rFonts w:ascii="Arial" w:hAnsi="Arial" w:cs="Arial"/>
          <w:color w:val="000000"/>
          <w:lang w:val="en-US" w:eastAsia="zh-CN"/>
        </w:rPr>
        <w:t>​</w:t>
      </w:r>
    </w:p>
    <w:p w14:paraId="4D404E1E" w14:textId="77777777" w:rsidR="005F04BA" w:rsidRPr="005F04BA" w:rsidRDefault="005F04BA" w:rsidP="005F04BA">
      <w:pPr>
        <w:keepNext/>
        <w:numPr>
          <w:ilvl w:val="0"/>
          <w:numId w:val="47"/>
        </w:numPr>
        <w:spacing w:before="0" w:after="0" w:line="240" w:lineRule="auto"/>
        <w:rPr>
          <w:rFonts w:ascii="Arial" w:hAnsi="Arial" w:cs="Arial"/>
          <w:color w:val="000000"/>
          <w:lang w:val="en-US" w:eastAsia="zh-CN"/>
        </w:rPr>
      </w:pPr>
      <w:r w:rsidRPr="005F04BA">
        <w:rPr>
          <w:rFonts w:ascii="Arial" w:hAnsi="Arial" w:cs="Arial"/>
          <w:b/>
          <w:bCs/>
          <w:color w:val="000000"/>
          <w:lang w:eastAsia="zh-CN"/>
        </w:rPr>
        <w:t>Stakeholder management:</w:t>
      </w:r>
      <w:r w:rsidRPr="005F04BA">
        <w:rPr>
          <w:rFonts w:ascii="Arial" w:hAnsi="Arial" w:cs="Arial"/>
          <w:color w:val="000000"/>
          <w:lang w:eastAsia="zh-CN"/>
        </w:rPr>
        <w:t xml:space="preserve"> Responds to clients’ needs; Keeps the client or stakeholder up to date with issues and developments; Promptly follows through on inquiries, requests and complaints; Takes responsibility for correcting problems promptly.​</w:t>
      </w:r>
      <w:r w:rsidRPr="005F04BA">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D1685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0C7681F1"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D403DB">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D1685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0D3A2A" w:rsidRDefault="00495B3B" w:rsidP="00495B3B">
            <w:pPr>
              <w:spacing w:line="240" w:lineRule="auto"/>
              <w:contextualSpacing/>
              <w:outlineLvl w:val="1"/>
              <w:rPr>
                <w:rFonts w:ascii="Arial" w:hAnsi="Arial" w:cs="Arial"/>
                <w:color w:val="auto"/>
                <w:sz w:val="20"/>
              </w:rPr>
            </w:pPr>
            <w:r w:rsidRPr="000D3A2A">
              <w:rPr>
                <w:rFonts w:ascii="Arial" w:hAnsi="Arial" w:cs="Arial"/>
                <w:color w:val="auto"/>
                <w:sz w:val="20"/>
              </w:rPr>
              <w:t>The occupational health and safety    requirements of this position may include, but are not limited to:</w:t>
            </w:r>
          </w:p>
          <w:p w14:paraId="7E591157" w14:textId="77777777" w:rsidR="00495B3B" w:rsidRPr="000D3A2A" w:rsidRDefault="00495B3B" w:rsidP="00495B3B">
            <w:pPr>
              <w:rPr>
                <w:rFonts w:ascii="Arial" w:hAnsi="Arial" w:cs="Arial"/>
                <w:color w:val="auto"/>
                <w:sz w:val="20"/>
              </w:rPr>
            </w:pPr>
          </w:p>
        </w:tc>
        <w:tc>
          <w:tcPr>
            <w:tcW w:w="6803" w:type="dxa"/>
            <w:shd w:val="clear" w:color="auto" w:fill="auto"/>
          </w:tcPr>
          <w:p w14:paraId="7216FB89" w14:textId="77777777" w:rsid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0D3A2A">
              <w:rPr>
                <w:rFonts w:ascii="Arial" w:hAnsi="Arial" w:cs="Arial"/>
                <w:color w:val="auto"/>
                <w:sz w:val="20"/>
              </w:rPr>
              <w:t>Sedentary desk work</w:t>
            </w:r>
          </w:p>
          <w:p w14:paraId="16F8DCFB" w14:textId="24A01D84" w:rsidR="00332E78" w:rsidRPr="000D3A2A" w:rsidRDefault="00332E78"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Pr>
                <w:rFonts w:ascii="Arial" w:hAnsi="Arial" w:cs="Arial"/>
                <w:color w:val="auto"/>
                <w:sz w:val="20"/>
              </w:rPr>
              <w:t>Field work</w:t>
            </w:r>
          </w:p>
          <w:p w14:paraId="23FF4545" w14:textId="0899B6D7" w:rsidR="00495B3B" w:rsidRPr="000D3A2A" w:rsidRDefault="00495B3B" w:rsidP="000C7F71">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D168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4AC12AD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D1685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D168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7681CD2" w14:textId="77777777" w:rsidR="00830C3C" w:rsidRPr="00495B3B" w:rsidRDefault="00830C3C" w:rsidP="00830C3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0266866" w14:textId="77777777" w:rsidR="00830C3C" w:rsidRPr="00454423" w:rsidRDefault="00830C3C" w:rsidP="00830C3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C7FEF2A" w14:textId="77777777" w:rsidR="00830C3C" w:rsidRPr="005763CD" w:rsidRDefault="00830C3C" w:rsidP="00830C3C">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6306FD7D" w14:textId="77777777" w:rsidR="00830C3C" w:rsidRPr="005763CD" w:rsidRDefault="00830C3C" w:rsidP="00830C3C">
      <w:pPr>
        <w:spacing w:before="0" w:after="0"/>
        <w:rPr>
          <w:rFonts w:ascii="Arial" w:hAnsi="Arial" w:cs="Arial"/>
        </w:rPr>
      </w:pPr>
    </w:p>
    <w:p w14:paraId="1E379F72" w14:textId="77777777" w:rsidR="00830C3C" w:rsidRPr="005763CD" w:rsidRDefault="00830C3C" w:rsidP="00830C3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56EC95A1" w14:textId="77777777" w:rsidR="00830C3C" w:rsidRPr="00495B3B" w:rsidRDefault="00830C3C" w:rsidP="00830C3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D352AB0" w14:textId="77777777" w:rsidR="00830C3C" w:rsidRDefault="00830C3C" w:rsidP="00830C3C">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973ED25" w14:textId="77777777" w:rsidR="00830C3C" w:rsidRDefault="00830C3C" w:rsidP="00830C3C">
      <w:pPr>
        <w:spacing w:before="0" w:after="0" w:line="240" w:lineRule="auto"/>
        <w:jc w:val="both"/>
        <w:rPr>
          <w:rFonts w:ascii="Arial" w:hAnsi="Arial" w:cs="Arial"/>
        </w:rPr>
      </w:pPr>
    </w:p>
    <w:p w14:paraId="500C95CC" w14:textId="0729524F" w:rsidR="00830C3C" w:rsidRPr="00830C3C" w:rsidRDefault="00830C3C" w:rsidP="00830C3C">
      <w:pPr>
        <w:keepNext/>
        <w:spacing w:before="0" w:line="240" w:lineRule="auto"/>
        <w:rPr>
          <w:rFonts w:ascii="Arial" w:eastAsia="Microsoft JhengHei" w:hAnsi="Arial"/>
          <w:iCs/>
          <w:color w:val="442D97"/>
          <w:spacing w:val="-2"/>
          <w:sz w:val="28"/>
          <w:szCs w:val="24"/>
        </w:rPr>
      </w:pPr>
      <w:r w:rsidRPr="00830C3C">
        <w:rPr>
          <w:rFonts w:ascii="Arial" w:eastAsia="Microsoft JhengHei" w:hAnsi="Arial"/>
          <w:iCs/>
          <w:color w:val="442D97"/>
          <w:spacing w:val="-2"/>
          <w:sz w:val="28"/>
          <w:szCs w:val="24"/>
        </w:rPr>
        <w:t xml:space="preserve">Our Community Charter </w:t>
      </w:r>
    </w:p>
    <w:p w14:paraId="6FE89DCE" w14:textId="362C9B86" w:rsidR="00830C3C" w:rsidRPr="00AC1638" w:rsidRDefault="00830C3C" w:rsidP="00830C3C">
      <w:pPr>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9FAE0FF" w14:textId="77777777" w:rsidR="00830C3C" w:rsidRPr="00495B3B" w:rsidRDefault="00830C3C" w:rsidP="00830C3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8966589" w14:textId="77777777" w:rsidR="00830C3C" w:rsidRDefault="00830C3C" w:rsidP="00830C3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CC21CDF" w14:textId="77777777" w:rsidR="00830C3C" w:rsidRPr="00495B3B" w:rsidRDefault="00830C3C" w:rsidP="00830C3C">
      <w:pPr>
        <w:spacing w:line="240" w:lineRule="auto"/>
        <w:contextualSpacing/>
        <w:outlineLvl w:val="1"/>
        <w:rPr>
          <w:rFonts w:ascii="Arial" w:hAnsi="Arial" w:cs="Arial"/>
          <w:color w:val="363534"/>
        </w:rPr>
      </w:pPr>
    </w:p>
    <w:p w14:paraId="3DDA8AA0" w14:textId="77777777" w:rsidR="00830C3C" w:rsidRPr="00495B3B" w:rsidRDefault="00830C3C" w:rsidP="00830C3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4050075" w14:textId="77777777" w:rsidR="00830C3C" w:rsidRPr="00495B3B" w:rsidRDefault="00830C3C" w:rsidP="00830C3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EEF444C" w14:textId="77777777" w:rsidR="00830C3C" w:rsidRPr="00495B3B" w:rsidRDefault="00830C3C" w:rsidP="00830C3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C1BEF80" w14:textId="77777777" w:rsidR="00830C3C" w:rsidRPr="00495B3B" w:rsidRDefault="00830C3C" w:rsidP="00830C3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6BFDDCF" w14:textId="77777777" w:rsidR="00830C3C" w:rsidRPr="00495B3B" w:rsidRDefault="00830C3C" w:rsidP="00830C3C">
      <w:pPr>
        <w:rPr>
          <w:rFonts w:ascii="Arial" w:hAnsi="Arial" w:cs="Arial"/>
          <w:b/>
          <w:bCs/>
          <w:color w:val="363534"/>
        </w:rPr>
      </w:pPr>
      <w:r w:rsidRPr="00495B3B">
        <w:rPr>
          <w:rFonts w:ascii="Arial" w:hAnsi="Arial" w:cs="Arial"/>
          <w:b/>
          <w:bCs/>
          <w:color w:val="363534"/>
        </w:rPr>
        <w:t>Aboriginal Cultural Safety</w:t>
      </w:r>
    </w:p>
    <w:p w14:paraId="69AD4602" w14:textId="77777777" w:rsidR="00830C3C" w:rsidRPr="00495B3B" w:rsidRDefault="00830C3C" w:rsidP="00830C3C">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3763A593" w14:textId="77777777" w:rsidR="00830C3C" w:rsidRPr="00495B3B" w:rsidRDefault="00830C3C" w:rsidP="00830C3C">
      <w:pPr>
        <w:rPr>
          <w:rFonts w:ascii="Arial" w:hAnsi="Arial" w:cs="Arial"/>
          <w:b/>
          <w:color w:val="363534"/>
          <w:szCs w:val="22"/>
        </w:rPr>
      </w:pPr>
      <w:r w:rsidRPr="00495B3B">
        <w:rPr>
          <w:rFonts w:ascii="Arial" w:hAnsi="Arial" w:cs="Arial"/>
          <w:b/>
          <w:color w:val="363534"/>
          <w:szCs w:val="22"/>
        </w:rPr>
        <w:t>Balancing your Life / Hybrid Working</w:t>
      </w:r>
    </w:p>
    <w:p w14:paraId="04D3D2FF" w14:textId="77777777" w:rsidR="00830C3C" w:rsidRPr="00495B3B" w:rsidRDefault="00830C3C" w:rsidP="00830C3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D5224E7" w14:textId="77777777" w:rsidR="00830C3C" w:rsidRPr="00495B3B" w:rsidRDefault="00830C3C" w:rsidP="00830C3C">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78C335" w14:textId="77777777" w:rsidR="00CF47CF" w:rsidRDefault="00CF47CF" w:rsidP="00CD157B">
      <w:pPr>
        <w:pStyle w:val="NoSpacing"/>
      </w:pPr>
    </w:p>
    <w:p w14:paraId="03E58E9E" w14:textId="77777777" w:rsidR="00CF47CF" w:rsidRDefault="00CF47CF"/>
  </w:endnote>
  <w:endnote w:type="continuationSeparator" w:id="0">
    <w:p w14:paraId="5630FE25" w14:textId="77777777" w:rsidR="00CF47CF" w:rsidRDefault="00CF47CF" w:rsidP="00CD157B">
      <w:pPr>
        <w:pStyle w:val="NoSpacing"/>
      </w:pPr>
    </w:p>
    <w:p w14:paraId="3092B15A" w14:textId="77777777" w:rsidR="00CF47CF" w:rsidRDefault="00CF47CF"/>
  </w:endnote>
  <w:endnote w:type="continuationNotice" w:id="1">
    <w:p w14:paraId="5870B18C" w14:textId="77777777" w:rsidR="00CF47CF" w:rsidRDefault="00CF47CF" w:rsidP="00CD157B">
      <w:pPr>
        <w:pStyle w:val="NoSpacing"/>
      </w:pPr>
    </w:p>
    <w:p w14:paraId="7658346D" w14:textId="77777777" w:rsidR="00CF47CF" w:rsidRDefault="00CF47C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D16858">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80F0DB" w14:textId="77777777" w:rsidR="00CF47CF" w:rsidRPr="0056073C" w:rsidRDefault="00CF47CF" w:rsidP="005D764F">
      <w:pPr>
        <w:pStyle w:val="FootnoteSeparator"/>
      </w:pPr>
    </w:p>
    <w:p w14:paraId="30A4D362" w14:textId="77777777" w:rsidR="00CF47CF" w:rsidRDefault="00CF47CF"/>
  </w:footnote>
  <w:footnote w:type="continuationSeparator" w:id="0">
    <w:p w14:paraId="54EADBA8" w14:textId="77777777" w:rsidR="00CF47CF" w:rsidRPr="00CA30B7" w:rsidRDefault="00CF47CF" w:rsidP="006D5A90">
      <w:pPr>
        <w:rPr>
          <w:lang w:val="en-US"/>
        </w:rPr>
      </w:pPr>
      <w:r w:rsidRPr="00CA30B7">
        <w:rPr>
          <w:lang w:val="en-US"/>
        </w:rPr>
        <w:t>_______</w:t>
      </w:r>
    </w:p>
    <w:p w14:paraId="50F9AEE5" w14:textId="77777777" w:rsidR="00CF47CF" w:rsidRDefault="00CF47CF"/>
  </w:footnote>
  <w:footnote w:type="continuationNotice" w:id="1">
    <w:p w14:paraId="39B00372" w14:textId="77777777" w:rsidR="00CF47CF" w:rsidRDefault="00CF47CF" w:rsidP="006D5A90"/>
    <w:p w14:paraId="308104AE" w14:textId="77777777" w:rsidR="00CF47CF" w:rsidRDefault="00CF47C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6BF0B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AD5338"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8D78B92"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09512C"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C281B4"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31BCF5"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A0C313"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287335A"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4F28DA"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A3FB17"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02ECD1"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26AA25"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482B646A"/>
    <w:multiLevelType w:val="multilevel"/>
    <w:tmpl w:val="28E434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9870362"/>
    <w:multiLevelType w:val="multilevel"/>
    <w:tmpl w:val="F85461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4FDA1A37"/>
    <w:multiLevelType w:val="multilevel"/>
    <w:tmpl w:val="EF44B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0">
    <w:nsid w:val="7DC66C1A"/>
    <w:multiLevelType w:val="multilevel"/>
    <w:tmpl w:val="0186B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9" w15:restartNumberingAfterBreak="0">
    <w:nsid w:val="7F400529"/>
    <w:multiLevelType w:val="hybridMultilevel"/>
    <w:tmpl w:val="303832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551458554">
    <w:abstractNumId w:val="12"/>
  </w:num>
  <w:num w:numId="2" w16cid:durableId="1128745877">
    <w:abstractNumId w:val="13"/>
  </w:num>
  <w:num w:numId="3" w16cid:durableId="170411264">
    <w:abstractNumId w:val="47"/>
  </w:num>
  <w:num w:numId="4" w16cid:durableId="985085104">
    <w:abstractNumId w:val="11"/>
  </w:num>
  <w:num w:numId="5" w16cid:durableId="1872112631">
    <w:abstractNumId w:val="14"/>
  </w:num>
  <w:num w:numId="6" w16cid:durableId="336812815">
    <w:abstractNumId w:val="28"/>
  </w:num>
  <w:num w:numId="7" w16cid:durableId="155153463">
    <w:abstractNumId w:val="3"/>
  </w:num>
  <w:num w:numId="8" w16cid:durableId="1428236886">
    <w:abstractNumId w:val="34"/>
  </w:num>
  <w:num w:numId="9" w16cid:durableId="1644658156">
    <w:abstractNumId w:val="23"/>
  </w:num>
  <w:num w:numId="10" w16cid:durableId="103154041">
    <w:abstractNumId w:val="36"/>
  </w:num>
  <w:num w:numId="11" w16cid:durableId="2129203638">
    <w:abstractNumId w:val="41"/>
  </w:num>
  <w:num w:numId="12" w16cid:durableId="377365663">
    <w:abstractNumId w:val="29"/>
  </w:num>
  <w:num w:numId="13" w16cid:durableId="1308436166">
    <w:abstractNumId w:val="33"/>
  </w:num>
  <w:num w:numId="14" w16cid:durableId="1335643199">
    <w:abstractNumId w:val="45"/>
  </w:num>
  <w:num w:numId="15" w16cid:durableId="384449836">
    <w:abstractNumId w:val="9"/>
  </w:num>
  <w:num w:numId="16" w16cid:durableId="1160577431">
    <w:abstractNumId w:val="35"/>
  </w:num>
  <w:num w:numId="17" w16cid:durableId="27071314">
    <w:abstractNumId w:val="8"/>
  </w:num>
  <w:num w:numId="18" w16cid:durableId="338120444">
    <w:abstractNumId w:val="5"/>
  </w:num>
  <w:num w:numId="19" w16cid:durableId="1673139647">
    <w:abstractNumId w:val="19"/>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6"/>
  </w:num>
  <w:num w:numId="36" w16cid:durableId="664823544">
    <w:abstractNumId w:val="52"/>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40"/>
  </w:num>
  <w:num w:numId="43" w16cid:durableId="729228463">
    <w:abstractNumId w:val="7"/>
  </w:num>
  <w:num w:numId="44" w16cid:durableId="322781625">
    <w:abstractNumId w:val="32"/>
  </w:num>
  <w:num w:numId="45" w16cid:durableId="1776562270">
    <w:abstractNumId w:val="57"/>
  </w:num>
  <w:num w:numId="46" w16cid:durableId="681009521">
    <w:abstractNumId w:val="30"/>
  </w:num>
  <w:num w:numId="47" w16cid:durableId="92937189">
    <w:abstractNumId w:val="31"/>
  </w:num>
  <w:num w:numId="48" w16cid:durableId="701516617">
    <w:abstractNumId w:val="59"/>
  </w:num>
  <w:num w:numId="49" w16cid:durableId="121506153">
    <w:abstractNumId w:val="48"/>
  </w:num>
  <w:num w:numId="50" w16cid:durableId="1991136453">
    <w:abstractNumId w:val="37"/>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0A6"/>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4E0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2883"/>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5EB5"/>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5E"/>
    <w:rsid w:val="00093DB2"/>
    <w:rsid w:val="00094652"/>
    <w:rsid w:val="00094887"/>
    <w:rsid w:val="00094C04"/>
    <w:rsid w:val="000951F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C7F71"/>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A2A"/>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9EA"/>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1590"/>
    <w:rsid w:val="001320DB"/>
    <w:rsid w:val="0013223E"/>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6F1B"/>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1957"/>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1B9"/>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C9C"/>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66AF"/>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7FA"/>
    <w:rsid w:val="002F4C0A"/>
    <w:rsid w:val="002F5105"/>
    <w:rsid w:val="002F5718"/>
    <w:rsid w:val="002F647B"/>
    <w:rsid w:val="002F7E61"/>
    <w:rsid w:val="00300A07"/>
    <w:rsid w:val="00300DB5"/>
    <w:rsid w:val="0030113D"/>
    <w:rsid w:val="00301647"/>
    <w:rsid w:val="0030192B"/>
    <w:rsid w:val="0030259D"/>
    <w:rsid w:val="00302815"/>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E78"/>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174"/>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999"/>
    <w:rsid w:val="00392B47"/>
    <w:rsid w:val="00392F4B"/>
    <w:rsid w:val="00393FAA"/>
    <w:rsid w:val="0039415F"/>
    <w:rsid w:val="00394307"/>
    <w:rsid w:val="003945CC"/>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726"/>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0D8"/>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11A"/>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265"/>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264"/>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8FB"/>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289B"/>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A68"/>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EF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A32"/>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4BA"/>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6F0C"/>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AAE"/>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6DD0"/>
    <w:rsid w:val="00677476"/>
    <w:rsid w:val="00677CF9"/>
    <w:rsid w:val="00677D56"/>
    <w:rsid w:val="006816E7"/>
    <w:rsid w:val="006828B9"/>
    <w:rsid w:val="00682AC9"/>
    <w:rsid w:val="00682B18"/>
    <w:rsid w:val="006838F2"/>
    <w:rsid w:val="006846EA"/>
    <w:rsid w:val="00684CA3"/>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198"/>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A03"/>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2C6"/>
    <w:rsid w:val="006D788B"/>
    <w:rsid w:val="006D7ABD"/>
    <w:rsid w:val="006D7B69"/>
    <w:rsid w:val="006E00BF"/>
    <w:rsid w:val="006E0B14"/>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23C"/>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1EF"/>
    <w:rsid w:val="00734E3B"/>
    <w:rsid w:val="00735EAB"/>
    <w:rsid w:val="0073663C"/>
    <w:rsid w:val="0073689E"/>
    <w:rsid w:val="00737F14"/>
    <w:rsid w:val="00740175"/>
    <w:rsid w:val="00740A8B"/>
    <w:rsid w:val="00740ECE"/>
    <w:rsid w:val="00740F38"/>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9C3"/>
    <w:rsid w:val="00797CC4"/>
    <w:rsid w:val="00797CDB"/>
    <w:rsid w:val="007A1C6A"/>
    <w:rsid w:val="007A2523"/>
    <w:rsid w:val="007A2922"/>
    <w:rsid w:val="007A42F5"/>
    <w:rsid w:val="007A43BA"/>
    <w:rsid w:val="007A5309"/>
    <w:rsid w:val="007A5338"/>
    <w:rsid w:val="007A559C"/>
    <w:rsid w:val="007A55C4"/>
    <w:rsid w:val="007A56AC"/>
    <w:rsid w:val="007A66A3"/>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2C2"/>
    <w:rsid w:val="007C4DBF"/>
    <w:rsid w:val="007C5053"/>
    <w:rsid w:val="007C6D10"/>
    <w:rsid w:val="007C71CA"/>
    <w:rsid w:val="007C7D6F"/>
    <w:rsid w:val="007D051A"/>
    <w:rsid w:val="007D05F4"/>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30F"/>
    <w:rsid w:val="007E4AF8"/>
    <w:rsid w:val="007E5126"/>
    <w:rsid w:val="007E5339"/>
    <w:rsid w:val="007E5872"/>
    <w:rsid w:val="007E5889"/>
    <w:rsid w:val="007E5B4E"/>
    <w:rsid w:val="007E6699"/>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8C0"/>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5D65"/>
    <w:rsid w:val="0082621E"/>
    <w:rsid w:val="00826288"/>
    <w:rsid w:val="008263F2"/>
    <w:rsid w:val="00826B73"/>
    <w:rsid w:val="00826D05"/>
    <w:rsid w:val="0082784D"/>
    <w:rsid w:val="00827C33"/>
    <w:rsid w:val="008303F6"/>
    <w:rsid w:val="00830A76"/>
    <w:rsid w:val="00830C3C"/>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4C5"/>
    <w:rsid w:val="008436A5"/>
    <w:rsid w:val="00843FE2"/>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0F4"/>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E29"/>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6CF"/>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3C5"/>
    <w:rsid w:val="00954A17"/>
    <w:rsid w:val="00955003"/>
    <w:rsid w:val="00955D69"/>
    <w:rsid w:val="009561E2"/>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6BE6"/>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7C9"/>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06EC"/>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6B0"/>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69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E9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5FF2"/>
    <w:rsid w:val="00BC62FE"/>
    <w:rsid w:val="00BC6622"/>
    <w:rsid w:val="00BC674F"/>
    <w:rsid w:val="00BC69FC"/>
    <w:rsid w:val="00BC6D91"/>
    <w:rsid w:val="00BC79F3"/>
    <w:rsid w:val="00BD054B"/>
    <w:rsid w:val="00BD165F"/>
    <w:rsid w:val="00BD17E8"/>
    <w:rsid w:val="00BD1E9F"/>
    <w:rsid w:val="00BD3600"/>
    <w:rsid w:val="00BD388F"/>
    <w:rsid w:val="00BD432C"/>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491E"/>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762"/>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BD4"/>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137"/>
    <w:rsid w:val="00C353D3"/>
    <w:rsid w:val="00C35BA8"/>
    <w:rsid w:val="00C3647A"/>
    <w:rsid w:val="00C37DCF"/>
    <w:rsid w:val="00C41448"/>
    <w:rsid w:val="00C41C5D"/>
    <w:rsid w:val="00C41E93"/>
    <w:rsid w:val="00C4412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A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67B9"/>
    <w:rsid w:val="00CD73C1"/>
    <w:rsid w:val="00CD7902"/>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7CF"/>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449"/>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4B69"/>
    <w:rsid w:val="00D15025"/>
    <w:rsid w:val="00D1574C"/>
    <w:rsid w:val="00D15798"/>
    <w:rsid w:val="00D158CC"/>
    <w:rsid w:val="00D15A0F"/>
    <w:rsid w:val="00D15EA5"/>
    <w:rsid w:val="00D15FD1"/>
    <w:rsid w:val="00D16858"/>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3DB"/>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05BE"/>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D2"/>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D9C"/>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BF1"/>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5F8D"/>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985"/>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CC8"/>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4C65"/>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902"/>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80E"/>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19"/>
    <w:rsid w:val="00FF6D35"/>
    <w:rsid w:val="00FF6D3E"/>
    <w:rsid w:val="00FF6E87"/>
    <w:rsid w:val="00FF6FE9"/>
    <w:rsid w:val="00FF702B"/>
    <w:rsid w:val="00FF737E"/>
    <w:rsid w:val="00FF7803"/>
    <w:rsid w:val="00FF7D96"/>
    <w:rsid w:val="0C876BEC"/>
    <w:rsid w:val="2B96B628"/>
    <w:rsid w:val="2B9CC4A7"/>
    <w:rsid w:val="32B8CFBD"/>
    <w:rsid w:val="36C08D4C"/>
    <w:rsid w:val="7D2E655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2791D99F-6CF6-4A47-885C-9D8622D1E3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84526783">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04369997">
      <w:bodyDiv w:val="1"/>
      <w:marLeft w:val="0"/>
      <w:marRight w:val="0"/>
      <w:marTop w:val="0"/>
      <w:marBottom w:val="0"/>
      <w:divBdr>
        <w:top w:val="none" w:sz="0" w:space="0" w:color="auto"/>
        <w:left w:val="none" w:sz="0" w:space="0" w:color="auto"/>
        <w:bottom w:val="none" w:sz="0" w:space="0" w:color="auto"/>
        <w:right w:val="none" w:sz="0" w:space="0" w:color="auto"/>
      </w:divBdr>
    </w:div>
    <w:div w:id="509880367">
      <w:bodyDiv w:val="1"/>
      <w:marLeft w:val="0"/>
      <w:marRight w:val="0"/>
      <w:marTop w:val="0"/>
      <w:marBottom w:val="0"/>
      <w:divBdr>
        <w:top w:val="none" w:sz="0" w:space="0" w:color="auto"/>
        <w:left w:val="none" w:sz="0" w:space="0" w:color="auto"/>
        <w:bottom w:val="none" w:sz="0" w:space="0" w:color="auto"/>
        <w:right w:val="none" w:sz="0" w:space="0" w:color="auto"/>
      </w:divBdr>
    </w:div>
    <w:div w:id="113679796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75782613">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 w:id="21300524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james.newton@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31590"/>
    <w:rsid w:val="0019787B"/>
    <w:rsid w:val="00246C9C"/>
    <w:rsid w:val="00250265"/>
    <w:rsid w:val="002A360F"/>
    <w:rsid w:val="00370174"/>
    <w:rsid w:val="00445C89"/>
    <w:rsid w:val="004E647A"/>
    <w:rsid w:val="0066431B"/>
    <w:rsid w:val="006E4E36"/>
    <w:rsid w:val="00733901"/>
    <w:rsid w:val="007A66A3"/>
    <w:rsid w:val="009D1EFC"/>
    <w:rsid w:val="009F447A"/>
    <w:rsid w:val="00A6372E"/>
    <w:rsid w:val="00A84762"/>
    <w:rsid w:val="00AF669A"/>
    <w:rsid w:val="00BC5FF2"/>
    <w:rsid w:val="00BE4D53"/>
    <w:rsid w:val="00C24BD4"/>
    <w:rsid w:val="00C55109"/>
    <w:rsid w:val="00CD7902"/>
    <w:rsid w:val="00D10449"/>
    <w:rsid w:val="00D53499"/>
    <w:rsid w:val="00D53DD7"/>
    <w:rsid w:val="00D63C52"/>
    <w:rsid w:val="00D83E5E"/>
    <w:rsid w:val="00D963BE"/>
    <w:rsid w:val="00E6256A"/>
    <w:rsid w:val="00E74BF1"/>
    <w:rsid w:val="00F25ACB"/>
    <w:rsid w:val="00F4444F"/>
    <w:rsid w:val="00F931D0"/>
    <w:rsid w:val="00FA2E13"/>
    <w:rsid w:val="00FF6D1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38</Value>
      <Value>2</Value>
      <Value>3</Value>
    </TaxCatchAll>
    <_dlc_DocId xmlns="a5f32de4-e402-4188-b034-e71ca7d22e54">DOCID88-1016893004-713</_dlc_DocId>
    <_dlc_DocIdUrl xmlns="a5f32de4-e402-4188-b034-e71ca7d22e54">
      <Url>https://delwpvicgovau.sharepoint.com/sites/ecm_88/_layouts/15/DocIdRedir.aspx?ID=DOCID88-1016893004-713</Url>
      <Description>DOCID88-1016893004-713</Description>
    </_dlc_DocIdUr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Status xmlns="http://schemas.microsoft.com/sharepoint/v3/fields">Not Started</_Status>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documentManagement>
</p:properties>
</file>

<file path=customXml/item7.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8DD8057562BF784C930287A6DC70FCE7" ma:contentTypeVersion="149"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19dd1d557da6aaf6ab7ff877c6cac294">
  <xsd:schema xmlns:xsd="http://www.w3.org/2001/XMLSchema" xmlns:xs="http://www.w3.org/2001/XMLSchema" xmlns:p="http://schemas.microsoft.com/office/2006/metadata/properties" xmlns:ns2="9fd47c19-1c4a-4d7d-b342-c10cef269344" xmlns:ns3="a5f32de4-e402-4188-b034-e71ca7d22e54" xmlns:ns4="http://schemas.microsoft.com/sharepoint/v3/fields" targetNamespace="http://schemas.microsoft.com/office/2006/metadata/properties" ma:root="true" ma:fieldsID="7df143b3e805673e2124f0bfb9ee6e3c" ns2:_="" ns3:_="" ns4:_="">
    <xsd:import namespace="9fd47c19-1c4a-4d7d-b342-c10cef269344"/>
    <xsd:import namespace="a5f32de4-e402-4188-b034-e71ca7d22e54"/>
    <xsd:import namespace="http://schemas.microsoft.com/sharepoint/v3/fields"/>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2:g91c59fb10974fa1a03160ad8386f0f4" minOccurs="0"/>
                <xsd:element ref="ns4: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2ea6c2-e557-4386-9c2f-2e063ea0aa5f}" ma:internalName="TaxCatchAll" ma:showField="CatchAllData" ma:web="629ca9ef-eeeb-49d0-869c-0d8ab81e3edb">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2ea6c2-e557-4386-9c2f-2e063ea0aa5f}" ma:internalName="TaxCatchAllLabel" ma:readOnly="true" ma:showField="CatchAllDataLabel" ma:web="629ca9ef-eeeb-49d0-869c-0d8ab81e3edb">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19"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element name="g91c59fb10974fa1a03160ad8386f0f4" ma:index="20"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23"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E7CA4605-78B2-46E5-AC1F-B6A7323D64B8}">
  <ds:schemaRefs>
    <ds:schemaRef ds:uri="Microsoft.SharePoint.Taxonomy.ContentTypeSync"/>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3500E165-984A-46F6-AF98-C595D0E4CB29}">
  <ds:schemaRefs>
    <ds:schemaRef ds:uri="http://schemas.microsoft.com/sharepoint/events"/>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fields"/>
  </ds:schemaRefs>
</ds:datastoreItem>
</file>

<file path=customXml/itemProps7.xml><?xml version="1.0" encoding="utf-8"?>
<ds:datastoreItem xmlns:ds="http://schemas.openxmlformats.org/officeDocument/2006/customXml" ds:itemID="{4536D928-0BF4-40CA-92F4-35629E250C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28</TotalTime>
  <Pages>4</Pages>
  <Words>1895</Words>
  <Characters>10805</Characters>
  <Application>Microsoft Office Word</Application>
  <DocSecurity>0</DocSecurity>
  <Lines>90</Lines>
  <Paragraphs>25</Paragraphs>
  <ScaleCrop>false</ScaleCrop>
  <HeadingPairs>
    <vt:vector size="2" baseType="variant">
      <vt:variant>
        <vt:lpstr>Title</vt:lpstr>
      </vt:variant>
      <vt:variant>
        <vt:i4>1</vt:i4>
      </vt:variant>
    </vt:vector>
  </HeadingPairs>
  <TitlesOfParts>
    <vt:vector size="1" baseType="lpstr">
      <vt:lpstr>Program Support Officer Public Land Services</vt:lpstr>
    </vt:vector>
  </TitlesOfParts>
  <Company/>
  <LinksUpToDate>false</LinksUpToDate>
  <CharactersWithSpaces>12675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8</cp:revision>
  <cp:lastPrinted>2022-06-17T02:14:00Z</cp:lastPrinted>
  <dcterms:created xsi:type="dcterms:W3CDTF">2026-07-27T04:43:00Z</dcterms:created>
  <dcterms:modified xsi:type="dcterms:W3CDTF">2026-07-29T03:51:00Z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0x0101009298E819CE1EBB4F8D2096B3E0F0C2911F008DD8057562BF784C930287A6DC70FCE7</vt:lpwstr>
  </property>
  <property fmtid="{D5CDD505-2E9C-101B-9397-08002B2CF9AE}" pid="5" name="MediaServiceImageTags">
    <vt:lpwstr/>
  </property>
  <property fmtid="{D5CDD505-2E9C-101B-9397-08002B2CF9AE}" pid="6" name="_dlc_DocIdItemGuid">
    <vt:lpwstr>297bb6cf-188c-4f4d-875e-154e036b15ee</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38;#HR|2a009282-884e-4acc-8df1-5ab901443665</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3;#Unclassified|7fa379f4-4aba-4692-ab80-7d39d3a23cf4</vt:lpwstr>
  </property>
  <property fmtid="{D5CDD505-2E9C-101B-9397-08002B2CF9AE}" pid="25" name="Department_x0020_Document_x0020_Type">
    <vt:lpwstr/>
  </property>
  <property fmtid="{D5CDD505-2E9C-101B-9397-08002B2CF9AE}" pid="26" name="Dissemination_x0020_Limiting_x0020_Marker">
    <vt:lpwstr>2;#FOUO|955eb6fc-b35a-4808-8aa5-31e514fa3f26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682600</vt:r8>
  </property>
  <property fmtid="{D5CDD505-2E9C-101B-9397-08002B2CF9AE}" pid="31" name="xd_ProgID">
    <vt:lpwstr/>
  </property>
  <property fmtid="{D5CDD505-2E9C-101B-9397-08002B2CF9AE}" pid="32" name="DocumentSetDescription">
    <vt:lpwstr/>
  </property>
  <property fmtid="{D5CDD505-2E9C-101B-9397-08002B2CF9AE}" pid="33" name="_SourceUrl">
    <vt:lpwstr/>
  </property>
  <property fmtid="{D5CDD505-2E9C-101B-9397-08002B2CF9AE}" pid="34" name="_SharedFileIndex">
    <vt:lpwstr/>
  </property>
  <property fmtid="{D5CDD505-2E9C-101B-9397-08002B2CF9AE}" pid="35" name="ComplianceAssetId">
    <vt:lpwstr/>
  </property>
  <property fmtid="{D5CDD505-2E9C-101B-9397-08002B2CF9AE}" pid="36" name="TemplateUrl">
    <vt:lpwstr/>
  </property>
  <property fmtid="{D5CDD505-2E9C-101B-9397-08002B2CF9AE}" pid="37" name="_ApprovalStatus">
    <vt:i4>0</vt:i4>
  </property>
  <property fmtid="{D5CDD505-2E9C-101B-9397-08002B2CF9AE}" pid="38" name="DLCPolicyLabelValue">
    <vt:lpwstr>Version 0.1</vt:lpwstr>
  </property>
  <property fmtid="{D5CDD505-2E9C-101B-9397-08002B2CF9AE}" pid="39" name="_ExtendedDescription">
    <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Unclassified|7fa379f4-4aba-4692-ab80-7d39d3a23cf4</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y fmtid="{D5CDD505-2E9C-101B-9397-08002B2CF9AE}" pid="51" name="Records_x0020_Class_x0020_Team_x0020_Admin">
    <vt:lpwstr>38;#HR|2a009282-884e-4acc-8df1-5ab901443665</vt:lpwstr>
  </property>
</Properties>
</file>