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112ADC6" w14:textId="77777777" w:rsidR="00FE642B" w:rsidRPr="00862057" w:rsidRDefault="00FE642B" w:rsidP="00EB1631">
      <w:pPr>
        <w:pStyle w:val="Heading1"/>
        <w:framePr w:w="6350" w:wrap="around"/>
      </w:pPr>
      <w:bookmarkStart w:id="0" w:name="_Toc106305998"/>
      <w:r>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777777" w:rsidR="004C1F02" w:rsidRDefault="00A14A3F" w:rsidP="00EB1631">
          <w:pPr>
            <w:pStyle w:val="Subtitle"/>
            <w:framePr w:w="6350"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Cover_Logo_StateGovt"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Cover_Triangle_Non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5C782468">
            <wp:simplePos x="0" y="0"/>
            <wp:positionH relativeFrom="page">
              <wp:posOffset>6933363</wp:posOffset>
            </wp:positionH>
            <wp:positionV relativeFrom="page">
              <wp:posOffset>894303</wp:posOffset>
            </wp:positionV>
            <wp:extent cx="630000" cy="1335600"/>
            <wp:effectExtent l="0" t="0" r="0" b="0"/>
            <wp:wrapNone/>
            <wp:docPr id="19" name="Cover_Triangle_AgVi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Navy">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v:shape id="Navy"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0BC7C895">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26C486E7">
            <wp:simplePos x="0" y="0"/>
            <wp:positionH relativeFrom="page">
              <wp:posOffset>6935470</wp:posOffset>
            </wp:positionH>
            <wp:positionV relativeFrom="page">
              <wp:posOffset>892810</wp:posOffset>
            </wp:positionV>
            <wp:extent cx="630000" cy="1335600"/>
            <wp:effectExtent l="0" t="0" r="0" b="0"/>
            <wp:wrapNone/>
            <wp:docPr id="23" name="Cover_Triangle_Environment"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12281544">
            <wp:simplePos x="0" y="0"/>
            <wp:positionH relativeFrom="page">
              <wp:posOffset>6932295</wp:posOffset>
            </wp:positionH>
            <wp:positionV relativeFrom="page">
              <wp:posOffset>893445</wp:posOffset>
            </wp:positionV>
            <wp:extent cx="630000" cy="1335600"/>
            <wp:effectExtent l="0" t="0" r="0" b="0"/>
            <wp:wrapNone/>
            <wp:docPr id="20" name="Cover_Triangle_Energ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5EE85595">
            <wp:simplePos x="0" y="0"/>
            <wp:positionH relativeFrom="page">
              <wp:posOffset>6932930</wp:posOffset>
            </wp:positionH>
            <wp:positionV relativeFrom="page">
              <wp:posOffset>896620</wp:posOffset>
            </wp:positionV>
            <wp:extent cx="630000" cy="1335600"/>
            <wp:effectExtent l="0" t="0" r="0" b="0"/>
            <wp:wrapNone/>
            <wp:docPr id="18" name="Cover_Triangle_WC"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Cover_Triangle_FFR"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497D1701">
            <wp:simplePos x="0" y="0"/>
            <wp:positionH relativeFrom="page">
              <wp:posOffset>6932930</wp:posOffset>
            </wp:positionH>
            <wp:positionV relativeFrom="page">
              <wp:posOffset>893445</wp:posOffset>
            </wp:positionV>
            <wp:extent cx="630000" cy="1335600"/>
            <wp:effectExtent l="0" t="0" r="0" b="0"/>
            <wp:wrapNone/>
            <wp:docPr id="31" name="Cover_Triangle_Forestry"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Cover_Triangle_Corporate">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Ribbon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v:shape id="RibbonElement2"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3BE0A966">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Ribbon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v:shape id="RibbonElement3"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66FAC883">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RibbonElement4Gr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v:shape id="RibbonElement4Grp"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12DAE571">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Ribbon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w:pict>
              <v:shape id="RibbonElement1"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625D98C6">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over_Website"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2F068699"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over_Website"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2F068699"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D16D91">
          <w:headerReference w:type="even" r:id="rId27"/>
          <w:headerReference w:type="default" r:id="rId28"/>
          <w:footerReference w:type="even" r:id="rId29"/>
          <w:footerReference w:type="default" r:id="rId30"/>
          <w:headerReference w:type="first" r:id="rId31"/>
          <w:footerReference w:type="first" r:id="rId32"/>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5369F6A3">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0AAF272F" w14:textId="61B3CAEF" w:rsidR="00495B3B" w:rsidRPr="00495B3B" w:rsidRDefault="00D75AD4" w:rsidP="5369F6A3">
            <w:pPr>
              <w:spacing w:before="0" w:after="0"/>
              <w:ind w:right="-450"/>
              <w:rPr>
                <w:rFonts w:cs="Calibri"/>
              </w:rPr>
            </w:pPr>
            <w:r w:rsidRPr="00272E10">
              <w:rPr>
                <w:rFonts w:ascii="Arial" w:hAnsi="Arial" w:cs="Arial"/>
                <w:color w:val="363534"/>
                <w:szCs w:val="22"/>
              </w:rPr>
              <w:t xml:space="preserve">Biosecurity Officer </w:t>
            </w:r>
          </w:p>
        </w:tc>
      </w:tr>
      <w:tr w:rsidR="00495B3B" w:rsidRPr="00495B3B" w14:paraId="5F8F815C" w14:textId="77777777" w:rsidTr="5369F6A3">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92AF1EA" w14:textId="14E590BA" w:rsidR="00495B3B" w:rsidRPr="00D75AD4" w:rsidRDefault="000151B7" w:rsidP="097A28AC">
            <w:pPr>
              <w:spacing w:before="0" w:after="0"/>
              <w:ind w:right="-450"/>
              <w:rPr>
                <w:rFonts w:eastAsia="Arial" w:cstheme="minorHAnsi"/>
              </w:rPr>
            </w:pPr>
            <w:r w:rsidRPr="00272E10">
              <w:rPr>
                <w:rFonts w:ascii="Arial" w:hAnsi="Arial" w:cs="Arial"/>
                <w:color w:val="363534"/>
                <w:szCs w:val="22"/>
              </w:rPr>
              <w:t>50958</w:t>
            </w:r>
            <w:r w:rsidR="00DD49F7" w:rsidRPr="00272E10">
              <w:rPr>
                <w:rFonts w:ascii="Arial" w:hAnsi="Arial" w:cs="Arial"/>
                <w:color w:val="363534"/>
                <w:szCs w:val="22"/>
              </w:rPr>
              <w:t>789</w:t>
            </w:r>
          </w:p>
        </w:tc>
      </w:tr>
      <w:tr w:rsidR="00495B3B" w:rsidRPr="00495B3B" w14:paraId="6052E497" w14:textId="77777777" w:rsidTr="5369F6A3">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5CA635E" w14:textId="5FBADD4A" w:rsidR="00495B3B" w:rsidRPr="00495B3B" w:rsidRDefault="0021260D" w:rsidP="00280D33">
            <w:pPr>
              <w:spacing w:before="0" w:after="0"/>
              <w:ind w:right="-450"/>
              <w:rPr>
                <w:rFonts w:ascii="Arial" w:hAnsi="Arial" w:cs="Arial"/>
                <w:color w:val="363534"/>
                <w:szCs w:val="22"/>
              </w:rPr>
            </w:pPr>
            <w:r>
              <w:rPr>
                <w:rFonts w:ascii="Arial" w:hAnsi="Arial" w:cs="Arial"/>
                <w:color w:val="363534"/>
                <w:szCs w:val="22"/>
              </w:rPr>
              <w:t>Science A</w:t>
            </w:r>
          </w:p>
        </w:tc>
      </w:tr>
      <w:tr w:rsidR="00495B3B" w:rsidRPr="00495B3B" w14:paraId="513E600D" w14:textId="77777777" w:rsidTr="5369F6A3">
        <w:trPr>
          <w:trHeight w:val="399"/>
        </w:trPr>
        <w:tc>
          <w:tcPr>
            <w:tcW w:w="2580" w:type="dxa"/>
            <w:tcBorders>
              <w:top w:val="nil"/>
              <w:bottom w:val="nil"/>
              <w:right w:val="nil"/>
            </w:tcBorders>
            <w:vAlign w:val="center"/>
          </w:tcPr>
          <w:p w14:paraId="67184DB8" w14:textId="77777777" w:rsidR="00495B3B" w:rsidRPr="008D5FFE" w:rsidRDefault="00495B3B" w:rsidP="00495B3B">
            <w:pPr>
              <w:spacing w:before="0" w:after="0"/>
              <w:ind w:right="-450"/>
              <w:rPr>
                <w:rFonts w:ascii="Arial" w:hAnsi="Arial" w:cs="Arial"/>
                <w:b/>
                <w:color w:val="363534"/>
                <w:szCs w:val="22"/>
              </w:rPr>
            </w:pPr>
            <w:r w:rsidRPr="008D5FFE">
              <w:rPr>
                <w:rFonts w:ascii="Arial" w:hAnsi="Arial" w:cs="Arial"/>
                <w:b/>
                <w:color w:val="363534"/>
                <w:szCs w:val="22"/>
              </w:rPr>
              <w:t>Salary range: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A6A7605" w14:textId="263558F1" w:rsidR="00495B3B" w:rsidRPr="008D5FFE" w:rsidRDefault="008D5FFE" w:rsidP="5369F6A3">
            <w:pPr>
              <w:spacing w:before="0" w:after="0"/>
              <w:ind w:right="-450"/>
              <w:rPr>
                <w:rFonts w:ascii="Arial" w:hAnsi="Arial" w:cs="Arial"/>
                <w:color w:val="363534"/>
              </w:rPr>
            </w:pPr>
            <w:r w:rsidRPr="008D5FFE">
              <w:rPr>
                <w:rFonts w:ascii="Arial" w:hAnsi="Arial" w:cs="Arial"/>
                <w:color w:val="363534"/>
              </w:rPr>
              <w:t>$7</w:t>
            </w:r>
            <w:r w:rsidR="006213D0">
              <w:rPr>
                <w:rFonts w:ascii="Arial" w:hAnsi="Arial" w:cs="Arial"/>
                <w:color w:val="363534"/>
              </w:rPr>
              <w:t>2,189</w:t>
            </w:r>
            <w:r w:rsidRPr="008D5FFE">
              <w:rPr>
                <w:rFonts w:ascii="Arial" w:hAnsi="Arial" w:cs="Arial"/>
                <w:color w:val="363534"/>
              </w:rPr>
              <w:t xml:space="preserve"> - $9</w:t>
            </w:r>
            <w:r w:rsidR="006213D0">
              <w:rPr>
                <w:rFonts w:ascii="Arial" w:hAnsi="Arial" w:cs="Arial"/>
                <w:color w:val="363534"/>
              </w:rPr>
              <w:t>8</w:t>
            </w:r>
            <w:r w:rsidRPr="008D5FFE">
              <w:rPr>
                <w:rFonts w:ascii="Arial" w:hAnsi="Arial" w:cs="Arial"/>
                <w:color w:val="363534"/>
              </w:rPr>
              <w:t>,</w:t>
            </w:r>
            <w:r w:rsidR="006213D0">
              <w:rPr>
                <w:rFonts w:ascii="Arial" w:hAnsi="Arial" w:cs="Arial"/>
                <w:color w:val="363534"/>
              </w:rPr>
              <w:t>955</w:t>
            </w:r>
            <w:r w:rsidR="00EB1631">
              <w:rPr>
                <w:rFonts w:ascii="Arial" w:hAnsi="Arial" w:cs="Arial"/>
                <w:color w:val="363534"/>
              </w:rPr>
              <w:t xml:space="preserve"> plus superannuation</w:t>
            </w:r>
          </w:p>
        </w:tc>
      </w:tr>
      <w:tr w:rsidR="00495B3B" w:rsidRPr="00495B3B" w14:paraId="2A722203" w14:textId="77777777" w:rsidTr="5369F6A3">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1BEB3C39" w14:textId="120E04A0" w:rsidR="00495B3B" w:rsidRPr="00495B3B" w:rsidRDefault="006213D0" w:rsidP="5369F6A3">
            <w:pPr>
              <w:tabs>
                <w:tab w:val="left" w:pos="3529"/>
              </w:tabs>
              <w:spacing w:before="0" w:after="0"/>
              <w:ind w:right="-450"/>
              <w:rPr>
                <w:rFonts w:ascii="Arial" w:hAnsi="Arial" w:cs="Arial"/>
                <w:color w:val="363534"/>
              </w:rPr>
            </w:pPr>
            <w:r>
              <w:rPr>
                <w:rFonts w:ascii="Arial" w:hAnsi="Arial" w:cs="Arial"/>
                <w:color w:val="363534"/>
              </w:rPr>
              <w:t>Fixed term to 30 June 2027</w:t>
            </w:r>
          </w:p>
        </w:tc>
      </w:tr>
      <w:tr w:rsidR="00495B3B" w:rsidRPr="00495B3B" w14:paraId="73E4C712" w14:textId="77777777" w:rsidTr="5369F6A3">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5A6BC801" w14:textId="2EBB56C1" w:rsidR="00495B3B" w:rsidRPr="00495B3B" w:rsidRDefault="00D65EEB" w:rsidP="00280D33">
            <w:pPr>
              <w:spacing w:before="0" w:after="0"/>
              <w:ind w:right="-450"/>
              <w:rPr>
                <w:rFonts w:ascii="Arial" w:hAnsi="Arial" w:cs="Arial"/>
                <w:color w:val="363534"/>
                <w:szCs w:val="22"/>
              </w:rPr>
            </w:pPr>
            <w:r>
              <w:rPr>
                <w:rFonts w:ascii="Arial" w:hAnsi="Arial" w:cs="Arial"/>
                <w:color w:val="363534"/>
                <w:szCs w:val="22"/>
              </w:rPr>
              <w:t>Agriculture Victoria</w:t>
            </w:r>
          </w:p>
        </w:tc>
      </w:tr>
      <w:tr w:rsidR="00495B3B" w:rsidRPr="00495B3B" w14:paraId="1EBFF7E6" w14:textId="77777777" w:rsidTr="5369F6A3">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0A96CCF" w14:textId="32FD7B44" w:rsidR="00495B3B" w:rsidRPr="00495B3B" w:rsidRDefault="00AF6FD8" w:rsidP="00280D33">
            <w:pPr>
              <w:spacing w:before="0" w:after="0"/>
              <w:ind w:right="-450"/>
              <w:rPr>
                <w:rFonts w:ascii="Arial" w:hAnsi="Arial" w:cs="Arial"/>
                <w:color w:val="363534"/>
                <w:szCs w:val="22"/>
              </w:rPr>
            </w:pPr>
            <w:r w:rsidRPr="00EB1631">
              <w:rPr>
                <w:rFonts w:ascii="Arial" w:hAnsi="Arial" w:cs="Arial"/>
                <w:color w:val="363534"/>
                <w:szCs w:val="22"/>
              </w:rPr>
              <w:t xml:space="preserve">Biosecurity </w:t>
            </w:r>
            <w:r w:rsidR="00065132" w:rsidRPr="00EB1631">
              <w:rPr>
                <w:rFonts w:ascii="Arial" w:hAnsi="Arial" w:cs="Arial"/>
                <w:color w:val="363534"/>
                <w:szCs w:val="22"/>
              </w:rPr>
              <w:t>Victoria</w:t>
            </w:r>
            <w:r w:rsidR="00B443D3" w:rsidRPr="00EB1631">
              <w:rPr>
                <w:rFonts w:ascii="Arial" w:hAnsi="Arial" w:cs="Arial"/>
                <w:color w:val="363534"/>
                <w:szCs w:val="22"/>
              </w:rPr>
              <w:t xml:space="preserve"> / Plants, Chemicals and Invasives </w:t>
            </w:r>
          </w:p>
        </w:tc>
      </w:tr>
      <w:tr w:rsidR="00495B3B" w:rsidRPr="00495B3B" w14:paraId="37A0D7CE" w14:textId="77777777" w:rsidTr="5369F6A3">
        <w:trPr>
          <w:trHeight w:val="399"/>
        </w:trPr>
        <w:tc>
          <w:tcPr>
            <w:tcW w:w="2580" w:type="dxa"/>
            <w:tcBorders>
              <w:top w:val="nil"/>
              <w:bottom w:val="nil"/>
              <w:right w:val="nil"/>
            </w:tcBorders>
            <w:vAlign w:val="center"/>
          </w:tcPr>
          <w:p w14:paraId="4595FCF5" w14:textId="77777777" w:rsidR="00495B3B" w:rsidRPr="000D71B8" w:rsidRDefault="00495B3B" w:rsidP="00495B3B">
            <w:pPr>
              <w:spacing w:before="0" w:after="0"/>
              <w:ind w:right="-450"/>
              <w:rPr>
                <w:rFonts w:ascii="Arial" w:hAnsi="Arial" w:cs="Arial"/>
                <w:b/>
                <w:color w:val="363534"/>
                <w:szCs w:val="22"/>
              </w:rPr>
            </w:pPr>
            <w:r w:rsidRPr="000D71B8">
              <w:rPr>
                <w:rFonts w:ascii="Arial" w:hAnsi="Arial" w:cs="Arial"/>
                <w:b/>
                <w:color w:val="363534"/>
                <w:szCs w:val="22"/>
              </w:rPr>
              <w:t>Work location: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26162B02" w14:textId="4C7F24AE" w:rsidR="00495B3B" w:rsidRPr="000D71B8" w:rsidRDefault="006213D0" w:rsidP="097A28AC">
            <w:pPr>
              <w:spacing w:before="0" w:after="0"/>
              <w:ind w:right="-450"/>
              <w:rPr>
                <w:rFonts w:ascii="Arial" w:hAnsi="Arial" w:cs="Arial"/>
                <w:color w:val="363534"/>
              </w:rPr>
            </w:pPr>
            <w:bookmarkStart w:id="2" w:name="_Hlk175234375"/>
            <w:r w:rsidRPr="000D71B8">
              <w:rPr>
                <w:rFonts w:ascii="Arial" w:hAnsi="Arial" w:cs="Arial"/>
                <w:color w:val="363534"/>
              </w:rPr>
              <w:t xml:space="preserve">Negotiable </w:t>
            </w:r>
            <w:r w:rsidR="000D71B8" w:rsidRPr="000D71B8">
              <w:rPr>
                <w:rFonts w:ascii="Arial" w:hAnsi="Arial" w:cs="Arial"/>
                <w:color w:val="363534"/>
              </w:rPr>
              <w:t>across South West Victoria</w:t>
            </w:r>
            <w:r w:rsidRPr="000D71B8">
              <w:rPr>
                <w:rFonts w:ascii="Arial" w:hAnsi="Arial" w:cs="Arial"/>
                <w:color w:val="363534"/>
              </w:rPr>
              <w:t xml:space="preserve"> </w:t>
            </w:r>
            <w:r w:rsidR="000B2EED" w:rsidRPr="000D71B8">
              <w:rPr>
                <w:rFonts w:ascii="Arial" w:hAnsi="Arial" w:cs="Arial"/>
                <w:color w:val="363534"/>
              </w:rPr>
              <w:t xml:space="preserve"> </w:t>
            </w:r>
          </w:p>
          <w:bookmarkEnd w:id="2"/>
          <w:p w14:paraId="3B7CA3B3" w14:textId="28B61885" w:rsidR="00495B3B" w:rsidRPr="000D71B8" w:rsidRDefault="00EB1631" w:rsidP="031EEE1A">
            <w:pPr>
              <w:spacing w:before="0" w:after="0"/>
              <w:ind w:right="-450"/>
              <w:rPr>
                <w:rFonts w:ascii="Arial" w:hAnsi="Arial" w:cs="Arial"/>
                <w:color w:val="363534"/>
              </w:rPr>
            </w:pPr>
            <w:r w:rsidRPr="00495B3B">
              <w:rPr>
                <w:rFonts w:ascii="Arial" w:hAnsi="Arial" w:cs="Arial"/>
                <w:color w:val="363534"/>
                <w:szCs w:val="22"/>
              </w:rPr>
              <w:t xml:space="preserve">Hybrid work arrangement available: </w:t>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r w:rsidR="00495B3B" w:rsidRPr="000D71B8">
              <w:rPr>
                <w:rFonts w:ascii="Arial" w:hAnsi="Arial" w:cs="Arial"/>
                <w:color w:val="363534"/>
                <w:szCs w:val="22"/>
              </w:rPr>
              <w:tab/>
            </w:r>
            <w:r w:rsidR="00495B3B" w:rsidRPr="000D71B8">
              <w:rPr>
                <w:rFonts w:ascii="Arial" w:hAnsi="Arial" w:cs="Arial"/>
                <w:color w:val="363534"/>
              </w:rPr>
              <w:t xml:space="preserve">                </w:t>
            </w:r>
          </w:p>
        </w:tc>
      </w:tr>
      <w:tr w:rsidR="00495B3B" w:rsidRPr="00495B3B" w14:paraId="4352AE4A" w14:textId="77777777" w:rsidTr="5369F6A3">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49BBC3C8" w14:textId="60A7CE3B" w:rsidR="00495B3B" w:rsidRPr="00495B3B" w:rsidRDefault="007A3602" w:rsidP="00280D33">
            <w:pPr>
              <w:tabs>
                <w:tab w:val="left" w:pos="469"/>
                <w:tab w:val="left" w:pos="1189"/>
              </w:tabs>
              <w:spacing w:before="0" w:after="0"/>
              <w:ind w:right="-450"/>
              <w:rPr>
                <w:rFonts w:ascii="Arial" w:hAnsi="Arial" w:cs="Arial"/>
                <w:color w:val="363534"/>
                <w:szCs w:val="22"/>
              </w:rPr>
            </w:pPr>
            <w:r>
              <w:rPr>
                <w:rFonts w:ascii="Arial" w:hAnsi="Arial" w:cs="Arial"/>
                <w:color w:val="363534"/>
                <w:szCs w:val="22"/>
              </w:rPr>
              <w:t>Leading Biosecurity Office</w:t>
            </w:r>
            <w:r w:rsidR="00C57E69">
              <w:rPr>
                <w:rFonts w:ascii="Arial" w:hAnsi="Arial" w:cs="Arial"/>
                <w:color w:val="363534"/>
                <w:szCs w:val="22"/>
              </w:rPr>
              <w:t>r</w:t>
            </w:r>
            <w:r w:rsidR="00495B3B" w:rsidRPr="00495B3B">
              <w:rPr>
                <w:rFonts w:ascii="Arial" w:hAnsi="Arial" w:cs="Arial"/>
                <w:color w:val="363534"/>
                <w:szCs w:val="22"/>
              </w:rPr>
              <w:tab/>
            </w:r>
            <w:r w:rsidR="00495B3B" w:rsidRPr="00495B3B">
              <w:rPr>
                <w:rFonts w:ascii="Arial" w:hAnsi="Arial" w:cs="Arial"/>
                <w:color w:val="363534"/>
                <w:szCs w:val="22"/>
              </w:rPr>
              <w:tab/>
            </w:r>
          </w:p>
        </w:tc>
      </w:tr>
      <w:tr w:rsidR="00495B3B" w:rsidRPr="00495B3B" w14:paraId="35F6D00F" w14:textId="77777777" w:rsidTr="5369F6A3">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3B39DD97" w14:textId="4434196E" w:rsidR="00495B3B" w:rsidRPr="00495B3B" w:rsidRDefault="00EB1631" w:rsidP="031EEE1A">
            <w:pPr>
              <w:tabs>
                <w:tab w:val="left" w:pos="469"/>
                <w:tab w:val="left" w:pos="1189"/>
              </w:tabs>
              <w:spacing w:before="0" w:after="0"/>
              <w:ind w:left="57" w:right="-450"/>
              <w:rPr>
                <w:rFonts w:ascii="Arial" w:hAnsi="Arial" w:cs="Arial"/>
                <w:color w:val="363534"/>
              </w:rPr>
            </w:pP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ab/>
              <w:t>Yes</w:t>
            </w:r>
            <w:r w:rsidRPr="00495B3B">
              <w:rPr>
                <w:rFonts w:ascii="Arial" w:hAnsi="Arial" w:cs="Arial"/>
                <w:color w:val="363534"/>
                <w:szCs w:val="22"/>
              </w:rPr>
              <w:tab/>
            </w: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Pr="00495B3B">
              <w:rPr>
                <w:rFonts w:ascii="Arial" w:hAnsi="Arial" w:cs="Arial"/>
                <w:color w:val="363534"/>
                <w:szCs w:val="22"/>
              </w:rPr>
              <w:t xml:space="preserve">  No                If yes, how many?</w:t>
            </w:r>
            <w:r w:rsidR="00495B3B" w:rsidRPr="031EEE1A">
              <w:rPr>
                <w:rFonts w:ascii="Arial" w:hAnsi="Arial" w:cs="Arial"/>
                <w:color w:val="363534"/>
              </w:rPr>
              <w:t xml:space="preserve">           </w:t>
            </w:r>
          </w:p>
        </w:tc>
      </w:tr>
      <w:tr w:rsidR="00495B3B" w:rsidRPr="00495B3B" w14:paraId="70C7CF88" w14:textId="77777777" w:rsidTr="5369F6A3">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themeColor="background1" w:themeShade="A6"/>
              <w:left w:val="nil"/>
              <w:bottom w:val="single" w:sz="4" w:space="0" w:color="A6A6A6" w:themeColor="background1" w:themeShade="A6"/>
              <w:right w:val="nil"/>
            </w:tcBorders>
            <w:vAlign w:val="center"/>
          </w:tcPr>
          <w:p w14:paraId="723EDD97" w14:textId="1D5591CD" w:rsidR="00495B3B" w:rsidRPr="00495B3B" w:rsidRDefault="00C57E69" w:rsidP="097A28AC">
            <w:pPr>
              <w:spacing w:before="0" w:after="0"/>
              <w:ind w:right="-450"/>
              <w:rPr>
                <w:rFonts w:ascii="Arial" w:hAnsi="Arial" w:cs="Arial"/>
                <w:color w:val="363534"/>
              </w:rPr>
            </w:pPr>
            <w:r w:rsidRPr="000D71B8">
              <w:rPr>
                <w:rFonts w:ascii="Arial" w:hAnsi="Arial" w:cs="Arial"/>
                <w:color w:val="363534"/>
              </w:rPr>
              <w:t>Dallas Gooding</w:t>
            </w:r>
            <w:r w:rsidR="006847E7" w:rsidRPr="000D71B8">
              <w:rPr>
                <w:rFonts w:ascii="Arial" w:hAnsi="Arial" w:cs="Arial"/>
                <w:color w:val="363534"/>
              </w:rPr>
              <w:t xml:space="preserve"> </w:t>
            </w:r>
            <w:r w:rsidR="00D26C02" w:rsidRPr="000D71B8">
              <w:rPr>
                <w:rFonts w:ascii="Arial" w:hAnsi="Arial" w:cs="Arial"/>
                <w:color w:val="363534"/>
              </w:rPr>
              <w:t>–</w:t>
            </w:r>
            <w:r w:rsidR="006847E7" w:rsidRPr="097A28AC">
              <w:rPr>
                <w:rFonts w:ascii="Arial" w:hAnsi="Arial" w:cs="Arial"/>
                <w:color w:val="363534"/>
              </w:rPr>
              <w:t xml:space="preserve"> </w:t>
            </w:r>
            <w:r>
              <w:rPr>
                <w:rFonts w:ascii="Arial" w:hAnsi="Arial" w:cs="Arial"/>
                <w:color w:val="363534"/>
              </w:rPr>
              <w:t>dallas</w:t>
            </w:r>
            <w:r w:rsidR="006E1ACE">
              <w:rPr>
                <w:rFonts w:ascii="Arial" w:hAnsi="Arial" w:cs="Arial"/>
                <w:color w:val="363534"/>
              </w:rPr>
              <w:t>.</w:t>
            </w:r>
            <w:r>
              <w:rPr>
                <w:rFonts w:ascii="Arial" w:hAnsi="Arial" w:cs="Arial"/>
                <w:color w:val="363534"/>
              </w:rPr>
              <w:t>gooding</w:t>
            </w:r>
            <w:hyperlink r:id="rId33">
              <w:r w:rsidR="00D26C02" w:rsidRPr="006E1ACE">
                <w:rPr>
                  <w:rStyle w:val="Hyperlink"/>
                  <w:rFonts w:ascii="Arial" w:hAnsi="Arial" w:cs="Arial"/>
                  <w:u w:val="none"/>
                </w:rPr>
                <w:t>@agriculture.vic.gov.au</w:t>
              </w:r>
            </w:hyperlink>
            <w:r w:rsidR="00D26C02" w:rsidRPr="097A28AC">
              <w:rPr>
                <w:rFonts w:ascii="Arial" w:hAnsi="Arial" w:cs="Arial"/>
                <w:color w:val="363534"/>
              </w:rPr>
              <w:t xml:space="preserve"> or </w:t>
            </w:r>
            <w:r w:rsidR="008059FE" w:rsidRPr="097A28AC">
              <w:rPr>
                <w:rFonts w:ascii="Arial" w:hAnsi="Arial" w:cs="Arial"/>
                <w:color w:val="363534"/>
              </w:rPr>
              <w:t>04</w:t>
            </w:r>
            <w:r w:rsidR="00231145">
              <w:rPr>
                <w:rFonts w:ascii="Arial" w:hAnsi="Arial" w:cs="Arial"/>
                <w:color w:val="363534"/>
              </w:rPr>
              <w:t>07</w:t>
            </w:r>
            <w:r w:rsidR="0007586E">
              <w:rPr>
                <w:rFonts w:ascii="Arial" w:hAnsi="Arial" w:cs="Arial"/>
                <w:color w:val="363534"/>
              </w:rPr>
              <w:t xml:space="preserve"> 043 517</w:t>
            </w:r>
          </w:p>
        </w:tc>
      </w:tr>
    </w:tbl>
    <w:p w14:paraId="696DD84D" w14:textId="28BA99C3" w:rsidR="00495B3B" w:rsidRPr="00495B3B" w:rsidRDefault="00EB1631" w:rsidP="00495B3B">
      <w:pPr>
        <w:keepNext/>
        <w:spacing w:line="240" w:lineRule="auto"/>
        <w:ind w:right="-2"/>
        <w:rPr>
          <w:rFonts w:ascii="Arial" w:hAnsi="Arial" w:cs="Arial"/>
          <w:bCs/>
          <w:color w:val="442D97"/>
          <w:sz w:val="28"/>
          <w:szCs w:val="28"/>
          <w:lang w:eastAsia="zh-CN"/>
        </w:rPr>
      </w:pPr>
      <w:r>
        <w:rPr>
          <w:rFonts w:ascii="Arial" w:hAnsi="Arial" w:cs="Arial"/>
          <w:bCs/>
          <w:color w:val="442D97"/>
          <w:sz w:val="28"/>
          <w:szCs w:val="28"/>
          <w:lang w:eastAsia="zh-CN"/>
        </w:rPr>
        <w:br/>
      </w:r>
      <w:r w:rsidR="00495B3B" w:rsidRPr="00495B3B">
        <w:rPr>
          <w:rFonts w:ascii="Arial" w:hAnsi="Arial" w:cs="Arial"/>
          <w:bCs/>
          <w:color w:val="442D97"/>
          <w:sz w:val="28"/>
          <w:szCs w:val="28"/>
          <w:lang w:eastAsia="zh-CN"/>
        </w:rPr>
        <w:t>Position purpose</w:t>
      </w:r>
    </w:p>
    <w:p w14:paraId="364BEAC0" w14:textId="77777777" w:rsidR="004C7C5E" w:rsidRPr="004C7C5E" w:rsidRDefault="004C7C5E" w:rsidP="004C7C5E">
      <w:pPr>
        <w:jc w:val="both"/>
        <w:rPr>
          <w:rFonts w:cstheme="minorHAnsi"/>
          <w:lang w:val="en-US"/>
        </w:rPr>
      </w:pPr>
      <w:bookmarkStart w:id="3" w:name="_Hlk74837223"/>
      <w:r w:rsidRPr="004C7C5E">
        <w:rPr>
          <w:rFonts w:cstheme="minorHAnsi"/>
          <w:lang w:val="en-US"/>
        </w:rPr>
        <w:t>As a Biosecurity Officer within the Plants, Chemicals and Invasives (PCI) Branch, Agriculture Victoria, you will contribute to protecting Victoria’s agricultural industries, environment and communities from biosecurity risks. Working as part of a diverse regional team, you will support the delivery of high-quality services that strengthen Victoria’s preparedness for, and response to, biosecurity threats and agricultural emergencies.</w:t>
      </w:r>
    </w:p>
    <w:p w14:paraId="1979898A" w14:textId="77777777" w:rsidR="004C7C5E" w:rsidRPr="004C7C5E" w:rsidRDefault="004C7C5E" w:rsidP="004C7C5E">
      <w:pPr>
        <w:jc w:val="both"/>
        <w:rPr>
          <w:rFonts w:cstheme="minorHAnsi"/>
          <w:lang w:val="en-US"/>
        </w:rPr>
      </w:pPr>
      <w:r w:rsidRPr="004C7C5E">
        <w:rPr>
          <w:rFonts w:cstheme="minorHAnsi"/>
          <w:lang w:val="en-US"/>
        </w:rPr>
        <w:t>Biosecurity Officers are located throughout Victoria and work closely with industry, land managers, community groups and government agencies to support invasive plant and animal management, plant biosecurity activities, pest and disease surveillance for market access, monitoring of agricultural chemical use, and preparedness, response and recovery activities associated with biosecurity incidents and agricultural emergencies.</w:t>
      </w:r>
    </w:p>
    <w:p w14:paraId="669E390A" w14:textId="77777777" w:rsidR="004C7C5E" w:rsidRPr="004C7C5E" w:rsidRDefault="004C7C5E" w:rsidP="004C7C5E">
      <w:pPr>
        <w:jc w:val="both"/>
        <w:rPr>
          <w:rFonts w:cstheme="minorHAnsi"/>
          <w:lang w:val="en-US"/>
        </w:rPr>
      </w:pPr>
      <w:r w:rsidRPr="004C7C5E">
        <w:rPr>
          <w:rFonts w:cstheme="minorHAnsi"/>
          <w:lang w:val="en-US"/>
        </w:rPr>
        <w:t xml:space="preserve">The position has regulatory responsibilities under the </w:t>
      </w:r>
      <w:r w:rsidRPr="004C7C5E">
        <w:rPr>
          <w:rFonts w:cstheme="minorHAnsi"/>
          <w:i/>
          <w:iCs/>
          <w:lang w:val="en-US"/>
        </w:rPr>
        <w:t>Catchment and Land Protection Act 1994</w:t>
      </w:r>
      <w:r w:rsidRPr="004C7C5E">
        <w:rPr>
          <w:rFonts w:cstheme="minorHAnsi"/>
          <w:lang w:val="en-US"/>
        </w:rPr>
        <w:t xml:space="preserve">, the </w:t>
      </w:r>
      <w:r w:rsidRPr="004C7C5E">
        <w:rPr>
          <w:rFonts w:cstheme="minorHAnsi"/>
          <w:i/>
          <w:iCs/>
          <w:lang w:val="en-US"/>
        </w:rPr>
        <w:t>Agricultural and Veterinary Chemicals (Control of Use) Act 1992</w:t>
      </w:r>
      <w:r w:rsidRPr="004C7C5E">
        <w:rPr>
          <w:rFonts w:cstheme="minorHAnsi"/>
          <w:lang w:val="en-US"/>
        </w:rPr>
        <w:t xml:space="preserve">, and the </w:t>
      </w:r>
      <w:r w:rsidRPr="004C7C5E">
        <w:rPr>
          <w:rFonts w:cstheme="minorHAnsi"/>
          <w:i/>
          <w:iCs/>
          <w:lang w:val="en-US"/>
        </w:rPr>
        <w:t>Plant Biosecurity Act 2010</w:t>
      </w:r>
      <w:r w:rsidRPr="004C7C5E">
        <w:rPr>
          <w:rFonts w:cstheme="minorHAnsi"/>
          <w:lang w:val="en-US"/>
        </w:rPr>
        <w:t xml:space="preserve"> (limited powers).</w:t>
      </w:r>
    </w:p>
    <w:p w14:paraId="5EFF2087" w14:textId="72F953EB" w:rsidR="004C7C5E" w:rsidRPr="004C7C5E" w:rsidRDefault="004C7C5E" w:rsidP="004C7C5E">
      <w:pPr>
        <w:jc w:val="both"/>
        <w:rPr>
          <w:rFonts w:cstheme="minorHAnsi"/>
          <w:lang w:val="en-US"/>
        </w:rPr>
      </w:pPr>
      <w:r w:rsidRPr="004C7C5E">
        <w:rPr>
          <w:rFonts w:cstheme="minorHAnsi"/>
          <w:lang w:val="en-US"/>
        </w:rPr>
        <w:t xml:space="preserve">As </w:t>
      </w:r>
      <w:r>
        <w:rPr>
          <w:rFonts w:cstheme="minorHAnsi"/>
          <w:lang w:val="en-US"/>
        </w:rPr>
        <w:t>an Authorised O</w:t>
      </w:r>
      <w:r w:rsidRPr="004C7C5E">
        <w:rPr>
          <w:rFonts w:cstheme="minorHAnsi"/>
          <w:lang w:val="en-US"/>
        </w:rPr>
        <w:t>fficer, you will undertake training to achieve a Certificate IV in Government Investigations and develop the skills required to conduct investigations, gather evidence and, where necessary, provide evidence in court proceedings.</w:t>
      </w:r>
    </w:p>
    <w:p w14:paraId="7C8FCA75" w14:textId="77777777" w:rsidR="004C7C5E" w:rsidRPr="004C7C5E" w:rsidRDefault="004C7C5E" w:rsidP="004C7C5E">
      <w:pPr>
        <w:jc w:val="both"/>
        <w:rPr>
          <w:rFonts w:cstheme="minorHAnsi"/>
          <w:lang w:val="en-US"/>
        </w:rPr>
      </w:pPr>
      <w:r w:rsidRPr="004C7C5E">
        <w:rPr>
          <w:rFonts w:cstheme="minorHAnsi"/>
          <w:lang w:val="en-US"/>
        </w:rPr>
        <w:t>You will work effectively within a small, high-performing team operating in an integrated and flexible business environment. The role requires a collaborative approach, with opportunities to support other programs and regions as business needs arise. You will build and maintain productive relationships with internal colleagues and a broad range of stakeholders, including private landowners, industry representatives, community groups and other government agencies, while contributing to a wide range of biosecurity and regulatory activities across the branch.</w:t>
      </w:r>
    </w:p>
    <w:p w14:paraId="632573A9" w14:textId="77777777" w:rsidR="00224215" w:rsidRPr="000058E0" w:rsidRDefault="00224215" w:rsidP="00224215">
      <w:pPr>
        <w:keepNext/>
        <w:spacing w:line="240" w:lineRule="auto"/>
        <w:rPr>
          <w:rFonts w:ascii="Arial" w:hAnsi="Arial" w:cs="Arial"/>
          <w:bCs/>
          <w:i/>
          <w:color w:val="442D97"/>
          <w:sz w:val="30"/>
          <w:szCs w:val="22"/>
        </w:rPr>
      </w:pPr>
      <w:bookmarkStart w:id="4" w:name="_Hlk175234646"/>
      <w:bookmarkEnd w:id="3"/>
      <w:r w:rsidRPr="00495B3B">
        <w:rPr>
          <w:rFonts w:ascii="Arial" w:hAnsi="Arial" w:cs="Arial"/>
          <w:bCs/>
          <w:color w:val="442D97"/>
          <w:sz w:val="28"/>
          <w:szCs w:val="28"/>
          <w:lang w:eastAsia="zh-CN"/>
        </w:rPr>
        <w:lastRenderedPageBreak/>
        <w:t>Context</w:t>
      </w:r>
    </w:p>
    <w:p w14:paraId="2ED315E1" w14:textId="77777777" w:rsidR="00224215" w:rsidRPr="007F12E1" w:rsidRDefault="00224215" w:rsidP="00224215">
      <w:pPr>
        <w:keepNext/>
        <w:spacing w:line="240" w:lineRule="auto"/>
        <w:rPr>
          <w:rFonts w:ascii="Arial" w:hAnsi="Arial" w:cs="Arial"/>
          <w:i/>
          <w:iCs/>
          <w:noProof/>
          <w:color w:val="000000"/>
          <w:lang w:eastAsia="zh-CN"/>
        </w:rPr>
      </w:pPr>
      <w:r w:rsidRPr="007F12E1">
        <w:rPr>
          <w:rFonts w:ascii="Arial" w:hAnsi="Arial" w:cs="Arial"/>
          <w:i/>
          <w:iCs/>
          <w:noProof/>
          <w:color w:val="000000"/>
          <w:lang w:eastAsia="zh-CN"/>
        </w:rPr>
        <w:t>The Group</w:t>
      </w:r>
    </w:p>
    <w:p w14:paraId="72FB1966" w14:textId="77777777" w:rsidR="00224215" w:rsidRDefault="00224215" w:rsidP="00224215">
      <w:pPr>
        <w:keepNext/>
        <w:spacing w:line="240" w:lineRule="auto"/>
        <w:rPr>
          <w:rFonts w:ascii="Arial" w:hAnsi="Arial" w:cs="Arial"/>
          <w:noProof/>
          <w:color w:val="000000"/>
          <w:lang w:eastAsia="zh-CN"/>
        </w:rPr>
      </w:pPr>
      <w:r w:rsidRPr="00546443">
        <w:rPr>
          <w:rFonts w:ascii="Arial" w:hAnsi="Arial" w:cs="Arial"/>
          <w:b/>
          <w:bCs/>
          <w:noProof/>
          <w:color w:val="000000"/>
          <w:lang w:eastAsia="zh-CN"/>
        </w:rPr>
        <w:t>Agriculture Victoria</w:t>
      </w:r>
      <w:r w:rsidRPr="00546443">
        <w:rPr>
          <w:rFonts w:ascii="Arial" w:hAnsi="Arial" w:cs="Arial"/>
          <w:noProof/>
          <w:color w:val="000000"/>
          <w:lang w:eastAsia="zh-CN"/>
        </w:rPr>
        <w:t xml:space="preserve"> partners with farmers, industries, communities, government and research organisations to grow, modernise, protect and promote Victoria’s agriculture. Agriculture Victoria forms part of an extensive local, national and international system to protect animal welfare and biosecurity, and promote domestic animal management, deliver policy, programs and research to understand emerging agricultural challenges like climate change, manage critical industry transitions such as forestry, and enable economic productivity through innovative farming systems, skills and technologies.</w:t>
      </w:r>
    </w:p>
    <w:p w14:paraId="75678BF6" w14:textId="42FD72C4" w:rsidR="00224215" w:rsidRPr="00E53E95" w:rsidRDefault="00B11755" w:rsidP="00224215">
      <w:pPr>
        <w:keepNext/>
        <w:spacing w:line="240" w:lineRule="auto"/>
        <w:rPr>
          <w:rFonts w:ascii="Arial" w:hAnsi="Arial" w:cs="Arial"/>
          <w:noProof/>
          <w:color w:val="000000"/>
          <w:lang w:eastAsia="zh-CN"/>
        </w:rPr>
      </w:pPr>
      <w:r>
        <w:rPr>
          <w:color w:val="FF0000"/>
        </w:rPr>
        <w:br/>
      </w:r>
      <w:r w:rsidR="00224215" w:rsidRPr="0D56B122">
        <w:rPr>
          <w:rFonts w:ascii="Arial" w:hAnsi="Arial" w:cs="Arial"/>
          <w:i/>
          <w:iCs/>
          <w:noProof/>
          <w:color w:val="000000"/>
          <w:lang w:eastAsia="zh-CN"/>
        </w:rPr>
        <w:t>The Division</w:t>
      </w:r>
      <w:r w:rsidR="00224215" w:rsidRPr="0D56B122">
        <w:rPr>
          <w:rFonts w:ascii="Arial" w:hAnsi="Arial" w:cs="Arial"/>
          <w:noProof/>
          <w:color w:val="000000"/>
          <w:lang w:eastAsia="zh-CN"/>
        </w:rPr>
        <w:t> </w:t>
      </w:r>
    </w:p>
    <w:p w14:paraId="2071541B" w14:textId="77777777" w:rsidR="00224215" w:rsidRPr="00A93BB5" w:rsidRDefault="00224215" w:rsidP="00224215">
      <w:pPr>
        <w:keepNext/>
        <w:spacing w:line="240" w:lineRule="auto"/>
        <w:rPr>
          <w:rFonts w:ascii="Arial" w:hAnsi="Arial" w:cs="Arial"/>
          <w:noProof/>
          <w:lang w:eastAsia="zh-CN"/>
        </w:rPr>
      </w:pPr>
      <w:r w:rsidRPr="00A93BB5">
        <w:rPr>
          <w:rFonts w:ascii="Arial" w:hAnsi="Arial" w:cs="Arial"/>
          <w:noProof/>
          <w:lang w:eastAsia="zh-CN"/>
        </w:rPr>
        <w:t xml:space="preserve">The </w:t>
      </w:r>
      <w:r w:rsidRPr="00A93BB5">
        <w:rPr>
          <w:rFonts w:ascii="Arial" w:hAnsi="Arial" w:cs="Arial"/>
          <w:b/>
          <w:bCs/>
          <w:noProof/>
          <w:lang w:eastAsia="zh-CN"/>
        </w:rPr>
        <w:t>Biosecurity Victoria (BV) division</w:t>
      </w:r>
      <w:r w:rsidRPr="00A93BB5">
        <w:rPr>
          <w:rFonts w:ascii="Arial" w:hAnsi="Arial" w:cs="Arial"/>
          <w:noProof/>
          <w:lang w:eastAsia="zh-CN"/>
        </w:rPr>
        <w:t xml:space="preserve"> delivers a broad range of activities that, in partnership with industry and community, serve to protect the agriculture sector, community and environment from biosecurity threats and effectively regulate welfare and domestic animal issues. Key services include:</w:t>
      </w:r>
    </w:p>
    <w:p w14:paraId="36B44D7A" w14:textId="77777777" w:rsidR="00224215" w:rsidRPr="00A93BB5" w:rsidRDefault="00224215" w:rsidP="00224215">
      <w:pPr>
        <w:keepNext/>
        <w:numPr>
          <w:ilvl w:val="0"/>
          <w:numId w:val="21"/>
        </w:numPr>
        <w:spacing w:line="240" w:lineRule="auto"/>
        <w:rPr>
          <w:rFonts w:ascii="Arial" w:hAnsi="Arial" w:cs="Arial"/>
          <w:noProof/>
          <w:lang w:eastAsia="zh-CN"/>
        </w:rPr>
      </w:pPr>
      <w:r w:rsidRPr="00A93BB5">
        <w:rPr>
          <w:rFonts w:ascii="Arial" w:hAnsi="Arial" w:cs="Arial"/>
          <w:noProof/>
          <w:lang w:eastAsia="zh-CN"/>
        </w:rPr>
        <w:t>Maintaining and improving access to domestic and international markets for Victorian products</w:t>
      </w:r>
    </w:p>
    <w:p w14:paraId="3E0D079A" w14:textId="77777777" w:rsidR="00224215" w:rsidRPr="00A93BB5" w:rsidRDefault="00224215" w:rsidP="00224215">
      <w:pPr>
        <w:keepNext/>
        <w:numPr>
          <w:ilvl w:val="0"/>
          <w:numId w:val="21"/>
        </w:numPr>
        <w:spacing w:line="240" w:lineRule="auto"/>
        <w:rPr>
          <w:rFonts w:ascii="Arial" w:hAnsi="Arial" w:cs="Arial"/>
          <w:noProof/>
          <w:lang w:eastAsia="zh-CN"/>
        </w:rPr>
      </w:pPr>
      <w:r w:rsidRPr="00A93BB5">
        <w:rPr>
          <w:rFonts w:ascii="Arial" w:hAnsi="Arial" w:cs="Arial"/>
          <w:noProof/>
          <w:lang w:eastAsia="zh-CN"/>
        </w:rPr>
        <w:t>Preparing for, responding to, and facilitating recovery from biosecurity emergencies</w:t>
      </w:r>
    </w:p>
    <w:p w14:paraId="14E98753" w14:textId="77777777" w:rsidR="00224215" w:rsidRPr="00A93BB5" w:rsidRDefault="00224215" w:rsidP="00224215">
      <w:pPr>
        <w:keepNext/>
        <w:numPr>
          <w:ilvl w:val="0"/>
          <w:numId w:val="21"/>
        </w:numPr>
        <w:spacing w:line="240" w:lineRule="auto"/>
        <w:rPr>
          <w:rFonts w:ascii="Arial" w:hAnsi="Arial" w:cs="Arial"/>
          <w:noProof/>
          <w:lang w:eastAsia="zh-CN"/>
        </w:rPr>
      </w:pPr>
      <w:r w:rsidRPr="00A93BB5">
        <w:rPr>
          <w:rFonts w:ascii="Arial" w:hAnsi="Arial" w:cs="Arial"/>
          <w:noProof/>
          <w:lang w:eastAsia="zh-CN"/>
        </w:rPr>
        <w:t>Ensuring early detection and preventing the introduction and spread of plant and animal pests/diseases and invasive species</w:t>
      </w:r>
    </w:p>
    <w:p w14:paraId="5DF92F9A" w14:textId="77777777" w:rsidR="00224215" w:rsidRPr="00A93BB5" w:rsidRDefault="00224215" w:rsidP="00224215">
      <w:pPr>
        <w:keepNext/>
        <w:numPr>
          <w:ilvl w:val="0"/>
          <w:numId w:val="21"/>
        </w:numPr>
        <w:spacing w:line="240" w:lineRule="auto"/>
        <w:rPr>
          <w:rFonts w:ascii="Arial" w:hAnsi="Arial" w:cs="Arial"/>
          <w:noProof/>
          <w:lang w:eastAsia="zh-CN"/>
        </w:rPr>
      </w:pPr>
      <w:r w:rsidRPr="00A93BB5">
        <w:rPr>
          <w:rFonts w:ascii="Arial" w:hAnsi="Arial" w:cs="Arial"/>
          <w:noProof/>
          <w:lang w:eastAsia="zh-CN"/>
        </w:rPr>
        <w:t>Ensuring compliance with responsibilities associated with animal welfare, chemical use, invasive species, plant and animal pest and diseases through education and enforcement</w:t>
      </w:r>
    </w:p>
    <w:p w14:paraId="3BA4067B" w14:textId="77777777" w:rsidR="00224215" w:rsidRPr="00A93BB5" w:rsidRDefault="00224215" w:rsidP="00224215">
      <w:pPr>
        <w:keepNext/>
        <w:numPr>
          <w:ilvl w:val="0"/>
          <w:numId w:val="21"/>
        </w:numPr>
        <w:spacing w:line="240" w:lineRule="auto"/>
        <w:rPr>
          <w:rFonts w:ascii="Arial" w:hAnsi="Arial" w:cs="Arial"/>
          <w:noProof/>
          <w:lang w:eastAsia="zh-CN"/>
        </w:rPr>
      </w:pPr>
      <w:r w:rsidRPr="00A93BB5">
        <w:rPr>
          <w:rFonts w:ascii="Arial" w:hAnsi="Arial" w:cs="Arial"/>
          <w:noProof/>
          <w:lang w:eastAsia="zh-CN"/>
        </w:rPr>
        <w:t>Supporting enhancing traceability and product integrity across the agricultural supply chain</w:t>
      </w:r>
    </w:p>
    <w:p w14:paraId="1E9966DD" w14:textId="77777777" w:rsidR="00224215" w:rsidRPr="00CB49E2" w:rsidRDefault="00224215" w:rsidP="00224215">
      <w:pPr>
        <w:keepNext/>
        <w:numPr>
          <w:ilvl w:val="0"/>
          <w:numId w:val="21"/>
        </w:numPr>
        <w:spacing w:line="240" w:lineRule="auto"/>
        <w:rPr>
          <w:rFonts w:ascii="Arial" w:hAnsi="Arial" w:cs="Arial"/>
          <w:noProof/>
          <w:lang w:eastAsia="zh-CN"/>
        </w:rPr>
      </w:pPr>
      <w:r w:rsidRPr="00A93BB5">
        <w:rPr>
          <w:rFonts w:ascii="Arial" w:hAnsi="Arial" w:cs="Arial"/>
          <w:noProof/>
          <w:lang w:eastAsia="zh-CN"/>
        </w:rPr>
        <w:t>Scientific and domestic animal license regulation services</w:t>
      </w:r>
    </w:p>
    <w:p w14:paraId="7E0BFF61" w14:textId="77777777" w:rsidR="00224215" w:rsidRDefault="00224215" w:rsidP="00224215">
      <w:pPr>
        <w:pStyle w:val="paragraph"/>
        <w:spacing w:before="0" w:beforeAutospacing="0" w:after="0" w:afterAutospacing="0"/>
        <w:textAlignment w:val="baseline"/>
        <w:rPr>
          <w:rStyle w:val="normaltextrun"/>
          <w:rFonts w:ascii="Arial" w:hAnsi="Arial" w:cs="Arial"/>
          <w:i/>
          <w:iCs/>
          <w:color w:val="000000"/>
          <w:sz w:val="20"/>
          <w:szCs w:val="20"/>
        </w:rPr>
      </w:pPr>
    </w:p>
    <w:p w14:paraId="2D5116F0" w14:textId="77777777" w:rsidR="00224215" w:rsidRDefault="00224215" w:rsidP="00224215">
      <w:pPr>
        <w:pStyle w:val="paragraph"/>
        <w:spacing w:before="0" w:beforeAutospacing="0" w:after="0" w:afterAutospacing="0"/>
        <w:textAlignment w:val="baseline"/>
        <w:rPr>
          <w:rStyle w:val="normaltextrun"/>
          <w:rFonts w:ascii="Arial" w:hAnsi="Arial" w:cs="Arial"/>
          <w:i/>
          <w:iCs/>
          <w:color w:val="000000"/>
          <w:sz w:val="20"/>
          <w:szCs w:val="20"/>
        </w:rPr>
      </w:pPr>
      <w:r>
        <w:rPr>
          <w:rStyle w:val="normaltextrun"/>
          <w:rFonts w:ascii="Arial" w:hAnsi="Arial" w:cs="Arial"/>
          <w:i/>
          <w:iCs/>
          <w:color w:val="000000"/>
          <w:sz w:val="20"/>
          <w:szCs w:val="20"/>
        </w:rPr>
        <w:t>The Branch</w:t>
      </w:r>
    </w:p>
    <w:p w14:paraId="1AE9C1D7" w14:textId="77777777" w:rsidR="00224215" w:rsidRPr="006D767A" w:rsidRDefault="00224215" w:rsidP="00224215">
      <w:pPr>
        <w:pStyle w:val="paragraph"/>
        <w:spacing w:before="0" w:beforeAutospacing="0" w:after="0" w:afterAutospacing="0"/>
        <w:textAlignment w:val="baseline"/>
        <w:rPr>
          <w:rFonts w:ascii="Arial" w:hAnsi="Arial" w:cs="Arial"/>
          <w:i/>
          <w:iCs/>
          <w:color w:val="000000"/>
          <w:sz w:val="20"/>
          <w:szCs w:val="20"/>
        </w:rPr>
      </w:pPr>
    </w:p>
    <w:p w14:paraId="47A5774F" w14:textId="1028A5BE" w:rsidR="00495B3B" w:rsidRPr="00495B3B" w:rsidRDefault="00224215" w:rsidP="00224215">
      <w:pPr>
        <w:keepNext/>
        <w:tabs>
          <w:tab w:val="left" w:pos="720"/>
          <w:tab w:val="left" w:pos="1440"/>
          <w:tab w:val="left" w:pos="2160"/>
          <w:tab w:val="left" w:pos="2880"/>
          <w:tab w:val="left" w:pos="3600"/>
          <w:tab w:val="left" w:pos="4320"/>
        </w:tabs>
        <w:spacing w:line="240" w:lineRule="auto"/>
        <w:rPr>
          <w:rFonts w:ascii="Arial" w:hAnsi="Arial" w:cs="Arial"/>
          <w:color w:val="442D97"/>
          <w:sz w:val="28"/>
          <w:szCs w:val="28"/>
          <w:lang w:eastAsia="zh-CN"/>
        </w:rPr>
      </w:pPr>
      <w:r>
        <w:rPr>
          <w:rStyle w:val="normaltextrun"/>
          <w:rFonts w:ascii="Arial" w:hAnsi="Arial" w:cs="Arial"/>
        </w:rPr>
        <w:t xml:space="preserve">The </w:t>
      </w:r>
      <w:r>
        <w:rPr>
          <w:rStyle w:val="normaltextrun"/>
          <w:rFonts w:ascii="Arial" w:hAnsi="Arial" w:cs="Arial"/>
          <w:b/>
          <w:bCs/>
        </w:rPr>
        <w:t>Plants Chemicals and Invasives (PCI) branch</w:t>
      </w:r>
      <w:r>
        <w:rPr>
          <w:rStyle w:val="normaltextrun"/>
          <w:rFonts w:ascii="Arial" w:hAnsi="Arial" w:cs="Arial"/>
        </w:rPr>
        <w:t xml:space="preserve"> </w:t>
      </w:r>
      <w:r w:rsidRPr="00037DA9">
        <w:rPr>
          <w:rFonts w:ascii="Arial" w:hAnsi="Arial" w:cs="Arial"/>
        </w:rPr>
        <w:t>delivers a range of compliance activities and services to enable market access for Victoria's horticultural sector and to protect the state from emerging risks associated with exotic pests, apiary pests, marine pests, and high-risk plants and animals. PCI also supports Victoria's agriculture and natural environment from the impacts of established invasive pests, and chemical use.  An important element of PCI’s focus is delivering targeted programs that support voluntary compliance through community and industry engagement and educational programs. The branch also delivers essential agricultural regulatory services for Victoria (including NLIS, Tags</w:t>
      </w:r>
      <w:r>
        <w:rPr>
          <w:rFonts w:ascii="Arial" w:hAnsi="Arial" w:cs="Arial"/>
        </w:rPr>
        <w:t xml:space="preserve"> </w:t>
      </w:r>
      <w:r w:rsidRPr="00037DA9">
        <w:rPr>
          <w:rFonts w:ascii="Arial" w:hAnsi="Arial" w:cs="Arial"/>
        </w:rPr>
        <w:t>online, bee registrations, chemical permits and market access permissions) through the Biosecurity Service Centre.</w:t>
      </w:r>
      <w:r>
        <w:rPr>
          <w:rFonts w:ascii="Arial" w:hAnsi="Arial" w:cs="Arial"/>
        </w:rPr>
        <w:br/>
      </w:r>
      <w:r w:rsidR="00B11755">
        <w:rPr>
          <w:rFonts w:ascii="Arial" w:hAnsi="Arial" w:cs="Arial"/>
          <w:color w:val="442D97" w:themeColor="accent4" w:themeTint="BF"/>
          <w:sz w:val="28"/>
          <w:szCs w:val="28"/>
          <w:lang w:eastAsia="zh-CN"/>
        </w:rPr>
        <w:br/>
      </w:r>
      <w:r w:rsidR="00495B3B" w:rsidRPr="5369F6A3">
        <w:rPr>
          <w:rFonts w:ascii="Arial" w:hAnsi="Arial" w:cs="Arial"/>
          <w:color w:val="442D97" w:themeColor="accent4" w:themeTint="BF"/>
          <w:sz w:val="28"/>
          <w:szCs w:val="28"/>
          <w:lang w:eastAsia="zh-CN"/>
        </w:rPr>
        <w:t>Accountabilities</w:t>
      </w:r>
    </w:p>
    <w:p w14:paraId="08E99E08" w14:textId="50B41C9D" w:rsidR="00CA7F24" w:rsidRDefault="00207BD8" w:rsidP="00CA7F24">
      <w:pPr>
        <w:pStyle w:val="ListParagraph"/>
        <w:numPr>
          <w:ilvl w:val="0"/>
          <w:numId w:val="20"/>
        </w:numPr>
        <w:spacing w:before="0" w:after="0" w:line="300" w:lineRule="atLeast"/>
        <w:rPr>
          <w:rFonts w:cstheme="minorBidi"/>
          <w:i/>
          <w:iCs/>
          <w:color w:val="000000"/>
          <w:szCs w:val="24"/>
          <w:lang w:eastAsia="zh-CN"/>
        </w:rPr>
      </w:pPr>
      <w:r w:rsidRPr="00207BD8">
        <w:rPr>
          <w:rFonts w:cstheme="minorBidi"/>
          <w:color w:val="000000"/>
          <w:szCs w:val="24"/>
          <w:lang w:eastAsia="zh-CN"/>
        </w:rPr>
        <w:t xml:space="preserve">Successfully complete required training and achieve appointment as an Authorised Officer under the </w:t>
      </w:r>
      <w:r w:rsidRPr="00207BD8">
        <w:rPr>
          <w:rFonts w:cstheme="minorBidi"/>
          <w:i/>
          <w:iCs/>
          <w:color w:val="000000"/>
          <w:szCs w:val="24"/>
          <w:lang w:eastAsia="zh-CN"/>
        </w:rPr>
        <w:t>Catchment and Land Protection Act 1994, Plant Biosecurity Act 2010</w:t>
      </w:r>
      <w:r w:rsidRPr="00207BD8">
        <w:rPr>
          <w:rFonts w:cstheme="minorBidi"/>
          <w:color w:val="000000"/>
          <w:szCs w:val="24"/>
          <w:lang w:eastAsia="zh-CN"/>
        </w:rPr>
        <w:t>, and the</w:t>
      </w:r>
      <w:r w:rsidRPr="00207BD8">
        <w:rPr>
          <w:rFonts w:cstheme="minorBidi"/>
          <w:i/>
          <w:iCs/>
          <w:color w:val="000000"/>
          <w:szCs w:val="24"/>
          <w:lang w:eastAsia="zh-CN"/>
        </w:rPr>
        <w:t xml:space="preserve"> Agricultural and Veterinary Chemicals (Control of Use) Act 1992.</w:t>
      </w:r>
    </w:p>
    <w:p w14:paraId="6C2D66D6" w14:textId="77777777" w:rsidR="00EB1631" w:rsidRDefault="00EB1631" w:rsidP="00EB1631">
      <w:pPr>
        <w:pStyle w:val="ListParagraph"/>
        <w:spacing w:before="0" w:after="0" w:line="300" w:lineRule="atLeast"/>
        <w:rPr>
          <w:rFonts w:cstheme="minorBidi"/>
          <w:i/>
          <w:iCs/>
          <w:color w:val="000000"/>
          <w:szCs w:val="24"/>
          <w:lang w:eastAsia="zh-CN"/>
        </w:rPr>
      </w:pPr>
    </w:p>
    <w:p w14:paraId="5A835851" w14:textId="24CF12E9" w:rsidR="00CA7F24" w:rsidRPr="00120597" w:rsidRDefault="00CA7F24" w:rsidP="00CA7F24">
      <w:pPr>
        <w:pStyle w:val="ListParagraph"/>
        <w:numPr>
          <w:ilvl w:val="0"/>
          <w:numId w:val="20"/>
        </w:numPr>
        <w:spacing w:before="0" w:after="0" w:line="300" w:lineRule="atLeast"/>
        <w:rPr>
          <w:rFonts w:cstheme="minorHAnsi"/>
          <w:szCs w:val="22"/>
        </w:rPr>
      </w:pPr>
      <w:r w:rsidRPr="00120597">
        <w:rPr>
          <w:rFonts w:cstheme="minorHAnsi"/>
          <w:szCs w:val="22"/>
        </w:rPr>
        <w:t>Under guidance and supervision, undertake surveillance, monitoring and compliance activities relating to invasive plants and animals, plant pests and diseases, and the use of agricultural chemicals.</w:t>
      </w:r>
      <w:r w:rsidR="00EB1631">
        <w:rPr>
          <w:rFonts w:cstheme="minorHAnsi"/>
          <w:szCs w:val="22"/>
        </w:rPr>
        <w:br/>
      </w:r>
    </w:p>
    <w:p w14:paraId="6001BD8D" w14:textId="37152F2A" w:rsidR="00CA7F24" w:rsidRPr="00120597" w:rsidRDefault="00CA7F24" w:rsidP="00CA7F24">
      <w:pPr>
        <w:pStyle w:val="ListParagraph"/>
        <w:numPr>
          <w:ilvl w:val="0"/>
          <w:numId w:val="20"/>
        </w:numPr>
        <w:spacing w:before="0" w:after="0" w:line="300" w:lineRule="atLeast"/>
        <w:rPr>
          <w:rFonts w:cstheme="minorHAnsi"/>
          <w:szCs w:val="22"/>
        </w:rPr>
      </w:pPr>
      <w:r w:rsidRPr="00120597">
        <w:rPr>
          <w:rFonts w:cstheme="minorHAnsi"/>
          <w:szCs w:val="22"/>
        </w:rPr>
        <w:t>Work collaboratively with land managers, community groups, industry stakeholders and government agencies to build capability, provide best-practice advice, and support coordinated, cross-tenure approaches to invasive species management.</w:t>
      </w:r>
      <w:r w:rsidR="00EB1631">
        <w:rPr>
          <w:rFonts w:cstheme="minorHAnsi"/>
          <w:szCs w:val="22"/>
        </w:rPr>
        <w:br/>
      </w:r>
    </w:p>
    <w:p w14:paraId="53A747EE" w14:textId="42BF32C7" w:rsidR="00207BD8" w:rsidRPr="00120597" w:rsidRDefault="00120597" w:rsidP="00120597">
      <w:pPr>
        <w:pStyle w:val="ListParagraph"/>
        <w:numPr>
          <w:ilvl w:val="0"/>
          <w:numId w:val="20"/>
        </w:numPr>
        <w:spacing w:before="0" w:after="0" w:line="300" w:lineRule="atLeast"/>
        <w:rPr>
          <w:rFonts w:cstheme="minorHAnsi"/>
          <w:szCs w:val="22"/>
        </w:rPr>
      </w:pPr>
      <w:r w:rsidRPr="00120597">
        <w:rPr>
          <w:rFonts w:cstheme="minorHAnsi"/>
          <w:szCs w:val="22"/>
        </w:rPr>
        <w:t>Contribute to the preparedness for, response to and recovery from biosecurity incidents, emergency animal diseases, plant pest incursions and other agricultural emergencies.</w:t>
      </w:r>
      <w:r w:rsidR="00EB1631">
        <w:rPr>
          <w:rFonts w:cstheme="minorHAnsi"/>
          <w:szCs w:val="22"/>
        </w:rPr>
        <w:br/>
      </w:r>
    </w:p>
    <w:bookmarkEnd w:id="4"/>
    <w:p w14:paraId="4F274881" w14:textId="023198A9" w:rsidR="00495B3B" w:rsidRPr="00120597" w:rsidRDefault="00C06708" w:rsidP="00120597">
      <w:pPr>
        <w:pStyle w:val="ListParagraph"/>
        <w:numPr>
          <w:ilvl w:val="0"/>
          <w:numId w:val="20"/>
        </w:numPr>
        <w:spacing w:before="0" w:after="0" w:line="300" w:lineRule="atLeast"/>
        <w:rPr>
          <w:rFonts w:cstheme="minorBidi"/>
          <w:i/>
          <w:iCs/>
          <w:color w:val="000000"/>
          <w:szCs w:val="24"/>
          <w:lang w:eastAsia="zh-CN"/>
        </w:rPr>
      </w:pPr>
      <w:r w:rsidRPr="00120597">
        <w:rPr>
          <w:rFonts w:cstheme="minorHAnsi"/>
          <w:szCs w:val="22"/>
        </w:rPr>
        <w:lastRenderedPageBreak/>
        <w:t>To practice cultural safety by creating environments, relationships and systems free from racism and discrimination so that people can feel safe, valued and able to participate.</w:t>
      </w:r>
    </w:p>
    <w:p w14:paraId="727F4BED" w14:textId="77777777" w:rsidR="007E38B2" w:rsidRDefault="007E38B2" w:rsidP="4DEB3F8A">
      <w:pPr>
        <w:keepNext/>
        <w:spacing w:before="0" w:line="240" w:lineRule="auto"/>
        <w:rPr>
          <w:rFonts w:ascii="Arial" w:hAnsi="Arial" w:cs="Arial"/>
          <w:color w:val="442D97" w:themeColor="accent4" w:themeTint="BF"/>
          <w:sz w:val="28"/>
          <w:szCs w:val="28"/>
          <w:lang w:eastAsia="zh-CN"/>
        </w:rPr>
      </w:pPr>
    </w:p>
    <w:p w14:paraId="3D3807B0" w14:textId="3DD6BF8D" w:rsidR="00495B3B" w:rsidRPr="00495B3B" w:rsidRDefault="00495B3B" w:rsidP="4DEB3F8A">
      <w:pPr>
        <w:keepNext/>
        <w:spacing w:before="0" w:line="240" w:lineRule="auto"/>
        <w:rPr>
          <w:rFonts w:ascii="Arial" w:hAnsi="Arial" w:cs="Arial"/>
          <w:color w:val="442D97"/>
          <w:sz w:val="28"/>
          <w:szCs w:val="28"/>
          <w:lang w:eastAsia="zh-CN"/>
        </w:rPr>
      </w:pPr>
      <w:r w:rsidRPr="4DEB3F8A">
        <w:rPr>
          <w:rFonts w:ascii="Arial" w:hAnsi="Arial" w:cs="Arial"/>
          <w:color w:val="442D97" w:themeColor="accent4" w:themeTint="BF"/>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083D3A8A" w14:textId="3ADA30C3" w:rsidR="00862F85" w:rsidRPr="00EB1631" w:rsidRDefault="00862F85" w:rsidP="00EB1631">
      <w:pPr>
        <w:spacing w:before="160" w:after="0"/>
        <w:rPr>
          <w:rFonts w:ascii="Arial" w:hAnsi="Arial" w:cs="Arial"/>
          <w:b/>
          <w:color w:val="363534"/>
          <w:szCs w:val="22"/>
        </w:rPr>
      </w:pPr>
      <w:r w:rsidRPr="000E4669">
        <w:rPr>
          <w:rFonts w:ascii="Arial" w:hAnsi="Arial" w:cs="Arial"/>
          <w:b/>
          <w:color w:val="363534"/>
          <w:szCs w:val="22"/>
        </w:rPr>
        <w:t>Mandatory Qualifications</w:t>
      </w:r>
    </w:p>
    <w:p w14:paraId="2AD867F3" w14:textId="4B68A670" w:rsidR="00862F85" w:rsidRPr="00862F85" w:rsidRDefault="00862F85" w:rsidP="00EB1631">
      <w:pPr>
        <w:pStyle w:val="normalnumbered"/>
        <w:numPr>
          <w:ilvl w:val="0"/>
          <w:numId w:val="19"/>
        </w:numPr>
        <w:rPr>
          <w:rFonts w:asciiTheme="minorHAnsi" w:hAnsiTheme="minorHAnsi" w:cstheme="minorHAnsi"/>
        </w:rPr>
      </w:pPr>
      <w:r w:rsidRPr="008858FF">
        <w:rPr>
          <w:rFonts w:asciiTheme="minorHAnsi" w:hAnsiTheme="minorHAnsi" w:cstheme="minorHAnsi"/>
        </w:rPr>
        <w:t>A tertiary degree in Science, Agricultural Science, Natural Resource Management is required for this position.  Other related Science Degrees may be considered.</w:t>
      </w:r>
    </w:p>
    <w:p w14:paraId="583DD4D5" w14:textId="4F98FACB" w:rsidR="00B479F0" w:rsidRPr="00B479F0" w:rsidRDefault="00495B3B" w:rsidP="00B479F0">
      <w:pPr>
        <w:spacing w:before="160" w:after="0"/>
        <w:rPr>
          <w:rFonts w:ascii="Arial" w:hAnsi="Arial" w:cs="Arial"/>
          <w:b/>
          <w:color w:val="363534"/>
          <w:szCs w:val="22"/>
        </w:rPr>
      </w:pPr>
      <w:r w:rsidRPr="00B479F0">
        <w:rPr>
          <w:rFonts w:ascii="Arial" w:hAnsi="Arial" w:cs="Arial"/>
          <w:b/>
          <w:color w:val="363534"/>
          <w:szCs w:val="22"/>
        </w:rPr>
        <w:t>Specialist/Technical Expertise/Qualifications</w:t>
      </w:r>
    </w:p>
    <w:p w14:paraId="244058E4" w14:textId="072D4E04" w:rsidR="00335E90" w:rsidRPr="00210A21" w:rsidRDefault="00CE2362" w:rsidP="00EB1631">
      <w:pPr>
        <w:pStyle w:val="normalnumbered"/>
        <w:numPr>
          <w:ilvl w:val="0"/>
          <w:numId w:val="19"/>
        </w:numPr>
        <w:tabs>
          <w:tab w:val="left" w:pos="426"/>
        </w:tabs>
        <w:rPr>
          <w:rFonts w:asciiTheme="minorHAnsi" w:eastAsiaTheme="minorEastAsia" w:hAnsiTheme="minorHAnsi" w:cstheme="minorBidi"/>
          <w:szCs w:val="20"/>
        </w:rPr>
      </w:pPr>
      <w:r w:rsidRPr="000D2543">
        <w:rPr>
          <w:rFonts w:asciiTheme="minorHAnsi" w:hAnsiTheme="minorHAnsi" w:cstheme="minorBidi"/>
          <w:b/>
          <w:bCs/>
        </w:rPr>
        <w:t>T</w:t>
      </w:r>
      <w:r w:rsidRPr="000D2543">
        <w:rPr>
          <w:rFonts w:asciiTheme="minorHAnsi" w:eastAsiaTheme="minorEastAsia" w:hAnsiTheme="minorHAnsi" w:cstheme="minorBidi"/>
          <w:b/>
          <w:bCs/>
          <w:szCs w:val="20"/>
        </w:rPr>
        <w:t>echnical knowledge</w:t>
      </w:r>
      <w:r w:rsidRPr="5369F6A3">
        <w:rPr>
          <w:rFonts w:asciiTheme="minorHAnsi" w:eastAsiaTheme="minorEastAsia" w:hAnsiTheme="minorHAnsi" w:cstheme="minorBidi"/>
          <w:szCs w:val="20"/>
        </w:rPr>
        <w:t xml:space="preserve">: </w:t>
      </w:r>
      <w:r w:rsidR="00335E90" w:rsidRPr="5369F6A3">
        <w:rPr>
          <w:rFonts w:asciiTheme="minorHAnsi" w:eastAsiaTheme="minorEastAsia" w:hAnsiTheme="minorHAnsi" w:cstheme="minorBidi"/>
          <w:szCs w:val="20"/>
        </w:rPr>
        <w:t>Knowledge of Victorian agriculture and horticulture industries including biosecurity issues affecting these industries</w:t>
      </w:r>
      <w:r w:rsidR="7E10454F" w:rsidRPr="5369F6A3">
        <w:rPr>
          <w:rFonts w:asciiTheme="minorHAnsi" w:eastAsiaTheme="minorEastAsia" w:hAnsiTheme="minorHAnsi" w:cstheme="minorBidi"/>
          <w:szCs w:val="20"/>
        </w:rPr>
        <w:t xml:space="preserve"> such as invasive species, pest plants and diseases.</w:t>
      </w:r>
    </w:p>
    <w:p w14:paraId="11B83673" w14:textId="5F8D7BB5" w:rsidR="001B3765" w:rsidRPr="00B479F0" w:rsidRDefault="00EB1631" w:rsidP="00B479F0">
      <w:pPr>
        <w:spacing w:before="160" w:after="0"/>
        <w:rPr>
          <w:rFonts w:ascii="Arial" w:hAnsi="Arial" w:cs="Arial"/>
          <w:b/>
          <w:color w:val="363534"/>
          <w:szCs w:val="22"/>
        </w:rPr>
      </w:pPr>
      <w:r>
        <w:rPr>
          <w:rFonts w:ascii="Arial" w:hAnsi="Arial" w:cs="Arial"/>
          <w:b/>
          <w:color w:val="363534"/>
          <w:szCs w:val="22"/>
        </w:rPr>
        <w:br/>
      </w:r>
      <w:r w:rsidR="00495B3B" w:rsidRPr="00B479F0">
        <w:rPr>
          <w:rFonts w:ascii="Arial" w:hAnsi="Arial" w:cs="Arial"/>
          <w:b/>
          <w:color w:val="363534"/>
          <w:szCs w:val="22"/>
        </w:rPr>
        <w:t>Capabilities</w:t>
      </w:r>
      <w:bookmarkStart w:id="5" w:name="_Hlk102550785"/>
      <w:r w:rsidR="00B479F0">
        <w:rPr>
          <w:rFonts w:ascii="Arial" w:hAnsi="Arial" w:cs="Arial"/>
          <w:b/>
          <w:color w:val="363534"/>
          <w:szCs w:val="22"/>
        </w:rPr>
        <w:br/>
      </w:r>
    </w:p>
    <w:p w14:paraId="769C407D" w14:textId="77777777" w:rsidR="00EB1631" w:rsidRDefault="00CB637C" w:rsidP="00B479F0">
      <w:pPr>
        <w:pStyle w:val="normalnumbered"/>
        <w:numPr>
          <w:ilvl w:val="0"/>
          <w:numId w:val="19"/>
        </w:numPr>
        <w:rPr>
          <w:rFonts w:asciiTheme="minorHAnsi" w:eastAsiaTheme="minorEastAsia" w:hAnsiTheme="minorHAnsi" w:cstheme="minorBidi"/>
          <w:szCs w:val="20"/>
        </w:rPr>
      </w:pPr>
      <w:r w:rsidRPr="00B479F0">
        <w:rPr>
          <w:rFonts w:asciiTheme="minorHAnsi" w:eastAsiaTheme="minorEastAsia" w:hAnsiTheme="minorHAnsi" w:cstheme="minorBidi"/>
          <w:b/>
          <w:bCs/>
          <w:szCs w:val="20"/>
        </w:rPr>
        <w:t>Working Collaboratively</w:t>
      </w:r>
      <w:r w:rsidR="00B479F0">
        <w:rPr>
          <w:rFonts w:asciiTheme="minorHAnsi" w:eastAsiaTheme="minorEastAsia" w:hAnsiTheme="minorHAnsi" w:cstheme="minorBidi"/>
          <w:b/>
          <w:bCs/>
          <w:szCs w:val="20"/>
        </w:rPr>
        <w:t>:</w:t>
      </w:r>
      <w:r w:rsidRPr="00B479F0">
        <w:rPr>
          <w:rFonts w:asciiTheme="minorHAnsi" w:eastAsiaTheme="minorEastAsia" w:hAnsiTheme="minorHAnsi" w:cstheme="minorBidi"/>
          <w:szCs w:val="20"/>
        </w:rPr>
        <w:t xml:space="preserve"> </w:t>
      </w:r>
      <w:r w:rsidR="005B2BCD" w:rsidRPr="00B479F0">
        <w:rPr>
          <w:rFonts w:asciiTheme="minorHAnsi" w:eastAsiaTheme="minorEastAsia" w:hAnsiTheme="minorHAnsi" w:cstheme="minorBidi"/>
          <w:szCs w:val="20"/>
        </w:rPr>
        <w:t>Cooperates and works well with others in pursuit of team goals; Share information and acknowledge others’ efforts; Step in to help others where required. </w:t>
      </w:r>
    </w:p>
    <w:p w14:paraId="74D16483" w14:textId="77777777" w:rsidR="00EB1631" w:rsidRDefault="00CB637C" w:rsidP="00B479F0">
      <w:pPr>
        <w:pStyle w:val="normalnumbered"/>
        <w:numPr>
          <w:ilvl w:val="0"/>
          <w:numId w:val="19"/>
        </w:numPr>
        <w:rPr>
          <w:rFonts w:asciiTheme="minorHAnsi" w:eastAsiaTheme="minorEastAsia" w:hAnsiTheme="minorHAnsi" w:cstheme="minorBidi"/>
          <w:szCs w:val="20"/>
        </w:rPr>
      </w:pPr>
      <w:r w:rsidRPr="00EB1631">
        <w:rPr>
          <w:rFonts w:asciiTheme="minorHAnsi" w:eastAsiaTheme="minorEastAsia" w:hAnsiTheme="minorHAnsi" w:cstheme="minorBidi"/>
          <w:b/>
          <w:bCs/>
          <w:szCs w:val="20"/>
        </w:rPr>
        <w:t>Project Delivery</w:t>
      </w:r>
      <w:r w:rsidR="00B479F0" w:rsidRPr="00EB1631">
        <w:rPr>
          <w:rFonts w:asciiTheme="minorHAnsi" w:eastAsiaTheme="minorEastAsia" w:hAnsiTheme="minorHAnsi" w:cstheme="minorBidi"/>
          <w:b/>
          <w:bCs/>
          <w:szCs w:val="20"/>
        </w:rPr>
        <w:t>:</w:t>
      </w:r>
      <w:r w:rsidRPr="00EB1631">
        <w:rPr>
          <w:rFonts w:asciiTheme="minorHAnsi" w:eastAsiaTheme="minorEastAsia" w:hAnsiTheme="minorHAnsi" w:cstheme="minorBidi"/>
          <w:szCs w:val="20"/>
        </w:rPr>
        <w:t xml:space="preserve"> </w:t>
      </w:r>
      <w:r w:rsidR="00BF3B13" w:rsidRPr="00EB1631">
        <w:rPr>
          <w:rFonts w:asciiTheme="minorHAnsi" w:eastAsiaTheme="minorEastAsia" w:hAnsiTheme="minorHAnsi" w:cstheme="minorBidi"/>
          <w:szCs w:val="20"/>
        </w:rPr>
        <w:t>Executes work tasks against plan; where plans are not defined, prioritises tasks in line with the urgency and impact of tasks; Utilises approved task management tools; Maintains accurate project records. </w:t>
      </w:r>
    </w:p>
    <w:p w14:paraId="4838EC8C" w14:textId="77777777" w:rsidR="00EB1631" w:rsidRDefault="393920DF" w:rsidP="00B11755">
      <w:pPr>
        <w:pStyle w:val="normalnumbered"/>
        <w:numPr>
          <w:ilvl w:val="0"/>
          <w:numId w:val="19"/>
        </w:numPr>
        <w:rPr>
          <w:rFonts w:asciiTheme="minorHAnsi" w:eastAsiaTheme="minorEastAsia" w:hAnsiTheme="minorHAnsi" w:cstheme="minorBidi"/>
          <w:szCs w:val="20"/>
        </w:rPr>
      </w:pPr>
      <w:r w:rsidRPr="00EB1631">
        <w:rPr>
          <w:rFonts w:asciiTheme="minorHAnsi" w:eastAsiaTheme="minorEastAsia" w:hAnsiTheme="minorHAnsi" w:cstheme="minorBidi"/>
          <w:b/>
          <w:bCs/>
          <w:szCs w:val="20"/>
        </w:rPr>
        <w:t>Stakeholder Management:</w:t>
      </w:r>
      <w:r w:rsidRPr="00EB1631">
        <w:rPr>
          <w:rFonts w:asciiTheme="minorHAnsi" w:eastAsiaTheme="minorEastAsia" w:hAnsiTheme="minorHAnsi" w:cstheme="minorBidi"/>
          <w:szCs w:val="20"/>
        </w:rPr>
        <w:t xml:space="preserve"> </w:t>
      </w:r>
      <w:r w:rsidR="00593E39" w:rsidRPr="00EB1631">
        <w:rPr>
          <w:rFonts w:asciiTheme="minorHAnsi" w:eastAsiaTheme="minorEastAsia" w:hAnsiTheme="minorHAnsi" w:cstheme="minorBidi"/>
          <w:szCs w:val="20"/>
        </w:rPr>
        <w:t xml:space="preserve">Responds to clients’ needs; Keeps the client or stakeholder up to date with issues and developments; Promptly follows through on inquiries, requests and complaints; Takes responsibility for correcting problems promptly. </w:t>
      </w:r>
    </w:p>
    <w:p w14:paraId="61CC39B4" w14:textId="7DA54444" w:rsidR="00495B3B" w:rsidRPr="00EB1631" w:rsidRDefault="009D7A50" w:rsidP="00B11755">
      <w:pPr>
        <w:pStyle w:val="normalnumbered"/>
        <w:numPr>
          <w:ilvl w:val="0"/>
          <w:numId w:val="19"/>
        </w:numPr>
        <w:rPr>
          <w:rFonts w:asciiTheme="minorHAnsi" w:eastAsiaTheme="minorEastAsia" w:hAnsiTheme="minorHAnsi" w:cstheme="minorBidi"/>
          <w:szCs w:val="20"/>
        </w:rPr>
      </w:pPr>
      <w:r w:rsidRPr="00EB1631">
        <w:rPr>
          <w:rFonts w:asciiTheme="minorHAnsi" w:eastAsiaTheme="minorEastAsia" w:hAnsiTheme="minorHAnsi" w:cstheme="minorBidi"/>
          <w:b/>
          <w:bCs/>
          <w:szCs w:val="20"/>
        </w:rPr>
        <w:t>Communicate with impact:</w:t>
      </w:r>
      <w:r w:rsidRPr="00EB1631">
        <w:rPr>
          <w:rFonts w:asciiTheme="minorHAnsi" w:eastAsiaTheme="minorEastAsia" w:hAnsiTheme="minorHAnsi" w:cstheme="minorBidi"/>
          <w:szCs w:val="20"/>
        </w:rPr>
        <w:t xml:space="preserve"> </w:t>
      </w:r>
      <w:r w:rsidR="00252D62" w:rsidRPr="00EB1631">
        <w:rPr>
          <w:rFonts w:asciiTheme="minorHAnsi" w:eastAsiaTheme="minorEastAsia" w:hAnsiTheme="minorHAnsi" w:cstheme="minorBidi"/>
          <w:szCs w:val="20"/>
        </w:rPr>
        <w:t>Prepares and delivers logical sequential and succinct presentations; Uses clear &amp; concise language; Uses media appropriate to the audience and presents information to develop the understanding of the topic. </w:t>
      </w:r>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EB1631" w14:paraId="4EEB01CE" w14:textId="77777777" w:rsidTr="000D254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shd w:val="clear" w:color="auto" w:fill="auto"/>
            <w:hideMark/>
          </w:tcPr>
          <w:p w14:paraId="3A811355" w14:textId="76F379A2" w:rsidR="00EB1631" w:rsidRPr="00EB1631" w:rsidRDefault="00EB1631" w:rsidP="00EB1631">
            <w:pPr>
              <w:pStyle w:val="paragraph"/>
              <w:spacing w:before="0" w:beforeAutospacing="0" w:after="0" w:afterAutospacing="0" w:line="220" w:lineRule="atLeast"/>
              <w:textAlignment w:val="baseline"/>
              <w:rPr>
                <w:rFonts w:asciiTheme="minorHAnsi" w:hAnsiTheme="minorHAnsi" w:cstheme="minorHAnsi"/>
                <w:color w:val="111111" w:themeColor="text1" w:themeShade="80"/>
                <w:sz w:val="20"/>
                <w:szCs w:val="20"/>
              </w:rPr>
            </w:pPr>
            <w:r w:rsidRPr="00EB1631">
              <w:rPr>
                <w:rFonts w:asciiTheme="minorHAnsi" w:hAnsiTheme="minorHAnsi" w:cstheme="minorHAnsi"/>
                <w:color w:val="111111" w:themeColor="text1" w:themeShade="80"/>
                <w:sz w:val="20"/>
                <w:szCs w:val="20"/>
              </w:rPr>
              <w:t>Financial Delegation Value</w:t>
            </w:r>
          </w:p>
        </w:tc>
        <w:tc>
          <w:tcPr>
            <w:tcW w:w="6803" w:type="dxa"/>
            <w:tcBorders>
              <w:top w:val="single" w:sz="8" w:space="0" w:color="201547" w:themeColor="text2"/>
              <w:left w:val="nil"/>
              <w:bottom w:val="single" w:sz="8" w:space="0" w:color="201547" w:themeColor="text2"/>
              <w:right w:val="nil"/>
            </w:tcBorders>
            <w:shd w:val="clear" w:color="auto" w:fill="auto"/>
          </w:tcPr>
          <w:p w14:paraId="3E654A95" w14:textId="72C40A60" w:rsidR="00EB1631" w:rsidRDefault="00EB1631" w:rsidP="00EB1631">
            <w:pPr>
              <w:pStyle w:val="paragraph"/>
              <w:spacing w:before="0" w:beforeAutospacing="0" w:after="0" w:afterAutospacing="0" w:line="220" w:lineRule="atLeast"/>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sidRPr="00EB1631">
              <w:rPr>
                <w:rFonts w:asciiTheme="minorHAnsi" w:hAnsiTheme="minorHAnsi" w:cstheme="minorHAnsi"/>
                <w:color w:val="111111" w:themeColor="text1" w:themeShade="80"/>
                <w:sz w:val="20"/>
                <w:szCs w:val="20"/>
              </w:rPr>
              <w:t>$</w:t>
            </w:r>
            <w:r>
              <w:rPr>
                <w:rFonts w:asciiTheme="minorHAnsi" w:hAnsiTheme="minorHAnsi" w:cstheme="minorHAnsi"/>
                <w:color w:val="111111" w:themeColor="text1" w:themeShade="80"/>
                <w:sz w:val="20"/>
                <w:szCs w:val="20"/>
              </w:rPr>
              <w:t>0</w:t>
            </w:r>
            <w:r w:rsidRPr="00EB1631">
              <w:rPr>
                <w:rFonts w:asciiTheme="minorHAnsi" w:hAnsiTheme="minorHAnsi" w:cstheme="minorHAnsi"/>
                <w:color w:val="111111" w:themeColor="text1" w:themeShade="80"/>
                <w:sz w:val="20"/>
                <w:szCs w:val="20"/>
              </w:rPr>
              <w:t xml:space="preserve"> A declaration of Private Interests will be required for positions with financial delegations of &gt;$20,000</w:t>
            </w:r>
          </w:p>
        </w:tc>
      </w:tr>
      <w:tr w:rsidR="00EB1631" w14:paraId="5F31BFC3" w14:textId="77777777" w:rsidTr="000D2543">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tcPr>
          <w:p w14:paraId="7C0552B3" w14:textId="1B6D31FD" w:rsidR="00EB1631" w:rsidRDefault="00EB1631" w:rsidP="00EB1631">
            <w:pPr>
              <w:rPr>
                <w:rStyle w:val="normaltextrun"/>
                <w:rFonts w:ascii="Arial" w:hAnsi="Arial"/>
                <w:shd w:val="clear" w:color="auto" w:fill="FFFFFF"/>
              </w:rPr>
            </w:pPr>
            <w:r>
              <w:rPr>
                <w:rStyle w:val="normaltextrun"/>
                <w:rFonts w:ascii="Arial" w:hAnsi="Arial"/>
                <w:shd w:val="clear" w:color="auto" w:fill="FFFFFF"/>
              </w:rPr>
              <w:t>Authorisation</w:t>
            </w:r>
            <w:r>
              <w:rPr>
                <w:rStyle w:val="eop"/>
                <w:shd w:val="clear" w:color="auto" w:fill="FFFFFF"/>
              </w:rPr>
              <w:t> </w:t>
            </w:r>
          </w:p>
        </w:tc>
        <w:tc>
          <w:tcPr>
            <w:tcW w:w="6803" w:type="dxa"/>
            <w:tcBorders>
              <w:top w:val="single" w:sz="8" w:space="0" w:color="201547" w:themeColor="text2"/>
              <w:left w:val="nil"/>
              <w:bottom w:val="single" w:sz="8" w:space="0" w:color="201547" w:themeColor="text2"/>
              <w:right w:val="nil"/>
            </w:tcBorders>
          </w:tcPr>
          <w:p w14:paraId="472377DF" w14:textId="77777777" w:rsidR="00EB1631" w:rsidRDefault="00EB1631" w:rsidP="00EB1631">
            <w:pPr>
              <w:pStyle w:val="paragraph"/>
              <w:spacing w:before="0" w:beforeAutospacing="0" w:after="0" w:afterAutospacing="0" w:line="220" w:lineRule="atLeast"/>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This position is a designated DEECA Authorised Officer and has responsibilities under  </w:t>
            </w:r>
          </w:p>
          <w:p w14:paraId="36BA925C" w14:textId="77777777" w:rsidR="00EB1631" w:rsidRDefault="00EB1631" w:rsidP="00EB1631">
            <w:pPr>
              <w:pStyle w:val="paragraph"/>
              <w:keepNext/>
              <w:numPr>
                <w:ilvl w:val="0"/>
                <w:numId w:val="18"/>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Catchment and Land Protection Act 1994</w:t>
            </w:r>
            <w:r>
              <w:rPr>
                <w:rFonts w:asciiTheme="minorHAnsi" w:hAnsiTheme="minorHAnsi" w:cstheme="minorHAnsi"/>
                <w:color w:val="111111" w:themeColor="text1" w:themeShade="80"/>
                <w:sz w:val="20"/>
                <w:szCs w:val="20"/>
              </w:rPr>
              <w:t xml:space="preserve"> </w:t>
            </w:r>
          </w:p>
          <w:p w14:paraId="2E8D9FED" w14:textId="77777777" w:rsidR="00EB1631" w:rsidRDefault="00EB1631" w:rsidP="00EB1631">
            <w:pPr>
              <w:pStyle w:val="paragraph"/>
              <w:keepNext/>
              <w:numPr>
                <w:ilvl w:val="0"/>
                <w:numId w:val="18"/>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Plant Biosecurity Act 2010</w:t>
            </w:r>
            <w:r>
              <w:rPr>
                <w:rFonts w:asciiTheme="minorHAnsi" w:hAnsiTheme="minorHAnsi" w:cstheme="minorHAnsi"/>
                <w:color w:val="111111" w:themeColor="text1" w:themeShade="80"/>
                <w:sz w:val="20"/>
                <w:szCs w:val="20"/>
              </w:rPr>
              <w:t xml:space="preserve"> </w:t>
            </w:r>
          </w:p>
          <w:p w14:paraId="0A3D0C09" w14:textId="77777777" w:rsidR="00EB1631" w:rsidRDefault="00EB1631" w:rsidP="00EB1631">
            <w:pPr>
              <w:pStyle w:val="paragraph"/>
              <w:keepNext/>
              <w:numPr>
                <w:ilvl w:val="0"/>
                <w:numId w:val="18"/>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Agricultural and Veterinary Chemicals (Control of Use) Act 1992</w:t>
            </w:r>
            <w:r>
              <w:rPr>
                <w:rFonts w:asciiTheme="minorHAnsi" w:hAnsiTheme="minorHAnsi" w:cstheme="minorHAnsi"/>
                <w:color w:val="111111" w:themeColor="text1" w:themeShade="80"/>
                <w:sz w:val="20"/>
                <w:szCs w:val="20"/>
              </w:rPr>
              <w:t xml:space="preserve"> </w:t>
            </w:r>
          </w:p>
          <w:p w14:paraId="63036CF0" w14:textId="77777777" w:rsidR="00EB1631" w:rsidRDefault="00EB1631" w:rsidP="00EB1631">
            <w:pPr>
              <w:pStyle w:val="paragraph"/>
              <w:keepNext/>
              <w:numPr>
                <w:ilvl w:val="0"/>
                <w:numId w:val="18"/>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Agricultural and Veterinary Chemicals (Control of Use) Regulations 2017</w:t>
            </w:r>
            <w:r>
              <w:rPr>
                <w:rFonts w:asciiTheme="minorHAnsi" w:hAnsiTheme="minorHAnsi" w:cstheme="minorHAnsi"/>
                <w:color w:val="111111" w:themeColor="text1" w:themeShade="80"/>
                <w:sz w:val="20"/>
                <w:szCs w:val="20"/>
              </w:rPr>
              <w:t>  </w:t>
            </w:r>
          </w:p>
          <w:p w14:paraId="157731D2" w14:textId="77777777" w:rsidR="00EB1631" w:rsidRPr="001B3765" w:rsidRDefault="00EB1631" w:rsidP="00EB1631">
            <w:pPr>
              <w:pStyle w:val="paragraph"/>
              <w:keepNext/>
              <w:numPr>
                <w:ilvl w:val="0"/>
                <w:numId w:val="18"/>
              </w:numPr>
              <w:spacing w:before="0" w:beforeAutospacing="0" w:after="0" w:afterAutospacing="0" w:line="220" w:lineRule="atLeast"/>
              <w:ind w:right="113"/>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the </w:t>
            </w:r>
            <w:r>
              <w:rPr>
                <w:rFonts w:asciiTheme="minorHAnsi" w:hAnsiTheme="minorHAnsi" w:cstheme="minorHAnsi"/>
                <w:i/>
                <w:iCs/>
                <w:color w:val="111111" w:themeColor="text1" w:themeShade="80"/>
                <w:sz w:val="20"/>
                <w:szCs w:val="20"/>
              </w:rPr>
              <w:t>Drugs, Poisons and Controlled Substances Act 1981</w:t>
            </w:r>
            <w:r>
              <w:rPr>
                <w:rFonts w:asciiTheme="minorHAnsi" w:hAnsiTheme="minorHAnsi" w:cstheme="minorHAnsi"/>
                <w:color w:val="111111" w:themeColor="text1" w:themeShade="80"/>
                <w:sz w:val="20"/>
                <w:szCs w:val="20"/>
              </w:rPr>
              <w:t xml:space="preserve">  </w:t>
            </w:r>
          </w:p>
          <w:p w14:paraId="7342A7F1" w14:textId="18BEF7B8" w:rsidR="00EB1631" w:rsidRDefault="00EB1631" w:rsidP="00EB1631">
            <w:pPr>
              <w:pStyle w:val="paragraph"/>
              <w:spacing w:before="0" w:beforeAutospacing="0" w:after="0" w:afterAutospacing="0" w:line="220" w:lineRule="atLeast"/>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color w:val="111111" w:themeColor="text1" w:themeShade="80"/>
                <w:sz w:val="20"/>
                <w:szCs w:val="20"/>
              </w:rPr>
            </w:pPr>
            <w:r>
              <w:rPr>
                <w:rFonts w:asciiTheme="minorHAnsi" w:hAnsiTheme="minorHAnsi" w:cstheme="minorHAnsi"/>
                <w:color w:val="111111" w:themeColor="text1" w:themeShade="80"/>
                <w:sz w:val="20"/>
                <w:szCs w:val="20"/>
              </w:rPr>
              <w:t xml:space="preserve">An annual Declaration of Private Interests is required to be completed by all Authorised Officers. </w:t>
            </w:r>
          </w:p>
        </w:tc>
      </w:tr>
      <w:tr w:rsidR="00EB1631" w14:paraId="1FB007D1" w14:textId="77777777">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tcPr>
          <w:p w14:paraId="2DA7B37A" w14:textId="77777777" w:rsidR="00EB1631" w:rsidRPr="00EB1631" w:rsidRDefault="00EB1631" w:rsidP="00EB1631">
            <w:pPr>
              <w:spacing w:before="60" w:after="240" w:line="240" w:lineRule="auto"/>
              <w:ind w:right="113"/>
              <w:contextualSpacing/>
              <w:jc w:val="both"/>
              <w:outlineLvl w:val="1"/>
              <w:rPr>
                <w:rFonts w:ascii="Arial" w:hAnsi="Arial" w:cs="Arial"/>
                <w:color w:val="201547"/>
              </w:rPr>
            </w:pPr>
            <w:r w:rsidRPr="00EB1631">
              <w:rPr>
                <w:rFonts w:ascii="Arial" w:hAnsi="Arial" w:cs="Arial"/>
                <w:color w:val="201547"/>
              </w:rPr>
              <w:t>The occupational health and safety    requirements of this position may include, but are not limited to:</w:t>
            </w:r>
          </w:p>
          <w:p w14:paraId="159D07BF" w14:textId="77777777" w:rsidR="00EB1631" w:rsidRDefault="00EB1631" w:rsidP="00EB1631">
            <w:pPr>
              <w:rPr>
                <w:rFonts w:cstheme="minorHAnsi"/>
                <w:color w:val="111111" w:themeColor="text1" w:themeShade="80"/>
              </w:rPr>
            </w:pPr>
          </w:p>
        </w:tc>
        <w:tc>
          <w:tcPr>
            <w:tcW w:w="6803" w:type="dxa"/>
            <w:tcBorders>
              <w:top w:val="single" w:sz="8" w:space="0" w:color="201547" w:themeColor="text2"/>
              <w:left w:val="nil"/>
              <w:bottom w:val="single" w:sz="8" w:space="0" w:color="201547" w:themeColor="text2"/>
              <w:right w:val="nil"/>
            </w:tcBorders>
          </w:tcPr>
          <w:p w14:paraId="443ED53F" w14:textId="6AADC1A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Mandatory Current Australian Drivers Licence for a motor vehicle </w:t>
            </w:r>
          </w:p>
          <w:p w14:paraId="3987A7D5"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Hold a current Applied First Aid Certificate (Level 2 to be completed during probation period) </w:t>
            </w:r>
          </w:p>
          <w:p w14:paraId="243E56F8" w14:textId="61AD25A8"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Vaccination against Q fever is recommended</w:t>
            </w:r>
          </w:p>
          <w:p w14:paraId="069B319A"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 xml:space="preserve">Field work including walking long distances </w:t>
            </w:r>
          </w:p>
          <w:p w14:paraId="0ACA9BB1"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Manual handling</w:t>
            </w:r>
          </w:p>
          <w:p w14:paraId="19C3985D"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Use of hazardous substances</w:t>
            </w:r>
          </w:p>
          <w:p w14:paraId="7FB8F110"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 xml:space="preserve">Emergency response work </w:t>
            </w:r>
          </w:p>
          <w:p w14:paraId="7504E560"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 xml:space="preserve">Driving long distances </w:t>
            </w:r>
          </w:p>
          <w:p w14:paraId="57E089BC"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 xml:space="preserve">Interaction with members of the community </w:t>
            </w:r>
          </w:p>
          <w:p w14:paraId="5C10E6DC"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lastRenderedPageBreak/>
              <w:t xml:space="preserve">Undertaking enforcement activities </w:t>
            </w:r>
          </w:p>
          <w:p w14:paraId="0F755F8A"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 xml:space="preserve">Working in remote locations </w:t>
            </w:r>
          </w:p>
          <w:p w14:paraId="24DEEDE7"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 xml:space="preserve">Working alone or as part of a team </w:t>
            </w:r>
          </w:p>
          <w:p w14:paraId="1759764F"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Sedentary desk work</w:t>
            </w:r>
          </w:p>
          <w:p w14:paraId="5E1C81CD" w14:textId="77777777" w:rsidR="00EB1631" w:rsidRPr="00EB1631"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01547"/>
              </w:rPr>
            </w:pPr>
            <w:r w:rsidRPr="00EB1631">
              <w:rPr>
                <w:rFonts w:ascii="Arial" w:hAnsi="Arial" w:cs="Arial"/>
                <w:color w:val="201547"/>
              </w:rPr>
              <w:t>A reasonable level of physical fitness is required for this position</w:t>
            </w:r>
          </w:p>
          <w:p w14:paraId="06AC6BCB" w14:textId="77777777" w:rsidR="00EB1631" w:rsidRPr="003658AB" w:rsidRDefault="00EB1631" w:rsidP="00EB1631">
            <w:pPr>
              <w:numPr>
                <w:ilvl w:val="0"/>
                <w:numId w:val="18"/>
              </w:numPr>
              <w:spacing w:before="60" w:after="240" w:line="240" w:lineRule="auto"/>
              <w:ind w:right="113"/>
              <w:contextualSpacing/>
              <w:outlineLvl w:val="1"/>
              <w:cnfStyle w:val="000000000000" w:firstRow="0" w:lastRow="0" w:firstColumn="0" w:lastColumn="0" w:oddVBand="0" w:evenVBand="0" w:oddHBand="0" w:evenHBand="0" w:firstRowFirstColumn="0" w:firstRowLastColumn="0" w:lastRowFirstColumn="0" w:lastRowLastColumn="0"/>
              <w:rPr>
                <w:rFonts w:cstheme="minorHAnsi"/>
              </w:rPr>
            </w:pPr>
            <w:r w:rsidRPr="00EB1631">
              <w:rPr>
                <w:rFonts w:ascii="Arial" w:hAnsi="Arial" w:cs="Arial"/>
                <w:color w:val="201547"/>
              </w:rPr>
              <w:t>This position has a requirement to work shift work or out of hours work will be required that will involve evening or weekend work including occasional overnight travel</w:t>
            </w:r>
            <w:r w:rsidRPr="00EB1631">
              <w:rPr>
                <w:rFonts w:ascii="Arial" w:hAnsi="Arial" w:cs="Arial"/>
              </w:rPr>
              <w:t>.</w:t>
            </w:r>
          </w:p>
        </w:tc>
      </w:tr>
      <w:tr w:rsidR="00EB1631" w14:paraId="18CC915E" w14:textId="77777777">
        <w:tc>
          <w:tcPr>
            <w:cnfStyle w:val="001000000000" w:firstRow="0" w:lastRow="0" w:firstColumn="1" w:lastColumn="0" w:oddVBand="0" w:evenVBand="0" w:oddHBand="0" w:evenHBand="0" w:firstRowFirstColumn="0" w:firstRowLastColumn="0" w:lastRowFirstColumn="0" w:lastRowLastColumn="0"/>
            <w:tcW w:w="3402" w:type="dxa"/>
            <w:tcBorders>
              <w:top w:val="single" w:sz="8" w:space="0" w:color="201547" w:themeColor="text2"/>
              <w:left w:val="nil"/>
              <w:bottom w:val="single" w:sz="8" w:space="0" w:color="201547" w:themeColor="text2"/>
              <w:right w:val="nil"/>
            </w:tcBorders>
          </w:tcPr>
          <w:p w14:paraId="1017988D" w14:textId="74E9FCED" w:rsidR="00EB1631" w:rsidRDefault="00EB1631" w:rsidP="00EB1631">
            <w:pPr>
              <w:rPr>
                <w:rFonts w:cstheme="minorHAnsi"/>
                <w:color w:val="111111" w:themeColor="text1" w:themeShade="80"/>
              </w:rPr>
            </w:pPr>
            <w:r>
              <w:rPr>
                <w:rFonts w:cstheme="minorHAnsi"/>
                <w:color w:val="111111" w:themeColor="text1" w:themeShade="80"/>
              </w:rPr>
              <w:lastRenderedPageBreak/>
              <w:t xml:space="preserve">DEECA will conduct relevant checks about applicants and the information provided within an application. Checks will include but are not limited to: </w:t>
            </w:r>
          </w:p>
        </w:tc>
        <w:tc>
          <w:tcPr>
            <w:tcW w:w="6803" w:type="dxa"/>
            <w:tcBorders>
              <w:top w:val="single" w:sz="8" w:space="0" w:color="201547" w:themeColor="text2"/>
              <w:left w:val="nil"/>
              <w:bottom w:val="single" w:sz="8" w:space="0" w:color="201547" w:themeColor="text2"/>
              <w:right w:val="nil"/>
            </w:tcBorders>
            <w:hideMark/>
          </w:tcPr>
          <w:p w14:paraId="744423C6" w14:textId="77777777" w:rsidR="00EB1631" w:rsidRDefault="00EB1631" w:rsidP="00EB1631">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Pr>
                <w:rFonts w:cstheme="minorHAnsi"/>
                <w:color w:val="111111" w:themeColor="text1" w:themeShade="80"/>
              </w:rPr>
              <w:t xml:space="preserve">A Declaration and Consent form consenting to DEECA contacting current and previous employer(s) to substantiate employment history, past conduct and performance is required. </w:t>
            </w:r>
          </w:p>
          <w:p w14:paraId="01E712E5" w14:textId="3BC9B7FB" w:rsidR="00EB1631" w:rsidRDefault="00EB1631" w:rsidP="00EB1631">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Pr>
                <w:rFonts w:cstheme="minorHAnsi"/>
                <w:color w:val="111111" w:themeColor="text1" w:themeShade="80"/>
              </w:rPr>
              <w:t xml:space="preserve">A satisfactory National Police Check will be required (for all non-DEECA employees). </w:t>
            </w:r>
          </w:p>
        </w:tc>
      </w:tr>
    </w:tbl>
    <w:tbl>
      <w:tblPr>
        <w:tblStyle w:val="TableGrid10"/>
        <w:tblW w:w="0" w:type="auto"/>
        <w:tblLook w:val="04A0" w:firstRow="1" w:lastRow="0" w:firstColumn="1" w:lastColumn="0" w:noHBand="0" w:noVBand="1"/>
      </w:tblPr>
      <w:tblGrid>
        <w:gridCol w:w="3402"/>
        <w:gridCol w:w="6803"/>
      </w:tblGrid>
      <w:tr w:rsidR="00495B3B" w:rsidRPr="00495B3B" w14:paraId="555B356F" w14:textId="77777777" w:rsidTr="00EB163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vAlign w:val="top"/>
          </w:tcPr>
          <w:bookmarkEnd w:id="5"/>
          <w:p w14:paraId="40B7D38C" w14:textId="374280AA" w:rsidR="00495B3B" w:rsidRPr="00495B3B" w:rsidRDefault="00495B3B" w:rsidP="00EB1631">
            <w:pPr>
              <w:spacing w:before="120" w:after="120"/>
              <w:ind w:left="0"/>
              <w:rPr>
                <w:color w:val="1A1A1A"/>
                <w:sz w:val="20"/>
              </w:rPr>
            </w:pPr>
            <w:r w:rsidRPr="5369F6A3">
              <w:rPr>
                <w:color w:val="1A1A1A"/>
                <w:sz w:val="20"/>
              </w:rPr>
              <w:t>Employment terms and conditions</w:t>
            </w:r>
          </w:p>
          <w:p w14:paraId="673B886F" w14:textId="77777777" w:rsidR="00495B3B" w:rsidRPr="00495B3B" w:rsidRDefault="00495B3B" w:rsidP="00EB1631">
            <w:pPr>
              <w:spacing w:before="120" w:after="120"/>
              <w:rPr>
                <w:color w:val="1A1A1A"/>
                <w:sz w:val="20"/>
              </w:rPr>
            </w:pPr>
          </w:p>
        </w:tc>
        <w:tc>
          <w:tcPr>
            <w:tcW w:w="6803" w:type="dxa"/>
            <w:shd w:val="clear" w:color="auto" w:fill="auto"/>
          </w:tcPr>
          <w:p w14:paraId="5E6168F7" w14:textId="77777777" w:rsidR="00EB1631" w:rsidRPr="00495B3B" w:rsidRDefault="00EB1631" w:rsidP="00EB1631">
            <w:pPr>
              <w:spacing w:line="240" w:lineRule="auto"/>
              <w:ind w:left="139"/>
              <w:outlineLvl w:val="1"/>
              <w:cnfStyle w:val="100000000000" w:firstRow="1" w:lastRow="0" w:firstColumn="0" w:lastColumn="0" w:oddVBand="0" w:evenVBand="0" w:oddHBand="0" w:evenHBand="0" w:firstRowFirstColumn="0" w:firstRowLastColumn="0" w:lastRowFirstColumn="0" w:lastRowLastColumn="0"/>
              <w:rPr>
                <w:rFonts w:cs="Arial"/>
                <w:i/>
                <w:iCs/>
                <w:color w:val="1A1A1A"/>
                <w:sz w:val="20"/>
              </w:rPr>
            </w:pPr>
            <w:r w:rsidRPr="00495B3B">
              <w:rPr>
                <w:rFonts w:cs="Arial"/>
                <w:color w:val="1A1A1A"/>
                <w:sz w:val="20"/>
              </w:rPr>
              <w:t xml:space="preserve">Are governed by the </w:t>
            </w:r>
            <w:r w:rsidRPr="00495B3B">
              <w:rPr>
                <w:rFonts w:cs="Arial"/>
                <w:i/>
                <w:iCs/>
                <w:color w:val="1A1A1A"/>
                <w:sz w:val="20"/>
              </w:rPr>
              <w:t>Victorian Public Service Enterprise Agreement 202</w:t>
            </w:r>
            <w:r>
              <w:rPr>
                <w:rFonts w:cs="Arial"/>
                <w:i/>
                <w:iCs/>
                <w:color w:val="1A1A1A"/>
                <w:sz w:val="20"/>
              </w:rPr>
              <w:t>4</w:t>
            </w:r>
            <w:r w:rsidRPr="00495B3B">
              <w:rPr>
                <w:rFonts w:cs="Arial"/>
                <w:color w:val="1A1A1A"/>
                <w:sz w:val="20"/>
              </w:rPr>
              <w:t xml:space="preserve"> and the </w:t>
            </w:r>
            <w:r w:rsidRPr="00495B3B">
              <w:rPr>
                <w:rFonts w:cs="Arial"/>
                <w:i/>
                <w:iCs/>
                <w:color w:val="1A1A1A"/>
                <w:sz w:val="20"/>
              </w:rPr>
              <w:t>Public Administration Act</w:t>
            </w:r>
            <w:r w:rsidRPr="00495B3B">
              <w:rPr>
                <w:rFonts w:cs="Arial"/>
                <w:color w:val="1A1A1A"/>
                <w:sz w:val="20"/>
              </w:rPr>
              <w:t xml:space="preserve"> </w:t>
            </w:r>
            <w:r w:rsidRPr="00495B3B">
              <w:rPr>
                <w:rFonts w:cs="Arial"/>
                <w:i/>
                <w:iCs/>
                <w:color w:val="1A1A1A"/>
                <w:sz w:val="20"/>
              </w:rPr>
              <w:t>2004.</w:t>
            </w:r>
          </w:p>
          <w:p w14:paraId="5A04A784" w14:textId="77777777" w:rsidR="00EB1631" w:rsidRPr="00495B3B" w:rsidRDefault="00EB1631" w:rsidP="00EB1631">
            <w:pPr>
              <w:tabs>
                <w:tab w:val="left" w:pos="360"/>
                <w:tab w:val="left" w:pos="720"/>
              </w:tabs>
              <w:autoSpaceDE w:val="0"/>
              <w:autoSpaceDN w:val="0"/>
              <w:adjustRightInd w:val="0"/>
              <w:spacing w:line="240" w:lineRule="auto"/>
              <w:ind w:left="139"/>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Recipients of Victorian Public Service (VPS) voluntary departure packages should note that re-employment restrictions apply</w:t>
            </w:r>
          </w:p>
          <w:p w14:paraId="5C30C0A4" w14:textId="7F9B6058" w:rsidR="00495B3B" w:rsidRPr="00495B3B" w:rsidRDefault="00EB1631" w:rsidP="00EB1631">
            <w:pPr>
              <w:tabs>
                <w:tab w:val="left" w:pos="360"/>
                <w:tab w:val="left" w:pos="720"/>
              </w:tabs>
              <w:autoSpaceDE w:val="0"/>
              <w:autoSpaceDN w:val="0"/>
              <w:adjustRightInd w:val="0"/>
              <w:spacing w:before="120" w:after="120" w:line="240" w:lineRule="auto"/>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Non-</w:t>
            </w:r>
            <w:smartTag w:uri="urn:schemas-microsoft-com:office:smarttags" w:element="stockticker">
              <w:r w:rsidRPr="00495B3B">
                <w:rPr>
                  <w:rFonts w:cs="Arial"/>
                  <w:color w:val="1A1A1A"/>
                  <w:sz w:val="20"/>
                </w:rPr>
                <w:t>VPS</w:t>
              </w:r>
            </w:smartTag>
            <w:r w:rsidRPr="00495B3B">
              <w:rPr>
                <w:rFonts w:cs="Arial"/>
                <w:color w:val="1A1A1A"/>
                <w:sz w:val="20"/>
              </w:rPr>
              <w:t xml:space="preserve"> applicants will be subject to a probation period of six months</w:t>
            </w:r>
          </w:p>
        </w:tc>
      </w:tr>
      <w:tr w:rsidR="00495B3B" w:rsidRPr="00495B3B" w14:paraId="10873C64" w14:textId="77777777" w:rsidTr="5369F6A3">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00000" w:firstRow="0" w:lastRow="0" w:firstColumn="0" w:lastColumn="0" w:oddVBand="0" w:evenVBand="0" w:oddHBand="0" w:evenHBand="0"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02EE3644" w14:textId="77777777" w:rsidR="00820FF4" w:rsidRPr="00495B3B" w:rsidRDefault="00820FF4" w:rsidP="00820FF4">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07A480D5" w14:textId="77777777" w:rsidR="00820FF4" w:rsidRPr="00454423" w:rsidRDefault="00820FF4" w:rsidP="00820FF4">
      <w:pPr>
        <w:spacing w:before="0" w:after="0"/>
        <w:rPr>
          <w:rFonts w:ascii="Arial" w:hAnsi="Arial" w:cs="Arial"/>
        </w:rPr>
      </w:pPr>
      <w:r w:rsidRPr="00454423">
        <w:rPr>
          <w:rFonts w:ascii="Arial" w:hAnsi="Arial" w:cs="Arial"/>
        </w:rPr>
        <w:t>We employ approximately 6,</w:t>
      </w:r>
      <w:r>
        <w:rPr>
          <w:rFonts w:ascii="Arial" w:hAnsi="Arial" w:cs="Arial"/>
        </w:rPr>
        <w:t>3</w:t>
      </w:r>
      <w:r w:rsidRPr="00454423">
        <w:rPr>
          <w:rFonts w:ascii="Arial" w:hAnsi="Arial" w:cs="Arial"/>
        </w:rPr>
        <w:t>00 staff, including around 600 seasonal staff, across more than 86 locations throughout Victoria, across energy, environment, climate action, water, agriculture, and resources portfolios.</w:t>
      </w:r>
    </w:p>
    <w:p w14:paraId="4CEF32B6" w14:textId="77777777" w:rsidR="00820FF4" w:rsidRPr="005763CD" w:rsidRDefault="00820FF4" w:rsidP="00820FF4">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F795DF5" w14:textId="77777777" w:rsidR="00820FF4" w:rsidRPr="005763CD" w:rsidRDefault="00820FF4" w:rsidP="00820FF4">
      <w:pPr>
        <w:spacing w:before="0" w:after="0"/>
        <w:rPr>
          <w:rFonts w:ascii="Arial" w:hAnsi="Arial" w:cs="Arial"/>
        </w:rPr>
      </w:pPr>
    </w:p>
    <w:p w14:paraId="3E162F22" w14:textId="77777777" w:rsidR="00820FF4" w:rsidRPr="005763CD" w:rsidRDefault="00820FF4" w:rsidP="00820FF4">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4" w:history="1">
        <w:r w:rsidRPr="00220147">
          <w:rPr>
            <w:rStyle w:val="Hyperlink"/>
            <w:rFonts w:ascii="Arial" w:hAnsi="Arial" w:cs="Arial"/>
            <w:lang w:eastAsia="en-US"/>
          </w:rPr>
          <w:t>www.deeca.vic.gov.au</w:t>
        </w:r>
      </w:hyperlink>
    </w:p>
    <w:p w14:paraId="741B0EDA" w14:textId="77777777" w:rsidR="00820FF4" w:rsidRPr="00495B3B" w:rsidRDefault="00820FF4" w:rsidP="00820FF4">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4D15C9CA" w14:textId="77777777" w:rsidR="00820FF4" w:rsidRPr="002775A7" w:rsidRDefault="00820FF4" w:rsidP="00820FF4">
      <w:pPr>
        <w:spacing w:before="0" w:after="0" w:line="240" w:lineRule="auto"/>
        <w:jc w:val="both"/>
        <w:rPr>
          <w:rFonts w:ascii="Arial" w:hAnsi="Arial" w:cs="Arial"/>
        </w:rPr>
      </w:pPr>
      <w:r w:rsidRPr="00AC1638">
        <w:rPr>
          <w:rFonts w:ascii="Arial" w:hAnsi="Arial" w:cs="Arial"/>
        </w:rPr>
        <w:t xml:space="preserve">Our values align with the core </w:t>
      </w:r>
      <w:hyperlink r:id="rId35"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7EB2951" w14:textId="77777777" w:rsidR="00820FF4" w:rsidRPr="00AC1638" w:rsidRDefault="00820FF4" w:rsidP="00820FF4">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739CE795" w14:textId="77777777" w:rsidR="00820FF4" w:rsidRPr="00AC1638" w:rsidRDefault="00820FF4" w:rsidP="00820FF4">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656D3331" w14:textId="77777777" w:rsidR="00820FF4" w:rsidRPr="00495B3B" w:rsidRDefault="00820FF4" w:rsidP="00820FF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2951C694" w14:textId="77777777" w:rsidR="00820FF4" w:rsidRDefault="00820FF4" w:rsidP="00820FF4">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413BE532" w14:textId="77777777" w:rsidR="00820FF4" w:rsidRPr="00495B3B" w:rsidRDefault="00820FF4" w:rsidP="00820FF4">
      <w:pPr>
        <w:spacing w:line="240" w:lineRule="auto"/>
        <w:contextualSpacing/>
        <w:outlineLvl w:val="1"/>
        <w:rPr>
          <w:rFonts w:ascii="Arial" w:hAnsi="Arial" w:cs="Arial"/>
          <w:color w:val="363534"/>
        </w:rPr>
      </w:pPr>
    </w:p>
    <w:p w14:paraId="31D4894E" w14:textId="77777777" w:rsidR="00820FF4" w:rsidRPr="00495B3B" w:rsidRDefault="00820FF4" w:rsidP="00820FF4">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1A43C85" w14:textId="77777777" w:rsidR="00820FF4" w:rsidRPr="00495B3B" w:rsidRDefault="00820FF4" w:rsidP="00820FF4">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54B28338" w14:textId="77777777" w:rsidR="00820FF4" w:rsidRPr="00495B3B" w:rsidRDefault="00820FF4" w:rsidP="00820FF4">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lastRenderedPageBreak/>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5F60F16E" w14:textId="77777777" w:rsidR="00820FF4" w:rsidRPr="00495B3B" w:rsidRDefault="00820FF4" w:rsidP="00820FF4">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251AECFE" w14:textId="77777777" w:rsidR="00820FF4" w:rsidRPr="00495B3B" w:rsidRDefault="00820FF4" w:rsidP="00820FF4">
      <w:pPr>
        <w:rPr>
          <w:rFonts w:ascii="Arial" w:hAnsi="Arial" w:cs="Arial"/>
          <w:b/>
          <w:bCs/>
          <w:color w:val="363534"/>
        </w:rPr>
      </w:pPr>
      <w:r w:rsidRPr="00495B3B">
        <w:rPr>
          <w:rFonts w:ascii="Arial" w:hAnsi="Arial" w:cs="Arial"/>
          <w:b/>
          <w:bCs/>
          <w:color w:val="363534"/>
        </w:rPr>
        <w:t>Aboriginal Cultural Safety</w:t>
      </w:r>
    </w:p>
    <w:p w14:paraId="1502928F" w14:textId="77777777" w:rsidR="00820FF4" w:rsidRPr="00495B3B" w:rsidRDefault="00820FF4" w:rsidP="00820FF4">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6" w:history="1">
        <w:r w:rsidRPr="00220147">
          <w:rPr>
            <w:rStyle w:val="Hyperlink"/>
            <w:rFonts w:ascii="Arial" w:hAnsi="Arial" w:cs="Arial"/>
          </w:rPr>
          <w:t>self.determination@deeca.vic.gov.au</w:t>
        </w:r>
      </w:hyperlink>
      <w:r w:rsidRPr="00495B3B">
        <w:rPr>
          <w:rFonts w:ascii="Arial" w:hAnsi="Arial" w:cs="Arial"/>
          <w:color w:val="363534"/>
        </w:rPr>
        <w:t>.</w:t>
      </w:r>
    </w:p>
    <w:p w14:paraId="1EBD39F7" w14:textId="77777777" w:rsidR="00820FF4" w:rsidRPr="00495B3B" w:rsidRDefault="00820FF4" w:rsidP="00820FF4">
      <w:pPr>
        <w:rPr>
          <w:rFonts w:ascii="Arial" w:hAnsi="Arial" w:cs="Arial"/>
          <w:b/>
          <w:color w:val="363534"/>
          <w:szCs w:val="22"/>
        </w:rPr>
      </w:pPr>
      <w:r w:rsidRPr="00495B3B">
        <w:rPr>
          <w:rFonts w:ascii="Arial" w:hAnsi="Arial" w:cs="Arial"/>
          <w:b/>
          <w:color w:val="363534"/>
          <w:szCs w:val="22"/>
        </w:rPr>
        <w:t>Balancing your Life / Hybrid Working</w:t>
      </w:r>
    </w:p>
    <w:p w14:paraId="5C656D2E" w14:textId="77777777" w:rsidR="00820FF4" w:rsidRPr="00495B3B" w:rsidRDefault="00820FF4" w:rsidP="00820FF4">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3A1A5D3F" w14:textId="77777777" w:rsidR="00820FF4" w:rsidRPr="00495B3B" w:rsidRDefault="00820FF4" w:rsidP="00820FF4">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7" w:history="1">
        <w:r w:rsidRPr="00220147">
          <w:rPr>
            <w:rStyle w:val="Hyperlink"/>
            <w:rFonts w:ascii="Arial" w:eastAsia="Microsoft JhengHei" w:hAnsi="Arial" w:cs="Arial"/>
            <w:sz w:val="22"/>
            <w:szCs w:val="24"/>
            <w:lang w:eastAsia="en-US"/>
          </w:rPr>
          <w:t>customer.service@deeca.vic.gov.au</w:t>
        </w:r>
      </w:hyperlink>
    </w:p>
    <w:p w14:paraId="20780411" w14:textId="77777777" w:rsidR="00820FF4" w:rsidRPr="00A82B27" w:rsidRDefault="00820FF4" w:rsidP="00820FF4">
      <w:pPr>
        <w:spacing w:line="240" w:lineRule="auto"/>
      </w:pPr>
    </w:p>
    <w:p w14:paraId="69B28C1E" w14:textId="18BD9EE0" w:rsidR="00A14A3F" w:rsidRPr="00B430D4" w:rsidRDefault="00495B3B" w:rsidP="00B430D4">
      <w:pPr>
        <w:spacing w:line="240" w:lineRule="auto"/>
        <w:rPr>
          <w:rFonts w:ascii="Arial" w:hAnsi="Arial" w:cs="Arial"/>
          <w:sz w:val="28"/>
          <w:szCs w:val="28"/>
          <w:lang w:eastAsia="en-US"/>
        </w:rPr>
      </w:pPr>
      <w:r w:rsidRPr="00495B3B">
        <w:rPr>
          <w:rFonts w:ascii="Arial" w:hAnsi="Arial" w:cs="Arial"/>
          <w:sz w:val="28"/>
          <w:szCs w:val="28"/>
          <w:lang w:eastAsia="en-US"/>
        </w:rPr>
        <w:t xml:space="preserve"> </w:t>
      </w:r>
    </w:p>
    <w:sectPr w:rsidR="00A14A3F" w:rsidRPr="00B430D4" w:rsidSect="00D16D91">
      <w:headerReference w:type="default" r:id="rId38"/>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7F1FE9" w14:textId="77777777" w:rsidR="00E4733C" w:rsidRDefault="00E4733C" w:rsidP="00CD157B">
      <w:pPr>
        <w:pStyle w:val="NoSpacing"/>
      </w:pPr>
    </w:p>
    <w:p w14:paraId="01F7E94B" w14:textId="77777777" w:rsidR="00E4733C" w:rsidRDefault="00E4733C"/>
  </w:endnote>
  <w:endnote w:type="continuationSeparator" w:id="0">
    <w:p w14:paraId="67C4474C" w14:textId="77777777" w:rsidR="00E4733C" w:rsidRDefault="00E4733C" w:rsidP="00CD157B">
      <w:pPr>
        <w:pStyle w:val="NoSpacing"/>
      </w:pPr>
    </w:p>
    <w:p w14:paraId="6FF0164F" w14:textId="77777777" w:rsidR="00E4733C" w:rsidRDefault="00E4733C"/>
  </w:endnote>
  <w:endnote w:type="continuationNotice" w:id="1">
    <w:p w14:paraId="2D379C04" w14:textId="77777777" w:rsidR="00E4733C" w:rsidRDefault="00E4733C" w:rsidP="00CD157B">
      <w:pPr>
        <w:pStyle w:val="NoSpacing"/>
      </w:pPr>
    </w:p>
    <w:p w14:paraId="4969133A" w14:textId="77777777" w:rsidR="00E4733C" w:rsidRDefault="00E4733C"/>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42406709" w:rsidR="00A60698" w:rsidRPr="00D55628" w:rsidRDefault="0062606C" w:rsidP="00A60698">
          <w:pPr>
            <w:pStyle w:val="FooterEvenPageNumber"/>
            <w:framePr w:wrap="auto" w:vAnchor="margin" w:hAnchor="text" w:yAlign="inline"/>
          </w:pPr>
          <w:r>
            <w:rPr>
              <w:noProof/>
            </w:rPr>
            <mc:AlternateContent>
              <mc:Choice Requires="wps">
                <w:drawing>
                  <wp:anchor distT="0" distB="0" distL="114300" distR="114300" simplePos="0" relativeHeight="251658254" behindDoc="0" locked="0" layoutInCell="0" allowOverlap="1" wp14:anchorId="3BBD98CA" wp14:editId="43D985C5">
                    <wp:simplePos x="0" y="0"/>
                    <wp:positionH relativeFrom="page">
                      <wp:posOffset>0</wp:posOffset>
                    </wp:positionH>
                    <wp:positionV relativeFrom="page">
                      <wp:posOffset>10249535</wp:posOffset>
                    </wp:positionV>
                    <wp:extent cx="7560945" cy="252095"/>
                    <wp:effectExtent l="0" t="0" r="0" b="14605"/>
                    <wp:wrapNone/>
                    <wp:docPr id="44" name="MSIPCMa5a8423dbb1cadd807259689" descr="{&quot;HashCode&quot;:37626020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3BBD98CA" id="_x0000_t202" coordsize="21600,21600" o:spt="202" path="m,l,21600r21600,l21600,xe">
                    <v:stroke joinstyle="miter"/>
                    <v:path gradientshapeok="t" o:connecttype="rect"/>
                  </v:shapetype>
                  <v:shape id="MSIPCMa5a8423dbb1cadd807259689" o:spid="_x0000_s1031" type="#_x0000_t202" alt="{&quot;HashCode&quot;:376260202,&quot;Height&quot;:841.0,&quot;Width&quot;:595.0,&quot;Placement&quot;:&quot;Footer&quot;,&quot;Index&quot;:&quot;OddAndEven&quot;,&quot;Section&quot;:1,&quot;Top&quot;:0.0,&quot;Left&quot;:0.0}" style="position:absolute;margin-left:0;margin-top:807.05pt;width:595.35pt;height:19.85pt;z-index:251658254;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suR9GAIAACsEAAAOAAAAZHJzL2Uyb0RvYy54bWysU99v2jAQfp+0/8Hy+0hgwEpEqFgrpklV&#10;W4lOfTaOTSw5Ps82JOyv39khUHV7mvbinO8u9+P7Pi9vu0aTo3BegSnpeJRTIgyHSpl9SX+8bD7d&#10;UOIDMxXTYERJT8LT29XHD8vWFmICNehKOIJFjC9aW9I6BFtkmee1aJgfgRUGgxJcwwJe3T6rHGux&#10;eqOzSZ7PsxZcZR1w4T167/sgXaX6UgoenqT0IhBdUpwtpNOlcxfPbLVkxd4xWyt+HoP9wxQNUwab&#10;Xkrds8DIwak/SjWKO/Agw4hDk4GUiou0A24zzt9ts62ZFWkXBMfbC0z+/5Xlj8etfXYkdF+hQwIj&#10;IK31hUdn3KeTrolfnJRgHCE8XWATXSAcnV9m83wxnVHCMTaZTfLFLJbJrn9b58M3AQ2JRkkd0pLQ&#10;YscHH/rUISU2M7BRWidqtCFtSeefZ3n64RLB4tpgj+us0QrdriOqwimGPXZQnXA9Bz3z3vKNwhke&#10;mA/PzCHVuBHKNzzhITVgLzhblNTgfv3NH/ORAYxS0qJ0Sup/HpgTlOjvBrlZjKfTqLV0QcO99e4G&#10;rzk0d4CqHOMDsTyZMTfowZQOmldU9zp2wxAzHHuWdDeYd6EXMr4OLtbrlISqsiw8mK3lsXREMyL7&#10;0r0yZ8/wByTuEQZxseIdC31uz8P6EECqRFHEt0fzDDsqMpF8fj1R8m/vKev6xle/AQAA//8DAFBL&#10;AwQUAAYACAAAACEAHeYfYN8AAAALAQAADwAAAGRycy9kb3ducmV2LnhtbEyPzU7DMBCE70i8g7VI&#10;3KgTKKVN41QIxAUJIQrq2Yk3P028jmK3Td6ezQmOOzOa/SbdjbYTZxx840hBvIhAIBXONFQp+Pl+&#10;u1uD8EGT0Z0jVDChh112fZXqxLgLfeF5HyrBJeQTraAOoU+k9EWNVvuF65HYK91gdeBzqKQZ9IXL&#10;bSfvo2glrW6IP9S6x5cai3Z/sgqWn5u8lMfWHj+m92lq2vLwmpdK3d6Mz1sQAcfwF4YZn9EhY6bc&#10;nch40SngIYHVVbyMQcx+vImeQOSz9viwBpml8v+G7BcAAP//AwBQSwECLQAUAAYACAAAACEAtoM4&#10;kv4AAADhAQAAEwAAAAAAAAAAAAAAAAAAAAAAW0NvbnRlbnRfVHlwZXNdLnhtbFBLAQItABQABgAI&#10;AAAAIQA4/SH/1gAAAJQBAAALAAAAAAAAAAAAAAAAAC8BAABfcmVscy8ucmVsc1BLAQItABQABgAI&#10;AAAAIQBAsuR9GAIAACsEAAAOAAAAAAAAAAAAAAAAAC4CAABkcnMvZTJvRG9jLnhtbFBLAQItABQA&#10;BgAIAAAAIQAd5h9g3wAAAAsBAAAPAAAAAAAAAAAAAAAAAHIEAABkcnMvZG93bnJldi54bWxQSwUG&#10;AAAAAAQABADzAAAAfgUAAAAA&#10;" o:allowincell="f" filled="f" stroked="f" strokeweight=".5pt">
                    <v:textbox inset=",0,,0">
                      <w:txbxContent>
                        <w:p w14:paraId="28CCFE9F" w14:textId="0FFCF2E8"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3529CBD6" w:rsidR="00A60698" w:rsidRPr="00810C40" w:rsidRDefault="00890416" w:rsidP="00495B3B">
          <w:pPr>
            <w:pStyle w:val="FooterEven"/>
            <w:jc w:val="right"/>
          </w:pPr>
          <w:r>
            <w:t>J</w:t>
          </w:r>
          <w:r w:rsidR="00FA04E6">
            <w:t>uly</w:t>
          </w:r>
          <w:r>
            <w:t xml:space="preserve"> 2</w:t>
          </w:r>
          <w:r w:rsidR="00495B3B">
            <w:t>02</w:t>
          </w:r>
          <w:r>
            <w:t>6</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495B3B">
      <w:trPr>
        <w:trHeight w:val="397"/>
      </w:trPr>
      <w:tc>
        <w:tcPr>
          <w:tcW w:w="8931" w:type="dxa"/>
        </w:tcPr>
        <w:p w14:paraId="162046A4" w14:textId="02D3236C" w:rsidR="00495B3B" w:rsidRPr="00CB1FB7" w:rsidRDefault="0062606C" w:rsidP="00495B3B">
          <w:pPr>
            <w:pStyle w:val="FooterOdd"/>
            <w:jc w:val="left"/>
            <w:rPr>
              <w:b/>
            </w:rPr>
          </w:pPr>
          <w:r>
            <w:rPr>
              <w:b/>
              <w:noProof/>
            </w:rPr>
            <mc:AlternateContent>
              <mc:Choice Requires="wps">
                <w:drawing>
                  <wp:anchor distT="0" distB="0" distL="114300" distR="114300" simplePos="0" relativeHeight="251658252" behindDoc="0" locked="0" layoutInCell="0" allowOverlap="1" wp14:anchorId="7902A46C" wp14:editId="30B1C3C2">
                    <wp:simplePos x="0" y="0"/>
                    <wp:positionH relativeFrom="page">
                      <wp:posOffset>0</wp:posOffset>
                    </wp:positionH>
                    <wp:positionV relativeFrom="page">
                      <wp:posOffset>10249535</wp:posOffset>
                    </wp:positionV>
                    <wp:extent cx="7560945" cy="252095"/>
                    <wp:effectExtent l="0" t="0" r="0" b="14605"/>
                    <wp:wrapNone/>
                    <wp:docPr id="42" name="MSIPCM36434c2c9a6497a13fc29e53" descr="{&quot;HashCode&quot;:37626020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902A46C" id="_x0000_t202" coordsize="21600,21600" o:spt="202" path="m,l,21600r21600,l21600,xe">
                    <v:stroke joinstyle="miter"/>
                    <v:path gradientshapeok="t" o:connecttype="rect"/>
                  </v:shapetype>
                  <v:shape id="MSIPCM36434c2c9a6497a13fc29e53" o:spid="_x0000_s1032" type="#_x0000_t202" alt="{&quot;HashCode&quot;:376260202,&quot;Height&quot;:841.0,&quot;Width&quot;:595.0,&quot;Placement&quot;:&quot;Footer&quot;,&quot;Index&quot;:&quot;Primary&quot;,&quot;Section&quot;:1,&quot;Top&quot;:0.0,&quot;Left&quot;:0.0}" style="position:absolute;margin-left:0;margin-top:807.05pt;width:595.35pt;height:19.8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PWX1GQIAACsEAAAOAAAAZHJzL2Uyb0RvYy54bWysU99v2jAQfp+0/8Hy+0igwEZEqFgrpklV&#10;W4lOfTaOTSw5Ps82JOyv39khUHV7mvbinO8u9+P7Pi9vu0aTo3BegSnpeJRTIgyHSpl9SX+8bD59&#10;ocQHZiqmwYiSnoSnt6uPH5atLcQEatCVcASLGF+0tqR1CLbIMs9r0TA/AisMBiW4hgW8un1WOdZi&#10;9UZnkzyfZy24yjrgwnv03vdBukr1pRQ8PEnpRSC6pDhbSKdL5y6e2WrJir1jtlb8PAb7hykapgw2&#10;vZS6Z4GRg1N/lGoUd+BBhhGHJgMpFRdpB9xmnL/bZlszK9IuCI63F5j8/yvLH49b++xI6L5ChwRG&#10;QFrrC4/OuE8nXRO/OCnBOEJ4usAmukA4Oj/P5vliOqOEY2wym+SLWSyTXf+2zodvAhoSjZI6pCWh&#10;xY4PPvSpQ0psZmCjtE7UaEPaks5vZnn64RLB4tpgj+us0QrdriOqKunNsMcOqhOu56Bn3lu+UTjD&#10;A/PhmTmkGjdC+YYnPKQG7AVni5Ia3K+/+WM+MoBRSlqUTkn9zwNzghL93SA3i/F0GrWWLmi4t97d&#10;4DWH5g5QlWN8IJYnM+YGPZjSQfOK6l7HbhhihmPPku4G8y70QsbXwcV6nZJQVZaFB7O1PJaOaEZk&#10;X7pX5uwZ/oDEPcIgLla8Y6HP7XlYHwJIlSiK+PZonmFHRSaSz68nSv7tPWVd3/jqNwAAAP//AwBQ&#10;SwMEFAAGAAgAAAAhAB3mH2DfAAAACwEAAA8AAABkcnMvZG93bnJldi54bWxMj81OwzAQhO9IvIO1&#10;SNyoEyilTeNUCMQFCSEK6tmJNz9NvI5it03ens0Jjjszmv0m3Y22E2ccfONIQbyIQCAVzjRUKfj5&#10;frtbg/BBk9GdI1QwoYdddn2V6sS4C33heR8qwSXkE62gDqFPpPRFjVb7heuR2CvdYHXgc6ikGfSF&#10;y20n76NoJa1uiD/UuseXGot2f7IKlp+bvJTH1h4/pvdpatry8JqXSt3ejM9bEAHH8BeGGZ/RIWOm&#10;3J3IeNEp4CGB1VW8jEHMfryJnkDks/b4sAaZpfL/huwXAAD//wMAUEsBAi0AFAAGAAgAAAAhALaD&#10;OJL+AAAA4QEAABMAAAAAAAAAAAAAAAAAAAAAAFtDb250ZW50X1R5cGVzXS54bWxQSwECLQAUAAYA&#10;CAAAACEAOP0h/9YAAACUAQAACwAAAAAAAAAAAAAAAAAvAQAAX3JlbHMvLnJlbHNQSwECLQAUAAYA&#10;CAAAACEAsD1l9RkCAAArBAAADgAAAAAAAAAAAAAAAAAuAgAAZHJzL2Uyb0RvYy54bWxQSwECLQAU&#10;AAYACAAAACEAHeYfYN8AAAALAQAADwAAAAAAAAAAAAAAAABzBAAAZHJzL2Rvd25yZXYueG1sUEsF&#10;BgAAAAAEAAQA8wAAAH8FAAAAAA==&#10;" o:allowincell="f" filled="f" stroked="f" strokeweight=".5pt">
                    <v:textbox inset=",0,,0">
                      <w:txbxContent>
                        <w:p w14:paraId="1A79D825" w14:textId="3FA1CA13"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55465380" w:rsidR="00495B3B" w:rsidRPr="00D55628" w:rsidRDefault="00890416" w:rsidP="00495B3B">
          <w:pPr>
            <w:pStyle w:val="FooterOddPageNumber"/>
            <w:ind w:left="-9070" w:firstLine="9070"/>
            <w:jc w:val="left"/>
          </w:pPr>
          <w:r>
            <w:t>J</w:t>
          </w:r>
          <w:r w:rsidR="00FA04E6">
            <w:t>uly</w:t>
          </w:r>
          <w:r>
            <w:t xml:space="preserve"> 2026</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24DF8EE3" w:rsidR="00364C9A" w:rsidRDefault="0062606C">
    <w:pPr>
      <w:pStyle w:val="Footer"/>
    </w:pPr>
    <w:r>
      <w:rPr>
        <w:noProof/>
      </w:rPr>
      <mc:AlternateContent>
        <mc:Choice Requires="wps">
          <w:drawing>
            <wp:anchor distT="0" distB="0" distL="114300" distR="114300" simplePos="0" relativeHeight="251658253" behindDoc="0" locked="0" layoutInCell="0" allowOverlap="1" wp14:anchorId="2F796FE2" wp14:editId="33EC542D">
              <wp:simplePos x="0" y="0"/>
              <wp:positionH relativeFrom="page">
                <wp:posOffset>0</wp:posOffset>
              </wp:positionH>
              <wp:positionV relativeFrom="page">
                <wp:posOffset>10249535</wp:posOffset>
              </wp:positionV>
              <wp:extent cx="7560945" cy="252095"/>
              <wp:effectExtent l="0" t="0" r="0" b="14605"/>
              <wp:wrapNone/>
              <wp:docPr id="43" name="MSIPCM7ab648eb864eea1db7c034bf" descr="{&quot;HashCode&quot;:37626020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F796FE2" id="_x0000_t202" coordsize="21600,21600" o:spt="202" path="m,l,21600r21600,l21600,xe">
              <v:stroke joinstyle="miter"/>
              <v:path gradientshapeok="t" o:connecttype="rect"/>
            </v:shapetype>
            <v:shape id="MSIPCM7ab648eb864eea1db7c034bf" o:spid="_x0000_s1034" type="#_x0000_t202" alt="{&quot;HashCode&quot;:376260202,&quot;Height&quot;:841.0,&quot;Width&quot;:595.0,&quot;Placement&quot;:&quot;Footer&quot;,&quot;Index&quot;:&quot;FirstPage&quot;,&quot;Section&quot;:1,&quot;Top&quot;:0.0,&quot;Left&quot;:0.0}" style="position:absolute;margin-left:0;margin-top:807.05pt;width:595.35pt;height:19.85pt;z-index:25165825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YJwFwIAACsEAAAOAAAAZHJzL2Uyb0RvYy54bWysU8tu2zAQvBfoPxC815Jd240Fy4GbwEUB&#10;IwngFDnTFGkRoLgsSVtyv75Lyo8g7SnIhVrurvYxM5zfdo0mB+G8AlPS4SCnRBgOlTK7kv56Xn25&#10;ocQHZiqmwYiSHoWnt4vPn+atLcQIatCVcASLGF+0tqR1CLbIMs9r0TA/ACsMBiW4hgW8ul1WOdZi&#10;9UZnozyfZi24yjrgwnv03vdBukj1pRQ8PErpRSC6pDhbSKdL5zae2WLOip1jtlb8NAZ7xxQNUwab&#10;Xkrds8DI3ql/SjWKO/Agw4BDk4GUiou0A24zzN9ss6mZFWkXBMfbC0z+48ryh8PGPjkSuu/QIYER&#10;kNb6wqMz7tNJ18QvTkowjhAeL7CJLhCOzm+TaT4bTyjhGBtNRvlsEstk17+t8+GHgIZEo6QOaUlo&#10;scPahz71nBKbGVgprRM12pC2pNOvkzz9cIlgcW2wx3XWaIVu2xFVlTQNED1bqI64noOeeW/5SuEM&#10;a+bDE3NINW6E8g2PeEgN2AtOFiU1uD//88d8ZACjlLQonZL633vmBCX6p0FuZsPxOGotXdBwr73b&#10;s9fsmztAVQ7xgViezJgb9NmUDpoXVPcydsMQMxx7lnR7Nu9CL2R8HVwslykJVWVZWJuN5bF0RDMi&#10;+9y9MGdP8Ack7gHO4mLFGxb63J6H5T6AVImiK5on2FGRieTT64mSf31PWdc3vvgLAAD//wMAUEsD&#10;BBQABgAIAAAAIQAd5h9g3wAAAAsBAAAPAAAAZHJzL2Rvd25yZXYueG1sTI/NTsMwEITvSLyDtUjc&#10;qBMopU3jVAjEBQkhCurZiTc/TbyOYrdN3p7NCY47M5r9Jt2NthNnHHzjSEG8iEAgFc40VCn4+X67&#10;W4PwQZPRnSNUMKGHXXZ9lerEuAt94XkfKsEl5BOtoA6hT6T0RY1W+4Xrkdgr3WB14HOopBn0hctt&#10;J++jaCWtbog/1LrHlxqLdn+yCpafm7yUx9YeP6b3aWra8vCal0rd3ozPWxABx/AXhhmf0SFjptyd&#10;yHjRKeAhgdVVvIxBzH68iZ5A5LP2+LAGmaXy/4bsFwAA//8DAFBLAQItABQABgAIAAAAIQC2gziS&#10;/gAAAOEBAAATAAAAAAAAAAAAAAAAAAAAAABbQ29udGVudF9UeXBlc10ueG1sUEsBAi0AFAAGAAgA&#10;AAAhADj9If/WAAAAlAEAAAsAAAAAAAAAAAAAAAAALwEAAF9yZWxzLy5yZWxzUEsBAi0AFAAGAAgA&#10;AAAhABIRgnAXAgAAKwQAAA4AAAAAAAAAAAAAAAAALgIAAGRycy9lMm9Eb2MueG1sUEsBAi0AFAAG&#10;AAgAAAAhAB3mH2DfAAAACwEAAA8AAAAAAAAAAAAAAAAAcQQAAGRycy9kb3ducmV2LnhtbFBLBQYA&#10;AAAABAAEAPMAAAB9BQAAAAA=&#10;" o:allowincell="f" filled="f" stroked="f" strokeweight=".5pt">
              <v:textbox inset=",0,,0">
                <w:txbxContent>
                  <w:p w14:paraId="29060C92" w14:textId="4DAC4EB6"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D6C23B4" w14:textId="77777777" w:rsidR="00E4733C" w:rsidRPr="0056073C" w:rsidRDefault="00E4733C" w:rsidP="005D764F">
      <w:pPr>
        <w:pStyle w:val="FootnoteSeparator"/>
      </w:pPr>
    </w:p>
    <w:p w14:paraId="08A26F69" w14:textId="77777777" w:rsidR="00E4733C" w:rsidRDefault="00E4733C"/>
  </w:footnote>
  <w:footnote w:type="continuationSeparator" w:id="0">
    <w:p w14:paraId="300D8F58" w14:textId="77777777" w:rsidR="00E4733C" w:rsidRPr="00CA30B7" w:rsidRDefault="00E4733C" w:rsidP="006D5A90">
      <w:pPr>
        <w:rPr>
          <w:lang w:val="en-US"/>
        </w:rPr>
      </w:pPr>
      <w:r w:rsidRPr="00CA30B7">
        <w:rPr>
          <w:lang w:val="en-US"/>
        </w:rPr>
        <w:t>_______</w:t>
      </w:r>
    </w:p>
    <w:p w14:paraId="1340DE2A" w14:textId="77777777" w:rsidR="00E4733C" w:rsidRDefault="00E4733C"/>
  </w:footnote>
  <w:footnote w:type="continuationNotice" w:id="1">
    <w:p w14:paraId="6971B11E" w14:textId="77777777" w:rsidR="00E4733C" w:rsidRDefault="00E4733C" w:rsidP="006D5A90"/>
    <w:p w14:paraId="49A4C0B6" w14:textId="77777777" w:rsidR="00E4733C" w:rsidRDefault="00E4733C"/>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27BA60A9" w:rsidR="00DE2576" w:rsidRPr="00CD157B" w:rsidRDefault="0062606C" w:rsidP="00DE2576">
    <w:pPr>
      <w:pStyle w:val="Header"/>
    </w:pPr>
    <w:r>
      <w:rPr>
        <w:noProof/>
      </w:rPr>
      <mc:AlternateContent>
        <mc:Choice Requires="wps">
          <w:drawing>
            <wp:anchor distT="0" distB="0" distL="114300" distR="114300" simplePos="0" relativeHeight="251658257" behindDoc="0" locked="0" layoutInCell="0" allowOverlap="1" wp14:anchorId="341AF5A2" wp14:editId="2CA25206">
              <wp:simplePos x="0" y="0"/>
              <wp:positionH relativeFrom="page">
                <wp:posOffset>0</wp:posOffset>
              </wp:positionH>
              <wp:positionV relativeFrom="page">
                <wp:posOffset>190500</wp:posOffset>
              </wp:positionV>
              <wp:extent cx="7560945" cy="252095"/>
              <wp:effectExtent l="0" t="0" r="0" b="14605"/>
              <wp:wrapNone/>
              <wp:docPr id="47" name="MSIPCM88c8445ea6d20b058da3fa5f" descr="{&quot;HashCode&quot;:352122633,&quot;Height&quot;:841.0,&quot;Width&quot;:595.0,&quot;Placement&quot;:&quot;Head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341AF5A2" id="_x0000_t202" coordsize="21600,21600" o:spt="202" path="m,l,21600r21600,l21600,xe">
              <v:stroke joinstyle="miter"/>
              <v:path gradientshapeok="t" o:connecttype="rect"/>
            </v:shapetype>
            <v:shape id="MSIPCM88c8445ea6d20b058da3fa5f" o:spid="_x0000_s1029" type="#_x0000_t202" alt="{&quot;HashCode&quot;:352122633,&quot;Height&quot;:841.0,&quot;Width&quot;:595.0,&quot;Placement&quot;:&quot;Header&quot;,&quot;Index&quot;:&quot;OddAndEven&quot;,&quot;Section&quot;:1,&quot;Top&quot;:0.0,&quot;Left&quot;:0.0}" style="position:absolute;margin-left:0;margin-top:15pt;width:595.35pt;height:19.85pt;z-index:251658257;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D69vFAIAACQEAAAOAAAAZHJzL2Uyb0RvYy54bWysU99v2jAQfp+0/8Hy+0hgwEpEqFgrpklV&#10;W4lOfTaOTSLZPs82JOyv39kJUHV7mvbinO8u9+P7Pi9vO63IUTjfgCnpeJRTIgyHqjH7kv542Xy6&#10;ocQHZiqmwIiSnoSnt6uPH5atLcQEalCVcASLGF+0tqR1CLbIMs9roZkfgRUGgxKcZgGvbp9VjrVY&#10;XatskufzrAVXWQdceI/e+z5IV6m+lIKHJym9CESVFGcL6XTp3MUzWy1ZsXfM1g0fxmD/MIVmjcGm&#10;l1L3LDBycM0fpXTDHXiQYcRBZyBlw0XaAbcZ5++22dbMirQLguPtBSb//8ryx+PWPjsSuq/QIYER&#10;kNb6wqMz7tNJp+MXJyUYRwhPF9hEFwhH55fZPF9MZ5RwjE1mk3wxi2Wy69/W+fBNgCbRKKlDWhJa&#10;7PjgQ596TonNDGwapRI1ypC2pPPPszz9cIlgcWWwx3XWaIVu1w0L7KA64V4Oesq95ZsGmz8wH56Z&#10;Q45xFdRteMJDKsAmMFiU1OB+/c0f8xF6jFLSomZK6n8emBOUqO8GSVmMp9MosnRBw7317s5ec9B3&#10;gHIc48uwPJkxN6izKR3oV5T1OnbDEDMce5Y0nM270CsYnwUX63VKQjlZFh7M1vJYOsIYIX3pXpmz&#10;A+4BGXuEs6pY8Q7+PrcnYH0IIJvETQS2R3PAG6WY2B2eTdT623vKuj7u1W8AAAD//wMAUEsDBBQA&#10;BgAIAAAAIQDhkXQK3AAAAAcBAAAPAAAAZHJzL2Rvd25yZXYueG1sTI/BTsMwDIbvSLxDZCRuLBlI&#10;Ky1NJwTaBQmJbrtwyxrTViRO1WRteXu8E5ws6//1+XO5XbwTE46xD6RhvVIgkJpge2o1HA+7u0cQ&#10;MRmyxgVCDT8YYVtdX5WmsGGmGqd9agVDKBZGQ5fSUEgZmw69iaswIHH2FUZvEq9jK+1oZoZ7J++V&#10;2khveuILnRnwpcPme3/2TMlf35b0nn2E6OrdPPnPY1YPWt/eLM9PIBIu6a8MF31Wh4qdTuFMNgqn&#10;gR9JGh4Uz0u6zlUG4qRhk2cgq1L+969+AQAA//8DAFBLAQItABQABgAIAAAAIQC2gziS/gAAAOEB&#10;AAATAAAAAAAAAAAAAAAAAAAAAABbQ29udGVudF9UeXBlc10ueG1sUEsBAi0AFAAGAAgAAAAhADj9&#10;If/WAAAAlAEAAAsAAAAAAAAAAAAAAAAALwEAAF9yZWxzLy5yZWxzUEsBAi0AFAAGAAgAAAAhAFMP&#10;r28UAgAAJAQAAA4AAAAAAAAAAAAAAAAALgIAAGRycy9lMm9Eb2MueG1sUEsBAi0AFAAGAAgAAAAh&#10;AOGRdArcAAAABwEAAA8AAAAAAAAAAAAAAAAAbgQAAGRycy9kb3ducmV2LnhtbFBLBQYAAAAABAAE&#10;APMAAAB3BQAAAAA=&#10;" o:allowincell="f" filled="f" stroked="f" strokeweight=".5pt">
              <v:textbox inset=",0,,0">
                <w:txbxContent>
                  <w:p w14:paraId="2698ADE7" w14:textId="5B039167"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DE2576" w:rsidRPr="00484CC4">
      <w:rPr>
        <w:noProof/>
      </w:rPr>
      <mc:AlternateContent>
        <mc:Choice Requires="wps">
          <w:drawing>
            <wp:anchor distT="0" distB="0" distL="114300" distR="114300" simplePos="0" relativeHeight="251658247"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6" style="position:absolute;margin-left:512.5pt;margin-top:0;width:83.0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8529D8A">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1" style="position:absolute;margin-left:0;margin-top:0;width:595.3pt;height:35.15pt;z-index:25165824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28AC27D6">
              <v:path arrowok="t"/>
              <w10:wrap anchorx="page" anchory="page"/>
            </v:shape>
          </w:pict>
        </mc:Fallback>
      </mc:AlternateContent>
    </w:r>
    <w:r w:rsidR="00DE2576" w:rsidRPr="00484CC4">
      <w:rPr>
        <w:noProof/>
      </w:rPr>
      <mc:AlternateContent>
        <mc:Choice Requires="wps">
          <w:drawing>
            <wp:anchor distT="0" distB="0" distL="114300" distR="114300" simplePos="0" relativeHeight="251658248"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4" style="position:absolute;margin-left:363.9pt;margin-top:0;width:115.6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2B6E3D19">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49"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5"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5742D3C">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0"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2"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4F135F85">
              <v:path arrowok="t"/>
              <w10:wrap anchorx="page" anchory="page"/>
              <w10:anchorlock/>
            </v:shape>
          </w:pict>
        </mc:Fallback>
      </mc:AlternateContent>
    </w:r>
    <w:r w:rsidR="00DE2576" w:rsidRPr="00484CC4">
      <w:rPr>
        <w:noProof/>
      </w:rPr>
      <mc:AlternateContent>
        <mc:Choice Requires="wps">
          <w:drawing>
            <wp:anchor distT="0" distB="0" distL="114300" distR="114300" simplePos="0" relativeHeight="251658251"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3"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7660C0DE">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A02A96" w14:textId="59ACAD70" w:rsidR="00020405" w:rsidRDefault="0062606C">
    <w:pPr>
      <w:pStyle w:val="Header"/>
    </w:pPr>
    <w:r>
      <w:rPr>
        <w:noProof/>
      </w:rPr>
      <mc:AlternateContent>
        <mc:Choice Requires="wps">
          <w:drawing>
            <wp:anchor distT="0" distB="0" distL="114300" distR="114300" simplePos="1" relativeHeight="251658255" behindDoc="0" locked="0" layoutInCell="0" allowOverlap="1" wp14:anchorId="5086851E" wp14:editId="0CF72419">
              <wp:simplePos x="0" y="190500"/>
              <wp:positionH relativeFrom="page">
                <wp:posOffset>0</wp:posOffset>
              </wp:positionH>
              <wp:positionV relativeFrom="page">
                <wp:posOffset>190500</wp:posOffset>
              </wp:positionV>
              <wp:extent cx="7560945" cy="252095"/>
              <wp:effectExtent l="0" t="0" r="0" b="14605"/>
              <wp:wrapNone/>
              <wp:docPr id="45" name="MSIPCM363f4070b30d0033f996fa2c" descr="{&quot;HashCode&quot;:352122633,&quot;Height&quot;:841.0,&quot;Width&quot;:595.0,&quot;Placement&quot;:&quot;Head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5086851E" id="_x0000_t202" coordsize="21600,21600" o:spt="202" path="m,l,21600r21600,l21600,xe">
              <v:stroke joinstyle="miter"/>
              <v:path gradientshapeok="t" o:connecttype="rect"/>
            </v:shapetype>
            <v:shape id="MSIPCM363f4070b30d0033f996fa2c" o:spid="_x0000_s1030" type="#_x0000_t202" alt="{&quot;HashCode&quot;:352122633,&quot;Height&quot;:841.0,&quot;Width&quot;:595.0,&quot;Placement&quot;:&quot;Header&quot;,&quot;Index&quot;:&quot;Primary&quot;,&quot;Section&quot;:1,&quot;Top&quot;:0.0,&quot;Left&quot;:0.0}" style="position:absolute;margin-left:0;margin-top:15pt;width:595.35pt;height:19.85pt;z-index:251658255;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1DNGFgIAACsEAAAOAAAAZHJzL2Uyb0RvYy54bWysU02P2jAQvVfqf7B8LwkU6BIRVnRXVJXQ&#10;7kpstWfj2MSS43FtQ0J/fccOX9r2VPXijGcm8/He8/y+azQ5COcVmJIOBzklwnColNmV9Mfr6tMd&#10;JT4wUzENRpT0KDy9X3z8MG9tIUZQg66EI1jE+KK1Ja1DsEWWeV6LhvkBWGEwKME1LODV7bLKsRar&#10;Nzob5fk0a8FV1gEX3qP3sQ/SRaovpeDhWUovAtElxdlCOl06t/HMFnNW7ByzteKnMdg/TNEwZbDp&#10;pdQjC4zsnfqjVKO4Aw8yDDg0GUipuEg74DbD/N02m5pZkXZBcLy9wOT/X1n+dNjYF0dC9xU6JDAC&#10;0lpfeHTGfTrpmvjFSQnGEcLjBTbRBcLR+WUyzWfjCSUcY6PJKJ9NYpns+rd1PnwT0JBolNQhLQkt&#10;dlj70KeeU2IzAyuldaJGG9KWdPp5kqcfLhEsrg32uM4ardBtO6Kqmz22UB1xPQc9897ylcIZ1syH&#10;F+aQatwI5Rue8ZAasBecLEpqcL/+5o/5yABGKWlROiX1P/fMCUr0d4PczIbjcdRauqDhbr3bs9fs&#10;mwdAVQ7xgViezJgb9NmUDpo3VPcydsMQMxx7ljSczYfQCxlfBxfLZUpCVVkW1mZjeSwd0YzIvnZv&#10;zNkT/AGJe4KzuFjxjoU+t+dhuQ8gVaIo4tujeYIdFZlIPr2eKPnbe8q6vvHFbwAAAP//AwBQSwME&#10;FAAGAAgAAAAhAOGRdArcAAAABwEAAA8AAABkcnMvZG93bnJldi54bWxMj8FOwzAMhu9IvENkJG4s&#10;GUgrLU0nBNoFCYluu3DLGtNWJE7VZG15e7wTnCzr//X5c7ldvBMTjrEPpGG9UiCQmmB7ajUcD7u7&#10;RxAxGbLGBUINPxhhW11flaawYaYap31qBUMoFkZDl9JQSBmbDr2JqzAgcfYVRm8Sr2Mr7Whmhnsn&#10;75XaSG964gudGfClw+Z7f/ZMyV/flvSefYTo6t08+c9jVg9a394sz08gEi7prwwXfVaHip1O4Uw2&#10;CqeBH0kaHhTPS7rOVQbipGGTZyCrUv73r34BAAD//wMAUEsBAi0AFAAGAAgAAAAhALaDOJL+AAAA&#10;4QEAABMAAAAAAAAAAAAAAAAAAAAAAFtDb250ZW50X1R5cGVzXS54bWxQSwECLQAUAAYACAAAACEA&#10;OP0h/9YAAACUAQAACwAAAAAAAAAAAAAAAAAvAQAAX3JlbHMvLnJlbHNQSwECLQAUAAYACAAAACEA&#10;WNQzRhYCAAArBAAADgAAAAAAAAAAAAAAAAAuAgAAZHJzL2Uyb0RvYy54bWxQSwECLQAUAAYACAAA&#10;ACEA4ZF0CtwAAAAHAQAADwAAAAAAAAAAAAAAAABwBAAAZHJzL2Rvd25yZXYueG1sUEsFBgAAAAAE&#10;AAQA8wAAAHkFAAAAAA==&#10;" o:allowincell="f" filled="f" stroked="f" strokeweight=".5pt">
              <v:textbox inset=",0,,0">
                <w:txbxContent>
                  <w:p w14:paraId="43BC3731" w14:textId="7DE19AFE"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08AE3" w14:textId="5F0060A1" w:rsidR="00020405" w:rsidRDefault="0062606C">
    <w:pPr>
      <w:pStyle w:val="Header"/>
    </w:pPr>
    <w:r>
      <w:rPr>
        <w:noProof/>
      </w:rPr>
      <mc:AlternateContent>
        <mc:Choice Requires="wps">
          <w:drawing>
            <wp:anchor distT="0" distB="0" distL="114300" distR="114300" simplePos="0" relativeHeight="251658256" behindDoc="0" locked="0" layoutInCell="0" allowOverlap="1" wp14:anchorId="2C87F83A" wp14:editId="74E60B2B">
              <wp:simplePos x="0" y="0"/>
              <wp:positionH relativeFrom="page">
                <wp:posOffset>0</wp:posOffset>
              </wp:positionH>
              <wp:positionV relativeFrom="page">
                <wp:posOffset>190500</wp:posOffset>
              </wp:positionV>
              <wp:extent cx="7560945" cy="252095"/>
              <wp:effectExtent l="0" t="0" r="0" b="14605"/>
              <wp:wrapNone/>
              <wp:docPr id="46" name="MSIPCM63a043509c03e69d35d495a3" descr="{&quot;HashCode&quot;:352122633,&quot;Height&quot;:841.0,&quot;Width&quot;:595.0,&quot;Placement&quot;:&quot;Head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2C87F83A" id="_x0000_t202" coordsize="21600,21600" o:spt="202" path="m,l,21600r21600,l21600,xe">
              <v:stroke joinstyle="miter"/>
              <v:path gradientshapeok="t" o:connecttype="rect"/>
            </v:shapetype>
            <v:shape id="MSIPCM63a043509c03e69d35d495a3" o:spid="_x0000_s1033" type="#_x0000_t202" alt="{&quot;HashCode&quot;:352122633,&quot;Height&quot;:841.0,&quot;Width&quot;:595.0,&quot;Placement&quot;:&quot;Header&quot;,&quot;Index&quot;:&quot;FirstPage&quot;,&quot;Section&quot;:1,&quot;Top&quot;:0.0,&quot;Left&quot;:0.0}" style="position:absolute;margin-left:0;margin-top:15pt;width:595.35pt;height:19.85pt;z-index:251658256;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bieBGAIAACsEAAAOAAAAZHJzL2Uyb0RvYy54bWysU99v2jAQfp+0/8Hy+0hgwEpEqFgrpklV&#10;W4lOfTaOTSLZPs82JOyv39khUHV7mvbinO8u9+P7Pi9vO63IUTjfgCnpeJRTIgyHqjH7kv542Xy6&#10;ocQHZiqmwIiSnoSnt6uPH5atLcQEalCVcASLGF+0tqR1CLbIMs9roZkfgRUGgxKcZgGvbp9VjrVY&#10;XatskufzrAVXWQdceI/e+z5IV6m+lIKHJym9CESVFGcL6XTp3MUzWy1ZsXfM1g0/j8H+YQrNGoNN&#10;L6XuWWDk4Jo/SumGO/Agw4iDzkDKhou0A24zzt9ts62ZFWkXBMfbC0z+/5Xlj8etfXYkdF+hQwIj&#10;IK31hUdn3KeTTscvTkowjhCeLrCJLhCOzi+zeb6YzijhGJvMJvliFstk17+t8+GbAE2iUVKHtCS0&#10;2PHBhz51SInNDGwapRI1ypC2pPPPszz9cIlgcWWwx3XWaIVu15GmKul02GMH1QnXc9Az7y3fNDjD&#10;A/PhmTmkGjdC+YYnPKQC7AVni5Ia3K+/+WM+MoBRSlqUTkn9zwNzghL13SA3i/F0GrWWLmi4t97d&#10;4DUHfQeoyjE+EMuTGXODGkzpQL+iutexG4aY4dizpGEw70IvZHwdXKzXKQlVZVl4MFvLY+mIZkT2&#10;pXtlzp7hD0jcIwziYsU7Fvrcnof1IYBsEkUR3x7NM+yoyETy+fVEyb+9p6zrG1/9Bg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CrbieBGAIAACsEAAAOAAAAAAAAAAAAAAAAAC4CAABkcnMvZTJvRG9jLnhtbFBLAQItABQABgAI&#10;AAAAIQDhkXQK3AAAAAcBAAAPAAAAAAAAAAAAAAAAAHIEAABkcnMvZG93bnJldi54bWxQSwUGAAAA&#10;AAQABADzAAAAewUAAAAA&#10;" o:allowincell="f" filled="f" stroked="f" strokeweight=".5pt">
              <v:textbox inset=",0,,0">
                <w:txbxContent>
                  <w:p w14:paraId="13628B28" w14:textId="12FCE44D"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0A23EC82" w:rsidR="00CD157B" w:rsidRPr="00CD157B" w:rsidRDefault="0062606C" w:rsidP="00CD157B">
    <w:pPr>
      <w:pStyle w:val="Header"/>
    </w:pPr>
    <w:r>
      <w:rPr>
        <w:noProof/>
      </w:rPr>
      <mc:AlternateContent>
        <mc:Choice Requires="wps">
          <w:drawing>
            <wp:anchor distT="0" distB="0" distL="114300" distR="114300" simplePos="0" relativeHeight="251658258" behindDoc="0" locked="0" layoutInCell="0" allowOverlap="1" wp14:anchorId="1F34F1E6" wp14:editId="1219BD8A">
              <wp:simplePos x="0" y="0"/>
              <wp:positionH relativeFrom="page">
                <wp:posOffset>0</wp:posOffset>
              </wp:positionH>
              <wp:positionV relativeFrom="page">
                <wp:posOffset>190500</wp:posOffset>
              </wp:positionV>
              <wp:extent cx="7560945" cy="252095"/>
              <wp:effectExtent l="0" t="0" r="0" b="14605"/>
              <wp:wrapNone/>
              <wp:docPr id="48" name="MSIPCM568742229a1891844842c448" descr="{&quot;HashCode&quot;:352122633,&quot;Height&quot;:841.0,&quot;Width&quot;:595.0,&quot;Placement&quot;:&quot;Header&quot;,&quot;Index&quot;:&quot;Primary&quot;,&quot;Section&quot;:2,&quot;Top&quot;:0.0,&quot;Left&quot;:0.0}"/>
              <wp:cNvGraphicFramePr/>
              <a:graphic xmlns:a="http://schemas.openxmlformats.org/drawingml/2006/main">
                <a:graphicData uri="http://schemas.microsoft.com/office/word/2010/wordprocessingShape">
                  <wps:wsp>
                    <wps:cNvSpPr txBox="1"/>
                    <wps:spPr>
                      <a:xfrm>
                        <a:off x="0" y="0"/>
                        <a:ext cx="7560945" cy="252095"/>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wps:txbx>
                    <wps:bodyPr rot="0" spcFirstLastPara="0" vertOverflow="overflow" horzOverflow="overflow" vert="horz" wrap="square" lIns="91440" tIns="0" rIns="91440" bIns="0" numCol="1" spcCol="0" rtlCol="0" fromWordArt="0" anchor="t" anchorCtr="0" forceAA="0" compatLnSpc="1">
                      <a:prstTxWarp prst="textNoShape">
                        <a:avLst/>
                      </a:prstTxWarp>
                      <a:noAutofit/>
                    </wps:bodyPr>
                  </wps:wsp>
                </a:graphicData>
              </a:graphic>
            </wp:anchor>
          </w:drawing>
        </mc:Choice>
        <mc:Fallback>
          <w:pict>
            <v:shapetype w14:anchorId="1F34F1E6" id="_x0000_t202" coordsize="21600,21600" o:spt="202" path="m,l,21600r21600,l21600,xe">
              <v:stroke joinstyle="miter"/>
              <v:path gradientshapeok="t" o:connecttype="rect"/>
            </v:shapetype>
            <v:shape id="MSIPCM568742229a1891844842c448" o:spid="_x0000_s1035" type="#_x0000_t202" alt="{&quot;HashCode&quot;:352122633,&quot;Height&quot;:841.0,&quot;Width&quot;:595.0,&quot;Placement&quot;:&quot;Header&quot;,&quot;Index&quot;:&quot;Primary&quot;,&quot;Section&quot;:2,&quot;Top&quot;:0.0,&quot;Left&quot;:0.0}" style="position:absolute;margin-left:0;margin-top:15pt;width:595.35pt;height:19.85pt;z-index:251658258;visibility:visible;mso-wrap-style:square;mso-wrap-distance-left:9pt;mso-wrap-distance-top:0;mso-wrap-distance-right:9pt;mso-wrap-distance-bottom:0;mso-position-horizontal:absolute;mso-position-horizontal-relative:page;mso-position-vertical:absolute;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d1VLGAIAACsEAAAOAAAAZHJzL2Uyb0RvYy54bWysU99v2jAQfp+0/8Hy+0hgwEpEqFgrpklV&#10;W4lOfTaOTSLZPs82JOyv39khUHV7mvbiXO7O9+P7Pi9vO63IUTjfgCnpeJRTIgyHqjH7kv542Xy6&#10;ocQHZiqmwIiSnoSnt6uPH5atLcQEalCVcASLGF+0tqR1CLbIMs9roZkfgRUGgxKcZgF/3T6rHGux&#10;ulbZJM/nWQuusg648B69932QrlJ9KQUPT1J6EYgqKc4W0unSuYtntlqyYu+YrRt+HoP9wxSaNQab&#10;Xkrds8DIwTV/lNINd+BBhhEHnYGUDRdpB9xmnL/bZlszK9IuCI63F5j8/yvLH49b++xI6L5ChwRG&#10;QFrrC4/OuE8nnY5fnJRgHCE8XWATXSAcnV9m83wxnVHCMTaZTfLFLJbJrret8+GbAE2iUVKHtCS0&#10;2PHBhz51SInNDGwapRI1ypC2pPPPszxduESwuDLY4zprtEK360hT4YVhjx1UJ1zPQc+8t3zT4AwP&#10;zIdn5pBq3AjlG57wkAqwF5wtSmpwv/7mj/nIAEYpaVE6JfU/D8wJStR3g9wsxtNp1Fr6QcO99e4G&#10;rznoO0BVjvGBWJ7MmBvUYEoH+hXVvY7dMMQMx54lDYN5F3oh4+vgYr1OSagqy8KD2VoeS0c0I7Iv&#10;3Stz9gx/QOIeYRAXK96x0Of2PKwPAWSTKIr49mieYUdFJpLPrydK/u1/yrq+8dVvAAAA//8DAFBL&#10;AwQUAAYACAAAACEA4ZF0CtwAAAAHAQAADwAAAGRycy9kb3ducmV2LnhtbEyPwU7DMAyG70i8Q2Qk&#10;biwZSCstTScE2gUJiW67cMsa01YkTtVkbXl7vBOcLOv/9flzuV28ExOOsQ+kYb1SIJCaYHtqNRwP&#10;u7tHEDEZssYFQg0/GGFbXV+VprBhphqnfWoFQygWRkOX0lBIGZsOvYmrMCBx9hVGbxKvYyvtaGaG&#10;eyfvldpIb3riC50Z8KXD5nt/9kzJX9+W9J59hOjq3Tz5z2NWD1rf3izPTyASLumvDBd9VoeKnU7h&#10;TDYKp4EfSRoeFM9Lus5VBuKkYZNnIKtS/vevfgEAAP//AwBQSwECLQAUAAYACAAAACEAtoM4kv4A&#10;AADhAQAAEwAAAAAAAAAAAAAAAAAAAAAAW0NvbnRlbnRfVHlwZXNdLnhtbFBLAQItABQABgAIAAAA&#10;IQA4/SH/1gAAAJQBAAALAAAAAAAAAAAAAAAAAC8BAABfcmVscy8ucmVsc1BLAQItABQABgAIAAAA&#10;IQAKd1VLGAIAACsEAAAOAAAAAAAAAAAAAAAAAC4CAABkcnMvZTJvRG9jLnhtbFBLAQItABQABgAI&#10;AAAAIQDhkXQK3AAAAAcBAAAPAAAAAAAAAAAAAAAAAHIEAABkcnMvZG93bnJldi54bWxQSwUGAAAA&#10;AAQABADzAAAAewUAAAAA&#10;" o:allowincell="f" filled="f" stroked="f" strokeweight=".5pt">
              <v:textbox inset=",0,,0">
                <w:txbxContent>
                  <w:p w14:paraId="688C8494" w14:textId="2ECFCA32" w:rsidR="0062606C" w:rsidRPr="0062606C" w:rsidRDefault="0062606C" w:rsidP="0062606C">
                    <w:pPr>
                      <w:spacing w:before="0" w:after="0"/>
                      <w:jc w:val="center"/>
                      <w:rPr>
                        <w:rFonts w:ascii="Arial" w:hAnsi="Arial" w:cs="Arial"/>
                        <w:color w:val="000000"/>
                        <w:sz w:val="24"/>
                      </w:rPr>
                    </w:pPr>
                    <w:r w:rsidRPr="0062606C">
                      <w:rPr>
                        <w:rFonts w:ascii="Arial" w:hAnsi="Arial" w:cs="Arial"/>
                        <w:color w:val="000000"/>
                        <w:sz w:val="24"/>
                      </w:rPr>
                      <w:t>OFFICIAL</w:t>
                    </w:r>
                  </w:p>
                </w:txbxContent>
              </v:textbox>
              <w10:wrap anchorx="page" anchory="page"/>
            </v:shape>
          </w:pict>
        </mc:Fallback>
      </mc:AlternateContent>
    </w:r>
    <w:r w:rsidR="002D38FC" w:rsidRPr="002D38FC">
      <w:t xml:space="preserve"> </w:t>
    </w:r>
    <w:r w:rsidR="00484CC4" w:rsidRPr="00484CC4">
      <w:rPr>
        <w:noProof/>
      </w:rPr>
      <mc:AlternateContent>
        <mc:Choice Requires="wps">
          <w:drawing>
            <wp:anchor distT="0" distB="0" distL="114300" distR="114300" simplePos="0" relativeHeight="251658241"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Hdr_Element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6"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5F06FAB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0"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Hdr_Element1">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1"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77313764">
              <v:path arrowok="t"/>
              <w10:wrap anchorx="page" anchory="page"/>
            </v:shape>
          </w:pict>
        </mc:Fallback>
      </mc:AlternateContent>
    </w:r>
    <w:r w:rsidR="00484CC4" w:rsidRPr="00484CC4">
      <w:rPr>
        <w:noProof/>
      </w:rPr>
      <mc:AlternateContent>
        <mc:Choice Requires="wps">
          <w:drawing>
            <wp:anchor distT="0" distB="0" distL="114300" distR="114300" simplePos="0" relativeHeight="251658242"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Hdr_Element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3CCC4E0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3"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Hdr_Element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5"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24677A9B">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Hdr_Element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2" style="position:absolute;margin-left:297.65pt;margin-top:0;width:82.75pt;height:35.15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2A13DAD4">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5"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Hdr_Element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14="http://schemas.microsoft.com/office/drawing/2010/main" xmlns:a="http://schemas.openxmlformats.org/drawingml/2006/main">
          <w:pict>
            <v:shape id="Hdr_Element3" style="position:absolute;margin-left:363.8pt;margin-top:0;width:33.1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49BC3958">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3"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6" w15:restartNumberingAfterBreak="0">
    <w:nsid w:val="14FC43F7"/>
    <w:multiLevelType w:val="hybridMultilevel"/>
    <w:tmpl w:val="55BC82AE"/>
    <w:lvl w:ilvl="0" w:tplc="0C090001">
      <w:start w:val="1"/>
      <w:numFmt w:val="bullet"/>
      <w:lvlText w:val=""/>
      <w:lvlJc w:val="left"/>
      <w:pPr>
        <w:ind w:left="360" w:hanging="360"/>
      </w:pPr>
      <w:rPr>
        <w:rFonts w:ascii="Symbol" w:hAnsi="Symbol" w:hint="default"/>
        <w:b w:val="0"/>
        <w:bCs w:val="0"/>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7"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8"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9"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0"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1"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2" w15:restartNumberingAfterBreak="0">
    <w:nsid w:val="2EF7739B"/>
    <w:multiLevelType w:val="multilevel"/>
    <w:tmpl w:val="BBD8D6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1"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23" w15:restartNumberingAfterBreak="0">
    <w:nsid w:val="454E7808"/>
    <w:multiLevelType w:val="hybridMultilevel"/>
    <w:tmpl w:val="5DC230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4" w15:restartNumberingAfterBreak="0">
    <w:nsid w:val="457B51E1"/>
    <w:multiLevelType w:val="hybridMultilevel"/>
    <w:tmpl w:val="375E8950"/>
    <w:lvl w:ilvl="0" w:tplc="523C466A">
      <w:start w:val="1"/>
      <w:numFmt w:val="bullet"/>
      <w:lvlText w:val=""/>
      <w:lvlJc w:val="left"/>
      <w:pPr>
        <w:ind w:left="720" w:hanging="360"/>
      </w:pPr>
      <w:rPr>
        <w:rFonts w:ascii="Symbol" w:hAnsi="Symbol" w:hint="default"/>
      </w:rPr>
    </w:lvl>
    <w:lvl w:ilvl="1" w:tplc="AB8CAD6C">
      <w:start w:val="1"/>
      <w:numFmt w:val="bullet"/>
      <w:lvlText w:val="o"/>
      <w:lvlJc w:val="left"/>
      <w:pPr>
        <w:ind w:left="1440" w:hanging="360"/>
      </w:pPr>
      <w:rPr>
        <w:rFonts w:ascii="Courier New" w:hAnsi="Courier New" w:hint="default"/>
      </w:rPr>
    </w:lvl>
    <w:lvl w:ilvl="2" w:tplc="9E92DC56">
      <w:start w:val="1"/>
      <w:numFmt w:val="bullet"/>
      <w:lvlText w:val=""/>
      <w:lvlJc w:val="left"/>
      <w:pPr>
        <w:ind w:left="2160" w:hanging="360"/>
      </w:pPr>
      <w:rPr>
        <w:rFonts w:ascii="Wingdings" w:hAnsi="Wingdings" w:hint="default"/>
      </w:rPr>
    </w:lvl>
    <w:lvl w:ilvl="3" w:tplc="84C4DF1A">
      <w:start w:val="1"/>
      <w:numFmt w:val="bullet"/>
      <w:lvlText w:val=""/>
      <w:lvlJc w:val="left"/>
      <w:pPr>
        <w:ind w:left="2880" w:hanging="360"/>
      </w:pPr>
      <w:rPr>
        <w:rFonts w:ascii="Symbol" w:hAnsi="Symbol" w:hint="default"/>
      </w:rPr>
    </w:lvl>
    <w:lvl w:ilvl="4" w:tplc="8DBC0D04">
      <w:start w:val="1"/>
      <w:numFmt w:val="bullet"/>
      <w:lvlText w:val="o"/>
      <w:lvlJc w:val="left"/>
      <w:pPr>
        <w:ind w:left="3600" w:hanging="360"/>
      </w:pPr>
      <w:rPr>
        <w:rFonts w:ascii="Courier New" w:hAnsi="Courier New" w:hint="default"/>
      </w:rPr>
    </w:lvl>
    <w:lvl w:ilvl="5" w:tplc="B404A57E">
      <w:start w:val="1"/>
      <w:numFmt w:val="bullet"/>
      <w:lvlText w:val=""/>
      <w:lvlJc w:val="left"/>
      <w:pPr>
        <w:ind w:left="4320" w:hanging="360"/>
      </w:pPr>
      <w:rPr>
        <w:rFonts w:ascii="Wingdings" w:hAnsi="Wingdings" w:hint="default"/>
      </w:rPr>
    </w:lvl>
    <w:lvl w:ilvl="6" w:tplc="52BC68AA">
      <w:start w:val="1"/>
      <w:numFmt w:val="bullet"/>
      <w:lvlText w:val=""/>
      <w:lvlJc w:val="left"/>
      <w:pPr>
        <w:ind w:left="5040" w:hanging="360"/>
      </w:pPr>
      <w:rPr>
        <w:rFonts w:ascii="Symbol" w:hAnsi="Symbol" w:hint="default"/>
      </w:rPr>
    </w:lvl>
    <w:lvl w:ilvl="7" w:tplc="CA20AB66">
      <w:start w:val="1"/>
      <w:numFmt w:val="bullet"/>
      <w:lvlText w:val="o"/>
      <w:lvlJc w:val="left"/>
      <w:pPr>
        <w:ind w:left="5760" w:hanging="360"/>
      </w:pPr>
      <w:rPr>
        <w:rFonts w:ascii="Courier New" w:hAnsi="Courier New" w:hint="default"/>
      </w:rPr>
    </w:lvl>
    <w:lvl w:ilvl="8" w:tplc="092AD3C0">
      <w:start w:val="1"/>
      <w:numFmt w:val="bullet"/>
      <w:lvlText w:val=""/>
      <w:lvlJc w:val="left"/>
      <w:pPr>
        <w:ind w:left="6480" w:hanging="360"/>
      </w:pPr>
      <w:rPr>
        <w:rFonts w:ascii="Wingdings" w:hAnsi="Wingdings" w:hint="default"/>
      </w:rPr>
    </w:lvl>
  </w:abstractNum>
  <w:abstractNum w:abstractNumId="25"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7"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28"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29"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0"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1"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5"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36"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37"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3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9" w15:restartNumberingAfterBreak="0">
    <w:nsid w:val="63C0B679"/>
    <w:multiLevelType w:val="hybridMultilevel"/>
    <w:tmpl w:val="0A84D92E"/>
    <w:lvl w:ilvl="0" w:tplc="3612D78A">
      <w:start w:val="1"/>
      <w:numFmt w:val="bullet"/>
      <w:lvlText w:val=""/>
      <w:lvlJc w:val="left"/>
      <w:pPr>
        <w:ind w:left="720" w:hanging="360"/>
      </w:pPr>
      <w:rPr>
        <w:rFonts w:ascii="Symbol" w:hAnsi="Symbol" w:hint="default"/>
      </w:rPr>
    </w:lvl>
    <w:lvl w:ilvl="1" w:tplc="4F38A448">
      <w:start w:val="1"/>
      <w:numFmt w:val="bullet"/>
      <w:lvlText w:val="o"/>
      <w:lvlJc w:val="left"/>
      <w:pPr>
        <w:ind w:left="1440" w:hanging="360"/>
      </w:pPr>
      <w:rPr>
        <w:rFonts w:ascii="Courier New" w:hAnsi="Courier New" w:hint="default"/>
      </w:rPr>
    </w:lvl>
    <w:lvl w:ilvl="2" w:tplc="0AC6D16A">
      <w:start w:val="1"/>
      <w:numFmt w:val="bullet"/>
      <w:lvlText w:val=""/>
      <w:lvlJc w:val="left"/>
      <w:pPr>
        <w:ind w:left="2160" w:hanging="360"/>
      </w:pPr>
      <w:rPr>
        <w:rFonts w:ascii="Wingdings" w:hAnsi="Wingdings" w:hint="default"/>
      </w:rPr>
    </w:lvl>
    <w:lvl w:ilvl="3" w:tplc="840AF922">
      <w:start w:val="1"/>
      <w:numFmt w:val="bullet"/>
      <w:lvlText w:val=""/>
      <w:lvlJc w:val="left"/>
      <w:pPr>
        <w:ind w:left="2880" w:hanging="360"/>
      </w:pPr>
      <w:rPr>
        <w:rFonts w:ascii="Symbol" w:hAnsi="Symbol" w:hint="default"/>
      </w:rPr>
    </w:lvl>
    <w:lvl w:ilvl="4" w:tplc="56B4BAF8">
      <w:start w:val="1"/>
      <w:numFmt w:val="bullet"/>
      <w:lvlText w:val="o"/>
      <w:lvlJc w:val="left"/>
      <w:pPr>
        <w:ind w:left="3600" w:hanging="360"/>
      </w:pPr>
      <w:rPr>
        <w:rFonts w:ascii="Courier New" w:hAnsi="Courier New" w:hint="default"/>
      </w:rPr>
    </w:lvl>
    <w:lvl w:ilvl="5" w:tplc="39FCEC32">
      <w:start w:val="1"/>
      <w:numFmt w:val="bullet"/>
      <w:lvlText w:val=""/>
      <w:lvlJc w:val="left"/>
      <w:pPr>
        <w:ind w:left="4320" w:hanging="360"/>
      </w:pPr>
      <w:rPr>
        <w:rFonts w:ascii="Wingdings" w:hAnsi="Wingdings" w:hint="default"/>
      </w:rPr>
    </w:lvl>
    <w:lvl w:ilvl="6" w:tplc="CAF6E348">
      <w:start w:val="1"/>
      <w:numFmt w:val="bullet"/>
      <w:lvlText w:val=""/>
      <w:lvlJc w:val="left"/>
      <w:pPr>
        <w:ind w:left="5040" w:hanging="360"/>
      </w:pPr>
      <w:rPr>
        <w:rFonts w:ascii="Symbol" w:hAnsi="Symbol" w:hint="default"/>
      </w:rPr>
    </w:lvl>
    <w:lvl w:ilvl="7" w:tplc="BF34CFB6">
      <w:start w:val="1"/>
      <w:numFmt w:val="bullet"/>
      <w:lvlText w:val="o"/>
      <w:lvlJc w:val="left"/>
      <w:pPr>
        <w:ind w:left="5760" w:hanging="360"/>
      </w:pPr>
      <w:rPr>
        <w:rFonts w:ascii="Courier New" w:hAnsi="Courier New" w:hint="default"/>
      </w:rPr>
    </w:lvl>
    <w:lvl w:ilvl="8" w:tplc="057A5ADA">
      <w:start w:val="1"/>
      <w:numFmt w:val="bullet"/>
      <w:lvlText w:val=""/>
      <w:lvlJc w:val="left"/>
      <w:pPr>
        <w:ind w:left="6480" w:hanging="360"/>
      </w:pPr>
      <w:rPr>
        <w:rFonts w:ascii="Wingdings" w:hAnsi="Wingdings" w:hint="default"/>
      </w:rPr>
    </w:lvl>
  </w:abstractNum>
  <w:abstractNum w:abstractNumId="40"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1"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4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4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5"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46"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468426720">
    <w:abstractNumId w:val="39"/>
  </w:num>
  <w:num w:numId="2" w16cid:durableId="1222524418">
    <w:abstractNumId w:val="24"/>
  </w:num>
  <w:num w:numId="3" w16cid:durableId="1128745877">
    <w:abstractNumId w:val="9"/>
  </w:num>
  <w:num w:numId="4" w16cid:durableId="170411264">
    <w:abstractNumId w:val="37"/>
  </w:num>
  <w:num w:numId="5" w16cid:durableId="985085104">
    <w:abstractNumId w:val="8"/>
  </w:num>
  <w:num w:numId="6" w16cid:durableId="1872112631">
    <w:abstractNumId w:val="10"/>
  </w:num>
  <w:num w:numId="7" w16cid:durableId="336812815">
    <w:abstractNumId w:val="22"/>
  </w:num>
  <w:num w:numId="8" w16cid:durableId="155153463">
    <w:abstractNumId w:val="0"/>
  </w:num>
  <w:num w:numId="9" w16cid:durableId="1428236886">
    <w:abstractNumId w:val="27"/>
  </w:num>
  <w:num w:numId="10" w16cid:durableId="103154041">
    <w:abstractNumId w:val="29"/>
  </w:num>
  <w:num w:numId="11" w16cid:durableId="1308436166">
    <w:abstractNumId w:val="26"/>
  </w:num>
  <w:num w:numId="12" w16cid:durableId="1335643199">
    <w:abstractNumId w:val="35"/>
  </w:num>
  <w:num w:numId="13" w16cid:durableId="1160577431">
    <w:abstractNumId w:val="28"/>
  </w:num>
  <w:num w:numId="14" w16cid:durableId="1673139647">
    <w:abstractNumId w:val="15"/>
  </w:num>
  <w:num w:numId="15" w16cid:durableId="1742215375">
    <w:abstractNumId w:val="45"/>
  </w:num>
  <w:num w:numId="16" w16cid:durableId="664823544">
    <w:abstractNumId w:val="42"/>
  </w:num>
  <w:num w:numId="17" w16cid:durableId="979774751">
    <w:abstractNumId w:val="11"/>
  </w:num>
  <w:num w:numId="18" w16cid:durableId="322781625">
    <w:abstractNumId w:val="25"/>
  </w:num>
  <w:num w:numId="19" w16cid:durableId="988825339">
    <w:abstractNumId w:val="6"/>
  </w:num>
  <w:num w:numId="20" w16cid:durableId="549459877">
    <w:abstractNumId w:val="23"/>
  </w:num>
  <w:num w:numId="21" w16cid:durableId="601031745">
    <w:abstractNumId w:val="12"/>
  </w:num>
  <w:numIdMacAtCleanup w:val="2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2CC"/>
    <w:rsid w:val="00001D81"/>
    <w:rsid w:val="00002691"/>
    <w:rsid w:val="00003260"/>
    <w:rsid w:val="000035F6"/>
    <w:rsid w:val="00004327"/>
    <w:rsid w:val="00004810"/>
    <w:rsid w:val="00004A68"/>
    <w:rsid w:val="00004EEE"/>
    <w:rsid w:val="000058A9"/>
    <w:rsid w:val="000058E0"/>
    <w:rsid w:val="00005CCD"/>
    <w:rsid w:val="00006884"/>
    <w:rsid w:val="000068CA"/>
    <w:rsid w:val="0000736B"/>
    <w:rsid w:val="00007A11"/>
    <w:rsid w:val="000105A9"/>
    <w:rsid w:val="00010783"/>
    <w:rsid w:val="000112BF"/>
    <w:rsid w:val="00011C29"/>
    <w:rsid w:val="00011F46"/>
    <w:rsid w:val="0001216C"/>
    <w:rsid w:val="00012522"/>
    <w:rsid w:val="000125A5"/>
    <w:rsid w:val="000128AB"/>
    <w:rsid w:val="0001294B"/>
    <w:rsid w:val="00012BCD"/>
    <w:rsid w:val="00012D6E"/>
    <w:rsid w:val="00012FAF"/>
    <w:rsid w:val="0001307F"/>
    <w:rsid w:val="000133B3"/>
    <w:rsid w:val="000139F9"/>
    <w:rsid w:val="00013C91"/>
    <w:rsid w:val="0001447A"/>
    <w:rsid w:val="000147D8"/>
    <w:rsid w:val="00014AD2"/>
    <w:rsid w:val="000151B7"/>
    <w:rsid w:val="000152AC"/>
    <w:rsid w:val="00015655"/>
    <w:rsid w:val="000160DB"/>
    <w:rsid w:val="0001645A"/>
    <w:rsid w:val="00016927"/>
    <w:rsid w:val="00016F11"/>
    <w:rsid w:val="00017A37"/>
    <w:rsid w:val="00017E78"/>
    <w:rsid w:val="000200A9"/>
    <w:rsid w:val="00020166"/>
    <w:rsid w:val="00020405"/>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5806"/>
    <w:rsid w:val="0004603D"/>
    <w:rsid w:val="0004675A"/>
    <w:rsid w:val="00046F44"/>
    <w:rsid w:val="000473F4"/>
    <w:rsid w:val="00050713"/>
    <w:rsid w:val="00050F0B"/>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5132"/>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86E"/>
    <w:rsid w:val="000759A7"/>
    <w:rsid w:val="00075B1E"/>
    <w:rsid w:val="00075E0B"/>
    <w:rsid w:val="0007600A"/>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97C33"/>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41A"/>
    <w:rsid w:val="000A64D2"/>
    <w:rsid w:val="000A64DF"/>
    <w:rsid w:val="000A65C4"/>
    <w:rsid w:val="000A6AD7"/>
    <w:rsid w:val="000A6F52"/>
    <w:rsid w:val="000B010B"/>
    <w:rsid w:val="000B02C8"/>
    <w:rsid w:val="000B07C0"/>
    <w:rsid w:val="000B1783"/>
    <w:rsid w:val="000B2770"/>
    <w:rsid w:val="000B2EED"/>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543"/>
    <w:rsid w:val="000D2767"/>
    <w:rsid w:val="000D2B3D"/>
    <w:rsid w:val="000D319F"/>
    <w:rsid w:val="000D36F9"/>
    <w:rsid w:val="000D3881"/>
    <w:rsid w:val="000D3CAE"/>
    <w:rsid w:val="000D487A"/>
    <w:rsid w:val="000D4AC1"/>
    <w:rsid w:val="000D5000"/>
    <w:rsid w:val="000D5967"/>
    <w:rsid w:val="000D5CE1"/>
    <w:rsid w:val="000D6417"/>
    <w:rsid w:val="000D6482"/>
    <w:rsid w:val="000D66AF"/>
    <w:rsid w:val="000D71B8"/>
    <w:rsid w:val="000D7227"/>
    <w:rsid w:val="000D73BF"/>
    <w:rsid w:val="000D73C9"/>
    <w:rsid w:val="000D7514"/>
    <w:rsid w:val="000D752F"/>
    <w:rsid w:val="000D7AF3"/>
    <w:rsid w:val="000D7F5B"/>
    <w:rsid w:val="000E0068"/>
    <w:rsid w:val="000E1777"/>
    <w:rsid w:val="000E2BFA"/>
    <w:rsid w:val="000E2E35"/>
    <w:rsid w:val="000E2F22"/>
    <w:rsid w:val="000E2F7C"/>
    <w:rsid w:val="000E3433"/>
    <w:rsid w:val="000E35EE"/>
    <w:rsid w:val="000E38AA"/>
    <w:rsid w:val="000E3C36"/>
    <w:rsid w:val="000E4946"/>
    <w:rsid w:val="000E4D36"/>
    <w:rsid w:val="000E5431"/>
    <w:rsid w:val="000E57A7"/>
    <w:rsid w:val="000E60F1"/>
    <w:rsid w:val="000E6D73"/>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885"/>
    <w:rsid w:val="000F59FB"/>
    <w:rsid w:val="000F5E55"/>
    <w:rsid w:val="000F5FFD"/>
    <w:rsid w:val="000F6093"/>
    <w:rsid w:val="000F661E"/>
    <w:rsid w:val="000F66F3"/>
    <w:rsid w:val="000F696C"/>
    <w:rsid w:val="000F72AB"/>
    <w:rsid w:val="000F7466"/>
    <w:rsid w:val="000F7BB5"/>
    <w:rsid w:val="000F7C2D"/>
    <w:rsid w:val="0010018C"/>
    <w:rsid w:val="00100A00"/>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597"/>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1E2E"/>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1331"/>
    <w:rsid w:val="00151BF0"/>
    <w:rsid w:val="00152DC6"/>
    <w:rsid w:val="00152E41"/>
    <w:rsid w:val="001536B2"/>
    <w:rsid w:val="001538EE"/>
    <w:rsid w:val="0015405B"/>
    <w:rsid w:val="0015419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77FEB"/>
    <w:rsid w:val="001806B5"/>
    <w:rsid w:val="001806EE"/>
    <w:rsid w:val="00180E8D"/>
    <w:rsid w:val="00180FF8"/>
    <w:rsid w:val="001813B0"/>
    <w:rsid w:val="001818D8"/>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B09"/>
    <w:rsid w:val="001A7C6D"/>
    <w:rsid w:val="001B017B"/>
    <w:rsid w:val="001B08FF"/>
    <w:rsid w:val="001B0E96"/>
    <w:rsid w:val="001B1992"/>
    <w:rsid w:val="001B1B2B"/>
    <w:rsid w:val="001B1CD9"/>
    <w:rsid w:val="001B204A"/>
    <w:rsid w:val="001B2370"/>
    <w:rsid w:val="001B2AD7"/>
    <w:rsid w:val="001B2D49"/>
    <w:rsid w:val="001B2ED0"/>
    <w:rsid w:val="001B32D1"/>
    <w:rsid w:val="001B330C"/>
    <w:rsid w:val="001B332D"/>
    <w:rsid w:val="001B3765"/>
    <w:rsid w:val="001B387D"/>
    <w:rsid w:val="001B45A7"/>
    <w:rsid w:val="001B57E8"/>
    <w:rsid w:val="001B6D41"/>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842"/>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BD8"/>
    <w:rsid w:val="00207E74"/>
    <w:rsid w:val="00210137"/>
    <w:rsid w:val="00210B5C"/>
    <w:rsid w:val="00210C96"/>
    <w:rsid w:val="00210D2E"/>
    <w:rsid w:val="00211075"/>
    <w:rsid w:val="00211747"/>
    <w:rsid w:val="002117DD"/>
    <w:rsid w:val="00211AC7"/>
    <w:rsid w:val="00212101"/>
    <w:rsid w:val="0021260D"/>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1061"/>
    <w:rsid w:val="00221E74"/>
    <w:rsid w:val="00222825"/>
    <w:rsid w:val="00222F2D"/>
    <w:rsid w:val="0022327F"/>
    <w:rsid w:val="0022339A"/>
    <w:rsid w:val="002239F4"/>
    <w:rsid w:val="00224215"/>
    <w:rsid w:val="002247B9"/>
    <w:rsid w:val="0022483C"/>
    <w:rsid w:val="00226225"/>
    <w:rsid w:val="0022661F"/>
    <w:rsid w:val="00226A73"/>
    <w:rsid w:val="00226BF6"/>
    <w:rsid w:val="00227018"/>
    <w:rsid w:val="00230259"/>
    <w:rsid w:val="002310A3"/>
    <w:rsid w:val="00231145"/>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2D"/>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62"/>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4C1"/>
    <w:rsid w:val="0026099A"/>
    <w:rsid w:val="00260CB3"/>
    <w:rsid w:val="0026181D"/>
    <w:rsid w:val="00261B1F"/>
    <w:rsid w:val="00261BCC"/>
    <w:rsid w:val="00261BE8"/>
    <w:rsid w:val="00261C7F"/>
    <w:rsid w:val="0026205A"/>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56C"/>
    <w:rsid w:val="002676DE"/>
    <w:rsid w:val="00267DD0"/>
    <w:rsid w:val="0027011C"/>
    <w:rsid w:val="00270243"/>
    <w:rsid w:val="00270817"/>
    <w:rsid w:val="00270869"/>
    <w:rsid w:val="0027086E"/>
    <w:rsid w:val="002715E9"/>
    <w:rsid w:val="0027194F"/>
    <w:rsid w:val="002720CA"/>
    <w:rsid w:val="0027240B"/>
    <w:rsid w:val="00272580"/>
    <w:rsid w:val="002725C1"/>
    <w:rsid w:val="002726AA"/>
    <w:rsid w:val="00272792"/>
    <w:rsid w:val="00272A50"/>
    <w:rsid w:val="00272E1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0BBC"/>
    <w:rsid w:val="00280D33"/>
    <w:rsid w:val="002810E7"/>
    <w:rsid w:val="00281C53"/>
    <w:rsid w:val="0028253E"/>
    <w:rsid w:val="002826B7"/>
    <w:rsid w:val="002829A0"/>
    <w:rsid w:val="002829B5"/>
    <w:rsid w:val="00282B59"/>
    <w:rsid w:val="00283AC7"/>
    <w:rsid w:val="00283C02"/>
    <w:rsid w:val="00283EA9"/>
    <w:rsid w:val="00283F74"/>
    <w:rsid w:val="00284456"/>
    <w:rsid w:val="00284B9E"/>
    <w:rsid w:val="0028511A"/>
    <w:rsid w:val="002857D1"/>
    <w:rsid w:val="00286CD4"/>
    <w:rsid w:val="00287757"/>
    <w:rsid w:val="00287881"/>
    <w:rsid w:val="00287E0B"/>
    <w:rsid w:val="002901CD"/>
    <w:rsid w:val="002902D6"/>
    <w:rsid w:val="002908BA"/>
    <w:rsid w:val="00290A59"/>
    <w:rsid w:val="00290C29"/>
    <w:rsid w:val="00290CBC"/>
    <w:rsid w:val="00291105"/>
    <w:rsid w:val="002912E6"/>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9ACFF"/>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7A"/>
    <w:rsid w:val="00316EE4"/>
    <w:rsid w:val="003172A7"/>
    <w:rsid w:val="003178C3"/>
    <w:rsid w:val="00317D2D"/>
    <w:rsid w:val="00317F17"/>
    <w:rsid w:val="00320BBE"/>
    <w:rsid w:val="003214C0"/>
    <w:rsid w:val="00321517"/>
    <w:rsid w:val="00321A79"/>
    <w:rsid w:val="0032292D"/>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5E90"/>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E5F"/>
    <w:rsid w:val="00353F59"/>
    <w:rsid w:val="00354061"/>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4CA8"/>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D7C63"/>
    <w:rsid w:val="003E00FF"/>
    <w:rsid w:val="003E07D5"/>
    <w:rsid w:val="003E0F81"/>
    <w:rsid w:val="003E11F5"/>
    <w:rsid w:val="003E1457"/>
    <w:rsid w:val="003E1BAD"/>
    <w:rsid w:val="003E240E"/>
    <w:rsid w:val="003E26E7"/>
    <w:rsid w:val="003E2FEB"/>
    <w:rsid w:val="003E329B"/>
    <w:rsid w:val="003E3AD8"/>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2DB8"/>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44"/>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52"/>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46A"/>
    <w:rsid w:val="00475624"/>
    <w:rsid w:val="00475C60"/>
    <w:rsid w:val="00475F2F"/>
    <w:rsid w:val="00476141"/>
    <w:rsid w:val="00476168"/>
    <w:rsid w:val="00477040"/>
    <w:rsid w:val="004777FB"/>
    <w:rsid w:val="0048059B"/>
    <w:rsid w:val="00480DC6"/>
    <w:rsid w:val="00481674"/>
    <w:rsid w:val="00481819"/>
    <w:rsid w:val="00481A08"/>
    <w:rsid w:val="00481B47"/>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C7C5E"/>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A3F"/>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2DE2"/>
    <w:rsid w:val="005630C8"/>
    <w:rsid w:val="00563A83"/>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1C0"/>
    <w:rsid w:val="005775E8"/>
    <w:rsid w:val="0057774E"/>
    <w:rsid w:val="00577A46"/>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39"/>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02C"/>
    <w:rsid w:val="005B280F"/>
    <w:rsid w:val="005B2BCD"/>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307"/>
    <w:rsid w:val="005D5F39"/>
    <w:rsid w:val="005D65AD"/>
    <w:rsid w:val="005D6763"/>
    <w:rsid w:val="005D72DA"/>
    <w:rsid w:val="005D73FF"/>
    <w:rsid w:val="005D764F"/>
    <w:rsid w:val="005D7F05"/>
    <w:rsid w:val="005E0EAB"/>
    <w:rsid w:val="005E2165"/>
    <w:rsid w:val="005E22F3"/>
    <w:rsid w:val="005E380B"/>
    <w:rsid w:val="005E3C28"/>
    <w:rsid w:val="005E3F3A"/>
    <w:rsid w:val="005E4EEA"/>
    <w:rsid w:val="005E6040"/>
    <w:rsid w:val="005E69D4"/>
    <w:rsid w:val="005E6CAA"/>
    <w:rsid w:val="005E7A2A"/>
    <w:rsid w:val="005E7E31"/>
    <w:rsid w:val="005F0A4C"/>
    <w:rsid w:val="005F15E0"/>
    <w:rsid w:val="005F1870"/>
    <w:rsid w:val="005F187E"/>
    <w:rsid w:val="005F272A"/>
    <w:rsid w:val="005F277D"/>
    <w:rsid w:val="005F2CA7"/>
    <w:rsid w:val="005F2FD2"/>
    <w:rsid w:val="005F38F7"/>
    <w:rsid w:val="005F3ACF"/>
    <w:rsid w:val="005F3BFD"/>
    <w:rsid w:val="005F3ED2"/>
    <w:rsid w:val="005F422E"/>
    <w:rsid w:val="005F49C7"/>
    <w:rsid w:val="005F4F76"/>
    <w:rsid w:val="005F514F"/>
    <w:rsid w:val="005F5198"/>
    <w:rsid w:val="005F586B"/>
    <w:rsid w:val="005F5B06"/>
    <w:rsid w:val="005F6D30"/>
    <w:rsid w:val="005F707B"/>
    <w:rsid w:val="005F70A7"/>
    <w:rsid w:val="005F73AD"/>
    <w:rsid w:val="00600DB4"/>
    <w:rsid w:val="0060101B"/>
    <w:rsid w:val="00601341"/>
    <w:rsid w:val="00601C2F"/>
    <w:rsid w:val="00602425"/>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3D0"/>
    <w:rsid w:val="00622CE8"/>
    <w:rsid w:val="00622D8F"/>
    <w:rsid w:val="00622E29"/>
    <w:rsid w:val="00623492"/>
    <w:rsid w:val="00623786"/>
    <w:rsid w:val="00624360"/>
    <w:rsid w:val="0062488E"/>
    <w:rsid w:val="0062553A"/>
    <w:rsid w:val="0062575A"/>
    <w:rsid w:val="00625EF4"/>
    <w:rsid w:val="0062606C"/>
    <w:rsid w:val="00626215"/>
    <w:rsid w:val="00627DAE"/>
    <w:rsid w:val="006307AD"/>
    <w:rsid w:val="00630C13"/>
    <w:rsid w:val="006310C1"/>
    <w:rsid w:val="00631E3B"/>
    <w:rsid w:val="00631F4C"/>
    <w:rsid w:val="00631FAF"/>
    <w:rsid w:val="00632211"/>
    <w:rsid w:val="00632574"/>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90"/>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34E7"/>
    <w:rsid w:val="00654108"/>
    <w:rsid w:val="006549E1"/>
    <w:rsid w:val="00654BFF"/>
    <w:rsid w:val="00654C22"/>
    <w:rsid w:val="00654E1E"/>
    <w:rsid w:val="00654F3E"/>
    <w:rsid w:val="00655130"/>
    <w:rsid w:val="006551A8"/>
    <w:rsid w:val="00656918"/>
    <w:rsid w:val="006572F0"/>
    <w:rsid w:val="0065751D"/>
    <w:rsid w:val="006576A7"/>
    <w:rsid w:val="00657753"/>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7E7"/>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0F8"/>
    <w:rsid w:val="006A381E"/>
    <w:rsid w:val="006A384C"/>
    <w:rsid w:val="006A39C7"/>
    <w:rsid w:val="006A3CBF"/>
    <w:rsid w:val="006A3D28"/>
    <w:rsid w:val="006A4BB3"/>
    <w:rsid w:val="006A519B"/>
    <w:rsid w:val="006A5BE5"/>
    <w:rsid w:val="006A60EE"/>
    <w:rsid w:val="006A60F2"/>
    <w:rsid w:val="006A615A"/>
    <w:rsid w:val="006A69CB"/>
    <w:rsid w:val="006A71FE"/>
    <w:rsid w:val="006A741E"/>
    <w:rsid w:val="006A7C98"/>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0EBD"/>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3B8"/>
    <w:rsid w:val="006D788B"/>
    <w:rsid w:val="006D7ABD"/>
    <w:rsid w:val="006D7B69"/>
    <w:rsid w:val="006E00BF"/>
    <w:rsid w:val="006E0F4E"/>
    <w:rsid w:val="006E0FAB"/>
    <w:rsid w:val="006E10F1"/>
    <w:rsid w:val="006E1ACE"/>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6F7A3A"/>
    <w:rsid w:val="00701020"/>
    <w:rsid w:val="007011CA"/>
    <w:rsid w:val="00701265"/>
    <w:rsid w:val="00701AFC"/>
    <w:rsid w:val="007022EC"/>
    <w:rsid w:val="0070237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0E75"/>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48F"/>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775D0"/>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0EB5"/>
    <w:rsid w:val="00791833"/>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3602"/>
    <w:rsid w:val="007A42F5"/>
    <w:rsid w:val="007A5309"/>
    <w:rsid w:val="007A5338"/>
    <w:rsid w:val="007A559C"/>
    <w:rsid w:val="007A55C4"/>
    <w:rsid w:val="007A56AC"/>
    <w:rsid w:val="007A6721"/>
    <w:rsid w:val="007A69E1"/>
    <w:rsid w:val="007A6F5D"/>
    <w:rsid w:val="007A74BE"/>
    <w:rsid w:val="007B02E3"/>
    <w:rsid w:val="007B0AAB"/>
    <w:rsid w:val="007B1032"/>
    <w:rsid w:val="007B1F7A"/>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655"/>
    <w:rsid w:val="007C3866"/>
    <w:rsid w:val="007C42C1"/>
    <w:rsid w:val="007C4A79"/>
    <w:rsid w:val="007C4DBF"/>
    <w:rsid w:val="007C5053"/>
    <w:rsid w:val="007C6D10"/>
    <w:rsid w:val="007C71CA"/>
    <w:rsid w:val="007C7D6F"/>
    <w:rsid w:val="007D051A"/>
    <w:rsid w:val="007D0DEF"/>
    <w:rsid w:val="007D109C"/>
    <w:rsid w:val="007D193A"/>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8B2"/>
    <w:rsid w:val="007E3D4B"/>
    <w:rsid w:val="007E3F57"/>
    <w:rsid w:val="007E40EE"/>
    <w:rsid w:val="007E4AF8"/>
    <w:rsid w:val="007E5126"/>
    <w:rsid w:val="007E5339"/>
    <w:rsid w:val="007E5872"/>
    <w:rsid w:val="007E5889"/>
    <w:rsid w:val="007E5B4E"/>
    <w:rsid w:val="007E694C"/>
    <w:rsid w:val="007E6AE1"/>
    <w:rsid w:val="007E7171"/>
    <w:rsid w:val="007E78A6"/>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D23"/>
    <w:rsid w:val="007F6E06"/>
    <w:rsid w:val="007F750A"/>
    <w:rsid w:val="007F7562"/>
    <w:rsid w:val="007F7ACC"/>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415"/>
    <w:rsid w:val="008059FE"/>
    <w:rsid w:val="00805BCE"/>
    <w:rsid w:val="008060A1"/>
    <w:rsid w:val="0080645F"/>
    <w:rsid w:val="00806F9D"/>
    <w:rsid w:val="00807484"/>
    <w:rsid w:val="008078A9"/>
    <w:rsid w:val="00810747"/>
    <w:rsid w:val="00810CCA"/>
    <w:rsid w:val="0081135E"/>
    <w:rsid w:val="00811999"/>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0FF4"/>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86"/>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65D"/>
    <w:rsid w:val="00842E33"/>
    <w:rsid w:val="008436A5"/>
    <w:rsid w:val="008440AA"/>
    <w:rsid w:val="00844805"/>
    <w:rsid w:val="0084597A"/>
    <w:rsid w:val="00845A1D"/>
    <w:rsid w:val="00846597"/>
    <w:rsid w:val="008468B6"/>
    <w:rsid w:val="00846B00"/>
    <w:rsid w:val="00846D14"/>
    <w:rsid w:val="008473E4"/>
    <w:rsid w:val="0084799E"/>
    <w:rsid w:val="008501F6"/>
    <w:rsid w:val="0085034A"/>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9CB"/>
    <w:rsid w:val="0086023E"/>
    <w:rsid w:val="00860DDF"/>
    <w:rsid w:val="0086172F"/>
    <w:rsid w:val="00861EA4"/>
    <w:rsid w:val="00861F35"/>
    <w:rsid w:val="00862057"/>
    <w:rsid w:val="008624EC"/>
    <w:rsid w:val="008625C9"/>
    <w:rsid w:val="00862F85"/>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2B7"/>
    <w:rsid w:val="0088083E"/>
    <w:rsid w:val="00880C5F"/>
    <w:rsid w:val="00880E76"/>
    <w:rsid w:val="00881290"/>
    <w:rsid w:val="008818D2"/>
    <w:rsid w:val="00881B71"/>
    <w:rsid w:val="00881D78"/>
    <w:rsid w:val="0088292D"/>
    <w:rsid w:val="00882E2A"/>
    <w:rsid w:val="008835DB"/>
    <w:rsid w:val="00883E8B"/>
    <w:rsid w:val="00884822"/>
    <w:rsid w:val="008857B7"/>
    <w:rsid w:val="008858FF"/>
    <w:rsid w:val="008862EE"/>
    <w:rsid w:val="00887033"/>
    <w:rsid w:val="0088791E"/>
    <w:rsid w:val="00887CAE"/>
    <w:rsid w:val="00890263"/>
    <w:rsid w:val="00890416"/>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3DBF"/>
    <w:rsid w:val="008C49E2"/>
    <w:rsid w:val="008C4B34"/>
    <w:rsid w:val="008C4EDA"/>
    <w:rsid w:val="008C5356"/>
    <w:rsid w:val="008C55BC"/>
    <w:rsid w:val="008C566B"/>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5FFE"/>
    <w:rsid w:val="008D61C6"/>
    <w:rsid w:val="008D6CEE"/>
    <w:rsid w:val="008E051A"/>
    <w:rsid w:val="008E05B3"/>
    <w:rsid w:val="008E0899"/>
    <w:rsid w:val="008E0AAD"/>
    <w:rsid w:val="008E14C9"/>
    <w:rsid w:val="008E1714"/>
    <w:rsid w:val="008E1A05"/>
    <w:rsid w:val="008E1A5F"/>
    <w:rsid w:val="008E1D6F"/>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43C"/>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C40"/>
    <w:rsid w:val="00913EA4"/>
    <w:rsid w:val="00915910"/>
    <w:rsid w:val="009160C5"/>
    <w:rsid w:val="0091646A"/>
    <w:rsid w:val="00920056"/>
    <w:rsid w:val="009207FE"/>
    <w:rsid w:val="00921438"/>
    <w:rsid w:val="00922232"/>
    <w:rsid w:val="009223A8"/>
    <w:rsid w:val="00922885"/>
    <w:rsid w:val="00922905"/>
    <w:rsid w:val="009232A6"/>
    <w:rsid w:val="0092346E"/>
    <w:rsid w:val="0092351F"/>
    <w:rsid w:val="00923ECE"/>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E54"/>
    <w:rsid w:val="00957E5D"/>
    <w:rsid w:val="00960351"/>
    <w:rsid w:val="009604F6"/>
    <w:rsid w:val="00960535"/>
    <w:rsid w:val="00961EB2"/>
    <w:rsid w:val="00961FF9"/>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248"/>
    <w:rsid w:val="009832DC"/>
    <w:rsid w:val="00983740"/>
    <w:rsid w:val="00983A78"/>
    <w:rsid w:val="009840C0"/>
    <w:rsid w:val="00984322"/>
    <w:rsid w:val="00984372"/>
    <w:rsid w:val="00984674"/>
    <w:rsid w:val="009848DE"/>
    <w:rsid w:val="00985DB8"/>
    <w:rsid w:val="00986098"/>
    <w:rsid w:val="00986BE0"/>
    <w:rsid w:val="00990D01"/>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5B45"/>
    <w:rsid w:val="009D65EF"/>
    <w:rsid w:val="009D7116"/>
    <w:rsid w:val="009D7155"/>
    <w:rsid w:val="009D7596"/>
    <w:rsid w:val="009D7930"/>
    <w:rsid w:val="009D79C2"/>
    <w:rsid w:val="009D7A50"/>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5AF"/>
    <w:rsid w:val="009E783F"/>
    <w:rsid w:val="009E7A4A"/>
    <w:rsid w:val="009F090D"/>
    <w:rsid w:val="009F0C6B"/>
    <w:rsid w:val="009F139F"/>
    <w:rsid w:val="009F190F"/>
    <w:rsid w:val="009F2537"/>
    <w:rsid w:val="009F28C7"/>
    <w:rsid w:val="009F3862"/>
    <w:rsid w:val="009F387A"/>
    <w:rsid w:val="009F3897"/>
    <w:rsid w:val="009F491B"/>
    <w:rsid w:val="009F5E66"/>
    <w:rsid w:val="009F5FBA"/>
    <w:rsid w:val="009F6066"/>
    <w:rsid w:val="009F60EB"/>
    <w:rsid w:val="009F63AC"/>
    <w:rsid w:val="009F6867"/>
    <w:rsid w:val="009F6AA5"/>
    <w:rsid w:val="009F7A8D"/>
    <w:rsid w:val="009F7F58"/>
    <w:rsid w:val="00A0013E"/>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A22"/>
    <w:rsid w:val="00A30C5B"/>
    <w:rsid w:val="00A30EE8"/>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37B39"/>
    <w:rsid w:val="00A37F1F"/>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0E48"/>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786"/>
    <w:rsid w:val="00A767D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149"/>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A37"/>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ADF"/>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6FD8"/>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733"/>
    <w:rsid w:val="00B05998"/>
    <w:rsid w:val="00B05AB9"/>
    <w:rsid w:val="00B05B00"/>
    <w:rsid w:val="00B06077"/>
    <w:rsid w:val="00B0680D"/>
    <w:rsid w:val="00B072DC"/>
    <w:rsid w:val="00B10A43"/>
    <w:rsid w:val="00B10CE4"/>
    <w:rsid w:val="00B10FB5"/>
    <w:rsid w:val="00B112DB"/>
    <w:rsid w:val="00B11755"/>
    <w:rsid w:val="00B11A35"/>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0D4"/>
    <w:rsid w:val="00B43160"/>
    <w:rsid w:val="00B43659"/>
    <w:rsid w:val="00B4398B"/>
    <w:rsid w:val="00B439BF"/>
    <w:rsid w:val="00B43D8E"/>
    <w:rsid w:val="00B43FF7"/>
    <w:rsid w:val="00B443D3"/>
    <w:rsid w:val="00B4458D"/>
    <w:rsid w:val="00B44EB6"/>
    <w:rsid w:val="00B45695"/>
    <w:rsid w:val="00B45BB7"/>
    <w:rsid w:val="00B4601B"/>
    <w:rsid w:val="00B46913"/>
    <w:rsid w:val="00B46943"/>
    <w:rsid w:val="00B47309"/>
    <w:rsid w:val="00B47812"/>
    <w:rsid w:val="00B479F0"/>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57F30"/>
    <w:rsid w:val="00B6009E"/>
    <w:rsid w:val="00B60235"/>
    <w:rsid w:val="00B603F1"/>
    <w:rsid w:val="00B60BD5"/>
    <w:rsid w:val="00B60C9E"/>
    <w:rsid w:val="00B612D2"/>
    <w:rsid w:val="00B61507"/>
    <w:rsid w:val="00B617FF"/>
    <w:rsid w:val="00B620F0"/>
    <w:rsid w:val="00B62287"/>
    <w:rsid w:val="00B62A99"/>
    <w:rsid w:val="00B631B3"/>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079"/>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3BF5"/>
    <w:rsid w:val="00BB45F2"/>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B13"/>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08"/>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5A3"/>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0ABC"/>
    <w:rsid w:val="00C41448"/>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57E69"/>
    <w:rsid w:val="00C6084A"/>
    <w:rsid w:val="00C60970"/>
    <w:rsid w:val="00C60C7E"/>
    <w:rsid w:val="00C61945"/>
    <w:rsid w:val="00C6207A"/>
    <w:rsid w:val="00C624EE"/>
    <w:rsid w:val="00C62C3A"/>
    <w:rsid w:val="00C631B2"/>
    <w:rsid w:val="00C632AB"/>
    <w:rsid w:val="00C63AFE"/>
    <w:rsid w:val="00C63CA0"/>
    <w:rsid w:val="00C648F9"/>
    <w:rsid w:val="00C64A4E"/>
    <w:rsid w:val="00C64DF6"/>
    <w:rsid w:val="00C659B5"/>
    <w:rsid w:val="00C65EF5"/>
    <w:rsid w:val="00C65F8D"/>
    <w:rsid w:val="00C66842"/>
    <w:rsid w:val="00C67B2C"/>
    <w:rsid w:val="00C67C64"/>
    <w:rsid w:val="00C70EDC"/>
    <w:rsid w:val="00C70F76"/>
    <w:rsid w:val="00C71541"/>
    <w:rsid w:val="00C71DE9"/>
    <w:rsid w:val="00C725CF"/>
    <w:rsid w:val="00C72CDA"/>
    <w:rsid w:val="00C72E47"/>
    <w:rsid w:val="00C73187"/>
    <w:rsid w:val="00C733B6"/>
    <w:rsid w:val="00C73504"/>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5D41"/>
    <w:rsid w:val="00CA6782"/>
    <w:rsid w:val="00CA6C0F"/>
    <w:rsid w:val="00CA735B"/>
    <w:rsid w:val="00CA74E0"/>
    <w:rsid w:val="00CA7B39"/>
    <w:rsid w:val="00CA7F24"/>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37C"/>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62"/>
    <w:rsid w:val="00CE23A4"/>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1E04"/>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726"/>
    <w:rsid w:val="00D06830"/>
    <w:rsid w:val="00D07203"/>
    <w:rsid w:val="00D07400"/>
    <w:rsid w:val="00D07EB7"/>
    <w:rsid w:val="00D10CCF"/>
    <w:rsid w:val="00D10FB9"/>
    <w:rsid w:val="00D11532"/>
    <w:rsid w:val="00D11902"/>
    <w:rsid w:val="00D11A9C"/>
    <w:rsid w:val="00D11AC3"/>
    <w:rsid w:val="00D12095"/>
    <w:rsid w:val="00D123C8"/>
    <w:rsid w:val="00D12B7A"/>
    <w:rsid w:val="00D12C1F"/>
    <w:rsid w:val="00D13137"/>
    <w:rsid w:val="00D13148"/>
    <w:rsid w:val="00D131E2"/>
    <w:rsid w:val="00D13553"/>
    <w:rsid w:val="00D137CE"/>
    <w:rsid w:val="00D13804"/>
    <w:rsid w:val="00D13B54"/>
    <w:rsid w:val="00D15025"/>
    <w:rsid w:val="00D1574C"/>
    <w:rsid w:val="00D15798"/>
    <w:rsid w:val="00D158CC"/>
    <w:rsid w:val="00D15A0F"/>
    <w:rsid w:val="00D15EA5"/>
    <w:rsid w:val="00D15FD1"/>
    <w:rsid w:val="00D16A49"/>
    <w:rsid w:val="00D16D91"/>
    <w:rsid w:val="00D17349"/>
    <w:rsid w:val="00D1797B"/>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C02"/>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402CC"/>
    <w:rsid w:val="00D407E4"/>
    <w:rsid w:val="00D409EB"/>
    <w:rsid w:val="00D40A74"/>
    <w:rsid w:val="00D40CC2"/>
    <w:rsid w:val="00D40D70"/>
    <w:rsid w:val="00D41724"/>
    <w:rsid w:val="00D42208"/>
    <w:rsid w:val="00D42BBE"/>
    <w:rsid w:val="00D437EF"/>
    <w:rsid w:val="00D43D10"/>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5EEB"/>
    <w:rsid w:val="00D6600F"/>
    <w:rsid w:val="00D66180"/>
    <w:rsid w:val="00D66682"/>
    <w:rsid w:val="00D6680B"/>
    <w:rsid w:val="00D70C91"/>
    <w:rsid w:val="00D716F8"/>
    <w:rsid w:val="00D719F8"/>
    <w:rsid w:val="00D71DCF"/>
    <w:rsid w:val="00D725F5"/>
    <w:rsid w:val="00D7293C"/>
    <w:rsid w:val="00D72CD7"/>
    <w:rsid w:val="00D72DAB"/>
    <w:rsid w:val="00D739C2"/>
    <w:rsid w:val="00D741BC"/>
    <w:rsid w:val="00D7477B"/>
    <w:rsid w:val="00D7487A"/>
    <w:rsid w:val="00D74AE4"/>
    <w:rsid w:val="00D7555B"/>
    <w:rsid w:val="00D75AD4"/>
    <w:rsid w:val="00D763C9"/>
    <w:rsid w:val="00D76F8D"/>
    <w:rsid w:val="00D77246"/>
    <w:rsid w:val="00D778A4"/>
    <w:rsid w:val="00D800CD"/>
    <w:rsid w:val="00D801A0"/>
    <w:rsid w:val="00D80C7B"/>
    <w:rsid w:val="00D8111B"/>
    <w:rsid w:val="00D811CF"/>
    <w:rsid w:val="00D813D4"/>
    <w:rsid w:val="00D81F03"/>
    <w:rsid w:val="00D82F2A"/>
    <w:rsid w:val="00D832E4"/>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C12"/>
    <w:rsid w:val="00D94D40"/>
    <w:rsid w:val="00D94FFF"/>
    <w:rsid w:val="00D9562C"/>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47"/>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952"/>
    <w:rsid w:val="00DD49F7"/>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65E"/>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4CF0"/>
    <w:rsid w:val="00E24DB4"/>
    <w:rsid w:val="00E254C4"/>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0"/>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ACB"/>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33C"/>
    <w:rsid w:val="00E4770F"/>
    <w:rsid w:val="00E4790E"/>
    <w:rsid w:val="00E47FC5"/>
    <w:rsid w:val="00E50382"/>
    <w:rsid w:val="00E508F9"/>
    <w:rsid w:val="00E50E19"/>
    <w:rsid w:val="00E50F38"/>
    <w:rsid w:val="00E514E3"/>
    <w:rsid w:val="00E5184B"/>
    <w:rsid w:val="00E51AF9"/>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19D"/>
    <w:rsid w:val="00E933D4"/>
    <w:rsid w:val="00E93454"/>
    <w:rsid w:val="00E93BB9"/>
    <w:rsid w:val="00E93CDD"/>
    <w:rsid w:val="00E94402"/>
    <w:rsid w:val="00E94CE2"/>
    <w:rsid w:val="00E955AC"/>
    <w:rsid w:val="00E95CA1"/>
    <w:rsid w:val="00E9640A"/>
    <w:rsid w:val="00E96ACF"/>
    <w:rsid w:val="00E96B66"/>
    <w:rsid w:val="00E96F9D"/>
    <w:rsid w:val="00E972BD"/>
    <w:rsid w:val="00E974B1"/>
    <w:rsid w:val="00EA0030"/>
    <w:rsid w:val="00EA0725"/>
    <w:rsid w:val="00EA09CB"/>
    <w:rsid w:val="00EA0BEE"/>
    <w:rsid w:val="00EA101C"/>
    <w:rsid w:val="00EA109C"/>
    <w:rsid w:val="00EA116F"/>
    <w:rsid w:val="00EA1366"/>
    <w:rsid w:val="00EA1FF3"/>
    <w:rsid w:val="00EA2529"/>
    <w:rsid w:val="00EA329B"/>
    <w:rsid w:val="00EA408D"/>
    <w:rsid w:val="00EA4777"/>
    <w:rsid w:val="00EA5284"/>
    <w:rsid w:val="00EA619F"/>
    <w:rsid w:val="00EA6B6D"/>
    <w:rsid w:val="00EA7642"/>
    <w:rsid w:val="00EB149F"/>
    <w:rsid w:val="00EB15A2"/>
    <w:rsid w:val="00EB1631"/>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71F"/>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2565"/>
    <w:rsid w:val="00EE300D"/>
    <w:rsid w:val="00EE3456"/>
    <w:rsid w:val="00EE3842"/>
    <w:rsid w:val="00EE47B3"/>
    <w:rsid w:val="00EE4D70"/>
    <w:rsid w:val="00EE4FF5"/>
    <w:rsid w:val="00EE521D"/>
    <w:rsid w:val="00EE59CC"/>
    <w:rsid w:val="00EE6450"/>
    <w:rsid w:val="00EE64AC"/>
    <w:rsid w:val="00EE6632"/>
    <w:rsid w:val="00EE75D4"/>
    <w:rsid w:val="00EE7C8E"/>
    <w:rsid w:val="00EE7E53"/>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5C77"/>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41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3A5"/>
    <w:rsid w:val="00F60717"/>
    <w:rsid w:val="00F61065"/>
    <w:rsid w:val="00F6107F"/>
    <w:rsid w:val="00F625B2"/>
    <w:rsid w:val="00F628EA"/>
    <w:rsid w:val="00F62CF9"/>
    <w:rsid w:val="00F62F9F"/>
    <w:rsid w:val="00F636BD"/>
    <w:rsid w:val="00F6444D"/>
    <w:rsid w:val="00F64B49"/>
    <w:rsid w:val="00F64D8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224D"/>
    <w:rsid w:val="00F92490"/>
    <w:rsid w:val="00F929BC"/>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4E6"/>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390A"/>
    <w:rsid w:val="00FD4385"/>
    <w:rsid w:val="00FD4CF8"/>
    <w:rsid w:val="00FD4F46"/>
    <w:rsid w:val="00FD52A0"/>
    <w:rsid w:val="00FD583D"/>
    <w:rsid w:val="00FD5DF7"/>
    <w:rsid w:val="00FD6A00"/>
    <w:rsid w:val="00FD6AD9"/>
    <w:rsid w:val="00FD6F7E"/>
    <w:rsid w:val="00FD6FF2"/>
    <w:rsid w:val="00FD7017"/>
    <w:rsid w:val="00FD7088"/>
    <w:rsid w:val="00FD7C68"/>
    <w:rsid w:val="00FD7C8D"/>
    <w:rsid w:val="00FE030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42B"/>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13C9CDA"/>
    <w:rsid w:val="031EEE1A"/>
    <w:rsid w:val="03E0C454"/>
    <w:rsid w:val="052650A3"/>
    <w:rsid w:val="06205D4A"/>
    <w:rsid w:val="069878CB"/>
    <w:rsid w:val="072536D0"/>
    <w:rsid w:val="07E20D39"/>
    <w:rsid w:val="08D1F86F"/>
    <w:rsid w:val="097A28AC"/>
    <w:rsid w:val="0A676CEE"/>
    <w:rsid w:val="0AE05DB7"/>
    <w:rsid w:val="0E2DB777"/>
    <w:rsid w:val="0EF183F7"/>
    <w:rsid w:val="0FCFAFB7"/>
    <w:rsid w:val="0FDD8A74"/>
    <w:rsid w:val="102FD734"/>
    <w:rsid w:val="1108516A"/>
    <w:rsid w:val="111A0390"/>
    <w:rsid w:val="1131A44E"/>
    <w:rsid w:val="14BF4C5E"/>
    <w:rsid w:val="160E81FE"/>
    <w:rsid w:val="17F9A206"/>
    <w:rsid w:val="180BBAC2"/>
    <w:rsid w:val="1999F10E"/>
    <w:rsid w:val="19FCE49C"/>
    <w:rsid w:val="1C50273B"/>
    <w:rsid w:val="1C7E75AF"/>
    <w:rsid w:val="1D46D87A"/>
    <w:rsid w:val="1DBDEDF2"/>
    <w:rsid w:val="1DF688D3"/>
    <w:rsid w:val="1FEA86BD"/>
    <w:rsid w:val="20CEAA86"/>
    <w:rsid w:val="23770DE0"/>
    <w:rsid w:val="26CCB56F"/>
    <w:rsid w:val="26E23230"/>
    <w:rsid w:val="29FB4D5B"/>
    <w:rsid w:val="2C9F4C4D"/>
    <w:rsid w:val="2D0EE114"/>
    <w:rsid w:val="2D647A97"/>
    <w:rsid w:val="31074D22"/>
    <w:rsid w:val="33E127F7"/>
    <w:rsid w:val="37EBB415"/>
    <w:rsid w:val="37F98278"/>
    <w:rsid w:val="38258910"/>
    <w:rsid w:val="393920DF"/>
    <w:rsid w:val="3A95C8AB"/>
    <w:rsid w:val="3AF1B1A3"/>
    <w:rsid w:val="3B850110"/>
    <w:rsid w:val="3C135546"/>
    <w:rsid w:val="3C20BA15"/>
    <w:rsid w:val="3F3C94FC"/>
    <w:rsid w:val="40B267F7"/>
    <w:rsid w:val="42E733AC"/>
    <w:rsid w:val="432FAB0E"/>
    <w:rsid w:val="43F8FF00"/>
    <w:rsid w:val="4402922C"/>
    <w:rsid w:val="45167C61"/>
    <w:rsid w:val="45B75785"/>
    <w:rsid w:val="490ED04C"/>
    <w:rsid w:val="49372DA1"/>
    <w:rsid w:val="4A7093FB"/>
    <w:rsid w:val="4D3E804F"/>
    <w:rsid w:val="4DDA1F81"/>
    <w:rsid w:val="4DEB3F8A"/>
    <w:rsid w:val="5031A35F"/>
    <w:rsid w:val="5128A8A6"/>
    <w:rsid w:val="513C61E4"/>
    <w:rsid w:val="5174E676"/>
    <w:rsid w:val="51970E35"/>
    <w:rsid w:val="522C82C5"/>
    <w:rsid w:val="5369F6A3"/>
    <w:rsid w:val="540C07F2"/>
    <w:rsid w:val="54C18A16"/>
    <w:rsid w:val="571E81CD"/>
    <w:rsid w:val="5A8B6D56"/>
    <w:rsid w:val="5C3DA417"/>
    <w:rsid w:val="5E9B2E9D"/>
    <w:rsid w:val="5F1FBAF0"/>
    <w:rsid w:val="60193C54"/>
    <w:rsid w:val="608209AD"/>
    <w:rsid w:val="62705818"/>
    <w:rsid w:val="62A8C9C0"/>
    <w:rsid w:val="63B3DED4"/>
    <w:rsid w:val="640BC599"/>
    <w:rsid w:val="64DB5EF9"/>
    <w:rsid w:val="6609AF7F"/>
    <w:rsid w:val="6615EDBD"/>
    <w:rsid w:val="675AD889"/>
    <w:rsid w:val="6C71F3FB"/>
    <w:rsid w:val="6D6A0E13"/>
    <w:rsid w:val="6D942094"/>
    <w:rsid w:val="6E7B020A"/>
    <w:rsid w:val="6E808802"/>
    <w:rsid w:val="6FDC2F1D"/>
    <w:rsid w:val="70CB87D3"/>
    <w:rsid w:val="758F9423"/>
    <w:rsid w:val="760D35DD"/>
    <w:rsid w:val="769E8FEC"/>
    <w:rsid w:val="7E05664C"/>
    <w:rsid w:val="7E10454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AC491172-80A1-4350-A9EB-8FAA9844368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Emphasis" w:uiPriority="20"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4"/>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3"/>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5"/>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9"/>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10"/>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8"/>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6"/>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7"/>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10"/>
      </w:numPr>
    </w:pPr>
  </w:style>
  <w:style w:type="paragraph" w:customStyle="1" w:styleId="Source">
    <w:name w:val="Source"/>
    <w:basedOn w:val="Normal"/>
    <w:next w:val="BodyText"/>
    <w:qFormat/>
    <w:rsid w:val="00853A46"/>
    <w:pPr>
      <w:numPr>
        <w:numId w:val="11"/>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10"/>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3"/>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2"/>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4"/>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5"/>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6"/>
      </w:numPr>
      <w:tabs>
        <w:tab w:val="left" w:pos="1134"/>
      </w:tabs>
      <w:spacing w:before="120" w:after="120"/>
    </w:pPr>
    <w:rPr>
      <w:rFonts w:cs="Arial"/>
    </w:rPr>
  </w:style>
  <w:style w:type="paragraph" w:customStyle="1" w:styleId="QuoteBullet2">
    <w:name w:val="Quote Bullet 2"/>
    <w:basedOn w:val="Quote"/>
    <w:qFormat/>
    <w:rsid w:val="00AC1C83"/>
    <w:pPr>
      <w:numPr>
        <w:ilvl w:val="1"/>
        <w:numId w:val="16"/>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7"/>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7"/>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7"/>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0058E0"/>
    <w:pPr>
      <w:keepNext/>
      <w:spacing w:before="480" w:line="240" w:lineRule="auto"/>
      <w:ind w:right="-2"/>
    </w:pPr>
    <w:rPr>
      <w:rFonts w:ascii="Tahoma" w:hAnsi="Tahoma" w:cs="Arial"/>
      <w:color w:val="57A84C"/>
      <w:sz w:val="30"/>
    </w:rPr>
  </w:style>
  <w:style w:type="paragraph" w:customStyle="1" w:styleId="paragraph">
    <w:name w:val="paragraph"/>
    <w:basedOn w:val="Normal"/>
    <w:rsid w:val="007775D0"/>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7775D0"/>
  </w:style>
  <w:style w:type="character" w:customStyle="1" w:styleId="eop">
    <w:name w:val="eop"/>
    <w:basedOn w:val="DefaultParagraphFont"/>
    <w:rsid w:val="007775D0"/>
  </w:style>
  <w:style w:type="paragraph" w:customStyle="1" w:styleId="normalnumbered">
    <w:name w:val="normal numbered"/>
    <w:basedOn w:val="Normal"/>
    <w:qFormat/>
    <w:rsid w:val="00C06708"/>
    <w:pPr>
      <w:tabs>
        <w:tab w:val="left" w:pos="1134"/>
      </w:tabs>
      <w:suppressAutoHyphens/>
      <w:spacing w:before="0" w:after="240" w:line="240" w:lineRule="auto"/>
    </w:pPr>
    <w:rPr>
      <w:rFonts w:ascii="Calibri" w:hAnsi="Calibri"/>
      <w:color w:val="000000"/>
      <w:szCs w:val="24"/>
      <w:lang w:eastAsia="zh-CN"/>
    </w:rPr>
  </w:style>
  <w:style w:type="character" w:styleId="Emphasis">
    <w:name w:val="Emphasis"/>
    <w:basedOn w:val="DefaultParagraphFont"/>
    <w:uiPriority w:val="20"/>
    <w:qFormat/>
    <w:rsid w:val="00207BD8"/>
    <w:rPr>
      <w:i/>
      <w:i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39" Type="http://schemas.openxmlformats.org/officeDocument/2006/relationships/fontTable" Target="fontTable.xml"/><Relationship Id="rId21" Type="http://schemas.openxmlformats.org/officeDocument/2006/relationships/image" Target="media/image8.png"/><Relationship Id="rId34" Type="http://schemas.openxmlformats.org/officeDocument/2006/relationships/hyperlink" Target="http://www.deeca.vic.gov.au" TargetMode="Externa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footer" Target="footer3.xml"/><Relationship Id="rId37" Type="http://schemas.openxmlformats.org/officeDocument/2006/relationships/hyperlink" Target="mailto:customer.service@deeca.vic.gov.au"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header" Target="header2.xml"/><Relationship Id="rId36" Type="http://schemas.openxmlformats.org/officeDocument/2006/relationships/hyperlink" Target="mailto:self.determination@deeca.vic.gov.au" TargetMode="Externa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2.xml"/><Relationship Id="rId35" Type="http://schemas.openxmlformats.org/officeDocument/2006/relationships/hyperlink" Target="https://careers.vic.gov.au/victorian-public-sector/public-sector-values-integrity" TargetMode="External"/><Relationship Id="rId8" Type="http://schemas.openxmlformats.org/officeDocument/2006/relationships/numbering" Target="numbering.xml"/><Relationship Id="rId3" Type="http://schemas.openxmlformats.org/officeDocument/2006/relationships/customXml" Target="../customXml/item3.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jaye.caldwell@agriculture.vic.gov.au" TargetMode="External"/><Relationship Id="rId38" Type="http://schemas.openxmlformats.org/officeDocument/2006/relationships/header" Target="header4.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445B0"/>
    <w:rsid w:val="000D48C9"/>
    <w:rsid w:val="00110733"/>
    <w:rsid w:val="00166CAD"/>
    <w:rsid w:val="00171C72"/>
    <w:rsid w:val="00225A63"/>
    <w:rsid w:val="002E48D8"/>
    <w:rsid w:val="00346743"/>
    <w:rsid w:val="003F2DB8"/>
    <w:rsid w:val="00505A3F"/>
    <w:rsid w:val="00510E2C"/>
    <w:rsid w:val="005A1D52"/>
    <w:rsid w:val="005D5307"/>
    <w:rsid w:val="005E6CAA"/>
    <w:rsid w:val="006A519B"/>
    <w:rsid w:val="006A7C98"/>
    <w:rsid w:val="006F7A3A"/>
    <w:rsid w:val="00717A5D"/>
    <w:rsid w:val="007B5262"/>
    <w:rsid w:val="008A7FD8"/>
    <w:rsid w:val="00913C40"/>
    <w:rsid w:val="00A0013E"/>
    <w:rsid w:val="00A30A22"/>
    <w:rsid w:val="00A37B39"/>
    <w:rsid w:val="00B112DB"/>
    <w:rsid w:val="00B631B3"/>
    <w:rsid w:val="00BE6440"/>
    <w:rsid w:val="00C2559D"/>
    <w:rsid w:val="00D054E0"/>
    <w:rsid w:val="00D83E5E"/>
    <w:rsid w:val="00EE2565"/>
    <w:rsid w:val="00F45043"/>
    <w:rsid w:val="00F64D89"/>
    <w:rsid w:val="00F931D0"/>
    <w:rsid w:val="00FD4F46"/>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EDJTR Document" ma:contentTypeID="0x010100AACE3D57B807F144AD9B4FE7096C7943009C87011E97B2824AAD33545943F30332" ma:contentTypeVersion="23" ma:contentTypeDescription="DEDJTR Document" ma:contentTypeScope="" ma:versionID="33f38c1ab9d5e0107122aa17922352b0">
  <xsd:schema xmlns:xsd="http://www.w3.org/2001/XMLSchema" xmlns:xs="http://www.w3.org/2001/XMLSchema" xmlns:p="http://schemas.microsoft.com/office/2006/metadata/properties" xmlns:ns2="92952acd-8864-4c7c-a4c9-da5d5e0fa7aa" xmlns:ns3="a5f32de4-e402-4188-b034-e71ca7d22e54" xmlns:ns4="0288a6bc-432d-4af5-81ff-7338e4d1ea72" targetNamespace="http://schemas.microsoft.com/office/2006/metadata/properties" ma:root="true" ma:fieldsID="35b2b4301b041d2322e2b46b72cd5696" ns2:_="" ns3:_="" ns4:_="">
    <xsd:import namespace="92952acd-8864-4c7c-a4c9-da5d5e0fa7aa"/>
    <xsd:import namespace="a5f32de4-e402-4188-b034-e71ca7d22e54"/>
    <xsd:import namespace="0288a6bc-432d-4af5-81ff-7338e4d1ea72"/>
    <xsd:element name="properties">
      <xsd:complexType>
        <xsd:sequence>
          <xsd:element name="documentManagement">
            <xsd:complexType>
              <xsd:all>
                <xsd:element ref="ns2:TaxCatchAll" minOccurs="0"/>
                <xsd:element ref="ns2:g46a9f61d38540a784cfecbd3da27bca" minOccurs="0"/>
                <xsd:element ref="ns2:TaxCatchAllLabel" minOccurs="0"/>
                <xsd:element ref="ns2:b4605c5f9d584382a57fb8476d85f713" minOccurs="0"/>
                <xsd:element ref="ns2:p31afe295eb448f092f13ab8c2af2c33" minOccurs="0"/>
                <xsd:element ref="ns2:hcae176ec3a54dbeadeeec1b38baec58" minOccurs="0"/>
                <xsd:element ref="ns2:lf5681727d5b4cc1a5c417fcf66e2a7b" minOccurs="0"/>
                <xsd:element ref="ns3:_dlc_DocId" minOccurs="0"/>
                <xsd:element ref="ns3:_dlc_DocIdUrl" minOccurs="0"/>
                <xsd:element ref="ns3:_dlc_DocIdPersistId" minOccurs="0"/>
                <xsd:element ref="ns2:SharedWithUsers" minOccurs="0"/>
                <xsd:element ref="ns2:SharedWithDetails" minOccurs="0"/>
                <xsd:element ref="ns4:MediaServiceMetadata" minOccurs="0"/>
                <xsd:element ref="ns4:MediaServiceFastMetadata" minOccurs="0"/>
                <xsd:element ref="ns4:MediaServiceSearchProperties" minOccurs="0"/>
                <xsd:element ref="ns4:MediaServiceObjectDetectorVersion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Location" minOccurs="0"/>
                <xsd:element ref="ns4:MediaServiceOCR"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952acd-8864-4c7c-a4c9-da5d5e0fa7aa" elementFormDefault="qualified">
    <xsd:import namespace="http://schemas.microsoft.com/office/2006/documentManagement/types"/>
    <xsd:import namespace="http://schemas.microsoft.com/office/infopath/2007/PartnerControls"/>
    <xsd:element name="TaxCatchAll" ma:index="8" nillable="true" ma:displayName="Taxonomy Catch All Column" ma:hidden="true" ma:list="{dcfeaec5-abda-4720-a3eb-abd40d19f3a8}" ma:internalName="TaxCatchAll" ma:readOnly="false" ma:showField="CatchAllData" ma:web="92952acd-8864-4c7c-a4c9-da5d5e0fa7aa">
      <xsd:complexType>
        <xsd:complexContent>
          <xsd:extension base="dms:MultiChoiceLookup">
            <xsd:sequence>
              <xsd:element name="Value" type="dms:Lookup" maxOccurs="unbounded" minOccurs="0" nillable="true"/>
            </xsd:sequence>
          </xsd:extension>
        </xsd:complexContent>
      </xsd:complexType>
    </xsd:element>
    <xsd:element name="g46a9f61d38540a784cfecbd3da27bca" ma:index="9" nillable="true" ma:displayName="Group_0" ma:hidden="true" ma:internalName="g46a9f61d38540a784cfecbd3da27bca" ma:readOnly="false">
      <xsd:simpleType>
        <xsd:restriction base="dms:Note"/>
      </xsd:simpleType>
    </xsd:element>
    <xsd:element name="TaxCatchAllLabel" ma:index="10" nillable="true" ma:displayName="Taxonomy Catch All Column1" ma:hidden="true" ma:list="{dcfeaec5-abda-4720-a3eb-abd40d19f3a8}" ma:internalName="TaxCatchAllLabel" ma:readOnly="true" ma:showField="CatchAllDataLabel" ma:web="92952acd-8864-4c7c-a4c9-da5d5e0fa7aa">
      <xsd:complexType>
        <xsd:complexContent>
          <xsd:extension base="dms:MultiChoiceLookup">
            <xsd:sequence>
              <xsd:element name="Value" type="dms:Lookup" maxOccurs="unbounded" minOccurs="0" nillable="true"/>
            </xsd:sequence>
          </xsd:extension>
        </xsd:complexContent>
      </xsd:complexType>
    </xsd:element>
    <xsd:element name="b4605c5f9d584382a57fb8476d85f713" ma:index="11" nillable="true" ma:displayName="Division_0" ma:hidden="true" ma:internalName="b4605c5f9d584382a57fb8476d85f713" ma:readOnly="false">
      <xsd:simpleType>
        <xsd:restriction base="dms:Note"/>
      </xsd:simpleType>
    </xsd:element>
    <xsd:element name="p31afe295eb448f092f13ab8c2af2c33" ma:index="12" nillable="true" ma:displayName="Branch_0" ma:hidden="true" ma:internalName="p31afe295eb448f092f13ab8c2af2c33" ma:readOnly="false">
      <xsd:simpleType>
        <xsd:restriction base="dms:Note"/>
      </xsd:simpleType>
    </xsd:element>
    <xsd:element name="hcae176ec3a54dbeadeeec1b38baec58" ma:index="13" nillable="true" ma:displayName="Section_0" ma:hidden="true" ma:internalName="hcae176ec3a54dbeadeeec1b38baec58" ma:readOnly="false">
      <xsd:simpleType>
        <xsd:restriction base="dms:Note"/>
      </xsd:simpleType>
    </xsd:element>
    <xsd:element name="lf5681727d5b4cc1a5c417fcf66e2a7b" ma:index="14" nillable="true" ma:displayName="Security Classification_0" ma:hidden="true" ma:internalName="lf5681727d5b4cc1a5c417fcf66e2a7b" ma:readOnly="false">
      <xsd:simpleType>
        <xsd:restriction base="dms:Note"/>
      </xsd:simpleType>
    </xsd:element>
    <xsd:element name="SharedWithUsers" ma:index="18"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15" nillable="true" ma:displayName="Document ID Value" ma:description="The value of the document ID assigned to this item." ma:indexed="true" ma:internalName="_dlc_DocId" ma:readOnly="true">
      <xsd:simpleType>
        <xsd:restriction base="dms:Text"/>
      </xsd:simpleType>
    </xsd:element>
    <xsd:element name="_dlc_DocIdUrl" ma:index="16"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7"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288a6bc-432d-4af5-81ff-7338e4d1ea72"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DateTaken" ma:index="24" nillable="true" ma:displayName="MediaServiceDateTaken" ma:hidden="true" ma:indexed="true" ma:internalName="MediaServiceDateTaken" ma:readOnly="true">
      <xsd:simpleType>
        <xsd:restriction base="dms:Text"/>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lcf76f155ced4ddcb4097134ff3c332f" ma:index="29"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Location" ma:index="30" nillable="true" ma:displayName="Location" ma:indexed="true"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BillingMetadata" ma:index="32"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fth Edition"/>
</file>

<file path=customXml/item5.xml><?xml version="1.0" encoding="utf-8"?>
<?mso-contentType ?>
<SharedContentType xmlns="Microsoft.SharePoint.Taxonomy.ContentTypeSync" SourceId="797aeec6-0273-40f2-ab3e-beee73212332" ContentTypeId="0x0101" PreviousValue="false" LastSyncTimeStamp="2018-05-31T04:53:04.507Z"/>
</file>

<file path=customXml/item6.xml><?xml version="1.0" encoding="utf-8"?>
<?mso-contentType ?>
<spe:Receivers xmlns:spe="http://schemas.microsoft.com/sharepoint/events"/>
</file>

<file path=customXml/item7.xml><?xml version="1.0" encoding="utf-8"?>
<p:properties xmlns:p="http://schemas.microsoft.com/office/2006/metadata/properties" xmlns:xsi="http://www.w3.org/2001/XMLSchema-instance" xmlns:pc="http://schemas.microsoft.com/office/infopath/2007/PartnerControls">
  <documentManagement>
    <SharedWithUsers xmlns="92952acd-8864-4c7c-a4c9-da5d5e0fa7aa">
      <UserInfo>
        <DisplayName>Laurie Barker (DEECA)</DisplayName>
        <AccountId>1470</AccountId>
        <AccountType/>
      </UserInfo>
    </SharedWithUsers>
    <_dlc_DocId xmlns="a5f32de4-e402-4188-b034-e71ca7d22e54">BASPCI-1422933197-480727</_dlc_DocId>
    <_dlc_DocIdUrl xmlns="a5f32de4-e402-4188-b034-e71ca7d22e54">
      <Url>https://vicgov.sharepoint.com/sites/VG000464/_layouts/15/DocIdRedir.aspx?ID=BASPCI-1422933197-480727</Url>
      <Description>BASPCI-1422933197-480727</Description>
    </_dlc_DocIdUrl>
    <hcae176ec3a54dbeadeeec1b38baec58 xmlns="92952acd-8864-4c7c-a4c9-da5d5e0fa7aa" xsi:nil="true"/>
    <p31afe295eb448f092f13ab8c2af2c33 xmlns="92952acd-8864-4c7c-a4c9-da5d5e0fa7aa" xsi:nil="true"/>
    <lcf76f155ced4ddcb4097134ff3c332f xmlns="0288a6bc-432d-4af5-81ff-7338e4d1ea72">
      <Terms xmlns="http://schemas.microsoft.com/office/infopath/2007/PartnerControls"/>
    </lcf76f155ced4ddcb4097134ff3c332f>
    <lf5681727d5b4cc1a5c417fcf66e2a7b xmlns="92952acd-8864-4c7c-a4c9-da5d5e0fa7aa" xsi:nil="true"/>
    <TaxCatchAll xmlns="92952acd-8864-4c7c-a4c9-da5d5e0fa7aa" xsi:nil="true"/>
    <b4605c5f9d584382a57fb8476d85f713 xmlns="92952acd-8864-4c7c-a4c9-da5d5e0fa7aa">Agriculture Victoriaaa595c92-527f-46eb-8130-f23c3634d9e6</b4605c5f9d584382a57fb8476d85f713>
    <g46a9f61d38540a784cfecbd3da27bca xmlns="92952acd-8864-4c7c-a4c9-da5d5e0fa7aa">Employment Investment and Trade55ce1999-68b6-4f37-bdce-009ad410cd2a</g46a9f61d38540a784cfecbd3da27bca>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F8F6ECC6-BFDB-41DE-8D6A-BE4C9E8751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952acd-8864-4c7c-a4c9-da5d5e0fa7aa"/>
    <ds:schemaRef ds:uri="a5f32de4-e402-4188-b034-e71ca7d22e54"/>
    <ds:schemaRef ds:uri="0288a6bc-432d-4af5-81ff-7338e4d1ea7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5.xml><?xml version="1.0" encoding="utf-8"?>
<ds:datastoreItem xmlns:ds="http://schemas.openxmlformats.org/officeDocument/2006/customXml" ds:itemID="{5FE5458E-CE74-470A-BA2A-DDBC9FCA08C8}">
  <ds:schemaRefs>
    <ds:schemaRef ds:uri="Microsoft.SharePoint.Taxonomy.ContentTypeSync"/>
  </ds:schemaRefs>
</ds:datastoreItem>
</file>

<file path=customXml/itemProps6.xml><?xml version="1.0" encoding="utf-8"?>
<ds:datastoreItem xmlns:ds="http://schemas.openxmlformats.org/officeDocument/2006/customXml" ds:itemID="{5598D9F2-FB33-4362-AB5A-67D9A44EBA85}">
  <ds:schemaRefs>
    <ds:schemaRef ds:uri="http://schemas.microsoft.com/sharepoint/events"/>
  </ds:schemaRefs>
</ds:datastoreItem>
</file>

<file path=customXml/itemProps7.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2952acd-8864-4c7c-a4c9-da5d5e0fa7aa"/>
    <ds:schemaRef ds:uri="a5f32de4-e402-4188-b034-e71ca7d22e54"/>
    <ds:schemaRef ds:uri="0288a6bc-432d-4af5-81ff-7338e4d1ea72"/>
  </ds:schemaRefs>
</ds:datastoreItem>
</file>

<file path=docProps/app.xml><?xml version="1.0" encoding="utf-8"?>
<Properties xmlns="http://schemas.openxmlformats.org/officeDocument/2006/extended-properties" xmlns:vt="http://schemas.openxmlformats.org/officeDocument/2006/docPropsVTypes">
  <Template>Normal.dotm</Template>
  <TotalTime>32</TotalTime>
  <Pages>5</Pages>
  <Words>2124</Words>
  <Characters>12107</Characters>
  <Application>Microsoft Office Word</Application>
  <DocSecurity>0</DocSecurity>
  <Lines>100</Lines>
  <Paragraphs>28</Paragraphs>
  <ScaleCrop>false</ScaleCrop>
  <HeadingPairs>
    <vt:vector size="2" baseType="variant">
      <vt:variant>
        <vt:lpstr>Title</vt:lpstr>
      </vt:variant>
      <vt:variant>
        <vt:i4>1</vt:i4>
      </vt:variant>
    </vt:vector>
  </HeadingPairs>
  <TitlesOfParts>
    <vt:vector size="1" baseType="lpstr">
      <vt:lpstr>Biosecurity Officer – South West</vt:lpstr>
    </vt:vector>
  </TitlesOfParts>
  <Company/>
  <LinksUpToDate>false</LinksUpToDate>
  <CharactersWithSpaces>14203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Biosecurity Officer – South West</dc:title>
  <dc:subject>Position Description</dc:subject>
  <dc:creator>Fiona</dc:creator>
  <cp:keywords/>
  <dc:description/>
  <cp:lastModifiedBy>Kim Newman (DEECA)</cp:lastModifiedBy>
  <cp:revision>33</cp:revision>
  <cp:lastPrinted>2022-06-17T19:14:00Z</cp:lastPrinted>
  <dcterms:created xsi:type="dcterms:W3CDTF">2026-07-20T01:57:00Z</dcterms:created>
  <dcterms:modified xsi:type="dcterms:W3CDTF">2026-08-06T02:00:00Z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0x010100AACE3D57B807F144AD9B4FE7096C7943009C87011E97B2824AAD33545943F30332</vt:lpwstr>
  </property>
  <property fmtid="{D5CDD505-2E9C-101B-9397-08002B2CF9AE}" pid="5" name="MediaServiceImageTags">
    <vt:lpwstr/>
  </property>
  <property fmtid="{D5CDD505-2E9C-101B-9397-08002B2CF9AE}" pid="6" name="_dlc_DocIdItemGuid">
    <vt:lpwstr>823a4930-b672-463d-aec4-cb196085c07b</vt:lpwstr>
  </property>
  <property fmtid="{D5CDD505-2E9C-101B-9397-08002B2CF9AE}" pid="7" name="Dissemination Limiting Marker">
    <vt:lpwstr>2;#FOUO|955eb6fc-b35a-4808-8aa5-31e514fa3f26</vt:lpwstr>
  </property>
  <property fmtid="{D5CDD505-2E9C-101B-9397-08002B2CF9AE}" pid="8" name="Security Classification">
    <vt:lpwstr>3;#Unclassified|7fa379f4-4aba-4692-ab80-7d39d3a23cf4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51;#Template|ad5654aa-69da-4dc8-81ae-e984a44f2180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MSIP_Label_4257e2ab-f512-40e2-9c9a-c64247360765_Enabled">
    <vt:lpwstr>true</vt:lpwstr>
  </property>
  <property fmtid="{D5CDD505-2E9C-101B-9397-08002B2CF9AE}" pid="15" name="MSIP_Label_4257e2ab-f512-40e2-9c9a-c64247360765_SetDate">
    <vt:lpwstr>2023-06-27T10:35:23Z</vt:lpwstr>
  </property>
  <property fmtid="{D5CDD505-2E9C-101B-9397-08002B2CF9AE}" pid="16" name="MSIP_Label_4257e2ab-f512-40e2-9c9a-c64247360765_Method">
    <vt:lpwstr>Privileged</vt:lpwstr>
  </property>
  <property fmtid="{D5CDD505-2E9C-101B-9397-08002B2CF9AE}" pid="17" name="MSIP_Label_4257e2ab-f512-40e2-9c9a-c64247360765_Name">
    <vt:lpwstr>OFFICIAL</vt:lpwstr>
  </property>
  <property fmtid="{D5CDD505-2E9C-101B-9397-08002B2CF9AE}" pid="18" name="MSIP_Label_4257e2ab-f512-40e2-9c9a-c64247360765_SiteId">
    <vt:lpwstr>e8bdd6f7-fc18-4e48-a554-7f547927223b</vt:lpwstr>
  </property>
  <property fmtid="{D5CDD505-2E9C-101B-9397-08002B2CF9AE}" pid="19" name="MSIP_Label_4257e2ab-f512-40e2-9c9a-c64247360765_ActionId">
    <vt:lpwstr>931c3684-2ca5-4166-b0cf-0636d7430be2</vt:lpwstr>
  </property>
  <property fmtid="{D5CDD505-2E9C-101B-9397-08002B2CF9AE}" pid="20" name="MSIP_Label_4257e2ab-f512-40e2-9c9a-c64247360765_ContentBits">
    <vt:lpwstr>2</vt:lpwstr>
  </property>
  <property fmtid="{D5CDD505-2E9C-101B-9397-08002B2CF9AE}" pid="21" name="AdaRegion">
    <vt:lpwstr/>
  </property>
  <property fmtid="{D5CDD505-2E9C-101B-9397-08002B2CF9AE}" pid="22" name="AdaAskAdaKeyword">
    <vt:lpwstr>164;#Grade review|f7ad65ac-03ab-486a-9d79-d2a18ebc3522;#138;#Student interns|64cffe4a-5ed8-4613-901d-4715e00cad1e;#180;#Expression of interest to fill a vacancy|6d398fea-abd8-4137-b21d-f2907c9c9cc9;#91;#Recruiting someone to your team|f7744592-b315-4d8e-a76c-334f2b802bf1</vt:lpwstr>
  </property>
  <property fmtid="{D5CDD505-2E9C-101B-9397-08002B2CF9AE}" pid="23" name="AdaOwningGroup">
    <vt:lpwstr>18;#People and Culture|4fe8dd26-179b-41a1-8a74-1f09d81ad67a</vt:lpwstr>
  </property>
  <property fmtid="{D5CDD505-2E9C-101B-9397-08002B2CF9AE}" pid="24" name="MSIP_Label_d00a4df9-c942-4b09-b23a-6c1023f6de27_Enabled">
    <vt:lpwstr>true</vt:lpwstr>
  </property>
  <property fmtid="{D5CDD505-2E9C-101B-9397-08002B2CF9AE}" pid="25" name="MSIP_Label_d00a4df9-c942-4b09-b23a-6c1023f6de27_SetDate">
    <vt:lpwstr>2023-10-06T01:46:35Z</vt:lpwstr>
  </property>
  <property fmtid="{D5CDD505-2E9C-101B-9397-08002B2CF9AE}" pid="26" name="MSIP_Label_d00a4df9-c942-4b09-b23a-6c1023f6de27_Method">
    <vt:lpwstr>Privileged</vt:lpwstr>
  </property>
  <property fmtid="{D5CDD505-2E9C-101B-9397-08002B2CF9AE}" pid="27" name="MSIP_Label_d00a4df9-c942-4b09-b23a-6c1023f6de27_Name">
    <vt:lpwstr>Official (DJPR)</vt:lpwstr>
  </property>
  <property fmtid="{D5CDD505-2E9C-101B-9397-08002B2CF9AE}" pid="28" name="MSIP_Label_d00a4df9-c942-4b09-b23a-6c1023f6de27_SiteId">
    <vt:lpwstr>722ea0be-3e1c-4b11-ad6f-9401d6856e24</vt:lpwstr>
  </property>
  <property fmtid="{D5CDD505-2E9C-101B-9397-08002B2CF9AE}" pid="29" name="MSIP_Label_d00a4df9-c942-4b09-b23a-6c1023f6de27_ActionId">
    <vt:lpwstr>9ddd39c0-0c51-45b8-a751-13e88ab38c70</vt:lpwstr>
  </property>
  <property fmtid="{D5CDD505-2E9C-101B-9397-08002B2CF9AE}" pid="30" name="MSIP_Label_d00a4df9-c942-4b09-b23a-6c1023f6de27_ContentBits">
    <vt:lpwstr>3</vt:lpwstr>
  </property>
  <property fmtid="{D5CDD505-2E9C-101B-9397-08002B2CF9AE}" pid="31" name="DEDJTRSection">
    <vt:lpwstr/>
  </property>
  <property fmtid="{D5CDD505-2E9C-101B-9397-08002B2CF9AE}" pid="32" name="DEDJTRGroup">
    <vt:lpwstr>1;#Employment Investment and Trade|55ce1999-68b6-4f37-bdce-009ad410cd2a</vt:lpwstr>
  </property>
  <property fmtid="{D5CDD505-2E9C-101B-9397-08002B2CF9AE}" pid="33" name="DEDJTRSecurityClassification">
    <vt:lpwstr/>
  </property>
  <property fmtid="{D5CDD505-2E9C-101B-9397-08002B2CF9AE}" pid="34" name="DEDJTRDivision">
    <vt:lpwstr>2;#Agriculture Victoria|aa595c92-527f-46eb-8130-f23c3634d9e6</vt:lpwstr>
  </property>
  <property fmtid="{D5CDD505-2E9C-101B-9397-08002B2CF9AE}" pid="35" name="DEDJTRBranch">
    <vt:lpwstr/>
  </property>
</Properties>
</file>