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6B2F6B8B" w:rsidR="00254F12" w:rsidRPr="00862057" w:rsidRDefault="00587181"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4C733D">
            <w:t xml:space="preserve">Department </w:t>
          </w:r>
          <w:r w:rsidR="00E41818">
            <w:t xml:space="preserve">of </w:t>
          </w:r>
          <w:r w:rsidR="004C733D">
            <w:t>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6995B5FE">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50B998F"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2FDDC32F">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02A2853A">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36FF7E71">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1163A6B7">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BFF2A4E"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92F233A"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F6CD12C"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923A866"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52596E37" w14:textId="77777777" w:rsidR="00E41818" w:rsidRPr="008C06B8" w:rsidRDefault="00E41818" w:rsidP="00E4181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E41818" w:rsidRPr="00495B3B" w14:paraId="270131DD" w14:textId="77777777" w:rsidTr="0027551F">
        <w:trPr>
          <w:trHeight w:val="399"/>
        </w:trPr>
        <w:tc>
          <w:tcPr>
            <w:tcW w:w="2580" w:type="dxa"/>
            <w:tcBorders>
              <w:top w:val="nil"/>
              <w:bottom w:val="nil"/>
              <w:right w:val="nil"/>
            </w:tcBorders>
            <w:vAlign w:val="center"/>
          </w:tcPr>
          <w:p w14:paraId="4BE62040"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6702325" w14:textId="77777777" w:rsidR="00E41818" w:rsidRPr="00495B3B" w:rsidRDefault="00E41818" w:rsidP="0027551F">
            <w:pPr>
              <w:spacing w:before="0" w:after="0"/>
              <w:ind w:left="57" w:right="-450"/>
              <w:rPr>
                <w:rFonts w:ascii="Arial" w:hAnsi="Arial" w:cs="Arial"/>
                <w:color w:val="363534"/>
                <w:szCs w:val="22"/>
              </w:rPr>
            </w:pPr>
            <w:r>
              <w:rPr>
                <w:rFonts w:ascii="Arial" w:hAnsi="Arial" w:cs="Arial"/>
                <w:color w:val="363534"/>
                <w:szCs w:val="22"/>
              </w:rPr>
              <w:t>Program Officer</w:t>
            </w:r>
          </w:p>
        </w:tc>
      </w:tr>
      <w:tr w:rsidR="00E41818" w:rsidRPr="00495B3B" w14:paraId="5C7D437A" w14:textId="77777777" w:rsidTr="0027551F">
        <w:trPr>
          <w:trHeight w:val="399"/>
        </w:trPr>
        <w:tc>
          <w:tcPr>
            <w:tcW w:w="2580" w:type="dxa"/>
            <w:tcBorders>
              <w:top w:val="nil"/>
              <w:bottom w:val="nil"/>
              <w:right w:val="nil"/>
            </w:tcBorders>
            <w:vAlign w:val="center"/>
          </w:tcPr>
          <w:p w14:paraId="73E2A294"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88409EA" w14:textId="6260E4D5" w:rsidR="00E41818" w:rsidRPr="00BE0742" w:rsidRDefault="00BE0742" w:rsidP="00BE0742">
            <w:pPr>
              <w:rPr>
                <w:rFonts w:ascii="Aptos Narrow" w:hAnsi="Aptos Narrow"/>
                <w:sz w:val="22"/>
                <w:szCs w:val="22"/>
              </w:rPr>
            </w:pPr>
            <w:r>
              <w:rPr>
                <w:rFonts w:ascii="Aptos Narrow" w:hAnsi="Aptos Narrow"/>
                <w:sz w:val="22"/>
                <w:szCs w:val="22"/>
              </w:rPr>
              <w:t>5096819</w:t>
            </w:r>
            <w:r w:rsidR="00E942E2">
              <w:rPr>
                <w:rFonts w:ascii="Aptos Narrow" w:hAnsi="Aptos Narrow"/>
                <w:sz w:val="22"/>
                <w:szCs w:val="22"/>
              </w:rPr>
              <w:t>2</w:t>
            </w:r>
          </w:p>
        </w:tc>
      </w:tr>
      <w:tr w:rsidR="00E41818" w:rsidRPr="00495B3B" w14:paraId="6DF5C7F6" w14:textId="77777777" w:rsidTr="0027551F">
        <w:trPr>
          <w:trHeight w:val="399"/>
        </w:trPr>
        <w:tc>
          <w:tcPr>
            <w:tcW w:w="2580" w:type="dxa"/>
            <w:tcBorders>
              <w:top w:val="nil"/>
              <w:bottom w:val="nil"/>
              <w:right w:val="nil"/>
            </w:tcBorders>
            <w:vAlign w:val="center"/>
          </w:tcPr>
          <w:p w14:paraId="4C92879F"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C69B29C" w14:textId="0DDD66AB" w:rsidR="00E41818" w:rsidRPr="00495B3B" w:rsidRDefault="00E41818" w:rsidP="0027551F">
            <w:pPr>
              <w:spacing w:before="0" w:after="0"/>
              <w:ind w:left="57" w:right="-450"/>
              <w:rPr>
                <w:rFonts w:ascii="Arial" w:hAnsi="Arial" w:cs="Arial"/>
                <w:color w:val="363534"/>
                <w:szCs w:val="22"/>
              </w:rPr>
            </w:pPr>
            <w:r>
              <w:rPr>
                <w:rFonts w:ascii="Arial" w:hAnsi="Arial" w:cs="Arial"/>
                <w:color w:val="363534"/>
                <w:szCs w:val="22"/>
              </w:rPr>
              <w:t xml:space="preserve">VPS </w:t>
            </w:r>
            <w:r w:rsidR="00005A33">
              <w:rPr>
                <w:rFonts w:ascii="Arial" w:hAnsi="Arial" w:cs="Arial"/>
                <w:color w:val="363534"/>
                <w:szCs w:val="22"/>
              </w:rPr>
              <w:t xml:space="preserve">Grade </w:t>
            </w:r>
            <w:r>
              <w:rPr>
                <w:rFonts w:ascii="Arial" w:hAnsi="Arial" w:cs="Arial"/>
                <w:color w:val="363534"/>
                <w:szCs w:val="22"/>
              </w:rPr>
              <w:t>4</w:t>
            </w:r>
          </w:p>
        </w:tc>
      </w:tr>
      <w:tr w:rsidR="00E41818" w:rsidRPr="00495B3B" w14:paraId="29E98CC7" w14:textId="77777777" w:rsidTr="0027551F">
        <w:trPr>
          <w:trHeight w:val="399"/>
        </w:trPr>
        <w:tc>
          <w:tcPr>
            <w:tcW w:w="2580" w:type="dxa"/>
            <w:tcBorders>
              <w:top w:val="nil"/>
              <w:bottom w:val="nil"/>
              <w:right w:val="nil"/>
            </w:tcBorders>
            <w:vAlign w:val="center"/>
          </w:tcPr>
          <w:p w14:paraId="0905188A"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38B1677" w14:textId="22C2707B" w:rsidR="00E41818" w:rsidRPr="00495B3B" w:rsidRDefault="00E41818" w:rsidP="0027551F">
            <w:pPr>
              <w:spacing w:before="0" w:after="0"/>
              <w:ind w:left="57" w:right="-450"/>
              <w:rPr>
                <w:rFonts w:ascii="Arial" w:hAnsi="Arial" w:cs="Arial"/>
                <w:color w:val="363534"/>
                <w:szCs w:val="22"/>
              </w:rPr>
            </w:pPr>
            <w:r>
              <w:rPr>
                <w:rFonts w:ascii="Arial" w:hAnsi="Arial" w:cs="Arial"/>
                <w:color w:val="363534"/>
                <w:szCs w:val="22"/>
              </w:rPr>
              <w:t>$</w:t>
            </w:r>
            <w:r w:rsidR="00005A33">
              <w:rPr>
                <w:rFonts w:ascii="Arial" w:hAnsi="Arial" w:cs="Arial"/>
                <w:color w:val="363534"/>
                <w:szCs w:val="22"/>
              </w:rPr>
              <w:t>1</w:t>
            </w:r>
            <w:r w:rsidR="00005A33" w:rsidRPr="00005A33">
              <w:rPr>
                <w:rFonts w:ascii="Arial" w:hAnsi="Arial" w:cs="Arial"/>
                <w:color w:val="363534"/>
                <w:szCs w:val="22"/>
              </w:rPr>
              <w:t>00,894</w:t>
            </w:r>
            <w:r>
              <w:rPr>
                <w:rFonts w:ascii="Arial" w:hAnsi="Arial" w:cs="Arial"/>
                <w:color w:val="363534"/>
                <w:szCs w:val="22"/>
              </w:rPr>
              <w:t xml:space="preserve"> - $</w:t>
            </w:r>
            <w:r w:rsidR="00005A33" w:rsidRPr="00005A33">
              <w:rPr>
                <w:rFonts w:ascii="Arial" w:hAnsi="Arial" w:cs="Arial"/>
                <w:color w:val="363534"/>
                <w:szCs w:val="22"/>
              </w:rPr>
              <w:t>114,476</w:t>
            </w:r>
            <w:r w:rsidR="00005A33">
              <w:rPr>
                <w:rFonts w:ascii="Arial" w:hAnsi="Arial" w:cs="Arial"/>
                <w:color w:val="363534"/>
                <w:szCs w:val="22"/>
              </w:rPr>
              <w:t xml:space="preserve"> plus superannuation </w:t>
            </w:r>
          </w:p>
        </w:tc>
      </w:tr>
      <w:tr w:rsidR="00E41818" w:rsidRPr="00495B3B" w14:paraId="274EA5B6" w14:textId="77777777" w:rsidTr="0027551F">
        <w:trPr>
          <w:trHeight w:val="399"/>
        </w:trPr>
        <w:tc>
          <w:tcPr>
            <w:tcW w:w="2580" w:type="dxa"/>
            <w:tcBorders>
              <w:top w:val="nil"/>
              <w:bottom w:val="nil"/>
              <w:right w:val="nil"/>
            </w:tcBorders>
            <w:vAlign w:val="center"/>
          </w:tcPr>
          <w:p w14:paraId="7FCA74F2"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4F57322" w14:textId="77777777" w:rsidR="00E41818" w:rsidRPr="00495B3B" w:rsidRDefault="00E41818" w:rsidP="0027551F">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E41818" w:rsidRPr="00495B3B" w14:paraId="3146ACD7" w14:textId="77777777" w:rsidTr="0027551F">
        <w:trPr>
          <w:trHeight w:val="399"/>
        </w:trPr>
        <w:tc>
          <w:tcPr>
            <w:tcW w:w="2580" w:type="dxa"/>
            <w:tcBorders>
              <w:top w:val="nil"/>
              <w:bottom w:val="nil"/>
              <w:right w:val="nil"/>
            </w:tcBorders>
            <w:vAlign w:val="center"/>
          </w:tcPr>
          <w:p w14:paraId="0F38001A"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6895C5" w14:textId="77777777" w:rsidR="00E41818" w:rsidRPr="00495B3B" w:rsidRDefault="00E41818" w:rsidP="0027551F">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E41818" w:rsidRPr="00495B3B" w14:paraId="3A5CC606" w14:textId="77777777" w:rsidTr="0027551F">
        <w:trPr>
          <w:trHeight w:val="399"/>
        </w:trPr>
        <w:tc>
          <w:tcPr>
            <w:tcW w:w="2580" w:type="dxa"/>
            <w:tcBorders>
              <w:top w:val="nil"/>
              <w:bottom w:val="nil"/>
              <w:right w:val="nil"/>
            </w:tcBorders>
            <w:vAlign w:val="center"/>
          </w:tcPr>
          <w:p w14:paraId="7F617AC2"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AF6FB1" w14:textId="721F77EC" w:rsidR="00E41818" w:rsidRPr="00495B3B" w:rsidRDefault="00E41818" w:rsidP="0027551F">
            <w:pPr>
              <w:spacing w:before="0" w:after="0"/>
              <w:ind w:left="57" w:right="-450"/>
              <w:rPr>
                <w:rFonts w:ascii="Arial" w:hAnsi="Arial" w:cs="Arial"/>
                <w:color w:val="363534"/>
              </w:rPr>
            </w:pPr>
            <w:r w:rsidRPr="0238B983">
              <w:rPr>
                <w:rFonts w:ascii="Arial" w:hAnsi="Arial" w:cs="Arial"/>
                <w:color w:val="363534"/>
              </w:rPr>
              <w:t>DEECA Regions</w:t>
            </w:r>
            <w:r w:rsidR="00005A33">
              <w:rPr>
                <w:rFonts w:ascii="Arial" w:hAnsi="Arial" w:cs="Arial"/>
                <w:color w:val="363534"/>
              </w:rPr>
              <w:t xml:space="preserve">; </w:t>
            </w:r>
            <w:r w:rsidRPr="0238B983">
              <w:rPr>
                <w:rFonts w:ascii="Arial" w:hAnsi="Arial" w:cs="Arial"/>
                <w:color w:val="363534"/>
              </w:rPr>
              <w:t>Grampians</w:t>
            </w:r>
            <w:r>
              <w:rPr>
                <w:rFonts w:ascii="Arial" w:hAnsi="Arial" w:cs="Arial"/>
                <w:color w:val="363534"/>
              </w:rPr>
              <w:t xml:space="preserve"> </w:t>
            </w:r>
            <w:r w:rsidR="00005A33">
              <w:rPr>
                <w:rFonts w:ascii="Arial" w:hAnsi="Arial" w:cs="Arial"/>
                <w:color w:val="363534"/>
              </w:rPr>
              <w:t xml:space="preserve">Region </w:t>
            </w:r>
          </w:p>
        </w:tc>
      </w:tr>
      <w:tr w:rsidR="00E41818" w:rsidRPr="00495B3B" w14:paraId="6EEA0C13" w14:textId="77777777" w:rsidTr="0027551F">
        <w:trPr>
          <w:trHeight w:val="399"/>
        </w:trPr>
        <w:tc>
          <w:tcPr>
            <w:tcW w:w="2580" w:type="dxa"/>
            <w:tcBorders>
              <w:top w:val="nil"/>
              <w:bottom w:val="nil"/>
              <w:right w:val="nil"/>
            </w:tcBorders>
            <w:vAlign w:val="center"/>
          </w:tcPr>
          <w:p w14:paraId="14259D2A"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20B0497" w14:textId="77777777" w:rsidR="00E41818" w:rsidRPr="00495B3B" w:rsidRDefault="00E41818" w:rsidP="0027551F">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7BBBCE66" w14:textId="77777777" w:rsidR="00E41818" w:rsidRPr="00495B3B" w:rsidRDefault="00E41818" w:rsidP="0027551F">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E41818" w:rsidRPr="00495B3B" w14:paraId="36B51049" w14:textId="77777777" w:rsidTr="0027551F">
        <w:trPr>
          <w:trHeight w:val="399"/>
        </w:trPr>
        <w:tc>
          <w:tcPr>
            <w:tcW w:w="2580" w:type="dxa"/>
            <w:tcBorders>
              <w:top w:val="nil"/>
              <w:bottom w:val="nil"/>
              <w:right w:val="nil"/>
            </w:tcBorders>
            <w:vAlign w:val="center"/>
          </w:tcPr>
          <w:p w14:paraId="23DE30C3" w14:textId="77777777" w:rsidR="00E41818" w:rsidRPr="00495B3B" w:rsidRDefault="00E41818" w:rsidP="0027551F">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E01660F" w14:textId="4D071D26" w:rsidR="00E41818" w:rsidRPr="00495B3B" w:rsidRDefault="00E41818" w:rsidP="0027551F">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Program Manager</w:t>
            </w:r>
            <w:r w:rsidR="00005A33">
              <w:rPr>
                <w:rFonts w:ascii="Arial" w:hAnsi="Arial" w:cs="Arial"/>
                <w:color w:val="363534"/>
                <w:szCs w:val="22"/>
              </w:rPr>
              <w:t xml:space="preserve">, </w:t>
            </w:r>
            <w:r w:rsidR="00005A33" w:rsidRPr="00005A33">
              <w:rPr>
                <w:rFonts w:ascii="Arial" w:hAnsi="Arial" w:cs="Arial"/>
                <w:color w:val="363534"/>
                <w:szCs w:val="22"/>
              </w:rPr>
              <w:t>Andrew Bennet</w:t>
            </w:r>
            <w:r w:rsidR="00005A33">
              <w:rPr>
                <w:rFonts w:ascii="Arial" w:hAnsi="Arial" w:cs="Arial"/>
                <w:color w:val="363534"/>
                <w:szCs w:val="22"/>
              </w:rPr>
              <w:t xml:space="preserve"> </w:t>
            </w:r>
            <w:r w:rsidRPr="00495B3B">
              <w:rPr>
                <w:rFonts w:ascii="Arial" w:hAnsi="Arial" w:cs="Arial"/>
                <w:color w:val="363534"/>
                <w:szCs w:val="22"/>
              </w:rPr>
              <w:tab/>
            </w:r>
          </w:p>
        </w:tc>
      </w:tr>
      <w:tr w:rsidR="00E41818" w:rsidRPr="00495B3B" w14:paraId="53E2A1CC" w14:textId="77777777" w:rsidTr="0027551F">
        <w:trPr>
          <w:trHeight w:val="399"/>
        </w:trPr>
        <w:tc>
          <w:tcPr>
            <w:tcW w:w="2580" w:type="dxa"/>
            <w:tcBorders>
              <w:top w:val="nil"/>
              <w:bottom w:val="nil"/>
              <w:right w:val="nil"/>
            </w:tcBorders>
            <w:vAlign w:val="center"/>
          </w:tcPr>
          <w:p w14:paraId="5B3E9B42" w14:textId="77777777" w:rsidR="00E41818" w:rsidRPr="00495B3B" w:rsidRDefault="00E41818" w:rsidP="0027551F">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BD70B8C" w14:textId="77777777" w:rsidR="00E41818" w:rsidRPr="00495B3B" w:rsidRDefault="00E41818" w:rsidP="0027551F">
            <w:pPr>
              <w:tabs>
                <w:tab w:val="left" w:pos="469"/>
                <w:tab w:val="left" w:pos="1189"/>
              </w:tabs>
              <w:spacing w:before="0" w:after="0"/>
              <w:ind w:left="57"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 xml:space="preserve">  No                If yes, how many?</w:t>
            </w:r>
          </w:p>
        </w:tc>
      </w:tr>
      <w:tr w:rsidR="00E41818" w:rsidRPr="00495B3B" w14:paraId="7AFF8F0D" w14:textId="77777777" w:rsidTr="0027551F">
        <w:trPr>
          <w:trHeight w:val="399"/>
        </w:trPr>
        <w:tc>
          <w:tcPr>
            <w:tcW w:w="2580" w:type="dxa"/>
            <w:tcBorders>
              <w:top w:val="nil"/>
              <w:bottom w:val="nil"/>
              <w:right w:val="nil"/>
            </w:tcBorders>
            <w:vAlign w:val="center"/>
          </w:tcPr>
          <w:p w14:paraId="3865E1D5" w14:textId="77777777" w:rsidR="00E41818" w:rsidRPr="00495B3B" w:rsidRDefault="00E41818" w:rsidP="0027551F">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795703C" w14:textId="2A6D2FED" w:rsidR="00E41818" w:rsidRPr="00495B3B" w:rsidRDefault="006451A8" w:rsidP="0027551F">
            <w:pPr>
              <w:spacing w:before="0" w:after="0"/>
              <w:ind w:left="57" w:right="-450"/>
              <w:rPr>
                <w:rFonts w:ascii="Arial" w:hAnsi="Arial" w:cs="Arial"/>
                <w:color w:val="363534"/>
                <w:szCs w:val="22"/>
              </w:rPr>
            </w:pPr>
            <w:r>
              <w:rPr>
                <w:rFonts w:ascii="Arial" w:hAnsi="Arial" w:cs="Arial"/>
                <w:color w:val="363534"/>
                <w:szCs w:val="22"/>
              </w:rPr>
              <w:t>Andrew Bennet</w:t>
            </w:r>
            <w:r w:rsidR="00005A33">
              <w:rPr>
                <w:rFonts w:ascii="Arial" w:hAnsi="Arial" w:cs="Arial"/>
                <w:color w:val="363534"/>
                <w:szCs w:val="22"/>
              </w:rPr>
              <w:t xml:space="preserve"> at </w:t>
            </w:r>
            <w:hyperlink r:id="rId32" w:history="1">
              <w:r w:rsidR="00005A33" w:rsidRPr="0029517D">
                <w:rPr>
                  <w:rStyle w:val="Hyperlink"/>
                  <w:rFonts w:ascii="Arial" w:hAnsi="Arial" w:cs="Arial"/>
                  <w:szCs w:val="22"/>
                </w:rPr>
                <w:t>andrew.bennet@deeca.vic.gov.au</w:t>
              </w:r>
            </w:hyperlink>
            <w:r w:rsidR="00005A33">
              <w:rPr>
                <w:rFonts w:ascii="Arial" w:hAnsi="Arial" w:cs="Arial"/>
                <w:color w:val="363534"/>
                <w:szCs w:val="22"/>
              </w:rPr>
              <w:t xml:space="preserve"> </w:t>
            </w:r>
          </w:p>
        </w:tc>
      </w:tr>
    </w:tbl>
    <w:p w14:paraId="391FDD16" w14:textId="77777777" w:rsidR="00E41818" w:rsidRPr="00495B3B" w:rsidRDefault="00E41818" w:rsidP="00E41818">
      <w:pPr>
        <w:keepNext/>
        <w:spacing w:before="0" w:after="0" w:line="240" w:lineRule="auto"/>
        <w:rPr>
          <w:rFonts w:ascii="Arial" w:hAnsi="Arial" w:cs="Arial"/>
          <w:color w:val="57A84C"/>
          <w:sz w:val="22"/>
          <w:szCs w:val="22"/>
        </w:rPr>
      </w:pPr>
    </w:p>
    <w:p w14:paraId="1671561C" w14:textId="77777777" w:rsidR="00E41818" w:rsidRPr="00495B3B" w:rsidRDefault="00E41818" w:rsidP="00E41818">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15011DBB" w14:textId="77777777" w:rsidR="00E41818" w:rsidRDefault="00E41818" w:rsidP="00E41818">
      <w:pPr>
        <w:keepNext/>
        <w:spacing w:line="240" w:lineRule="auto"/>
      </w:pPr>
      <w:r w:rsidRPr="001D4BEE">
        <w:rPr>
          <w:rFonts w:ascii="Arial" w:hAnsi="Arial" w:cs="Arial"/>
          <w:noProof/>
          <w:color w:val="363534"/>
          <w:szCs w:val="22"/>
          <w:lang w:eastAsia="zh-CN"/>
        </w:rPr>
        <w:t xml:space="preserve">The Program </w:t>
      </w:r>
      <w:r>
        <w:rPr>
          <w:rFonts w:ascii="Arial" w:hAnsi="Arial" w:cs="Arial"/>
          <w:noProof/>
          <w:color w:val="363534"/>
          <w:szCs w:val="22"/>
          <w:lang w:eastAsia="zh-CN"/>
        </w:rPr>
        <w:t xml:space="preserve">Officer supports </w:t>
      </w:r>
      <w:r w:rsidRPr="001D4BEE">
        <w:rPr>
          <w:rFonts w:ascii="Arial" w:hAnsi="Arial" w:cs="Arial"/>
          <w:noProof/>
          <w:color w:val="363534"/>
          <w:szCs w:val="22"/>
          <w:lang w:eastAsia="zh-CN"/>
        </w:rPr>
        <w:t xml:space="preserve">the delivery, reporting, evaluation, and continuous improvement of a diverse portfolio of </w:t>
      </w:r>
      <w:r>
        <w:rPr>
          <w:rFonts w:ascii="Arial" w:hAnsi="Arial"/>
          <w:iCs/>
          <w:color w:val="000000"/>
          <w:szCs w:val="22"/>
        </w:rPr>
        <w:t xml:space="preserve">programs </w:t>
      </w:r>
      <w:r w:rsidRPr="00A65E87">
        <w:rPr>
          <w:rFonts w:ascii="Arial" w:hAnsi="Arial"/>
          <w:iCs/>
          <w:color w:val="000000"/>
          <w:szCs w:val="22"/>
        </w:rPr>
        <w:t xml:space="preserve">relating to infrastructure </w:t>
      </w:r>
      <w:r>
        <w:rPr>
          <w:rFonts w:ascii="Arial" w:hAnsi="Arial"/>
          <w:iCs/>
          <w:color w:val="000000"/>
          <w:szCs w:val="22"/>
        </w:rPr>
        <w:t>and</w:t>
      </w:r>
      <w:r w:rsidRPr="00A65E87">
        <w:rPr>
          <w:rFonts w:ascii="Arial" w:hAnsi="Arial"/>
          <w:iCs/>
          <w:color w:val="000000"/>
          <w:szCs w:val="22"/>
        </w:rPr>
        <w:t xml:space="preserve"> services</w:t>
      </w:r>
      <w:r>
        <w:rPr>
          <w:rFonts w:ascii="Arial" w:hAnsi="Arial"/>
          <w:iCs/>
          <w:color w:val="000000"/>
          <w:szCs w:val="22"/>
        </w:rPr>
        <w:t xml:space="preserve">, particularly those delivered in partnership with local government. </w:t>
      </w:r>
      <w:r w:rsidRPr="001D4BEE">
        <w:rPr>
          <w:rFonts w:ascii="Arial" w:hAnsi="Arial" w:cs="Arial"/>
          <w:noProof/>
          <w:color w:val="363534"/>
          <w:szCs w:val="22"/>
          <w:lang w:eastAsia="zh-CN"/>
        </w:rPr>
        <w:t xml:space="preserve">This role </w:t>
      </w:r>
      <w:r>
        <w:rPr>
          <w:rFonts w:ascii="Arial" w:hAnsi="Arial" w:cs="Arial"/>
          <w:noProof/>
          <w:color w:val="363534"/>
          <w:szCs w:val="22"/>
          <w:lang w:eastAsia="zh-CN"/>
        </w:rPr>
        <w:t xml:space="preserve">contributes to the delivery a range of complex programs, including </w:t>
      </w:r>
      <w:r w:rsidRPr="002D7EC6">
        <w:rPr>
          <w:rFonts w:ascii="Arial" w:hAnsi="Arial" w:cs="Arial"/>
          <w:noProof/>
          <w:color w:val="363534"/>
          <w:szCs w:val="22"/>
          <w:lang w:eastAsia="zh-CN"/>
        </w:rPr>
        <w:t>Better Parks and Playgrounds, New and Upgraded Dog Parks, Kerbside Reform, Local Parks, Metro</w:t>
      </w:r>
      <w:r>
        <w:rPr>
          <w:rFonts w:ascii="Arial" w:hAnsi="Arial" w:cs="Arial"/>
          <w:noProof/>
          <w:color w:val="363534"/>
          <w:szCs w:val="22"/>
          <w:lang w:eastAsia="zh-CN"/>
        </w:rPr>
        <w:t>politan</w:t>
      </w:r>
      <w:r w:rsidRPr="002D7EC6">
        <w:rPr>
          <w:rFonts w:ascii="Arial" w:hAnsi="Arial" w:cs="Arial"/>
          <w:noProof/>
          <w:color w:val="363534"/>
          <w:szCs w:val="22"/>
          <w:lang w:eastAsia="zh-CN"/>
        </w:rPr>
        <w:t xml:space="preserve"> Waste Contracts and Illegal Dumping</w:t>
      </w:r>
      <w:r>
        <w:rPr>
          <w:rFonts w:ascii="Arial" w:hAnsi="Arial" w:cs="Arial"/>
          <w:noProof/>
          <w:color w:val="363534"/>
          <w:szCs w:val="22"/>
          <w:lang w:eastAsia="zh-CN"/>
        </w:rPr>
        <w:t>.</w:t>
      </w:r>
      <w:r w:rsidRPr="001D4BEE">
        <w:rPr>
          <w:rFonts w:ascii="Arial" w:hAnsi="Arial" w:cs="Arial"/>
          <w:noProof/>
          <w:color w:val="363534"/>
          <w:szCs w:val="22"/>
          <w:lang w:eastAsia="zh-CN"/>
        </w:rPr>
        <w:t xml:space="preserve"> </w:t>
      </w:r>
      <w:r w:rsidRPr="00240285">
        <w:t>The Program Officer must be highly organised with a strong focus on service delivery and attention to detail, sound analytical and problem-solving skills, and the ability to prioritise tasks. You will be a self-motivated individual with excellent interpersonal and teamwork skills.</w:t>
      </w:r>
    </w:p>
    <w:p w14:paraId="66DE5331" w14:textId="77777777" w:rsidR="00E41818" w:rsidRPr="00495B3B" w:rsidRDefault="00E41818" w:rsidP="00E41818">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7A2A6AD8" w14:textId="77777777" w:rsidR="00E41818" w:rsidRPr="00F00D50" w:rsidRDefault="00E41818" w:rsidP="00E41818">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4851DDD3" w14:textId="77777777" w:rsidR="00E41818" w:rsidRPr="00982E15" w:rsidRDefault="00E41818" w:rsidP="00E41818">
      <w:pPr>
        <w:rPr>
          <w:rFonts w:ascii="Arial" w:hAnsi="Arial" w:cs="Arial"/>
        </w:rPr>
      </w:pPr>
      <w:r w:rsidRPr="00982E15">
        <w:rPr>
          <w:rFonts w:ascii="Arial" w:hAnsi="Arial" w:cs="Arial"/>
        </w:rPr>
        <w:t>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w:t>
      </w:r>
    </w:p>
    <w:p w14:paraId="07B7BD26" w14:textId="77777777" w:rsidR="00E41818" w:rsidRPr="00982E15" w:rsidRDefault="00E41818" w:rsidP="00E41818">
      <w:pPr>
        <w:rPr>
          <w:rFonts w:ascii="Arial" w:hAnsi="Arial" w:cs="Arial"/>
        </w:rPr>
      </w:pPr>
      <w:r w:rsidRPr="00982E15">
        <w:rPr>
          <w:rFonts w:ascii="Arial" w:hAnsi="Arial" w:cs="Arial"/>
        </w:rPr>
        <w:t xml:space="preserve">Through its network of regions, the RECAFP Group provides integrated, place-based design and delivery of programs, projects, and services across departmental portfolios. It is also responsible for leading DEECA’s self-determination reform agenda with a particular focus on developing cultural capability, creating a culturally safe working environment, and improving employment opportunities for Aboriginal Victorians across the department.    </w:t>
      </w:r>
    </w:p>
    <w:p w14:paraId="2EE017F3" w14:textId="77777777" w:rsidR="00E41818" w:rsidRPr="00982E15" w:rsidRDefault="00E41818" w:rsidP="00E41818">
      <w:pPr>
        <w:rPr>
          <w:rFonts w:ascii="Arial" w:hAnsi="Arial" w:cs="Arial"/>
          <w:noProof/>
          <w:color w:val="363534"/>
          <w:szCs w:val="22"/>
          <w:lang w:eastAsia="zh-CN"/>
        </w:rPr>
      </w:pPr>
      <w:r w:rsidRPr="00982E15">
        <w:rPr>
          <w:rFonts w:ascii="Arial" w:hAnsi="Arial" w:cs="Arial"/>
        </w:rPr>
        <w:lastRenderedPageBreak/>
        <w:t>Working across DEECA, with portfolio agencies, regional communities, service delivery partners, other external stakeholders and ministers the RECAFP Group supports the delivery of services and outcomes for government and Victorian communities. The Regions, Environment, Climate Action, and First Peoples Group (RECAFP) is the home of DEECA’s expertise on climate action, the circular economy, environment protection and the management of natural and built assets on public land across Victoria.</w:t>
      </w:r>
      <w:r w:rsidRPr="00982E15">
        <w:rPr>
          <w:rFonts w:ascii="Arial" w:hAnsi="Arial" w:cs="Arial"/>
          <w:noProof/>
          <w:color w:val="363534"/>
          <w:szCs w:val="22"/>
          <w:lang w:eastAsia="zh-CN"/>
        </w:rPr>
        <w:t xml:space="preserve"> </w:t>
      </w:r>
    </w:p>
    <w:p w14:paraId="66038125" w14:textId="77777777" w:rsidR="00E41818" w:rsidRPr="00885F25" w:rsidRDefault="00E41818" w:rsidP="00E41818">
      <w:pPr>
        <w:rPr>
          <w:rFonts w:ascii="Arial" w:hAnsi="Arial" w:cs="Arial"/>
          <w:b/>
          <w:bCs/>
          <w:noProof/>
          <w:color w:val="363534"/>
          <w:szCs w:val="22"/>
          <w:lang w:eastAsia="zh-CN"/>
        </w:rPr>
      </w:pPr>
      <w:r w:rsidRPr="00885F25">
        <w:rPr>
          <w:rFonts w:ascii="Arial" w:hAnsi="Arial" w:cs="Arial"/>
          <w:b/>
          <w:bCs/>
          <w:noProof/>
          <w:color w:val="363534"/>
          <w:szCs w:val="22"/>
          <w:lang w:eastAsia="zh-CN"/>
        </w:rPr>
        <w:t>The Division</w:t>
      </w:r>
    </w:p>
    <w:p w14:paraId="2F7E474D" w14:textId="77777777" w:rsidR="00E41818" w:rsidRPr="00885F25" w:rsidRDefault="00E41818" w:rsidP="00E41818">
      <w:pPr>
        <w:rPr>
          <w:rFonts w:ascii="Arial" w:hAnsi="Arial" w:cs="Arial"/>
          <w:noProof/>
          <w:color w:val="363534"/>
          <w:szCs w:val="22"/>
          <w:lang w:eastAsia="zh-CN"/>
        </w:rPr>
      </w:pPr>
      <w:r w:rsidRPr="00885F25">
        <w:rPr>
          <w:rFonts w:ascii="Arial" w:hAnsi="Arial" w:cs="Arial"/>
          <w:noProof/>
          <w:color w:val="363534"/>
          <w:szCs w:val="22"/>
          <w:lang w:eastAsia="zh-CN"/>
        </w:rPr>
        <w:t xml:space="preserve">DEECA Regions Division enables government priorities by delivering integrated, place-based programs, projects and regional services to stakeholders and community on behalf of DEECA.  </w:t>
      </w:r>
    </w:p>
    <w:p w14:paraId="1A822D2A" w14:textId="77777777" w:rsidR="00E41818" w:rsidRPr="00885F25" w:rsidRDefault="00E41818" w:rsidP="00E41818">
      <w:pPr>
        <w:rPr>
          <w:rFonts w:ascii="Arial" w:hAnsi="Arial" w:cs="Arial"/>
          <w:noProof/>
          <w:color w:val="363534"/>
          <w:szCs w:val="22"/>
          <w:lang w:eastAsia="zh-CN"/>
        </w:rPr>
      </w:pPr>
      <w:r w:rsidRPr="00885F25">
        <w:rPr>
          <w:rFonts w:ascii="Arial" w:hAnsi="Arial" w:cs="Arial"/>
          <w:noProof/>
          <w:color w:val="363534"/>
          <w:szCs w:val="22"/>
          <w:lang w:eastAsia="zh-CN"/>
        </w:rPr>
        <w:t xml:space="preserve">The Division delivers across six regions - Port Phillip, Barwon South West, Grampians, Loddon Mallee, Hume and Gippsland, each led by a Regional Director. The Executive Director, DEECA Regions provides strategic and operational oversight to the six regions, supporting a one-DEECA, coordinated approach to planning and delivery.  </w:t>
      </w:r>
    </w:p>
    <w:p w14:paraId="0F0B7615" w14:textId="77777777" w:rsidR="00E41818" w:rsidRPr="00885F25" w:rsidRDefault="00E41818" w:rsidP="00E41818">
      <w:pPr>
        <w:rPr>
          <w:rFonts w:ascii="Arial" w:hAnsi="Arial" w:cs="Arial"/>
          <w:noProof/>
          <w:color w:val="363534"/>
          <w:szCs w:val="22"/>
          <w:lang w:eastAsia="zh-CN"/>
        </w:rPr>
      </w:pPr>
      <w:r w:rsidRPr="00885F25">
        <w:rPr>
          <w:rFonts w:ascii="Arial" w:hAnsi="Arial" w:cs="Arial"/>
          <w:noProof/>
          <w:color w:val="363534"/>
          <w:szCs w:val="22"/>
          <w:lang w:eastAsia="zh-CN"/>
        </w:rPr>
        <w:t>The Division includes two core teams in each region overseeing public land services and strategic stakeholder partnerships at place and seven statewide portfolios:</w:t>
      </w:r>
    </w:p>
    <w:p w14:paraId="45BDC497" w14:textId="77777777" w:rsidR="00E41818" w:rsidRPr="00885F25" w:rsidRDefault="00E41818" w:rsidP="00BE0742">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Wildlife and Landscape Protection (led by Gippsland Region) </w:t>
      </w:r>
    </w:p>
    <w:p w14:paraId="1C2BC134" w14:textId="77777777" w:rsidR="00E41818" w:rsidRPr="00885F25" w:rsidRDefault="00E41818" w:rsidP="00BE0742">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Biodiversity Impact Assessment (led by Loddon Mallee Region)</w:t>
      </w:r>
    </w:p>
    <w:p w14:paraId="559FB464" w14:textId="77777777" w:rsidR="00E41818" w:rsidRPr="00885F25" w:rsidRDefault="00E41818" w:rsidP="00BE0742">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Land Management (led by Hume Region) </w:t>
      </w:r>
    </w:p>
    <w:p w14:paraId="6AD84BA0" w14:textId="77777777" w:rsidR="00E41818" w:rsidRPr="00885F25" w:rsidRDefault="00E41818" w:rsidP="00BE0742">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Planning and Environmental Assessment (led by Port Phillip Region) </w:t>
      </w:r>
    </w:p>
    <w:p w14:paraId="06DA172A" w14:textId="77777777" w:rsidR="00E41818" w:rsidRPr="00885F25" w:rsidRDefault="00E41818" w:rsidP="00BE0742">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Environmental Investments and Programs (led by Grampians Region) </w:t>
      </w:r>
    </w:p>
    <w:p w14:paraId="77B7583B" w14:textId="77777777" w:rsidR="00E41818" w:rsidRPr="00885F25" w:rsidRDefault="00E41818" w:rsidP="00BE0742">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DEECA Recovery Coordination and Coastal Operations (led by Barwon South West Region) </w:t>
      </w:r>
    </w:p>
    <w:p w14:paraId="4FC0D58E" w14:textId="77777777" w:rsidR="00E41818" w:rsidRPr="00885F25" w:rsidRDefault="00E41818" w:rsidP="00BE0742">
      <w:pPr>
        <w:numPr>
          <w:ilvl w:val="0"/>
          <w:numId w:val="20"/>
        </w:numPr>
        <w:spacing w:before="60" w:after="60" w:line="240" w:lineRule="auto"/>
        <w:ind w:left="714" w:hanging="357"/>
        <w:rPr>
          <w:rFonts w:ascii="Arial" w:hAnsi="Arial" w:cs="Arial"/>
          <w:noProof/>
          <w:color w:val="363534"/>
          <w:szCs w:val="22"/>
          <w:lang w:eastAsia="zh-CN"/>
        </w:rPr>
      </w:pPr>
      <w:r w:rsidRPr="00885F25">
        <w:rPr>
          <w:rFonts w:ascii="Arial" w:hAnsi="Arial" w:cs="Arial"/>
          <w:color w:val="000000"/>
          <w:szCs w:val="22"/>
          <w:lang w:eastAsia="zh-CN"/>
        </w:rPr>
        <w:t>Strategy and</w:t>
      </w:r>
      <w:r w:rsidRPr="00885F25">
        <w:rPr>
          <w:rFonts w:ascii="Arial" w:hAnsi="Arial" w:cs="Arial"/>
          <w:noProof/>
          <w:color w:val="363534"/>
          <w:szCs w:val="22"/>
          <w:lang w:eastAsia="zh-CN"/>
        </w:rPr>
        <w:t xml:space="preserve"> Service Delivery (led by the Office of the Executive Director DEECA Regions)</w:t>
      </w:r>
      <w:r>
        <w:rPr>
          <w:rFonts w:ascii="Arial" w:hAnsi="Arial" w:cs="Arial"/>
          <w:noProof/>
          <w:color w:val="363534"/>
          <w:szCs w:val="22"/>
          <w:lang w:eastAsia="zh-CN"/>
        </w:rPr>
        <w:t>.</w:t>
      </w:r>
    </w:p>
    <w:p w14:paraId="33CD87D2" w14:textId="77777777" w:rsidR="00E41818" w:rsidRPr="00885F25" w:rsidRDefault="00E41818" w:rsidP="00E41818">
      <w:pPr>
        <w:rPr>
          <w:rFonts w:ascii="Arial" w:hAnsi="Arial" w:cs="Arial"/>
          <w:b/>
          <w:bCs/>
          <w:noProof/>
          <w:color w:val="363534"/>
          <w:szCs w:val="22"/>
          <w:lang w:eastAsia="zh-CN"/>
        </w:rPr>
      </w:pPr>
      <w:r w:rsidRPr="00885F25">
        <w:rPr>
          <w:rFonts w:ascii="Arial" w:hAnsi="Arial" w:cs="Arial"/>
          <w:b/>
          <w:bCs/>
          <w:noProof/>
          <w:color w:val="363534"/>
          <w:szCs w:val="22"/>
          <w:lang w:eastAsia="zh-CN"/>
        </w:rPr>
        <w:t>The Branch</w:t>
      </w:r>
    </w:p>
    <w:p w14:paraId="6EE057F5" w14:textId="77777777" w:rsidR="00E41818" w:rsidRDefault="00E41818" w:rsidP="00E41818">
      <w:pPr>
        <w:spacing w:before="160"/>
        <w:rPr>
          <w:rFonts w:ascii="Arial" w:hAnsi="Arial" w:cs="Arial"/>
          <w:noProof/>
          <w:color w:val="363534"/>
          <w:szCs w:val="22"/>
          <w:lang w:eastAsia="zh-CN"/>
        </w:rPr>
      </w:pPr>
      <w:r w:rsidRPr="00885F25">
        <w:rPr>
          <w:rFonts w:ascii="Arial" w:hAnsi="Arial" w:cs="Arial"/>
          <w:noProof/>
          <w:color w:val="363534"/>
          <w:szCs w:val="22"/>
          <w:lang w:eastAsia="zh-CN"/>
        </w:rPr>
        <w:t>The Environment Investment and Programs statewide portfolio delivers the governments investments through programs and grants to build infrastructure, improve services and support actions that build environmental resilience and facilitate environmental recovery. This includes programs that enable Traditional Owners, government agencies, local government authorities, community organisations and individuals to take positive action to protect Victoria’s environment, flora and fauna.</w:t>
      </w:r>
    </w:p>
    <w:p w14:paraId="2F9B3596" w14:textId="77777777" w:rsidR="00E41818" w:rsidRPr="00D33A7F" w:rsidRDefault="00E41818" w:rsidP="00E41818">
      <w:pPr>
        <w:spacing w:before="160"/>
        <w:rPr>
          <w:rFonts w:ascii="Arial" w:hAnsi="Arial" w:cs="Arial"/>
          <w:b/>
          <w:bCs/>
          <w:noProof/>
          <w:color w:val="363534"/>
          <w:szCs w:val="22"/>
          <w:lang w:eastAsia="zh-CN"/>
        </w:rPr>
      </w:pPr>
      <w:r w:rsidRPr="00D33A7F">
        <w:rPr>
          <w:rFonts w:ascii="Arial" w:hAnsi="Arial" w:cs="Arial"/>
          <w:b/>
          <w:bCs/>
          <w:noProof/>
          <w:color w:val="363534"/>
          <w:szCs w:val="22"/>
          <w:lang w:eastAsia="zh-CN"/>
        </w:rPr>
        <w:t>The Unit</w:t>
      </w:r>
    </w:p>
    <w:p w14:paraId="70637E67" w14:textId="77777777" w:rsidR="00E41818" w:rsidRDefault="00E41818" w:rsidP="00E41818">
      <w:pPr>
        <w:spacing w:before="160"/>
        <w:rPr>
          <w:rFonts w:ascii="Arial" w:hAnsi="Arial"/>
          <w:i/>
          <w:color w:val="000000"/>
          <w:szCs w:val="22"/>
        </w:rPr>
      </w:pPr>
      <w:r>
        <w:rPr>
          <w:rFonts w:ascii="Arial" w:hAnsi="Arial"/>
          <w:iCs/>
          <w:color w:val="000000"/>
          <w:szCs w:val="22"/>
        </w:rPr>
        <w:t xml:space="preserve">The Environmental Infrastructure and Services team is responsible for the alignment and delivery of programs </w:t>
      </w:r>
      <w:r w:rsidRPr="00A65E87">
        <w:rPr>
          <w:rFonts w:ascii="Arial" w:hAnsi="Arial"/>
          <w:iCs/>
          <w:color w:val="000000"/>
          <w:szCs w:val="22"/>
        </w:rPr>
        <w:t xml:space="preserve">relating to infrastructure </w:t>
      </w:r>
      <w:r>
        <w:rPr>
          <w:rFonts w:ascii="Arial" w:hAnsi="Arial"/>
          <w:iCs/>
          <w:color w:val="000000"/>
          <w:szCs w:val="22"/>
        </w:rPr>
        <w:t>and</w:t>
      </w:r>
      <w:r w:rsidRPr="00A65E87">
        <w:rPr>
          <w:rFonts w:ascii="Arial" w:hAnsi="Arial"/>
          <w:iCs/>
          <w:color w:val="000000"/>
          <w:szCs w:val="22"/>
        </w:rPr>
        <w:t xml:space="preserve"> services</w:t>
      </w:r>
      <w:r>
        <w:rPr>
          <w:rFonts w:ascii="Arial" w:hAnsi="Arial"/>
          <w:iCs/>
          <w:color w:val="000000"/>
          <w:szCs w:val="22"/>
        </w:rPr>
        <w:t>, particularly those delivered in partnership with local government</w:t>
      </w:r>
      <w:r w:rsidRPr="00A65E87">
        <w:rPr>
          <w:rFonts w:ascii="Arial" w:hAnsi="Arial"/>
          <w:iCs/>
          <w:color w:val="000000"/>
          <w:szCs w:val="22"/>
        </w:rPr>
        <w:t>. The</w:t>
      </w:r>
      <w:r>
        <w:rPr>
          <w:rFonts w:ascii="Arial" w:hAnsi="Arial"/>
          <w:iCs/>
          <w:color w:val="000000"/>
          <w:szCs w:val="22"/>
        </w:rPr>
        <w:t>se programs require high quality stakeholder management and engagement, and include Kerbside Reform, Be</w:t>
      </w:r>
      <w:r w:rsidRPr="00A65E87">
        <w:rPr>
          <w:rFonts w:ascii="Arial" w:hAnsi="Arial"/>
          <w:iCs/>
          <w:color w:val="000000"/>
          <w:szCs w:val="22"/>
        </w:rPr>
        <w:t>tter Parks and Playgrounds</w:t>
      </w:r>
      <w:r>
        <w:rPr>
          <w:rFonts w:ascii="Arial" w:hAnsi="Arial"/>
          <w:iCs/>
          <w:color w:val="000000"/>
          <w:szCs w:val="22"/>
        </w:rPr>
        <w:t xml:space="preserve">, </w:t>
      </w:r>
      <w:r w:rsidRPr="00A65E87">
        <w:rPr>
          <w:rFonts w:ascii="Arial" w:hAnsi="Arial"/>
          <w:iCs/>
          <w:color w:val="000000"/>
          <w:szCs w:val="22"/>
        </w:rPr>
        <w:t>Local Parks</w:t>
      </w:r>
      <w:r>
        <w:rPr>
          <w:rFonts w:ascii="Arial" w:hAnsi="Arial"/>
          <w:iCs/>
          <w:color w:val="000000"/>
          <w:szCs w:val="22"/>
        </w:rPr>
        <w:t>, Metropolitan</w:t>
      </w:r>
      <w:r w:rsidRPr="00A65E87">
        <w:rPr>
          <w:rFonts w:ascii="Arial" w:hAnsi="Arial"/>
          <w:iCs/>
          <w:color w:val="000000"/>
          <w:szCs w:val="22"/>
        </w:rPr>
        <w:t xml:space="preserve"> </w:t>
      </w:r>
      <w:r>
        <w:rPr>
          <w:rFonts w:ascii="Arial" w:hAnsi="Arial"/>
          <w:iCs/>
          <w:color w:val="000000"/>
          <w:szCs w:val="22"/>
        </w:rPr>
        <w:t>W</w:t>
      </w:r>
      <w:r w:rsidRPr="00A65E87">
        <w:rPr>
          <w:rFonts w:ascii="Arial" w:hAnsi="Arial"/>
          <w:iCs/>
          <w:color w:val="000000"/>
          <w:szCs w:val="22"/>
        </w:rPr>
        <w:t xml:space="preserve">aste </w:t>
      </w:r>
      <w:r>
        <w:rPr>
          <w:rFonts w:ascii="Arial" w:hAnsi="Arial"/>
          <w:iCs/>
          <w:color w:val="000000"/>
          <w:szCs w:val="22"/>
        </w:rPr>
        <w:t>C</w:t>
      </w:r>
      <w:r w:rsidRPr="00A65E87">
        <w:rPr>
          <w:rFonts w:ascii="Arial" w:hAnsi="Arial"/>
          <w:iCs/>
          <w:color w:val="000000"/>
          <w:szCs w:val="22"/>
        </w:rPr>
        <w:t>ontracts</w:t>
      </w:r>
      <w:r>
        <w:rPr>
          <w:rFonts w:ascii="Arial" w:hAnsi="Arial"/>
          <w:iCs/>
          <w:color w:val="000000"/>
          <w:szCs w:val="22"/>
        </w:rPr>
        <w:t xml:space="preserve">, </w:t>
      </w:r>
      <w:r w:rsidRPr="00A65E87">
        <w:rPr>
          <w:rFonts w:ascii="Arial" w:hAnsi="Arial"/>
          <w:iCs/>
          <w:color w:val="000000"/>
          <w:szCs w:val="22"/>
        </w:rPr>
        <w:t xml:space="preserve">Illegal </w:t>
      </w:r>
      <w:r>
        <w:rPr>
          <w:rFonts w:ascii="Arial" w:hAnsi="Arial"/>
          <w:iCs/>
          <w:color w:val="000000"/>
          <w:szCs w:val="22"/>
        </w:rPr>
        <w:t>D</w:t>
      </w:r>
      <w:r w:rsidRPr="00A65E87">
        <w:rPr>
          <w:rFonts w:ascii="Arial" w:hAnsi="Arial"/>
          <w:iCs/>
          <w:color w:val="000000"/>
          <w:szCs w:val="22"/>
        </w:rPr>
        <w:t>umping</w:t>
      </w:r>
      <w:r>
        <w:rPr>
          <w:rFonts w:ascii="Arial" w:hAnsi="Arial"/>
          <w:iCs/>
          <w:color w:val="000000"/>
          <w:szCs w:val="22"/>
        </w:rPr>
        <w:t xml:space="preserve"> and </w:t>
      </w:r>
      <w:r w:rsidRPr="00A65E87">
        <w:rPr>
          <w:rFonts w:ascii="Arial" w:hAnsi="Arial"/>
          <w:iCs/>
          <w:color w:val="000000"/>
          <w:szCs w:val="22"/>
        </w:rPr>
        <w:t xml:space="preserve">New and </w:t>
      </w:r>
      <w:r>
        <w:rPr>
          <w:rFonts w:ascii="Arial" w:hAnsi="Arial"/>
          <w:iCs/>
          <w:color w:val="000000"/>
          <w:szCs w:val="22"/>
        </w:rPr>
        <w:t>U</w:t>
      </w:r>
      <w:r w:rsidRPr="00A65E87">
        <w:rPr>
          <w:rFonts w:ascii="Arial" w:hAnsi="Arial"/>
          <w:iCs/>
          <w:color w:val="000000"/>
          <w:szCs w:val="22"/>
        </w:rPr>
        <w:t xml:space="preserve">pgraded </w:t>
      </w:r>
      <w:r>
        <w:rPr>
          <w:rFonts w:ascii="Arial" w:hAnsi="Arial"/>
          <w:iCs/>
          <w:color w:val="000000"/>
          <w:szCs w:val="22"/>
        </w:rPr>
        <w:t>D</w:t>
      </w:r>
      <w:r w:rsidRPr="00A65E87">
        <w:rPr>
          <w:rFonts w:ascii="Arial" w:hAnsi="Arial"/>
          <w:iCs/>
          <w:color w:val="000000"/>
          <w:szCs w:val="22"/>
        </w:rPr>
        <w:t xml:space="preserve">og </w:t>
      </w:r>
      <w:r>
        <w:rPr>
          <w:rFonts w:ascii="Arial" w:hAnsi="Arial"/>
          <w:iCs/>
          <w:color w:val="000000"/>
          <w:szCs w:val="22"/>
        </w:rPr>
        <w:t>P</w:t>
      </w:r>
      <w:r w:rsidRPr="00A65E87">
        <w:rPr>
          <w:rFonts w:ascii="Arial" w:hAnsi="Arial"/>
          <w:iCs/>
          <w:color w:val="000000"/>
          <w:szCs w:val="22"/>
        </w:rPr>
        <w:t>arks</w:t>
      </w:r>
      <w:r>
        <w:rPr>
          <w:rFonts w:ascii="Arial" w:hAnsi="Arial"/>
          <w:iCs/>
          <w:color w:val="000000"/>
          <w:szCs w:val="22"/>
        </w:rPr>
        <w:t>.</w:t>
      </w:r>
    </w:p>
    <w:p w14:paraId="33F51720" w14:textId="77777777" w:rsidR="00E41818" w:rsidRDefault="00E41818" w:rsidP="00E41818">
      <w:pPr>
        <w:rPr>
          <w:rFonts w:ascii="Arial" w:hAnsi="Arial" w:cs="Arial"/>
        </w:rPr>
      </w:pPr>
    </w:p>
    <w:p w14:paraId="5C84FB11" w14:textId="77777777" w:rsidR="00E41818" w:rsidRPr="00495B3B" w:rsidRDefault="00E41818" w:rsidP="00E4181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74A0B036" w14:textId="77777777" w:rsidR="00E41818" w:rsidRDefault="00E41818" w:rsidP="00BE0742">
      <w:pPr>
        <w:numPr>
          <w:ilvl w:val="0"/>
          <w:numId w:val="17"/>
        </w:numPr>
        <w:spacing w:before="0" w:line="240" w:lineRule="auto"/>
        <w:rPr>
          <w:rFonts w:ascii="Arial" w:hAnsi="Arial" w:cs="Arial"/>
          <w:color w:val="000000"/>
          <w:szCs w:val="22"/>
          <w:lang w:val="en-US" w:eastAsia="zh-CN"/>
        </w:rPr>
      </w:pPr>
      <w:r>
        <w:rPr>
          <w:rFonts w:ascii="Arial" w:hAnsi="Arial" w:cs="Arial"/>
          <w:color w:val="000000"/>
          <w:szCs w:val="22"/>
          <w:lang w:val="en-US" w:eastAsia="zh-CN"/>
        </w:rPr>
        <w:t>Work in a multi-skilled team to contribute to the delivery of a range of programs relating to infrastructure and services, with a particular focus on programs delivered with and for local councils.</w:t>
      </w:r>
    </w:p>
    <w:p w14:paraId="5394FD2E" w14:textId="77777777" w:rsidR="00E41818" w:rsidRPr="0051324A" w:rsidRDefault="00E41818" w:rsidP="00BE0742">
      <w:pPr>
        <w:numPr>
          <w:ilvl w:val="0"/>
          <w:numId w:val="17"/>
        </w:numPr>
        <w:spacing w:before="0" w:line="240" w:lineRule="auto"/>
        <w:rPr>
          <w:rFonts w:ascii="Arial" w:hAnsi="Arial" w:cs="Arial"/>
          <w:color w:val="000000"/>
          <w:szCs w:val="22"/>
          <w:lang w:val="en-US" w:eastAsia="zh-CN"/>
        </w:rPr>
      </w:pPr>
      <w:r w:rsidRPr="000B69C9">
        <w:rPr>
          <w:rFonts w:ascii="Arial" w:hAnsi="Arial" w:cs="Arial"/>
          <w:color w:val="000000"/>
          <w:szCs w:val="22"/>
          <w:lang w:eastAsia="zh-CN"/>
        </w:rPr>
        <w:t>Prepare high-level pro</w:t>
      </w:r>
      <w:r>
        <w:rPr>
          <w:rFonts w:ascii="Arial" w:hAnsi="Arial" w:cs="Arial"/>
          <w:color w:val="000000"/>
          <w:szCs w:val="22"/>
          <w:lang w:eastAsia="zh-CN"/>
        </w:rPr>
        <w:t>gram</w:t>
      </w:r>
      <w:r w:rsidRPr="000B69C9">
        <w:rPr>
          <w:rFonts w:ascii="Arial" w:hAnsi="Arial" w:cs="Arial"/>
          <w:color w:val="000000"/>
          <w:szCs w:val="22"/>
          <w:lang w:eastAsia="zh-CN"/>
        </w:rPr>
        <w:t xml:space="preserve"> documentation including briefings to senior staff on complex issues, project plans, stakeholder and communication plans, grant guidelines, assessment procedures and evaluation reports</w:t>
      </w:r>
      <w:r>
        <w:rPr>
          <w:rFonts w:ascii="Arial" w:hAnsi="Arial" w:cs="Arial"/>
          <w:color w:val="000000"/>
          <w:szCs w:val="22"/>
          <w:lang w:eastAsia="zh-CN"/>
        </w:rPr>
        <w:t>.</w:t>
      </w:r>
    </w:p>
    <w:p w14:paraId="15C1A767" w14:textId="77777777" w:rsidR="00E41818" w:rsidRPr="00820CB7" w:rsidRDefault="00E41818" w:rsidP="00BE0742">
      <w:pPr>
        <w:numPr>
          <w:ilvl w:val="0"/>
          <w:numId w:val="17"/>
        </w:numPr>
        <w:spacing w:before="0" w:line="240" w:lineRule="auto"/>
        <w:rPr>
          <w:rFonts w:ascii="Arial" w:hAnsi="Arial" w:cs="Arial"/>
          <w:color w:val="000000"/>
          <w:szCs w:val="22"/>
          <w:lang w:val="en-US" w:eastAsia="zh-CN"/>
        </w:rPr>
      </w:pPr>
      <w:r>
        <w:rPr>
          <w:rFonts w:ascii="Arial" w:hAnsi="Arial" w:cs="Arial"/>
          <w:color w:val="000000"/>
          <w:szCs w:val="22"/>
          <w:lang w:val="en-US" w:eastAsia="zh-CN"/>
        </w:rPr>
        <w:t xml:space="preserve">Contribute to </w:t>
      </w:r>
      <w:r w:rsidRPr="00820CB7">
        <w:rPr>
          <w:rFonts w:ascii="Arial" w:hAnsi="Arial" w:cs="Arial"/>
          <w:color w:val="000000"/>
          <w:szCs w:val="22"/>
          <w:lang w:val="en-US" w:eastAsia="zh-CN"/>
        </w:rPr>
        <w:t xml:space="preserve">strategic engagement initiatives with councils, internal and external stakeholders, including by </w:t>
      </w:r>
      <w:r>
        <w:rPr>
          <w:rFonts w:ascii="Arial" w:hAnsi="Arial" w:cs="Arial"/>
          <w:color w:val="000000"/>
          <w:szCs w:val="22"/>
          <w:lang w:val="en-US" w:eastAsia="zh-CN"/>
        </w:rPr>
        <w:t>supporting</w:t>
      </w:r>
      <w:r w:rsidRPr="00820CB7">
        <w:rPr>
          <w:rFonts w:ascii="Arial" w:hAnsi="Arial" w:cs="Arial"/>
          <w:color w:val="000000"/>
          <w:szCs w:val="22"/>
          <w:lang w:val="en-US" w:eastAsia="zh-CN"/>
        </w:rPr>
        <w:t xml:space="preserve"> cross-government committees, panels and senior level working groups and facilitating key meetings and workshops to </w:t>
      </w:r>
      <w:r>
        <w:rPr>
          <w:rFonts w:ascii="Arial" w:hAnsi="Arial" w:cs="Arial"/>
          <w:color w:val="000000"/>
          <w:szCs w:val="22"/>
          <w:lang w:val="en-US" w:eastAsia="zh-CN"/>
        </w:rPr>
        <w:t>support the delivery of the priority programs</w:t>
      </w:r>
      <w:r w:rsidRPr="00820CB7">
        <w:rPr>
          <w:rFonts w:ascii="Arial" w:hAnsi="Arial" w:cs="Arial"/>
          <w:color w:val="000000"/>
          <w:szCs w:val="22"/>
          <w:lang w:val="en-US" w:eastAsia="zh-CN"/>
        </w:rPr>
        <w:t>.</w:t>
      </w:r>
    </w:p>
    <w:p w14:paraId="413FDE27" w14:textId="77777777" w:rsidR="00E41818" w:rsidRPr="00075EF5" w:rsidRDefault="00E41818" w:rsidP="00BE0742">
      <w:pPr>
        <w:numPr>
          <w:ilvl w:val="0"/>
          <w:numId w:val="17"/>
        </w:numPr>
        <w:spacing w:before="0" w:line="240" w:lineRule="auto"/>
        <w:rPr>
          <w:rFonts w:ascii="Arial" w:hAnsi="Arial" w:cs="Arial"/>
          <w:color w:val="000000"/>
          <w:szCs w:val="22"/>
          <w:lang w:val="en-US" w:eastAsia="zh-CN"/>
        </w:rPr>
      </w:pPr>
      <w:r>
        <w:rPr>
          <w:rFonts w:ascii="Arial" w:hAnsi="Arial" w:cs="Arial"/>
          <w:color w:val="000000"/>
          <w:szCs w:val="22"/>
          <w:lang w:eastAsia="zh-CN"/>
        </w:rPr>
        <w:t>Support</w:t>
      </w:r>
      <w:r w:rsidRPr="00851B02">
        <w:rPr>
          <w:rFonts w:ascii="Arial" w:hAnsi="Arial" w:cs="Arial"/>
          <w:color w:val="000000"/>
          <w:szCs w:val="22"/>
          <w:lang w:eastAsia="zh-CN"/>
        </w:rPr>
        <w:t xml:space="preserve"> business improvement initiatives across the </w:t>
      </w:r>
      <w:r>
        <w:rPr>
          <w:rFonts w:ascii="Arial" w:hAnsi="Arial" w:cs="Arial"/>
          <w:color w:val="000000"/>
          <w:szCs w:val="22"/>
          <w:lang w:eastAsia="zh-CN"/>
        </w:rPr>
        <w:t>portfolio</w:t>
      </w:r>
      <w:r w:rsidRPr="00851B02">
        <w:rPr>
          <w:rFonts w:ascii="Arial" w:hAnsi="Arial" w:cs="Arial"/>
          <w:color w:val="000000"/>
          <w:szCs w:val="22"/>
          <w:lang w:eastAsia="zh-CN"/>
        </w:rPr>
        <w:t xml:space="preserve"> to embed continuous improvement processes and support a culture of service excellence.</w:t>
      </w:r>
    </w:p>
    <w:p w14:paraId="4A3A5FCD" w14:textId="77777777" w:rsidR="00E41818" w:rsidRPr="00820CB7" w:rsidRDefault="00E41818" w:rsidP="00BE0742">
      <w:pPr>
        <w:numPr>
          <w:ilvl w:val="0"/>
          <w:numId w:val="17"/>
        </w:numPr>
        <w:spacing w:before="0" w:line="240" w:lineRule="auto"/>
        <w:rPr>
          <w:rFonts w:ascii="Arial" w:hAnsi="Arial" w:cs="Arial"/>
          <w:color w:val="000000"/>
          <w:szCs w:val="22"/>
          <w:lang w:val="en-US" w:eastAsia="zh-CN"/>
        </w:rPr>
      </w:pPr>
      <w:r w:rsidRPr="00BF354A">
        <w:rPr>
          <w:rFonts w:ascii="Arial" w:hAnsi="Arial" w:cs="Arial"/>
          <w:color w:val="000000"/>
          <w:szCs w:val="22"/>
          <w:lang w:val="en-US" w:eastAsia="zh-CN"/>
        </w:rPr>
        <w:t xml:space="preserve">Build and maintain productive working relationships with </w:t>
      </w:r>
      <w:r>
        <w:rPr>
          <w:rFonts w:ascii="Arial" w:hAnsi="Arial" w:cs="Arial"/>
          <w:color w:val="000000"/>
          <w:szCs w:val="22"/>
          <w:lang w:val="en-US" w:eastAsia="zh-CN"/>
        </w:rPr>
        <w:t>internal and external stakeholders</w:t>
      </w:r>
      <w:r w:rsidRPr="00BF354A">
        <w:rPr>
          <w:rFonts w:ascii="Arial" w:hAnsi="Arial" w:cs="Arial"/>
          <w:color w:val="000000"/>
          <w:szCs w:val="22"/>
          <w:lang w:val="en-US" w:eastAsia="zh-CN"/>
        </w:rPr>
        <w:t xml:space="preserve"> to generate intelligence, identify issues and explore opportunities.</w:t>
      </w:r>
    </w:p>
    <w:p w14:paraId="3C7A08F3" w14:textId="77777777" w:rsidR="00E41818" w:rsidRPr="00F352A4" w:rsidRDefault="00E41818" w:rsidP="00BE0742">
      <w:pPr>
        <w:numPr>
          <w:ilvl w:val="0"/>
          <w:numId w:val="17"/>
        </w:numPr>
        <w:spacing w:before="0" w:after="0" w:line="240" w:lineRule="auto"/>
        <w:rPr>
          <w:rFonts w:ascii="Arial" w:hAnsi="Arial" w:cs="Arial"/>
          <w:color w:val="000000"/>
          <w:szCs w:val="22"/>
          <w:lang w:val="en-US" w:eastAsia="zh-CN"/>
        </w:rPr>
      </w:pPr>
      <w:r w:rsidRPr="000B69C9">
        <w:rPr>
          <w:rFonts w:ascii="Arial" w:hAnsi="Arial" w:cs="Arial"/>
          <w:color w:val="000000"/>
          <w:szCs w:val="22"/>
          <w:lang w:eastAsia="zh-CN"/>
        </w:rPr>
        <w:t xml:space="preserve">Work flexibly and collaboratively across the </w:t>
      </w:r>
      <w:r>
        <w:rPr>
          <w:rFonts w:ascii="Arial" w:hAnsi="Arial" w:cs="Arial"/>
          <w:color w:val="000000"/>
          <w:szCs w:val="22"/>
          <w:lang w:eastAsia="zh-CN"/>
        </w:rPr>
        <w:t>portfolio</w:t>
      </w:r>
      <w:r w:rsidRPr="000B69C9">
        <w:rPr>
          <w:rFonts w:ascii="Arial" w:hAnsi="Arial" w:cs="Arial"/>
          <w:color w:val="000000"/>
          <w:szCs w:val="22"/>
          <w:lang w:eastAsia="zh-CN"/>
        </w:rPr>
        <w:t xml:space="preserve"> to deliver </w:t>
      </w:r>
      <w:r>
        <w:rPr>
          <w:rFonts w:ascii="Arial" w:hAnsi="Arial" w:cs="Arial"/>
          <w:color w:val="000000"/>
          <w:szCs w:val="22"/>
          <w:lang w:eastAsia="zh-CN"/>
        </w:rPr>
        <w:t>team</w:t>
      </w:r>
      <w:r w:rsidRPr="000B69C9">
        <w:rPr>
          <w:rFonts w:ascii="Arial" w:hAnsi="Arial" w:cs="Arial"/>
          <w:color w:val="000000"/>
          <w:szCs w:val="22"/>
          <w:lang w:eastAsia="zh-CN"/>
        </w:rPr>
        <w:t>, group, and DEECA priorities and initiatives as required.</w:t>
      </w:r>
    </w:p>
    <w:p w14:paraId="30B62513" w14:textId="77777777" w:rsidR="00E41818" w:rsidRPr="00CA7BCC" w:rsidRDefault="00E41818" w:rsidP="00BE0742">
      <w:pPr>
        <w:numPr>
          <w:ilvl w:val="0"/>
          <w:numId w:val="17"/>
        </w:numPr>
        <w:spacing w:before="0" w:after="0" w:line="240" w:lineRule="auto"/>
        <w:rPr>
          <w:rFonts w:ascii="Arial" w:hAnsi="Arial" w:cs="Arial"/>
          <w:color w:val="000000"/>
          <w:lang w:eastAsia="zh-CN"/>
        </w:rPr>
      </w:pPr>
      <w:r w:rsidRPr="06504266">
        <w:rPr>
          <w:rFonts w:ascii="Arial" w:hAnsi="Arial" w:cs="Arial"/>
          <w:color w:val="000000"/>
          <w:lang w:val="en-US" w:eastAsia="zh-CN"/>
        </w:rPr>
        <w:lastRenderedPageBreak/>
        <w:t>To practice cultural safety by creating environments, relationships and systems free from racism and discrimination so that people can feel safe, valued and able to participate</w:t>
      </w:r>
      <w:r w:rsidRPr="06504266">
        <w:rPr>
          <w:rFonts w:ascii="Arial" w:hAnsi="Arial" w:cs="Arial"/>
          <w:color w:val="000000"/>
          <w:lang w:eastAsia="zh-CN"/>
        </w:rPr>
        <w:t>​.</w:t>
      </w:r>
    </w:p>
    <w:p w14:paraId="56B918BA" w14:textId="77777777" w:rsidR="00E41818" w:rsidRPr="00495B3B" w:rsidRDefault="00E41818" w:rsidP="00E41818">
      <w:pPr>
        <w:spacing w:before="0" w:after="0" w:line="240" w:lineRule="auto"/>
        <w:ind w:left="360"/>
        <w:rPr>
          <w:rFonts w:ascii="Arial" w:hAnsi="Arial" w:cs="Arial"/>
          <w:lang w:eastAsia="zh-CN"/>
        </w:rPr>
      </w:pPr>
    </w:p>
    <w:p w14:paraId="15F674B6" w14:textId="77777777" w:rsidR="00E41818" w:rsidRPr="00495B3B" w:rsidRDefault="00E41818" w:rsidP="00E41818">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AE81521" w14:textId="77777777" w:rsidR="00E41818" w:rsidRPr="00495B3B" w:rsidRDefault="00E41818" w:rsidP="00E41818">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247F5082" w14:textId="77777777" w:rsidR="00E41818" w:rsidRPr="00495B3B" w:rsidRDefault="00E41818" w:rsidP="00E41818">
      <w:pPr>
        <w:spacing w:before="160"/>
        <w:rPr>
          <w:rFonts w:ascii="Arial" w:hAnsi="Arial" w:cs="Arial"/>
          <w:b/>
          <w:color w:val="363534"/>
          <w:szCs w:val="22"/>
        </w:rPr>
      </w:pPr>
      <w:r w:rsidRPr="00495B3B">
        <w:rPr>
          <w:rFonts w:ascii="Arial" w:hAnsi="Arial" w:cs="Arial"/>
          <w:b/>
          <w:color w:val="363534"/>
          <w:szCs w:val="22"/>
        </w:rPr>
        <w:t>Specialist/Technical Expertise/Qualifications</w:t>
      </w:r>
    </w:p>
    <w:p w14:paraId="43404393" w14:textId="77777777" w:rsidR="00E41818" w:rsidRPr="00CA7BCC" w:rsidRDefault="00E41818" w:rsidP="00BE0742">
      <w:pPr>
        <w:numPr>
          <w:ilvl w:val="0"/>
          <w:numId w:val="18"/>
        </w:numPr>
        <w:spacing w:before="0"/>
        <w:rPr>
          <w:rFonts w:ascii="Arial" w:hAnsi="Arial" w:cs="Arial"/>
          <w:color w:val="000000"/>
          <w:lang w:eastAsia="zh-CN"/>
        </w:rPr>
      </w:pPr>
      <w:r w:rsidRPr="00CA7BCC">
        <w:rPr>
          <w:rFonts w:ascii="Arial" w:hAnsi="Arial" w:cs="Arial"/>
          <w:color w:val="000000"/>
          <w:lang w:val="en-US" w:eastAsia="zh-CN"/>
        </w:rPr>
        <w:t>Experience in the development and management of funding programs is desirable.</w:t>
      </w:r>
      <w:r w:rsidRPr="00CA7BCC">
        <w:rPr>
          <w:rFonts w:ascii="Arial" w:hAnsi="Arial" w:cs="Arial"/>
          <w:color w:val="000000"/>
          <w:lang w:eastAsia="zh-CN"/>
        </w:rPr>
        <w:t>​</w:t>
      </w:r>
    </w:p>
    <w:p w14:paraId="136D28A9" w14:textId="77777777" w:rsidR="00E41818" w:rsidRPr="00495B3B" w:rsidRDefault="00E41818" w:rsidP="00E41818">
      <w:pPr>
        <w:spacing w:before="160"/>
        <w:rPr>
          <w:rFonts w:ascii="Arial" w:hAnsi="Arial" w:cs="Arial"/>
          <w:b/>
          <w:color w:val="363534"/>
        </w:rPr>
      </w:pPr>
      <w:r w:rsidRPr="00495B3B">
        <w:rPr>
          <w:rFonts w:ascii="Arial" w:hAnsi="Arial" w:cs="Arial"/>
          <w:b/>
          <w:color w:val="363534"/>
        </w:rPr>
        <w:t>Capabilities</w:t>
      </w:r>
    </w:p>
    <w:p w14:paraId="5DBD8F18" w14:textId="77777777" w:rsidR="00E41818" w:rsidRPr="003D3BAE" w:rsidRDefault="00E41818" w:rsidP="00BE0742">
      <w:pPr>
        <w:keepNext/>
        <w:numPr>
          <w:ilvl w:val="0"/>
          <w:numId w:val="19"/>
        </w:numPr>
        <w:spacing w:before="0" w:line="240" w:lineRule="auto"/>
        <w:rPr>
          <w:rFonts w:ascii="Arial" w:hAnsi="Arial" w:cs="Arial"/>
          <w:color w:val="000000"/>
          <w:lang w:val="en-US" w:eastAsia="zh-CN"/>
        </w:rPr>
      </w:pPr>
      <w:bookmarkStart w:id="2" w:name="_Hlk102550785"/>
      <w:r w:rsidRPr="003D3BAE">
        <w:rPr>
          <w:rFonts w:ascii="Arial" w:hAnsi="Arial" w:cs="Arial"/>
          <w:b/>
          <w:bCs/>
          <w:color w:val="000000"/>
          <w:lang w:eastAsia="zh-CN"/>
        </w:rPr>
        <w:t>Communicate with Impact:</w:t>
      </w:r>
      <w:r w:rsidRPr="003D3BAE">
        <w:rPr>
          <w:rFonts w:ascii="Arial" w:hAnsi="Arial" w:cs="Arial"/>
          <w:color w:val="000000"/>
          <w:lang w:eastAsia="zh-CN"/>
        </w:rPr>
        <w:t xml:space="preserve"> Prepares and delivers logical sequential and succinct presentations; Uses clear &amp; concise language; Uses media appropriate to the audience and presents information to develop the understanding of the topic.</w:t>
      </w:r>
      <w:r w:rsidRPr="003D3BAE">
        <w:rPr>
          <w:rFonts w:ascii="Arial" w:hAnsi="Arial" w:cs="Arial"/>
          <w:color w:val="000000"/>
          <w:lang w:val="en-US" w:eastAsia="zh-CN"/>
        </w:rPr>
        <w:t>​</w:t>
      </w:r>
    </w:p>
    <w:p w14:paraId="4C27724C" w14:textId="77777777" w:rsidR="00E41818" w:rsidRPr="003D3BAE" w:rsidRDefault="00E41818" w:rsidP="00BE0742">
      <w:pPr>
        <w:keepNext/>
        <w:numPr>
          <w:ilvl w:val="0"/>
          <w:numId w:val="19"/>
        </w:numPr>
        <w:spacing w:before="0" w:line="240" w:lineRule="auto"/>
        <w:rPr>
          <w:rFonts w:ascii="Arial" w:hAnsi="Arial" w:cs="Arial"/>
          <w:color w:val="000000"/>
          <w:lang w:val="en-US" w:eastAsia="zh-CN"/>
        </w:rPr>
      </w:pPr>
      <w:r w:rsidRPr="003D3BAE">
        <w:rPr>
          <w:rFonts w:ascii="Arial" w:hAnsi="Arial" w:cs="Arial"/>
          <w:b/>
          <w:bCs/>
          <w:color w:val="000000"/>
          <w:lang w:eastAsia="zh-CN"/>
        </w:rPr>
        <w:t>Stakeholder Management:</w:t>
      </w:r>
      <w:r w:rsidRPr="003D3BAE">
        <w:rPr>
          <w:rFonts w:ascii="Arial" w:hAnsi="Arial" w:cs="Arial"/>
          <w:color w:val="000000"/>
          <w:lang w:eastAsia="zh-CN"/>
        </w:rPr>
        <w:t xml:space="preserve"> Takes steps to add value for the client or stakeholder; Links people with other areas as appropriate; Monitors client and stakeholder satisfaction; Constructively deals with stakeholder issues.</w:t>
      </w:r>
      <w:r w:rsidRPr="003D3BAE">
        <w:rPr>
          <w:rFonts w:ascii="Arial" w:hAnsi="Arial" w:cs="Arial"/>
          <w:color w:val="000000"/>
          <w:lang w:val="en-US" w:eastAsia="zh-CN"/>
        </w:rPr>
        <w:t>​</w:t>
      </w:r>
    </w:p>
    <w:p w14:paraId="20589AA3" w14:textId="77777777" w:rsidR="00E41818" w:rsidRPr="003D3BAE" w:rsidRDefault="00E41818" w:rsidP="00BE0742">
      <w:pPr>
        <w:keepNext/>
        <w:numPr>
          <w:ilvl w:val="0"/>
          <w:numId w:val="19"/>
        </w:numPr>
        <w:spacing w:before="0" w:line="240" w:lineRule="auto"/>
        <w:rPr>
          <w:rFonts w:ascii="Arial" w:hAnsi="Arial" w:cs="Arial"/>
          <w:color w:val="000000"/>
          <w:lang w:val="en-US" w:eastAsia="zh-CN"/>
        </w:rPr>
      </w:pPr>
      <w:r w:rsidRPr="003D3BAE">
        <w:rPr>
          <w:rFonts w:ascii="Arial" w:hAnsi="Arial" w:cs="Arial"/>
          <w:b/>
          <w:bCs/>
          <w:color w:val="000000"/>
          <w:lang w:eastAsia="zh-CN"/>
        </w:rPr>
        <w:t>Project Delivery:</w:t>
      </w:r>
      <w:r w:rsidRPr="003D3BAE">
        <w:rPr>
          <w:rFonts w:ascii="Arial" w:hAnsi="Arial" w:cs="Arial"/>
          <w:color w:val="000000"/>
          <w:lang w:eastAsia="zh-CN"/>
        </w:rPr>
        <w:t xml:space="preserve"> Defines tasks to be delivered to meet agreed outcomes; Coordinates and guides others in the execution of work activities; Monitors progress of tasks against plans and takes corrective action when required.</w:t>
      </w:r>
      <w:r w:rsidRPr="003D3BAE">
        <w:rPr>
          <w:rFonts w:ascii="Arial" w:hAnsi="Arial" w:cs="Arial"/>
          <w:color w:val="000000"/>
          <w:lang w:val="en-US" w:eastAsia="zh-CN"/>
        </w:rPr>
        <w:t>​</w:t>
      </w:r>
    </w:p>
    <w:p w14:paraId="02312E91" w14:textId="77777777" w:rsidR="00E41818" w:rsidRPr="003D3BAE" w:rsidRDefault="00E41818" w:rsidP="00BE0742">
      <w:pPr>
        <w:keepNext/>
        <w:numPr>
          <w:ilvl w:val="0"/>
          <w:numId w:val="19"/>
        </w:numPr>
        <w:spacing w:before="0" w:line="240" w:lineRule="auto"/>
        <w:rPr>
          <w:rFonts w:ascii="Arial" w:hAnsi="Arial" w:cs="Arial"/>
          <w:color w:val="000000"/>
          <w:lang w:val="en-US" w:eastAsia="zh-CN"/>
        </w:rPr>
      </w:pPr>
      <w:r w:rsidRPr="003D3BAE">
        <w:rPr>
          <w:rFonts w:ascii="Arial" w:hAnsi="Arial" w:cs="Arial"/>
          <w:b/>
          <w:bCs/>
          <w:color w:val="000000"/>
          <w:lang w:eastAsia="zh-CN"/>
        </w:rPr>
        <w:t>Working Collaboratively:</w:t>
      </w:r>
      <w:r w:rsidRPr="003D3BAE">
        <w:rPr>
          <w:rFonts w:ascii="Arial" w:hAnsi="Arial" w:cs="Arial"/>
          <w:color w:val="000000"/>
          <w:lang w:eastAsia="zh-CN"/>
        </w:rPr>
        <w:t xml:space="preserve"> Build a supportive and cooperative team environment; Engages other teams to share information in order to understand or respond to issues; Support others in challenging situations.</w:t>
      </w:r>
      <w:r w:rsidRPr="003D3BAE">
        <w:rPr>
          <w:rFonts w:ascii="Arial" w:hAnsi="Arial" w:cs="Arial"/>
          <w:color w:val="000000"/>
          <w:lang w:val="en-US" w:eastAsia="zh-CN"/>
        </w:rPr>
        <w:t>​</w:t>
      </w:r>
    </w:p>
    <w:p w14:paraId="33D431DD" w14:textId="77777777" w:rsidR="00E41818" w:rsidRPr="00495B3B" w:rsidRDefault="00E41818" w:rsidP="00E41818">
      <w:pPr>
        <w:keepNext/>
        <w:spacing w:before="0" w:after="0" w:line="240" w:lineRule="auto"/>
        <w:rPr>
          <w:rFonts w:ascii="Arial" w:hAnsi="Arial" w:cs="Arial"/>
          <w:bCs/>
          <w:color w:val="442D97"/>
          <w:sz w:val="28"/>
          <w:szCs w:val="28"/>
          <w:lang w:eastAsia="zh-CN"/>
        </w:rPr>
      </w:pPr>
    </w:p>
    <w:p w14:paraId="6E89C62C" w14:textId="77777777" w:rsidR="00E41818" w:rsidRPr="00495B3B" w:rsidRDefault="00E41818" w:rsidP="00E41818">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E41818" w:rsidRPr="00495B3B" w14:paraId="06DF545F" w14:textId="77777777" w:rsidTr="0027551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3684837D" w14:textId="77777777" w:rsidR="00E41818" w:rsidRPr="00495B3B" w:rsidRDefault="00E41818" w:rsidP="0027551F">
            <w:pPr>
              <w:rPr>
                <w:rFonts w:cs="Arial"/>
                <w:color w:val="1A1A1A"/>
                <w:sz w:val="20"/>
              </w:rPr>
            </w:pPr>
            <w:r w:rsidRPr="00495B3B">
              <w:rPr>
                <w:rFonts w:cs="Arial"/>
                <w:color w:val="1A1A1A"/>
                <w:sz w:val="20"/>
              </w:rPr>
              <w:t>Financial Delegation Value</w:t>
            </w:r>
          </w:p>
        </w:tc>
        <w:tc>
          <w:tcPr>
            <w:tcW w:w="6803" w:type="dxa"/>
            <w:shd w:val="clear" w:color="auto" w:fill="auto"/>
          </w:tcPr>
          <w:p w14:paraId="14B535D8" w14:textId="778055AC" w:rsidR="00E41818" w:rsidRPr="00495B3B" w:rsidRDefault="00E41818" w:rsidP="0027551F">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1B0E89">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E41818" w:rsidRPr="00495B3B" w14:paraId="5D4B04D0" w14:textId="77777777" w:rsidTr="0027551F">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47D21" w14:textId="77777777" w:rsidR="00E41818" w:rsidRPr="00495B3B" w:rsidRDefault="00E41818" w:rsidP="0027551F">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673132CD" w14:textId="77777777" w:rsidR="00E41818" w:rsidRPr="00495B3B" w:rsidRDefault="00E41818" w:rsidP="0027551F">
            <w:pPr>
              <w:rPr>
                <w:rFonts w:ascii="Arial" w:hAnsi="Arial" w:cs="Arial"/>
                <w:color w:val="1A1A1A"/>
                <w:sz w:val="20"/>
              </w:rPr>
            </w:pPr>
          </w:p>
        </w:tc>
        <w:tc>
          <w:tcPr>
            <w:tcW w:w="6803" w:type="dxa"/>
            <w:shd w:val="clear" w:color="auto" w:fill="auto"/>
          </w:tcPr>
          <w:p w14:paraId="6576DE2D" w14:textId="77777777" w:rsidR="00E41818" w:rsidRPr="00495B3B" w:rsidRDefault="00E41818" w:rsidP="0027551F">
            <w:pPr>
              <w:cnfStyle w:val="000000000000" w:firstRow="0" w:lastRow="0" w:firstColumn="0" w:lastColumn="0" w:oddVBand="0" w:evenVBand="0" w:oddHBand="0" w:evenHBand="0" w:firstRowFirstColumn="0" w:firstRowLastColumn="0" w:lastRowFirstColumn="0" w:lastRowLastColumn="0"/>
              <w:rPr>
                <w:rFonts w:ascii="Arial" w:hAnsi="Arial" w:cs="Arial"/>
                <w:sz w:val="20"/>
              </w:rPr>
            </w:pPr>
          </w:p>
          <w:p w14:paraId="1C366048" w14:textId="77777777" w:rsidR="00E41818" w:rsidRPr="00495B3B" w:rsidRDefault="00E41818" w:rsidP="00BE0742">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6D186E43" w14:textId="77777777" w:rsidR="00E41818" w:rsidRPr="00495B3B" w:rsidRDefault="00E41818" w:rsidP="0027551F">
            <w:pPr>
              <w:spacing w:line="240" w:lineRule="auto"/>
              <w:ind w:left="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E41818" w:rsidRPr="00495B3B" w14:paraId="653F9E6C" w14:textId="77777777" w:rsidTr="0027551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39FB1DF" w14:textId="62993BEC" w:rsidR="00E41818" w:rsidRPr="00495B3B" w:rsidRDefault="00E41818" w:rsidP="00005A33">
            <w:pPr>
              <w:rPr>
                <w:rFonts w:ascii="Arial" w:hAnsi="Arial" w:cs="Arial"/>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5077A136" w14:textId="77777777" w:rsidR="00E41818" w:rsidRPr="00495B3B" w:rsidRDefault="00E41818" w:rsidP="0027551F">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2C6CCEA0" w14:textId="2B9CA693" w:rsidR="00E41818" w:rsidRPr="00495B3B" w:rsidRDefault="00E41818" w:rsidP="00005A33">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E41818" w:rsidRPr="00495B3B" w14:paraId="5FFAB994" w14:textId="77777777" w:rsidTr="0027551F">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4AD8E51" w14:textId="77777777" w:rsidR="00E41818" w:rsidRPr="00495B3B" w:rsidRDefault="00E41818" w:rsidP="0027551F">
            <w:pPr>
              <w:spacing w:before="120" w:after="120"/>
              <w:rPr>
                <w:rFonts w:ascii="Arial" w:hAnsi="Arial"/>
                <w:color w:val="1A1A1A"/>
                <w:sz w:val="20"/>
              </w:rPr>
            </w:pPr>
            <w:r w:rsidRPr="00495B3B">
              <w:rPr>
                <w:rFonts w:ascii="Arial" w:hAnsi="Arial"/>
                <w:color w:val="1A1A1A"/>
                <w:sz w:val="20"/>
              </w:rPr>
              <w:t xml:space="preserve">  Employment terms and conditions</w:t>
            </w:r>
          </w:p>
          <w:p w14:paraId="2139A7A6" w14:textId="77777777" w:rsidR="00E41818" w:rsidRPr="00495B3B" w:rsidRDefault="00E41818" w:rsidP="0027551F">
            <w:pPr>
              <w:spacing w:before="120" w:after="120"/>
              <w:rPr>
                <w:rFonts w:ascii="Arial" w:hAnsi="Arial"/>
                <w:color w:val="1A1A1A"/>
                <w:sz w:val="20"/>
              </w:rPr>
            </w:pPr>
          </w:p>
        </w:tc>
        <w:tc>
          <w:tcPr>
            <w:tcW w:w="6803" w:type="dxa"/>
            <w:shd w:val="clear" w:color="auto" w:fill="auto"/>
          </w:tcPr>
          <w:p w14:paraId="3BE14633" w14:textId="77777777" w:rsidR="00E41818" w:rsidRPr="00495B3B" w:rsidRDefault="00E41818" w:rsidP="0027551F">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4C4EE386" w14:textId="77777777" w:rsidR="00E41818" w:rsidRPr="00495B3B" w:rsidRDefault="00E41818" w:rsidP="0027551F">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097B7316" w14:textId="77777777" w:rsidR="00E41818" w:rsidRPr="00495B3B" w:rsidRDefault="00E41818" w:rsidP="0027551F">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E41818" w:rsidRPr="00495B3B" w14:paraId="1EC2F912" w14:textId="77777777" w:rsidTr="0027551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0AE5183" w14:textId="77777777" w:rsidR="00E41818" w:rsidRPr="00495B3B" w:rsidRDefault="00E41818" w:rsidP="0027551F">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2A79D3E6" w14:textId="77777777" w:rsidR="00E41818" w:rsidRPr="00495B3B" w:rsidRDefault="00E41818" w:rsidP="0027551F">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38D9EB33" w14:textId="77777777" w:rsidR="00E41818" w:rsidRPr="00495B3B" w:rsidRDefault="00E41818" w:rsidP="00E41818">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1B20DE31" w14:textId="77777777" w:rsidR="00E41818" w:rsidRPr="00454423" w:rsidRDefault="00E41818" w:rsidP="00E41818">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56F8CF66" w14:textId="77777777" w:rsidR="00E41818" w:rsidRPr="005763CD" w:rsidRDefault="00E41818" w:rsidP="00E41818">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22394E7A" w14:textId="77777777" w:rsidR="00E41818" w:rsidRPr="005763CD" w:rsidRDefault="00E41818" w:rsidP="00E41818">
      <w:pPr>
        <w:spacing w:before="0" w:after="0"/>
        <w:rPr>
          <w:rFonts w:ascii="Arial" w:hAnsi="Arial" w:cs="Arial"/>
        </w:rPr>
      </w:pPr>
    </w:p>
    <w:p w14:paraId="0B8470AC" w14:textId="77777777" w:rsidR="00E41818" w:rsidRPr="005763CD" w:rsidRDefault="00E41818" w:rsidP="00E41818">
      <w:pPr>
        <w:spacing w:before="0" w:after="0" w:line="480" w:lineRule="auto"/>
        <w:rPr>
          <w:rFonts w:ascii="Arial" w:hAnsi="Arial" w:cs="Arial"/>
          <w:lang w:eastAsia="en-US"/>
        </w:rPr>
      </w:pPr>
      <w:r w:rsidRPr="005763CD">
        <w:rPr>
          <w:rFonts w:ascii="Arial" w:hAnsi="Arial" w:cs="Arial"/>
          <w:lang w:eastAsia="en-US"/>
        </w:rPr>
        <w:lastRenderedPageBreak/>
        <w:t xml:space="preserve">For further information about the department, please visit our website </w:t>
      </w:r>
      <w:hyperlink r:id="rId33" w:history="1">
        <w:r w:rsidRPr="00220147">
          <w:rPr>
            <w:rStyle w:val="Hyperlink"/>
            <w:rFonts w:ascii="Arial" w:hAnsi="Arial" w:cs="Arial"/>
            <w:lang w:eastAsia="en-US"/>
          </w:rPr>
          <w:t>www.deeca.vic.gov.au</w:t>
        </w:r>
      </w:hyperlink>
    </w:p>
    <w:p w14:paraId="72E31B7F" w14:textId="77777777" w:rsidR="00E41818" w:rsidRPr="00495B3B" w:rsidRDefault="00E41818" w:rsidP="00E41818">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0DA2CD01" w14:textId="77777777" w:rsidR="00E41818" w:rsidRPr="002775A7" w:rsidRDefault="00E41818" w:rsidP="00E41818">
      <w:pPr>
        <w:spacing w:before="0" w:line="240" w:lineRule="auto"/>
        <w:jc w:val="both"/>
        <w:rPr>
          <w:rFonts w:ascii="Arial" w:hAnsi="Arial" w:cs="Arial"/>
        </w:rPr>
      </w:pPr>
      <w:r w:rsidRPr="00AC1638">
        <w:rPr>
          <w:rFonts w:ascii="Arial" w:hAnsi="Arial" w:cs="Arial"/>
        </w:rPr>
        <w:t xml:space="preserve">Our values align with the core </w:t>
      </w:r>
      <w:hyperlink r:id="rId34"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399F4833" w14:textId="77777777" w:rsidR="00E41818" w:rsidRPr="00AC1638" w:rsidRDefault="00E41818" w:rsidP="00E41818">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2EA1A625" w14:textId="77777777" w:rsidR="00E41818" w:rsidRPr="00AC1638" w:rsidRDefault="00E41818" w:rsidP="00E41818">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0A6F9636" w14:textId="77777777" w:rsidR="00E41818" w:rsidRPr="00495B3B" w:rsidRDefault="00E41818" w:rsidP="00E4181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75E25501" w14:textId="77777777" w:rsidR="00E41818" w:rsidRDefault="00E41818" w:rsidP="00E41818">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06E3FAD5" w14:textId="77777777" w:rsidR="00E41818" w:rsidRPr="00495B3B" w:rsidRDefault="00E41818" w:rsidP="00E41818">
      <w:pPr>
        <w:spacing w:line="240" w:lineRule="auto"/>
        <w:contextualSpacing/>
        <w:outlineLvl w:val="1"/>
        <w:rPr>
          <w:rFonts w:ascii="Arial" w:hAnsi="Arial" w:cs="Arial"/>
          <w:color w:val="363534"/>
        </w:rPr>
      </w:pPr>
    </w:p>
    <w:p w14:paraId="731A6D68" w14:textId="77777777" w:rsidR="00E41818" w:rsidRPr="00495B3B" w:rsidRDefault="00E41818" w:rsidP="00E4181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7E4192E" w14:textId="77777777" w:rsidR="00E41818" w:rsidRPr="00495B3B" w:rsidRDefault="00E41818" w:rsidP="00E41818">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64A6D0DA" w14:textId="77777777" w:rsidR="00E41818" w:rsidRPr="00495B3B" w:rsidRDefault="00E41818" w:rsidP="00E41818">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6EA71E8C" w14:textId="77777777" w:rsidR="00E41818" w:rsidRPr="00495B3B" w:rsidRDefault="00E41818" w:rsidP="00E41818">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1C4BDB85" w14:textId="77777777" w:rsidR="00E41818" w:rsidRPr="00495B3B" w:rsidRDefault="00E41818" w:rsidP="00E41818">
      <w:pPr>
        <w:rPr>
          <w:rFonts w:ascii="Arial" w:hAnsi="Arial" w:cs="Arial"/>
          <w:b/>
          <w:bCs/>
          <w:color w:val="363534"/>
        </w:rPr>
      </w:pPr>
      <w:r w:rsidRPr="00495B3B">
        <w:rPr>
          <w:rFonts w:ascii="Arial" w:hAnsi="Arial" w:cs="Arial"/>
          <w:b/>
          <w:bCs/>
          <w:color w:val="363534"/>
        </w:rPr>
        <w:t>Aboriginal Cultural Safety</w:t>
      </w:r>
    </w:p>
    <w:p w14:paraId="25313E22" w14:textId="77777777" w:rsidR="00E41818" w:rsidRPr="00495B3B" w:rsidRDefault="00E41818" w:rsidP="00E41818">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5" w:history="1">
        <w:r w:rsidRPr="00220147">
          <w:rPr>
            <w:rStyle w:val="Hyperlink"/>
            <w:rFonts w:ascii="Arial" w:hAnsi="Arial" w:cs="Arial"/>
          </w:rPr>
          <w:t>self.determination@deeca.vic.gov.au</w:t>
        </w:r>
      </w:hyperlink>
      <w:r w:rsidRPr="00495B3B">
        <w:rPr>
          <w:rFonts w:ascii="Arial" w:hAnsi="Arial" w:cs="Arial"/>
          <w:color w:val="363534"/>
        </w:rPr>
        <w:t>.</w:t>
      </w:r>
    </w:p>
    <w:p w14:paraId="6D295665" w14:textId="77777777" w:rsidR="00E41818" w:rsidRPr="00495B3B" w:rsidRDefault="00E41818" w:rsidP="00E41818">
      <w:pPr>
        <w:rPr>
          <w:rFonts w:ascii="Arial" w:hAnsi="Arial" w:cs="Arial"/>
          <w:b/>
          <w:color w:val="363534"/>
          <w:szCs w:val="22"/>
        </w:rPr>
      </w:pPr>
      <w:r w:rsidRPr="00495B3B">
        <w:rPr>
          <w:rFonts w:ascii="Arial" w:hAnsi="Arial" w:cs="Arial"/>
          <w:b/>
          <w:color w:val="363534"/>
          <w:szCs w:val="22"/>
        </w:rPr>
        <w:t>Balancing your Life / Hybrid Working</w:t>
      </w:r>
    </w:p>
    <w:p w14:paraId="65E45BCC" w14:textId="77777777" w:rsidR="00E41818" w:rsidRPr="00495B3B" w:rsidRDefault="00E41818" w:rsidP="00E41818">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04A28BBC" w14:textId="77777777" w:rsidR="00E41818" w:rsidRPr="00495B3B" w:rsidRDefault="00E41818" w:rsidP="00E41818">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6" w:history="1">
        <w:r w:rsidRPr="00220147">
          <w:rPr>
            <w:rStyle w:val="Hyperlink"/>
            <w:rFonts w:ascii="Arial" w:eastAsia="Microsoft JhengHei" w:hAnsi="Arial" w:cs="Arial"/>
            <w:sz w:val="22"/>
            <w:szCs w:val="24"/>
            <w:lang w:eastAsia="en-US"/>
          </w:rPr>
          <w:t>customer.service@deeca.vic.gov.au</w:t>
        </w:r>
      </w:hyperlink>
    </w:p>
    <w:p w14:paraId="273C1180" w14:textId="472FCC87" w:rsidR="00495B3B" w:rsidRPr="00495B3B" w:rsidRDefault="00495B3B" w:rsidP="00FB7EB4">
      <w:pPr>
        <w:spacing w:line="240" w:lineRule="auto"/>
        <w:rPr>
          <w:rFonts w:ascii="Arial" w:hAnsi="Arial" w:cs="Arial"/>
          <w:color w:val="442D97"/>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7"/>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E90D9CE" w14:textId="77777777" w:rsidR="00587181" w:rsidRDefault="00587181" w:rsidP="00CD157B">
      <w:pPr>
        <w:pStyle w:val="NoSpacing"/>
      </w:pPr>
    </w:p>
    <w:p w14:paraId="06007314" w14:textId="77777777" w:rsidR="00587181" w:rsidRDefault="00587181"/>
  </w:endnote>
  <w:endnote w:type="continuationSeparator" w:id="0">
    <w:p w14:paraId="1E4AAB86" w14:textId="77777777" w:rsidR="00587181" w:rsidRDefault="00587181" w:rsidP="00CD157B">
      <w:pPr>
        <w:pStyle w:val="NoSpacing"/>
      </w:pPr>
    </w:p>
    <w:p w14:paraId="31A2F000" w14:textId="77777777" w:rsidR="00587181" w:rsidRDefault="00587181"/>
  </w:endnote>
  <w:endnote w:type="continuationNotice" w:id="1">
    <w:p w14:paraId="26B16261" w14:textId="77777777" w:rsidR="00587181" w:rsidRDefault="00587181" w:rsidP="00CD157B">
      <w:pPr>
        <w:pStyle w:val="NoSpacing"/>
      </w:pPr>
    </w:p>
    <w:p w14:paraId="7E17F74E" w14:textId="77777777" w:rsidR="00587181" w:rsidRDefault="0058718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Aptos Narrow">
    <w:charset w:val="00"/>
    <w:family w:val="swiss"/>
    <w:pitch w:val="variable"/>
    <w:sig w:usb0="20000287" w:usb1="00000003" w:usb2="00000000" w:usb3="00000000" w:csb0="0000019F"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8812EC">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3A49E51" w14:textId="77777777" w:rsidR="00587181" w:rsidRPr="0056073C" w:rsidRDefault="00587181" w:rsidP="005D764F">
      <w:pPr>
        <w:pStyle w:val="FootnoteSeparator"/>
      </w:pPr>
    </w:p>
    <w:p w14:paraId="7D5A473D" w14:textId="77777777" w:rsidR="00587181" w:rsidRDefault="00587181"/>
  </w:footnote>
  <w:footnote w:type="continuationSeparator" w:id="0">
    <w:p w14:paraId="45F2FE28" w14:textId="77777777" w:rsidR="00587181" w:rsidRPr="00CA30B7" w:rsidRDefault="00587181" w:rsidP="006D5A90">
      <w:pPr>
        <w:rPr>
          <w:lang w:val="en-US"/>
        </w:rPr>
      </w:pPr>
      <w:r w:rsidRPr="00CA30B7">
        <w:rPr>
          <w:lang w:val="en-US"/>
        </w:rPr>
        <w:t>_______</w:t>
      </w:r>
    </w:p>
    <w:p w14:paraId="160D2019" w14:textId="77777777" w:rsidR="00587181" w:rsidRDefault="00587181"/>
  </w:footnote>
  <w:footnote w:type="continuationNotice" w:id="1">
    <w:p w14:paraId="41C20BF3" w14:textId="77777777" w:rsidR="00587181" w:rsidRDefault="00587181" w:rsidP="006D5A90"/>
    <w:p w14:paraId="4C51401E" w14:textId="77777777" w:rsidR="00587181" w:rsidRDefault="0058718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63E698A"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1FA43CF"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41CF2A9"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F022370"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3104BF3"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EB5AF78"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115B41D"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99EDCE8"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B6B6A98"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CDAFF34"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1A5F7A2"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DC8F88E"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6" w15:restartNumberingAfterBreak="0">
    <w:nsid w:val="15384C6B"/>
    <w:multiLevelType w:val="multilevel"/>
    <w:tmpl w:val="E6A86A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9" w15:restartNumberingAfterBreak="0">
    <w:nsid w:val="240A459E"/>
    <w:multiLevelType w:val="multilevel"/>
    <w:tmpl w:val="F73AF9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1"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2"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3"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4"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5"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6"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7"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9" w15:restartNumberingAfterBreak="0">
    <w:nsid w:val="39C33FD6"/>
    <w:multiLevelType w:val="multilevel"/>
    <w:tmpl w:val="5C6CF9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4"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6"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7"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8"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9"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0"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2"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3"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4"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5"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6"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7"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8" w15:restartNumberingAfterBreak="0">
    <w:nsid w:val="64AC6296"/>
    <w:multiLevelType w:val="hybridMultilevel"/>
    <w:tmpl w:val="9294CB98"/>
    <w:lvl w:ilvl="0" w:tplc="0C090001">
      <w:start w:val="1"/>
      <w:numFmt w:val="bullet"/>
      <w:lvlText w:val=""/>
      <w:lvlJc w:val="left"/>
      <w:pPr>
        <w:ind w:left="928" w:hanging="360"/>
      </w:pPr>
      <w:rPr>
        <w:rFonts w:ascii="Symbol" w:hAnsi="Symbol" w:hint="default"/>
      </w:rPr>
    </w:lvl>
    <w:lvl w:ilvl="1" w:tplc="0C090003" w:tentative="1">
      <w:start w:val="1"/>
      <w:numFmt w:val="bullet"/>
      <w:lvlText w:val="o"/>
      <w:lvlJc w:val="left"/>
      <w:pPr>
        <w:ind w:left="1648" w:hanging="360"/>
      </w:pPr>
      <w:rPr>
        <w:rFonts w:ascii="Courier New" w:hAnsi="Courier New" w:cs="Courier New" w:hint="default"/>
      </w:rPr>
    </w:lvl>
    <w:lvl w:ilvl="2" w:tplc="0C090005" w:tentative="1">
      <w:start w:val="1"/>
      <w:numFmt w:val="bullet"/>
      <w:lvlText w:val=""/>
      <w:lvlJc w:val="left"/>
      <w:pPr>
        <w:ind w:left="2368" w:hanging="360"/>
      </w:pPr>
      <w:rPr>
        <w:rFonts w:ascii="Wingdings" w:hAnsi="Wingdings" w:hint="default"/>
      </w:rPr>
    </w:lvl>
    <w:lvl w:ilvl="3" w:tplc="0C090001" w:tentative="1">
      <w:start w:val="1"/>
      <w:numFmt w:val="bullet"/>
      <w:lvlText w:val=""/>
      <w:lvlJc w:val="left"/>
      <w:pPr>
        <w:ind w:left="3088" w:hanging="360"/>
      </w:pPr>
      <w:rPr>
        <w:rFonts w:ascii="Symbol" w:hAnsi="Symbol" w:hint="default"/>
      </w:rPr>
    </w:lvl>
    <w:lvl w:ilvl="4" w:tplc="0C090003" w:tentative="1">
      <w:start w:val="1"/>
      <w:numFmt w:val="bullet"/>
      <w:lvlText w:val="o"/>
      <w:lvlJc w:val="left"/>
      <w:pPr>
        <w:ind w:left="3808" w:hanging="360"/>
      </w:pPr>
      <w:rPr>
        <w:rFonts w:ascii="Courier New" w:hAnsi="Courier New" w:cs="Courier New" w:hint="default"/>
      </w:rPr>
    </w:lvl>
    <w:lvl w:ilvl="5" w:tplc="0C090005" w:tentative="1">
      <w:start w:val="1"/>
      <w:numFmt w:val="bullet"/>
      <w:lvlText w:val=""/>
      <w:lvlJc w:val="left"/>
      <w:pPr>
        <w:ind w:left="4528" w:hanging="360"/>
      </w:pPr>
      <w:rPr>
        <w:rFonts w:ascii="Wingdings" w:hAnsi="Wingdings" w:hint="default"/>
      </w:rPr>
    </w:lvl>
    <w:lvl w:ilvl="6" w:tplc="0C090001" w:tentative="1">
      <w:start w:val="1"/>
      <w:numFmt w:val="bullet"/>
      <w:lvlText w:val=""/>
      <w:lvlJc w:val="left"/>
      <w:pPr>
        <w:ind w:left="5248" w:hanging="360"/>
      </w:pPr>
      <w:rPr>
        <w:rFonts w:ascii="Symbol" w:hAnsi="Symbol" w:hint="default"/>
      </w:rPr>
    </w:lvl>
    <w:lvl w:ilvl="7" w:tplc="0C090003" w:tentative="1">
      <w:start w:val="1"/>
      <w:numFmt w:val="bullet"/>
      <w:lvlText w:val="o"/>
      <w:lvlJc w:val="left"/>
      <w:pPr>
        <w:ind w:left="5968" w:hanging="360"/>
      </w:pPr>
      <w:rPr>
        <w:rFonts w:ascii="Courier New" w:hAnsi="Courier New" w:cs="Courier New" w:hint="default"/>
      </w:rPr>
    </w:lvl>
    <w:lvl w:ilvl="8" w:tplc="0C090005" w:tentative="1">
      <w:start w:val="1"/>
      <w:numFmt w:val="bullet"/>
      <w:lvlText w:val=""/>
      <w:lvlJc w:val="left"/>
      <w:pPr>
        <w:ind w:left="6688" w:hanging="360"/>
      </w:pPr>
      <w:rPr>
        <w:rFonts w:ascii="Wingdings" w:hAnsi="Wingdings" w:hint="default"/>
      </w:rPr>
    </w:lvl>
  </w:abstractNum>
  <w:abstractNum w:abstractNumId="3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2"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3"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4"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5"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0"/>
  </w:num>
  <w:num w:numId="2" w16cid:durableId="170411264">
    <w:abstractNumId w:val="36"/>
  </w:num>
  <w:num w:numId="3" w16cid:durableId="985085104">
    <w:abstractNumId w:val="8"/>
  </w:num>
  <w:num w:numId="4" w16cid:durableId="1872112631">
    <w:abstractNumId w:val="11"/>
  </w:num>
  <w:num w:numId="5" w16cid:durableId="336812815">
    <w:abstractNumId w:val="23"/>
  </w:num>
  <w:num w:numId="6" w16cid:durableId="155153463">
    <w:abstractNumId w:val="0"/>
  </w:num>
  <w:num w:numId="7" w16cid:durableId="1428236886">
    <w:abstractNumId w:val="26"/>
  </w:num>
  <w:num w:numId="8" w16cid:durableId="103154041">
    <w:abstractNumId w:val="28"/>
  </w:num>
  <w:num w:numId="9" w16cid:durableId="1308436166">
    <w:abstractNumId w:val="25"/>
  </w:num>
  <w:num w:numId="10" w16cid:durableId="1335643199">
    <w:abstractNumId w:val="34"/>
  </w:num>
  <w:num w:numId="11" w16cid:durableId="1160577431">
    <w:abstractNumId w:val="27"/>
  </w:num>
  <w:num w:numId="12" w16cid:durableId="1673139647">
    <w:abstractNumId w:val="15"/>
  </w:num>
  <w:num w:numId="13" w16cid:durableId="1742215375">
    <w:abstractNumId w:val="44"/>
  </w:num>
  <w:num w:numId="14" w16cid:durableId="664823544">
    <w:abstractNumId w:val="41"/>
  </w:num>
  <w:num w:numId="15" w16cid:durableId="979774751">
    <w:abstractNumId w:val="12"/>
  </w:num>
  <w:num w:numId="16" w16cid:durableId="322781625">
    <w:abstractNumId w:val="24"/>
  </w:num>
  <w:num w:numId="17" w16cid:durableId="103497152">
    <w:abstractNumId w:val="9"/>
  </w:num>
  <w:num w:numId="18" w16cid:durableId="331875471">
    <w:abstractNumId w:val="19"/>
  </w:num>
  <w:num w:numId="19" w16cid:durableId="420838982">
    <w:abstractNumId w:val="6"/>
  </w:num>
  <w:num w:numId="20" w16cid:durableId="2704434">
    <w:abstractNumId w:val="38"/>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A33"/>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0B0"/>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7EA"/>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E1"/>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6A"/>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6FB2"/>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89"/>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A3F"/>
    <w:rsid w:val="00233B50"/>
    <w:rsid w:val="00233D6B"/>
    <w:rsid w:val="0023491A"/>
    <w:rsid w:val="00235122"/>
    <w:rsid w:val="002353F9"/>
    <w:rsid w:val="00235711"/>
    <w:rsid w:val="00235C2B"/>
    <w:rsid w:val="0023624D"/>
    <w:rsid w:val="00236F82"/>
    <w:rsid w:val="002373DE"/>
    <w:rsid w:val="00240884"/>
    <w:rsid w:val="002408CA"/>
    <w:rsid w:val="0024178C"/>
    <w:rsid w:val="00241DD1"/>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C9C"/>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31E"/>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0F0"/>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87ED8"/>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6FE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840"/>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0912"/>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68E"/>
    <w:rsid w:val="00460B70"/>
    <w:rsid w:val="00460EB8"/>
    <w:rsid w:val="00461991"/>
    <w:rsid w:val="004620C7"/>
    <w:rsid w:val="00462C55"/>
    <w:rsid w:val="00463436"/>
    <w:rsid w:val="00463E1E"/>
    <w:rsid w:val="0046413C"/>
    <w:rsid w:val="004646F8"/>
    <w:rsid w:val="00464A44"/>
    <w:rsid w:val="00464BD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267"/>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5E51"/>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5CBE"/>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58E8"/>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181"/>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2F50"/>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D78"/>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05"/>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A8"/>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3976"/>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133"/>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5BF6"/>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2EB"/>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37F7"/>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5F5B"/>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90C"/>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2D8"/>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2EC"/>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0C"/>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163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1FB5"/>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C30"/>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66"/>
    <w:rsid w:val="009F7A8D"/>
    <w:rsid w:val="009F7F58"/>
    <w:rsid w:val="00A00C65"/>
    <w:rsid w:val="00A010A7"/>
    <w:rsid w:val="00A016AF"/>
    <w:rsid w:val="00A029F4"/>
    <w:rsid w:val="00A02E17"/>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23"/>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6489"/>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1FCE"/>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680"/>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C2D"/>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9E0"/>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44E"/>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0B7"/>
    <w:rsid w:val="00B7519F"/>
    <w:rsid w:val="00B75205"/>
    <w:rsid w:val="00B753AB"/>
    <w:rsid w:val="00B753DE"/>
    <w:rsid w:val="00B75970"/>
    <w:rsid w:val="00B76566"/>
    <w:rsid w:val="00B77292"/>
    <w:rsid w:val="00B77A73"/>
    <w:rsid w:val="00B803CA"/>
    <w:rsid w:val="00B80833"/>
    <w:rsid w:val="00B80A33"/>
    <w:rsid w:val="00B80DBC"/>
    <w:rsid w:val="00B8112E"/>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2F99"/>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75A"/>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429A"/>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742"/>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A9B"/>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099"/>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8FE"/>
    <w:rsid w:val="00CA6C0F"/>
    <w:rsid w:val="00CA735B"/>
    <w:rsid w:val="00CA74E0"/>
    <w:rsid w:val="00CA7B39"/>
    <w:rsid w:val="00CA7F81"/>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B1F"/>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67F"/>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1C9"/>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818"/>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2E2"/>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A79"/>
    <w:rsid w:val="00EF1B03"/>
    <w:rsid w:val="00EF2922"/>
    <w:rsid w:val="00EF2C83"/>
    <w:rsid w:val="00EF2DB4"/>
    <w:rsid w:val="00EF2E32"/>
    <w:rsid w:val="00EF2F56"/>
    <w:rsid w:val="00EF32AC"/>
    <w:rsid w:val="00EF383D"/>
    <w:rsid w:val="00EF3AA0"/>
    <w:rsid w:val="00EF4E32"/>
    <w:rsid w:val="00EF521E"/>
    <w:rsid w:val="00EF5937"/>
    <w:rsid w:val="00EF5B58"/>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76"/>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599"/>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2CD4"/>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110"/>
    <w:rsid w:val="00FF3963"/>
    <w:rsid w:val="00FF3AFF"/>
    <w:rsid w:val="00FF41F9"/>
    <w:rsid w:val="00FF4206"/>
    <w:rsid w:val="00FF42F2"/>
    <w:rsid w:val="00FF4667"/>
    <w:rsid w:val="00FF46F1"/>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1F8B757"/>
    <w:rsid w:val="118F701B"/>
    <w:rsid w:val="2E8BD2DF"/>
    <w:rsid w:val="34A0A6ED"/>
    <w:rsid w:val="487DABB6"/>
    <w:rsid w:val="63BA1ACB"/>
    <w:rsid w:val="7887D714"/>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9C324415-7A68-476A-84DF-1FD2DA68510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80032865">
      <w:bodyDiv w:val="1"/>
      <w:marLeft w:val="0"/>
      <w:marRight w:val="0"/>
      <w:marTop w:val="0"/>
      <w:marBottom w:val="0"/>
      <w:divBdr>
        <w:top w:val="none" w:sz="0" w:space="0" w:color="auto"/>
        <w:left w:val="none" w:sz="0" w:space="0" w:color="auto"/>
        <w:bottom w:val="none" w:sz="0" w:space="0" w:color="auto"/>
        <w:right w:val="none" w:sz="0" w:space="0" w:color="auto"/>
      </w:divBdr>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747507220">
      <w:bodyDiv w:val="1"/>
      <w:marLeft w:val="0"/>
      <w:marRight w:val="0"/>
      <w:marTop w:val="0"/>
      <w:marBottom w:val="0"/>
      <w:divBdr>
        <w:top w:val="none" w:sz="0" w:space="0" w:color="auto"/>
        <w:left w:val="none" w:sz="0" w:space="0" w:color="auto"/>
        <w:bottom w:val="none" w:sz="0" w:space="0" w:color="auto"/>
        <w:right w:val="none" w:sz="0" w:space="0" w:color="auto"/>
      </w:divBdr>
    </w:div>
    <w:div w:id="790319308">
      <w:bodyDiv w:val="1"/>
      <w:marLeft w:val="0"/>
      <w:marRight w:val="0"/>
      <w:marTop w:val="0"/>
      <w:marBottom w:val="0"/>
      <w:divBdr>
        <w:top w:val="none" w:sz="0" w:space="0" w:color="auto"/>
        <w:left w:val="none" w:sz="0" w:space="0" w:color="auto"/>
        <w:bottom w:val="none" w:sz="0" w:space="0" w:color="auto"/>
        <w:right w:val="none" w:sz="0" w:space="0" w:color="auto"/>
      </w:divBdr>
    </w:div>
    <w:div w:id="819073677">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534538475">
      <w:bodyDiv w:val="1"/>
      <w:marLeft w:val="0"/>
      <w:marRight w:val="0"/>
      <w:marTop w:val="0"/>
      <w:marBottom w:val="0"/>
      <w:divBdr>
        <w:top w:val="none" w:sz="0" w:space="0" w:color="auto"/>
        <w:left w:val="none" w:sz="0" w:space="0" w:color="auto"/>
        <w:bottom w:val="none" w:sz="0" w:space="0" w:color="auto"/>
        <w:right w:val="none" w:sz="0" w:space="0" w:color="auto"/>
      </w:divBdr>
    </w:div>
    <w:div w:id="162792515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08870772">
      <w:bodyDiv w:val="1"/>
      <w:marLeft w:val="0"/>
      <w:marRight w:val="0"/>
      <w:marTop w:val="0"/>
      <w:marBottom w:val="0"/>
      <w:divBdr>
        <w:top w:val="none" w:sz="0" w:space="0" w:color="auto"/>
        <w:left w:val="none" w:sz="0" w:space="0" w:color="auto"/>
        <w:bottom w:val="none" w:sz="0" w:space="0" w:color="auto"/>
        <w:right w:val="none" w:sz="0" w:space="0" w:color="auto"/>
      </w:divBdr>
    </w:div>
    <w:div w:id="1880973980">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glossaryDocument" Target="glossary/document.xml"/><Relationship Id="rId21" Type="http://schemas.openxmlformats.org/officeDocument/2006/relationships/image" Target="media/image7.png"/><Relationship Id="rId34" Type="http://schemas.openxmlformats.org/officeDocument/2006/relationships/hyperlink" Target="https://careers.vic.gov.au/victorian-public-sector/public-sector-values-integrity"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www.deeca.vic.gov.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mailto:andrew.bennet@deeca.vic.gov.au" TargetMode="External"/><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yperlink" Target="mailto:customer.service@deeca.vic.gov.au" TargetMode="Externa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self.determination@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Aptos Narrow">
    <w:charset w:val="00"/>
    <w:family w:val="swiss"/>
    <w:pitch w:val="variable"/>
    <w:sig w:usb0="20000287" w:usb1="00000003" w:usb2="00000000" w:usb3="00000000" w:csb0="0000019F"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260B0"/>
    <w:rsid w:val="00155E37"/>
    <w:rsid w:val="0019787B"/>
    <w:rsid w:val="00246C9C"/>
    <w:rsid w:val="0025531E"/>
    <w:rsid w:val="0025620C"/>
    <w:rsid w:val="002A360F"/>
    <w:rsid w:val="002C7A88"/>
    <w:rsid w:val="00415840"/>
    <w:rsid w:val="00445C89"/>
    <w:rsid w:val="00455E34"/>
    <w:rsid w:val="005458E8"/>
    <w:rsid w:val="005D54D0"/>
    <w:rsid w:val="00631E05"/>
    <w:rsid w:val="0066431B"/>
    <w:rsid w:val="006D5BF6"/>
    <w:rsid w:val="006E4E36"/>
    <w:rsid w:val="007237F7"/>
    <w:rsid w:val="00733901"/>
    <w:rsid w:val="007A190C"/>
    <w:rsid w:val="00873F6B"/>
    <w:rsid w:val="008B1639"/>
    <w:rsid w:val="008D1FB5"/>
    <w:rsid w:val="009561E8"/>
    <w:rsid w:val="009D1EFC"/>
    <w:rsid w:val="009F2CBA"/>
    <w:rsid w:val="009F447A"/>
    <w:rsid w:val="00A03454"/>
    <w:rsid w:val="00A6372E"/>
    <w:rsid w:val="00A87388"/>
    <w:rsid w:val="00B12C2D"/>
    <w:rsid w:val="00D37237"/>
    <w:rsid w:val="00D63C52"/>
    <w:rsid w:val="00D83E5E"/>
    <w:rsid w:val="00E6256A"/>
    <w:rsid w:val="00ED364A"/>
    <w:rsid w:val="00EE5665"/>
    <w:rsid w:val="00F4444F"/>
    <w:rsid w:val="00F931D0"/>
    <w:rsid w:val="00FF46F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mso-contentType ?>
<p:Policy xmlns:p="office.server.policy" id="" local="true">
  <p:Name>ECM V2 Governance</p:Name>
  <p:Description>Enable Version label</p:Description>
  <p:Statement/>
  <p:PolicyItems>
    <p:PolicyItem featureId="Microsoft.Office.RecordsManagement.PolicyFeatures.PolicyLabel" staticId="0x0101009298E819CE1EBB4F8D2096B3E0F0C2911800CB2E8806E91A31499126E2BE51D9592F|-1306371497" UniqueId="4c55f25d-4286-45eb-b85a-6e496bafc20d">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797aeec6-0273-40f2-ab3e-beee73212332" ContentTypeId="0x0101009298E819CE1EBB4F8D2096B3E0F0C291" PreviousValue="false"/>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ECM V2 Governance" ma:contentTypeID="0x0101009298E819CE1EBB4F8D2096B3E0F0C2911800E04349DEEE40764F94A2BD8B6060D078" ma:contentTypeVersion="222" ma:contentTypeDescription="Store details on how function or activity will be governed i.e. Programs " ma:contentTypeScope="" ma:versionID="98a2098ee0062ee54f4e78c06446cba5">
  <xsd:schema xmlns:xsd="http://www.w3.org/2001/XMLSchema" xmlns:xs="http://www.w3.org/2001/XMLSchema" xmlns:p="http://schemas.microsoft.com/office/2006/metadata/properties" xmlns:ns1="http://schemas.microsoft.com/sharepoint/v3" xmlns:ns2="9fd47c19-1c4a-4d7d-b342-c10cef269344" xmlns:ns3="a5f32de4-e402-4188-b034-e71ca7d22e54" xmlns:ns4="daf27c4b-fd12-4be3-87ab-d3828419e585" xmlns:ns5="82d59857-9031-4a19-a656-aa497d76c425" targetNamespace="http://schemas.microsoft.com/office/2006/metadata/properties" ma:root="true" ma:fieldsID="987c82a267ad58906114bda5365a6943" ns1:_="" ns2:_="" ns3:_="" ns4:_="" ns5:_="">
    <xsd:import namespace="http://schemas.microsoft.com/sharepoint/v3"/>
    <xsd:import namespace="9fd47c19-1c4a-4d7d-b342-c10cef269344"/>
    <xsd:import namespace="a5f32de4-e402-4188-b034-e71ca7d22e54"/>
    <xsd:import namespace="daf27c4b-fd12-4be3-87ab-d3828419e585"/>
    <xsd:import namespace="82d59857-9031-4a19-a656-aa497d76c425"/>
    <xsd:element name="properties">
      <xsd:complexType>
        <xsd:sequence>
          <xsd:element name="documentManagement">
            <xsd:complexType>
              <xsd:all>
                <xsd:element ref="ns3:Event_x0020_Dat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je2f59c6279d441e8dbf3cc557b3306f"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1:_ColorHex" minOccurs="0"/>
                <xsd:element ref="ns1:_ColorTag" minOccurs="0"/>
                <xsd:element ref="ns1:_Emoji" minOccurs="0"/>
                <xsd:element ref="ns5:_Flow_SignoffStatus" minOccurs="0"/>
                <xsd:element ref="ns5:MediaServiceDateTaken" minOccurs="0"/>
                <xsd:element ref="ns5:lcf76f155ced4ddcb4097134ff3c332f" minOccurs="0"/>
                <xsd:element ref="ns5:MediaServiceOCR" minOccurs="0"/>
                <xsd:element ref="ns5:MediaServiceGenerationTime" minOccurs="0"/>
                <xsd:element ref="ns5:MediaServiceEventHashCode" minOccurs="0"/>
                <xsd:element ref="ns5:Documentsittingwith" minOccurs="0"/>
                <xsd:element ref="ns5:_ApprovalAssignedTo" minOccurs="0"/>
                <xsd:element ref="ns5:_ApprovalRespondedBy" minOccurs="0"/>
                <xsd:element ref="ns5:_ApprovalSentBy" minOccurs="0"/>
                <xsd:element ref="ns5: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_ColorHex" ma:index="31" nillable="true" ma:displayName="Color" ma:hidden="true" ma:internalName="_ColorHex">
      <xsd:simpleType>
        <xsd:restriction base="dms:Text"/>
      </xsd:simpleType>
    </xsd:element>
    <xsd:element name="_ColorTag" ma:index="32" nillable="true" ma:displayName="Color Tag" ma:hidden="true" ma:internalName="_ColorTag" ma:readOnly="true">
      <xsd:simpleType>
        <xsd:restriction base="dms:Text"/>
      </xsd:simpleType>
    </xsd:element>
    <xsd:element name="_Emoji" ma:index="33" nillable="true" ma:displayName="Emoji" ma:hidden="true" ma:internalName="_Emoji">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ma:taxonomy="true" ma:internalName="pd01c257034b4e86b1f58279a3bd54c6" ma:taxonomyFieldName="Security_x0020_Classification" ma:displayName="Security Classification"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b802f349-2280-421e-92b8-645ee6ac4d3b}" ma:internalName="TaxCatchAll" ma:showField="CatchAllData" ma:web="d438c356-bd2b-4fb2-8eba-650ed22bf83d">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b802f349-2280-421e-92b8-645ee6ac4d3b}" ma:internalName="TaxCatchAllLabel" ma:readOnly="true" ma:showField="CatchAllDataLabel" ma:web="d438c356-bd2b-4fb2-8eba-650ed22bf83d">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ma:taxonomy="true" ma:internalName="fb3179c379644f499d7166d0c985669b" ma:taxonomyFieldName="Dissemination_x0020_Limiting_x0020_Marker" ma:displayName="Dissemination Limiting Marker"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je2f59c6279d441e8dbf3cc557b3306f" ma:index="20" ma:taxonomy="true" ma:internalName="je2f59c6279d441e8dbf3cc557b3306f" ma:taxonomyFieldName="Records_x0020_Class_x0020_Governance" ma:displayName="Classification" ma:default="" ma:fieldId="{3e2f59c6-279d-441e-8dbf-3cc557b3306f}" ma:sspId="797aeec6-0273-40f2-ab3e-beee73212332" ma:termSetId="4258747f-0974-48f0-ac10-46f208a52cd4" ma:anchorId="b6fc9ccd-ad96-4b35-b8a6-90f88524aa64"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Event_x0020_Date" ma:index="4" nillable="true" ma:displayName="Event Date" ma:description="Date of event. The event could be meeting, function, activity etc." ma:format="DateOnly" ma:internalName="Event_x0020_Date">
      <xsd:simpleType>
        <xsd:restriction base="dms:DateTime"/>
      </xsd:simpleType>
    </xsd:element>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af27c4b-fd12-4be3-87ab-d3828419e585"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2d59857-9031-4a19-a656-aa497d76c425"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SearchProperties" ma:index="30" nillable="true" ma:displayName="MediaServiceSearchProperties" ma:hidden="true" ma:internalName="MediaServiceSearchProperties" ma:readOnly="true">
      <xsd:simpleType>
        <xsd:restriction base="dms:Note"/>
      </xsd:simpleType>
    </xsd:element>
    <xsd:element name="_Flow_SignoffStatus" ma:index="34" nillable="true" ma:displayName="Sign-off status" ma:default="Not Started" ma:format="Dropdown" ma:internalName="_x0024_Resources_x003a_core_x002c_Signoff_Status">
      <xsd:simpleType>
        <xsd:restriction base="dms:Choice">
          <xsd:enumeration value="Not Started"/>
          <xsd:enumeration value="With SME"/>
          <xsd:enumeration value="Ready for CJ"/>
          <xsd:enumeration value="Approved"/>
        </xsd:restriction>
      </xsd:simpleType>
    </xsd:element>
    <xsd:element name="MediaServiceDateTaken" ma:index="35" nillable="true" ma:displayName="MediaServiceDateTaken" ma:hidden="true" ma:indexed="true" ma:internalName="MediaServiceDateTaken"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CR" ma:index="38" nillable="true" ma:displayName="Extracted Text" ma:internalName="MediaServiceOCR" ma:readOnly="true">
      <xsd:simpleType>
        <xsd:restriction base="dms:Note">
          <xsd:maxLength value="255"/>
        </xsd:restriction>
      </xsd:simpleType>
    </xsd:element>
    <xsd:element name="MediaServiceGenerationTime" ma:index="39" nillable="true" ma:displayName="MediaServiceGenerationTime" ma:hidden="true" ma:internalName="MediaServiceGenerationTime" ma:readOnly="true">
      <xsd:simpleType>
        <xsd:restriction base="dms:Text"/>
      </xsd:simpleType>
    </xsd:element>
    <xsd:element name="MediaServiceEventHashCode" ma:index="40" nillable="true" ma:displayName="MediaServiceEventHashCode" ma:hidden="true" ma:internalName="MediaServiceEventHashCode" ma:readOnly="true">
      <xsd:simpleType>
        <xsd:restriction base="dms:Text"/>
      </xsd:simpleType>
    </xsd:element>
    <xsd:element name="Documentsittingwith" ma:index="41" nillable="true" ma:displayName="Document sitting with" ma:description="Bonnie" ma:format="Dropdown" ma:list="UserInfo" ma:SharePointGroup="0" ma:internalName="Documentsittingwith">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AssignedTo" ma:index="42"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3"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4"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5" nillable="true" ma:displayName="Approval status" ma:internalName="_ApprovalStatu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Value>
      <Value>2</Value>
      <Value>15</Value>
      <Value>14</Value>
    </TaxCatchAll>
    <je2f59c6279d441e8dbf3cc557b3306f xmlns="9fd47c19-1c4a-4d7d-b342-c10cef269344">
      <Terms xmlns="http://schemas.microsoft.com/office/infopath/2007/PartnerControls">
        <TermInfo xmlns="http://schemas.microsoft.com/office/infopath/2007/PartnerControls">
          <TermName xmlns="http://schemas.microsoft.com/office/infopath/2007/PartnerControls">Restructuring</TermName>
          <TermId xmlns="http://schemas.microsoft.com/office/infopath/2007/PartnerControls">4ed8c4ad-f9c6-4e29-b5f5-b51df56c3de6</TermId>
        </TermInfo>
      </Terms>
    </je2f59c6279d441e8dbf3cc557b3306f>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DLCPolicyLabelClientValue xmlns="daf27c4b-fd12-4be3-87ab-d3828419e585">Version {_UIVersionString}</DLCPolicyLabelClientValue>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Emoji xmlns="http://schemas.microsoft.com/sharepoint/v3" xsi:nil="true"/>
    <DLCPolicyLabelLock xmlns="daf27c4b-fd12-4be3-87ab-d3828419e585" xsi:nil="true"/>
    <Event_x0020_Date xmlns="a5f32de4-e402-4188-b034-e71ca7d22e54" xsi:nil="true"/>
    <_ColorHex xmlns="http://schemas.microsoft.com/sharepoint/v3" xsi:nil="true"/>
    <_dlc_DocId xmlns="a5f32de4-e402-4188-b034-e71ca7d22e54">DOCID1158-1575566084-7640</_dlc_DocId>
    <_dlc_DocIdUrl xmlns="a5f32de4-e402-4188-b034-e71ca7d22e54">
      <Url>https://delwpvicgovau.sharepoint.com/sites/ecm_1158/_layouts/15/DocIdRedir.aspx?ID=DOCID1158-1575566084-7640</Url>
      <Description>DOCID1158-1575566084-7640</Description>
    </_dlc_DocIdUrl>
    <DLCPolicyLabelValue xmlns="daf27c4b-fd12-4be3-87ab-d3828419e585">Version 0.2</DLCPolicyLabelValue>
    <_Flow_SignoffStatus xmlns="82d59857-9031-4a19-a656-aa497d76c425" xsi:nil="true"/>
    <lcf76f155ced4ddcb4097134ff3c332f xmlns="82d59857-9031-4a19-a656-aa497d76c425">
      <Terms xmlns="http://schemas.microsoft.com/office/infopath/2007/PartnerControls"/>
    </lcf76f155ced4ddcb4097134ff3c332f>
    <Documentsittingwith xmlns="82d59857-9031-4a19-a656-aa497d76c425">
      <UserInfo>
        <DisplayName/>
        <AccountId xsi:nil="true"/>
        <AccountType/>
      </UserInfo>
    </Documentsittingwith>
    <_ApprovalAssignedTo xmlns="82d59857-9031-4a19-a656-aa497d76c425">
      <UserInfo>
        <DisplayName/>
        <AccountId xsi:nil="true"/>
        <AccountType/>
      </UserInfo>
    </_ApprovalAssignedTo>
    <_ApprovalSentBy xmlns="82d59857-9031-4a19-a656-aa497d76c425">
      <UserInfo>
        <DisplayName/>
        <AccountId xsi:nil="true"/>
        <AccountType/>
      </UserInfo>
    </_ApprovalSentBy>
    <_ApprovalRespondedBy xmlns="82d59857-9031-4a19-a656-aa497d76c425">
      <UserInfo>
        <DisplayName/>
        <AccountId xsi:nil="true"/>
        <AccountType/>
      </UserInfo>
    </_ApprovalRespondedBy>
    <_ApprovalStatus xmlns="82d59857-9031-4a19-a656-aa497d76c425">0</_ApprovalStatu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3.xml><?xml version="1.0" encoding="utf-8"?>
<ds:datastoreItem xmlns:ds="http://schemas.openxmlformats.org/officeDocument/2006/customXml" ds:itemID="{C13381C6-E2C3-46FD-93E0-FDEB57BB02B7}">
  <ds:schemaRefs>
    <ds:schemaRef ds:uri="office.server.policy"/>
  </ds:schemaRefs>
</ds:datastoreItem>
</file>

<file path=customXml/itemProps4.xml><?xml version="1.0" encoding="utf-8"?>
<ds:datastoreItem xmlns:ds="http://schemas.openxmlformats.org/officeDocument/2006/customXml" ds:itemID="{9C2CE5D6-9DB6-4534-90BE-907627F40934}">
  <ds:schemaRefs>
    <ds:schemaRef ds:uri="http://schemas.microsoft.com/sharepoint/events"/>
  </ds:schemaRefs>
</ds:datastoreItem>
</file>

<file path=customXml/itemProps5.xml><?xml version="1.0" encoding="utf-8"?>
<ds:datastoreItem xmlns:ds="http://schemas.openxmlformats.org/officeDocument/2006/customXml" ds:itemID="{BA14EDE4-97AE-49C8-9364-92A41E0812AE}">
  <ds:schemaRefs>
    <ds:schemaRef ds:uri="Microsoft.SharePoint.Taxonomy.ContentTypeSync"/>
  </ds:schemaRefs>
</ds:datastoreItem>
</file>

<file path=customXml/itemProps6.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7.xml><?xml version="1.0" encoding="utf-8"?>
<ds:datastoreItem xmlns:ds="http://schemas.openxmlformats.org/officeDocument/2006/customXml" ds:itemID="{F359CDB8-F9F5-4AA5-A956-69C1AF5CB1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daf27c4b-fd12-4be3-87ab-d3828419e585"/>
    <ds:schemaRef ds:uri="82d59857-9031-4a19-a656-aa497d76c42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daf27c4b-fd12-4be3-87ab-d3828419e585"/>
    <ds:schemaRef ds:uri="http://schemas.microsoft.com/sharepoint/v3"/>
    <ds:schemaRef ds:uri="a5f32de4-e402-4188-b034-e71ca7d22e54"/>
    <ds:schemaRef ds:uri="82d59857-9031-4a19-a656-aa497d76c425"/>
  </ds:schemaRefs>
</ds:datastoreItem>
</file>

<file path=docProps/app.xml><?xml version="1.0" encoding="utf-8"?>
<Properties xmlns="http://schemas.openxmlformats.org/officeDocument/2006/extended-properties" xmlns:vt="http://schemas.openxmlformats.org/officeDocument/2006/docPropsVTypes">
  <Template>Normal.dotm</Template>
  <TotalTime>8</TotalTime>
  <Pages>4</Pages>
  <Words>1930</Words>
  <Characters>11001</Characters>
  <Application>Microsoft Office Word</Application>
  <DocSecurity>0</DocSecurity>
  <Lines>91</Lines>
  <Paragraphs>25</Paragraphs>
  <ScaleCrop>false</ScaleCrop>
  <Company/>
  <LinksUpToDate>false</LinksUpToDate>
  <CharactersWithSpaces>12906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7</cp:revision>
  <cp:lastPrinted>2022-06-17T02:14:00Z</cp:lastPrinted>
  <dcterms:created xsi:type="dcterms:W3CDTF">2026-02-02T05:30:00Z</dcterms:created>
  <dcterms:modified xsi:type="dcterms:W3CDTF">2026-07-29T02:55:00Z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0x0101009298E819CE1EBB4F8D2096B3E0F0C2911800E04349DEEE40764F94A2BD8B6060D078</vt:lpwstr>
  </property>
  <property fmtid="{D5CDD505-2E9C-101B-9397-08002B2CF9AE}" pid="5" name="MediaServiceImageTags">
    <vt:lpwstr/>
  </property>
  <property fmtid="{D5CDD505-2E9C-101B-9397-08002B2CF9AE}" pid="6" name="_dlc_DocIdItemGuid">
    <vt:lpwstr>59dafe19-5341-4c35-b29f-c2a7424b3791</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15;#Template|ad5654aa-69da-4dc8-81ae-e984a44f2180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15;#Template|ad5654aa-69da-4dc8-81ae-e984a44f2180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False</vt:lpwstr>
  </property>
</Properties>
</file>