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094BCF46" w:rsidR="00254F12" w:rsidRPr="00862057" w:rsidRDefault="009A3E13" w:rsidP="00C53954">
      <w:pPr>
        <w:pStyle w:val="Heading1"/>
        <w:framePr w:w="6391"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7021FB" w:rsidRPr="00A536E3">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C53954">
          <w:pPr>
            <w:pStyle w:val="Subtitle"/>
            <w:framePr w:w="6391"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6643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3840" behindDoc="0" locked="1" layoutInCell="1" allowOverlap="1" wp14:anchorId="537CDFA3" wp14:editId="7D7C3832">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67455"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A84DA1A" id="Navy" o:spid="_x0000_s1026" alt="&quot;&quot;" style="position:absolute;margin-left:0;margin-top:0;width:538.3pt;height:175.45pt;z-index:-25164902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81792" behindDoc="0" locked="1" layoutInCell="1" allowOverlap="1" wp14:anchorId="14560734" wp14:editId="5296C7CF">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2816" behindDoc="0" locked="1" layoutInCell="1" allowOverlap="1" wp14:anchorId="3252D1AA" wp14:editId="373A4C88">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4864" behindDoc="0" locked="1" layoutInCell="1" allowOverlap="1" wp14:anchorId="3B6DA505" wp14:editId="112E45D9">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5888"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0768" behindDoc="0" locked="1" layoutInCell="1" allowOverlap="1" wp14:anchorId="047BCDF9" wp14:editId="090147DB">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79744"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76672"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A30FDBD" id="RibbonElement2" o:spid="_x0000_s1026" alt="&quot;&quot;" style="position:absolute;margin-left:413.8pt;margin-top:105.25pt;width:98.95pt;height:70.3pt;z-index:2516766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77696"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72267B5" id="RibbonElement3" o:spid="_x0000_s1026" alt="&quot;&quot;" style="position:absolute;margin-left:380.55pt;margin-top:140.05pt;width:82.5pt;height:35.45pt;z-index:2516776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78720"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21BCE9" id="RibbonElement4Grp" o:spid="_x0000_s1026" alt="&quot;&quot;" style="position:absolute;margin-left:446.25pt;margin-top:105.25pt;width:83.05pt;height:70.3pt;z-index:2516787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72576"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6116B7" id="RibbonElement1" o:spid="_x0000_s1026" alt="&quot;&quot;" style="position:absolute;margin-left:463.65pt;margin-top:0;width:132.1pt;height:140.3pt;z-index:2516725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68480"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68480;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39A6BEFA" w:rsidR="00495B3B" w:rsidRPr="00495B3B" w:rsidRDefault="005A5C2B" w:rsidP="00495B3B">
            <w:pPr>
              <w:spacing w:before="0" w:after="0"/>
              <w:ind w:left="57" w:right="-450"/>
              <w:rPr>
                <w:rFonts w:ascii="Arial" w:hAnsi="Arial" w:cs="Arial"/>
                <w:color w:val="363534"/>
                <w:szCs w:val="22"/>
              </w:rPr>
            </w:pPr>
            <w:r>
              <w:rPr>
                <w:rFonts w:ascii="Arial" w:hAnsi="Arial" w:cs="Arial"/>
                <w:color w:val="363534"/>
                <w:szCs w:val="22"/>
              </w:rPr>
              <w:t xml:space="preserve">Leading </w:t>
            </w:r>
            <w:r w:rsidR="00C6246F">
              <w:rPr>
                <w:rFonts w:ascii="Arial" w:hAnsi="Arial" w:cs="Arial"/>
                <w:color w:val="363534"/>
                <w:szCs w:val="22"/>
              </w:rPr>
              <w:t>Biosecurity Officer</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66E526D4" w:rsidR="00495B3B" w:rsidRPr="00495B3B" w:rsidRDefault="005A5C2B" w:rsidP="00495B3B">
            <w:pPr>
              <w:spacing w:before="0" w:after="0"/>
              <w:ind w:left="57" w:right="-450"/>
              <w:rPr>
                <w:rFonts w:ascii="Arial" w:hAnsi="Arial" w:cs="Arial"/>
                <w:color w:val="363534"/>
                <w:szCs w:val="22"/>
              </w:rPr>
            </w:pPr>
            <w:r>
              <w:rPr>
                <w:rFonts w:ascii="Arial" w:hAnsi="Arial" w:cs="Arial"/>
                <w:color w:val="363534"/>
                <w:szCs w:val="22"/>
              </w:rPr>
              <w:t>509590</w:t>
            </w:r>
            <w:r w:rsidR="001C5C64">
              <w:rPr>
                <w:rFonts w:ascii="Arial" w:hAnsi="Arial" w:cs="Arial"/>
                <w:color w:val="363534"/>
                <w:szCs w:val="22"/>
              </w:rPr>
              <w:t>9</w:t>
            </w:r>
            <w:r w:rsidR="00DD0BDD">
              <w:rPr>
                <w:rFonts w:ascii="Arial" w:hAnsi="Arial" w:cs="Arial"/>
                <w:color w:val="363534"/>
                <w:szCs w:val="22"/>
              </w:rPr>
              <w:t>1</w:t>
            </w:r>
          </w:p>
        </w:tc>
      </w:tr>
      <w:tr w:rsidR="00CE1C0C" w:rsidRPr="00495B3B" w14:paraId="6052E497" w14:textId="77777777" w:rsidTr="00495B3B">
        <w:trPr>
          <w:trHeight w:val="399"/>
        </w:trPr>
        <w:tc>
          <w:tcPr>
            <w:tcW w:w="2580" w:type="dxa"/>
            <w:tcBorders>
              <w:top w:val="nil"/>
              <w:bottom w:val="nil"/>
              <w:right w:val="nil"/>
            </w:tcBorders>
            <w:vAlign w:val="center"/>
          </w:tcPr>
          <w:p w14:paraId="1F62A115" w14:textId="77777777" w:rsidR="00CE1C0C" w:rsidRPr="00495B3B" w:rsidRDefault="00CE1C0C" w:rsidP="00CE1C0C">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5AFD9DC7" w:rsidR="00CE1C0C" w:rsidRPr="00495B3B" w:rsidRDefault="00CE1C0C" w:rsidP="00C53954">
            <w:pPr>
              <w:tabs>
                <w:tab w:val="left" w:pos="3529"/>
              </w:tabs>
              <w:spacing w:before="0" w:after="0"/>
              <w:ind w:left="57" w:right="-450"/>
              <w:rPr>
                <w:rFonts w:ascii="Arial" w:hAnsi="Arial" w:cs="Arial"/>
                <w:color w:val="363534"/>
                <w:szCs w:val="22"/>
              </w:rPr>
            </w:pPr>
            <w:r w:rsidRPr="00C53954">
              <w:rPr>
                <w:rFonts w:ascii="Arial" w:hAnsi="Arial" w:cs="Arial"/>
                <w:color w:val="363534"/>
                <w:szCs w:val="22"/>
              </w:rPr>
              <w:t xml:space="preserve">Science </w:t>
            </w:r>
            <w:r w:rsidR="005A5C2B" w:rsidRPr="00C53954">
              <w:rPr>
                <w:rFonts w:ascii="Arial" w:hAnsi="Arial" w:cs="Arial"/>
                <w:color w:val="363534"/>
                <w:szCs w:val="22"/>
              </w:rPr>
              <w:t>B</w:t>
            </w:r>
          </w:p>
        </w:tc>
      </w:tr>
      <w:tr w:rsidR="00CE1C0C" w:rsidRPr="00495B3B" w14:paraId="513E600D" w14:textId="77777777" w:rsidTr="00495B3B">
        <w:trPr>
          <w:trHeight w:val="399"/>
        </w:trPr>
        <w:tc>
          <w:tcPr>
            <w:tcW w:w="2580" w:type="dxa"/>
            <w:tcBorders>
              <w:top w:val="nil"/>
              <w:bottom w:val="nil"/>
              <w:right w:val="nil"/>
            </w:tcBorders>
            <w:vAlign w:val="center"/>
          </w:tcPr>
          <w:p w14:paraId="67184DB8" w14:textId="77777777" w:rsidR="00CE1C0C" w:rsidRPr="00495B3B" w:rsidRDefault="00CE1C0C" w:rsidP="00CE1C0C">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32AEAC0" w:rsidR="00CE1C0C" w:rsidRPr="00495B3B" w:rsidRDefault="00CE1C0C" w:rsidP="00C53954">
            <w:pPr>
              <w:tabs>
                <w:tab w:val="left" w:pos="3529"/>
              </w:tabs>
              <w:spacing w:before="0" w:after="0"/>
              <w:ind w:left="57" w:right="-450"/>
              <w:rPr>
                <w:rFonts w:ascii="Arial" w:hAnsi="Arial" w:cs="Arial"/>
                <w:color w:val="363534"/>
                <w:szCs w:val="22"/>
              </w:rPr>
            </w:pPr>
            <w:r w:rsidRPr="00C53954">
              <w:rPr>
                <w:rFonts w:ascii="Arial" w:hAnsi="Arial" w:cs="Arial"/>
                <w:color w:val="363534"/>
                <w:szCs w:val="22"/>
              </w:rPr>
              <w:t>$</w:t>
            </w:r>
            <w:r w:rsidR="00513FD4" w:rsidRPr="00C53954">
              <w:rPr>
                <w:rFonts w:ascii="Arial" w:hAnsi="Arial" w:cs="Arial"/>
                <w:color w:val="363534"/>
                <w:szCs w:val="22"/>
              </w:rPr>
              <w:t xml:space="preserve">100,894 - $114,476 </w:t>
            </w:r>
            <w:r w:rsidRPr="00C53954">
              <w:rPr>
                <w:rFonts w:ascii="Arial" w:hAnsi="Arial" w:cs="Arial"/>
                <w:color w:val="363534"/>
                <w:szCs w:val="22"/>
              </w:rPr>
              <w:t>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44DD6862" w:rsidR="00495B3B" w:rsidRPr="00495B3B" w:rsidRDefault="00D80446" w:rsidP="00495B3B">
            <w:pPr>
              <w:tabs>
                <w:tab w:val="left" w:pos="3529"/>
              </w:tabs>
              <w:spacing w:before="0" w:after="0"/>
              <w:ind w:left="57" w:right="-450"/>
              <w:rPr>
                <w:rFonts w:ascii="Arial" w:hAnsi="Arial" w:cs="Arial"/>
                <w:color w:val="363534"/>
                <w:szCs w:val="22"/>
              </w:rPr>
            </w:pPr>
            <w:r w:rsidRPr="00C346E7">
              <w:rPr>
                <w:rFonts w:ascii="Arial" w:hAnsi="Arial" w:cs="Arial"/>
                <w:color w:val="363534"/>
                <w:szCs w:val="22"/>
              </w:rPr>
              <w:t xml:space="preserve">Fixed </w:t>
            </w:r>
            <w:r w:rsidRPr="00135120">
              <w:rPr>
                <w:rFonts w:ascii="Arial" w:hAnsi="Arial" w:cs="Arial"/>
                <w:color w:val="363534"/>
                <w:szCs w:val="22"/>
              </w:rPr>
              <w:t xml:space="preserve">term </w:t>
            </w:r>
            <w:r w:rsidR="00C53954">
              <w:rPr>
                <w:rFonts w:ascii="Arial" w:hAnsi="Arial" w:cs="Arial"/>
                <w:color w:val="363534"/>
                <w:szCs w:val="22"/>
              </w:rPr>
              <w:t>until</w:t>
            </w:r>
            <w:r w:rsidRPr="00135120">
              <w:rPr>
                <w:rFonts w:ascii="Arial" w:hAnsi="Arial" w:cs="Arial"/>
                <w:color w:val="363534"/>
                <w:szCs w:val="22"/>
              </w:rPr>
              <w:t xml:space="preserve"> </w:t>
            </w:r>
            <w:r w:rsidR="00DD0BDD">
              <w:rPr>
                <w:rFonts w:ascii="Arial" w:hAnsi="Arial" w:cs="Arial"/>
                <w:color w:val="363534"/>
                <w:szCs w:val="22"/>
              </w:rPr>
              <w:t>30 June</w:t>
            </w:r>
            <w:r w:rsidR="00A06BD9" w:rsidRPr="00135120">
              <w:rPr>
                <w:rFonts w:ascii="Arial" w:hAnsi="Arial" w:cs="Arial"/>
                <w:color w:val="363534"/>
                <w:szCs w:val="22"/>
              </w:rPr>
              <w:t xml:space="preserve"> 2027</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2EBB56C1" w:rsidR="00495B3B" w:rsidRPr="00495B3B" w:rsidRDefault="00D65EEB" w:rsidP="00495B3B">
            <w:pPr>
              <w:spacing w:before="0" w:after="0"/>
              <w:ind w:left="57" w:right="-450"/>
              <w:rPr>
                <w:rFonts w:ascii="Arial" w:hAnsi="Arial" w:cs="Arial"/>
                <w:color w:val="363534"/>
                <w:szCs w:val="22"/>
              </w:rPr>
            </w:pPr>
            <w:r>
              <w:rPr>
                <w:rFonts w:ascii="Arial" w:hAnsi="Arial" w:cs="Arial"/>
                <w:color w:val="363534"/>
                <w:szCs w:val="22"/>
              </w:rPr>
              <w:t>Agriculture Victoria</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77350460" w:rsidR="00495B3B" w:rsidRPr="00C53954" w:rsidRDefault="00AF6FD8" w:rsidP="00495B3B">
            <w:pPr>
              <w:spacing w:before="0" w:after="0"/>
              <w:ind w:left="57" w:right="-450"/>
              <w:rPr>
                <w:rFonts w:ascii="Arial" w:hAnsi="Arial" w:cs="Arial"/>
                <w:color w:val="363534"/>
                <w:szCs w:val="22"/>
              </w:rPr>
            </w:pPr>
            <w:r w:rsidRPr="00C53954">
              <w:rPr>
                <w:rFonts w:ascii="Arial" w:hAnsi="Arial" w:cs="Arial"/>
                <w:color w:val="363534"/>
                <w:szCs w:val="22"/>
              </w:rPr>
              <w:t xml:space="preserve">Biosecurity </w:t>
            </w:r>
            <w:r w:rsidR="00513FD4" w:rsidRPr="00C53954">
              <w:rPr>
                <w:rFonts w:ascii="Arial" w:hAnsi="Arial" w:cs="Arial"/>
                <w:color w:val="363534"/>
                <w:szCs w:val="22"/>
              </w:rPr>
              <w:t>Victoria</w:t>
            </w:r>
            <w:r w:rsidR="00B443D3" w:rsidRPr="00C53954">
              <w:rPr>
                <w:rFonts w:ascii="Arial" w:hAnsi="Arial" w:cs="Arial"/>
                <w:color w:val="363534"/>
                <w:szCs w:val="22"/>
              </w:rPr>
              <w:t xml:space="preserve"> / Plants, Chemicals and Invasives Branch</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76ADCF67" w14:textId="77777777" w:rsidR="00497774" w:rsidRDefault="00495B3B" w:rsidP="00497774">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497774">
              <w:rPr>
                <w:rFonts w:ascii="Arial" w:hAnsi="Arial" w:cs="Arial"/>
                <w:color w:val="363534"/>
                <w:szCs w:val="22"/>
              </w:rPr>
              <w:t xml:space="preserve">South West </w:t>
            </w:r>
            <w:r w:rsidRPr="00495B3B">
              <w:rPr>
                <w:rFonts w:ascii="Arial" w:hAnsi="Arial" w:cs="Arial"/>
                <w:color w:val="363534"/>
                <w:szCs w:val="22"/>
              </w:rPr>
              <w:t>Victoria</w:t>
            </w:r>
          </w:p>
          <w:p w14:paraId="3B7CA3B3" w14:textId="7FA2CA84" w:rsidR="00495B3B" w:rsidRPr="00495B3B" w:rsidRDefault="00495B3B" w:rsidP="00497774">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441128">
              <w:rPr>
                <w:rFonts w:ascii="Arial" w:hAnsi="Arial" w:cs="Arial"/>
                <w:color w:val="363534"/>
                <w:szCs w:val="22"/>
              </w:rPr>
              <w:fldChar w:fldCharType="begin">
                <w:ffData>
                  <w:name w:val=""/>
                  <w:enabled/>
                  <w:calcOnExit w:val="0"/>
                  <w:checkBox>
                    <w:size w:val="26"/>
                    <w:default w:val="1"/>
                  </w:checkBox>
                </w:ffData>
              </w:fldChar>
            </w:r>
            <w:r w:rsidR="00441128">
              <w:rPr>
                <w:rFonts w:ascii="Arial" w:hAnsi="Arial" w:cs="Arial"/>
                <w:color w:val="363534"/>
                <w:szCs w:val="22"/>
              </w:rPr>
              <w:instrText xml:space="preserve"> FORMCHECKBOX </w:instrText>
            </w:r>
            <w:r w:rsidR="00441128">
              <w:rPr>
                <w:rFonts w:ascii="Arial" w:hAnsi="Arial" w:cs="Arial"/>
                <w:color w:val="363534"/>
                <w:szCs w:val="22"/>
              </w:rPr>
            </w:r>
            <w:r w:rsidR="00441128">
              <w:rPr>
                <w:rFonts w:ascii="Arial" w:hAnsi="Arial" w:cs="Arial"/>
                <w:color w:val="363534"/>
                <w:szCs w:val="22"/>
              </w:rPr>
              <w:fldChar w:fldCharType="separate"/>
            </w:r>
            <w:r w:rsidR="00441128">
              <w:rPr>
                <w:rFonts w:ascii="Arial" w:hAnsi="Arial" w:cs="Arial"/>
                <w:color w:val="363534"/>
                <w:szCs w:val="22"/>
              </w:rPr>
              <w:fldChar w:fldCharType="end"/>
            </w:r>
            <w:r w:rsidR="00441128">
              <w:rPr>
                <w:rFonts w:ascii="Arial" w:hAnsi="Arial" w:cs="Arial"/>
                <w:color w:val="363534"/>
                <w:szCs w:val="22"/>
              </w:rPr>
              <w:t xml:space="preserve"> </w:t>
            </w:r>
            <w:r w:rsidRPr="00495B3B">
              <w:rPr>
                <w:rFonts w:ascii="Arial" w:hAnsi="Arial" w:cs="Arial"/>
                <w:color w:val="363534"/>
                <w:szCs w:val="22"/>
              </w:rPr>
              <w:t>Yes</w:t>
            </w:r>
            <w:r w:rsidRPr="00495B3B">
              <w:rPr>
                <w:rFonts w:ascii="Arial" w:hAnsi="Arial" w:cs="Arial"/>
                <w:color w:val="363534"/>
                <w:szCs w:val="22"/>
              </w:rPr>
              <w:tab/>
              <w:t xml:space="preserve">  </w:t>
            </w:r>
            <w:r w:rsidR="00C53954" w:rsidRPr="00495B3B">
              <w:rPr>
                <w:rFonts w:ascii="Arial" w:hAnsi="Arial" w:cs="Arial"/>
                <w:color w:val="363534"/>
                <w:szCs w:val="22"/>
              </w:rPr>
              <w:fldChar w:fldCharType="begin">
                <w:ffData>
                  <w:name w:val=""/>
                  <w:enabled/>
                  <w:calcOnExit w:val="0"/>
                  <w:checkBox>
                    <w:size w:val="26"/>
                    <w:default w:val="0"/>
                    <w:checked w:val="0"/>
                  </w:checkBox>
                </w:ffData>
              </w:fldChar>
            </w:r>
            <w:r w:rsidR="00C53954" w:rsidRPr="00495B3B">
              <w:rPr>
                <w:rFonts w:ascii="Arial" w:hAnsi="Arial" w:cs="Arial"/>
                <w:color w:val="363534"/>
                <w:szCs w:val="22"/>
              </w:rPr>
              <w:instrText xml:space="preserve"> FORMCHECKBOX </w:instrText>
            </w:r>
            <w:r w:rsidR="00C53954" w:rsidRPr="00495B3B">
              <w:rPr>
                <w:rFonts w:ascii="Arial" w:hAnsi="Arial" w:cs="Arial"/>
                <w:color w:val="363534"/>
                <w:szCs w:val="22"/>
              </w:rPr>
            </w:r>
            <w:r w:rsidR="00C53954" w:rsidRPr="00495B3B">
              <w:rPr>
                <w:rFonts w:ascii="Arial" w:hAnsi="Arial" w:cs="Arial"/>
                <w:color w:val="363534"/>
                <w:szCs w:val="22"/>
              </w:rPr>
              <w:fldChar w:fldCharType="separate"/>
            </w:r>
            <w:r w:rsidR="00C53954" w:rsidRPr="00495B3B">
              <w:rPr>
                <w:rFonts w:ascii="Arial" w:hAnsi="Arial" w:cs="Arial"/>
                <w:color w:val="363534"/>
                <w:szCs w:val="22"/>
              </w:rPr>
              <w:fldChar w:fldCharType="end"/>
            </w:r>
            <w:r w:rsidR="00C53954" w:rsidRPr="00495B3B">
              <w:rPr>
                <w:rFonts w:ascii="Arial" w:hAnsi="Arial" w:cs="Arial"/>
                <w:color w:val="363534"/>
                <w:szCs w:val="22"/>
              </w:rPr>
              <w:t xml:space="preserve">  No                </w:t>
            </w:r>
            <w:r w:rsidRPr="00495B3B">
              <w:rPr>
                <w:rFonts w:ascii="Arial" w:hAnsi="Arial" w:cs="Arial"/>
                <w:color w:val="363534"/>
                <w:szCs w:val="22"/>
              </w:rPr>
              <w:t xml:space="preserve">  </w:t>
            </w:r>
          </w:p>
        </w:tc>
      </w:tr>
      <w:tr w:rsidR="00495B3B" w:rsidRPr="00495B3B" w14:paraId="4352AE4A" w14:textId="77777777" w:rsidTr="00C53954">
        <w:trPr>
          <w:trHeight w:val="373"/>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tbl>
            <w:tblPr>
              <w:tblW w:w="10860" w:type="dxa"/>
              <w:shd w:val="clear" w:color="auto" w:fill="FFFFFF"/>
              <w:tblCellMar>
                <w:left w:w="0" w:type="dxa"/>
                <w:right w:w="0" w:type="dxa"/>
              </w:tblCellMar>
              <w:tblLook w:val="04A0" w:firstRow="1" w:lastRow="0" w:firstColumn="1" w:lastColumn="0" w:noHBand="0" w:noVBand="1"/>
            </w:tblPr>
            <w:tblGrid>
              <w:gridCol w:w="10860"/>
            </w:tblGrid>
            <w:tr w:rsidR="00C53954" w:rsidRPr="00C53954" w14:paraId="0EE6A09F" w14:textId="77777777" w:rsidTr="00C53954">
              <w:tc>
                <w:tcPr>
                  <w:tcW w:w="10860" w:type="dxa"/>
                  <w:shd w:val="clear" w:color="auto" w:fill="FFFFFF"/>
                  <w:vAlign w:val="center"/>
                  <w:hideMark/>
                </w:tcPr>
                <w:p w14:paraId="05F1235F" w14:textId="0A7E9231" w:rsidR="00C53954" w:rsidRPr="00C53954" w:rsidRDefault="00C53954" w:rsidP="00C53954">
                  <w:pPr>
                    <w:spacing w:before="0" w:after="0"/>
                    <w:ind w:left="57" w:right="-450"/>
                    <w:rPr>
                      <w:rFonts w:ascii="Arial" w:hAnsi="Arial" w:cs="Arial"/>
                      <w:color w:val="3C3C3C"/>
                      <w:sz w:val="21"/>
                      <w:szCs w:val="21"/>
                    </w:rPr>
                  </w:pPr>
                  <w:r w:rsidRPr="00C53954">
                    <w:rPr>
                      <w:rFonts w:ascii="Arial" w:hAnsi="Arial" w:cs="Arial"/>
                      <w:color w:val="363534"/>
                      <w:szCs w:val="22"/>
                    </w:rPr>
                    <w:t>Biosecurity Manager</w:t>
                  </w:r>
                </w:p>
              </w:tc>
            </w:tr>
            <w:tr w:rsidR="00C53954" w:rsidRPr="00C53954" w14:paraId="3C9849D0" w14:textId="77777777">
              <w:tc>
                <w:tcPr>
                  <w:tcW w:w="3325" w:type="dxa"/>
                  <w:shd w:val="clear" w:color="auto" w:fill="FFFFFF"/>
                  <w:vAlign w:val="center"/>
                  <w:hideMark/>
                </w:tcPr>
                <w:p w14:paraId="40ACB493" w14:textId="77777777" w:rsidR="00C53954" w:rsidRPr="00C53954" w:rsidRDefault="00C53954" w:rsidP="00C53954">
                  <w:pPr>
                    <w:spacing w:before="0" w:after="0" w:line="240" w:lineRule="auto"/>
                    <w:textAlignment w:val="center"/>
                    <w:rPr>
                      <w:rFonts w:ascii="Arial" w:hAnsi="Arial" w:cs="Arial"/>
                      <w:color w:val="3C3C3C"/>
                      <w:sz w:val="21"/>
                      <w:szCs w:val="21"/>
                    </w:rPr>
                  </w:pPr>
                </w:p>
              </w:tc>
            </w:tr>
          </w:tbl>
          <w:p w14:paraId="49BBC3C8" w14:textId="12E2053A" w:rsidR="00495B3B" w:rsidRPr="00495B3B" w:rsidRDefault="00495B3B" w:rsidP="00441128">
            <w:pPr>
              <w:tabs>
                <w:tab w:val="left" w:pos="469"/>
                <w:tab w:val="left" w:pos="1189"/>
              </w:tabs>
              <w:spacing w:before="0" w:after="0"/>
              <w:ind w:right="-450"/>
              <w:rPr>
                <w:rFonts w:ascii="Arial" w:hAnsi="Arial" w:cs="Arial"/>
                <w:color w:val="363534"/>
                <w:szCs w:val="22"/>
              </w:rPr>
            </w:pP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7F39EF10" w:rsidR="00495B3B" w:rsidRPr="00495B3B" w:rsidRDefault="00C53954"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If yes, how many?</w:t>
            </w:r>
            <w:r>
              <w:rPr>
                <w:rFonts w:ascii="Arial" w:hAnsi="Arial" w:cs="Arial"/>
                <w:color w:val="363534"/>
                <w:szCs w:val="22"/>
              </w:rPr>
              <w:t xml:space="preserve"> Up to 4 direct reports</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6519CAC3" w:rsidR="00495B3B" w:rsidRPr="00495B3B" w:rsidRDefault="00513FD4" w:rsidP="00495B3B">
            <w:pPr>
              <w:spacing w:before="0" w:after="0"/>
              <w:ind w:left="57" w:right="-450"/>
              <w:rPr>
                <w:rFonts w:ascii="Arial" w:hAnsi="Arial" w:cs="Arial"/>
                <w:color w:val="363534"/>
                <w:szCs w:val="22"/>
              </w:rPr>
            </w:pPr>
            <w:r>
              <w:rPr>
                <w:rFonts w:ascii="Arial" w:hAnsi="Arial" w:cs="Arial"/>
                <w:color w:val="363534"/>
                <w:szCs w:val="22"/>
              </w:rPr>
              <w:t>Dallas Gooding</w:t>
            </w:r>
            <w:r w:rsidR="00211EAB">
              <w:rPr>
                <w:rFonts w:ascii="Arial" w:hAnsi="Arial" w:cs="Arial"/>
                <w:color w:val="363534"/>
                <w:szCs w:val="22"/>
              </w:rPr>
              <w:t>-</w:t>
            </w:r>
            <w:r>
              <w:rPr>
                <w:rFonts w:ascii="Arial" w:hAnsi="Arial" w:cs="Arial"/>
                <w:color w:val="363534"/>
                <w:szCs w:val="22"/>
              </w:rPr>
              <w:t xml:space="preserve"> </w:t>
            </w:r>
            <w:hyperlink r:id="rId33" w:history="1">
              <w:r w:rsidR="00211EAB" w:rsidRPr="00211EAB">
                <w:rPr>
                  <w:rStyle w:val="Hyperlink"/>
                  <w:rFonts w:ascii="Arial" w:hAnsi="Arial" w:cs="Arial"/>
                  <w:szCs w:val="22"/>
                </w:rPr>
                <w:t>dallas.gooding@agriculture.vic.gov.au</w:t>
              </w:r>
            </w:hyperlink>
            <w:r w:rsidR="00211EAB">
              <w:rPr>
                <w:rFonts w:ascii="Arial" w:hAnsi="Arial" w:cs="Arial"/>
                <w:color w:val="363534"/>
                <w:szCs w:val="22"/>
              </w:rPr>
              <w:t xml:space="preserve"> or </w:t>
            </w:r>
            <w:r w:rsidR="002C7982">
              <w:rPr>
                <w:rFonts w:ascii="Arial" w:hAnsi="Arial" w:cs="Arial"/>
                <w:color w:val="363534"/>
                <w:szCs w:val="22"/>
              </w:rPr>
              <w:t>0407 043 517</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1F416B9C" w14:textId="148F1B1A" w:rsidR="009A7805" w:rsidRPr="00135120" w:rsidRDefault="00495B3B" w:rsidP="00135120">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BA09CE0" w14:textId="248DF797" w:rsidR="00A0107A" w:rsidRPr="009A7805" w:rsidRDefault="009A7805" w:rsidP="009A7805">
      <w:pPr>
        <w:rPr>
          <w:rFonts w:cs="Calibri"/>
          <w:lang w:val="en-US"/>
        </w:rPr>
      </w:pPr>
      <w:r w:rsidRPr="009A7805">
        <w:rPr>
          <w:rFonts w:cs="Calibri"/>
          <w:lang w:val="en-US"/>
        </w:rPr>
        <w:t>The Leading Biosecurity Officer</w:t>
      </w:r>
      <w:r w:rsidR="00A258D6">
        <w:rPr>
          <w:rFonts w:cs="Calibri"/>
          <w:lang w:val="en-US"/>
        </w:rPr>
        <w:t xml:space="preserve"> </w:t>
      </w:r>
      <w:r w:rsidRPr="009A7805">
        <w:rPr>
          <w:rFonts w:cs="Calibri"/>
          <w:lang w:val="en-US"/>
        </w:rPr>
        <w:t>provides regional leadership in the delivery of invasive plant and animal management, plant biosecurity and agricultural chemical programs across Victoria. The role leads and coordinates complex projects, ensures priority operational outcomes are achieved, and manages a diverse team of Biosecurity Officers to deliver high</w:t>
      </w:r>
      <w:r w:rsidRPr="009A7805">
        <w:rPr>
          <w:rFonts w:cs="Calibri"/>
          <w:lang w:val="en-US"/>
        </w:rPr>
        <w:noBreakHyphen/>
        <w:t>quality regulatory and advisory services to industry and the wider community.</w:t>
      </w:r>
    </w:p>
    <w:p w14:paraId="26DB2D80" w14:textId="1E9E319D" w:rsidR="00A0107A" w:rsidRDefault="00A0107A" w:rsidP="00F7613C">
      <w:pPr>
        <w:rPr>
          <w:rFonts w:cs="Calibri"/>
          <w:lang w:val="en-US"/>
        </w:rPr>
      </w:pPr>
      <w:r w:rsidRPr="00A0107A">
        <w:rPr>
          <w:rFonts w:cs="Calibri"/>
          <w:lang w:val="en-US"/>
        </w:rPr>
        <w:t xml:space="preserve">The position works closely with internal and external stakeholders to support preparedness for, and response to, biosecurity risks and emergencies, contributing to the protection of Victoria’s agricultural productivity, environment, and market access. </w:t>
      </w:r>
    </w:p>
    <w:p w14:paraId="4E4D390F" w14:textId="1BAF1591" w:rsidR="00F40981" w:rsidRPr="00A0107A" w:rsidRDefault="00A0107A" w:rsidP="00F7613C">
      <w:pPr>
        <w:rPr>
          <w:rFonts w:cs="Calibri"/>
          <w:lang w:val="en-US"/>
        </w:rPr>
      </w:pPr>
      <w:r w:rsidRPr="00A0107A">
        <w:rPr>
          <w:rFonts w:cs="Calibri"/>
          <w:lang w:val="en-US"/>
        </w:rPr>
        <w:t>Operating within a regulatory framework, the role exercises authorised powers under relevant legislation, undertakes investigations, and may represent the department in legal proceedings</w:t>
      </w:r>
      <w:r>
        <w:rPr>
          <w:rFonts w:cs="Calibri"/>
          <w:lang w:val="en-US"/>
        </w:rPr>
        <w:t>.</w:t>
      </w:r>
      <w:r w:rsidR="00F7613C">
        <w:rPr>
          <w:rFonts w:cs="Calibri"/>
        </w:rPr>
        <w:br/>
      </w:r>
    </w:p>
    <w:p w14:paraId="61DAC4BC" w14:textId="0248330C" w:rsidR="00CD5726" w:rsidRPr="00A0107A" w:rsidRDefault="00495B3B" w:rsidP="00CD5726">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714C7B4C" w14:textId="27F0F459" w:rsidR="00CD5726" w:rsidRPr="007F12E1" w:rsidRDefault="00CD5726" w:rsidP="00CD5726">
      <w:pPr>
        <w:keepNext/>
        <w:spacing w:line="240" w:lineRule="auto"/>
        <w:rPr>
          <w:rFonts w:ascii="Arial" w:hAnsi="Arial" w:cs="Arial"/>
          <w:i/>
          <w:iCs/>
          <w:noProof/>
          <w:color w:val="000000"/>
          <w:lang w:eastAsia="zh-CN"/>
        </w:rPr>
      </w:pPr>
      <w:r w:rsidRPr="007F12E1">
        <w:rPr>
          <w:rFonts w:ascii="Arial" w:hAnsi="Arial" w:cs="Arial"/>
          <w:i/>
          <w:iCs/>
          <w:noProof/>
          <w:color w:val="000000"/>
          <w:lang w:eastAsia="zh-CN"/>
        </w:rPr>
        <w:t>The Group</w:t>
      </w:r>
    </w:p>
    <w:p w14:paraId="3E56F832" w14:textId="4B9CDD31" w:rsidR="00CD5726" w:rsidRPr="000964D0" w:rsidRDefault="00CD5726" w:rsidP="00CD5726">
      <w:pPr>
        <w:keepNext/>
        <w:spacing w:line="240" w:lineRule="auto"/>
        <w:rPr>
          <w:rFonts w:ascii="Arial" w:hAnsi="Arial" w:cs="Arial"/>
          <w:noProof/>
          <w:color w:val="000000"/>
          <w:lang w:eastAsia="zh-CN"/>
        </w:rPr>
      </w:pPr>
      <w:r w:rsidRPr="00546443">
        <w:rPr>
          <w:rFonts w:ascii="Arial" w:hAnsi="Arial" w:cs="Arial"/>
          <w:b/>
          <w:bCs/>
          <w:noProof/>
          <w:color w:val="000000"/>
          <w:lang w:eastAsia="zh-CN"/>
        </w:rPr>
        <w:t>Agriculture Victoria</w:t>
      </w:r>
      <w:r w:rsidRPr="00546443">
        <w:rPr>
          <w:rFonts w:ascii="Arial" w:hAnsi="Arial" w:cs="Arial"/>
          <w:noProof/>
          <w:color w:val="000000"/>
          <w:lang w:eastAsia="zh-CN"/>
        </w:rPr>
        <w:t xml:space="preserve"> partners with farmers, industries, communities, government and research organisations to grow, modernise, protect and promote Victoria’s agriculture. Agriculture Victoria forms part of an extensive local, national and international system to protect animal welfare and biosecurity, and promote domestic animal management, deliver policy, programs and research to understand emerging agricultural challenges like climate change, manage critical industry transitions such as forestry, and enable economic productivity through innovative </w:t>
      </w:r>
      <w:r w:rsidRPr="00546443">
        <w:rPr>
          <w:rFonts w:ascii="Arial" w:hAnsi="Arial" w:cs="Arial"/>
          <w:noProof/>
          <w:color w:val="000000"/>
          <w:lang w:eastAsia="zh-CN"/>
        </w:rPr>
        <w:lastRenderedPageBreak/>
        <w:t>farming systems, skills and technologies.</w:t>
      </w:r>
      <w:r w:rsidR="000964D0">
        <w:rPr>
          <w:rFonts w:ascii="Arial" w:hAnsi="Arial" w:cs="Arial"/>
          <w:noProof/>
          <w:color w:val="000000"/>
          <w:lang w:eastAsia="zh-CN"/>
        </w:rPr>
        <w:br/>
      </w:r>
    </w:p>
    <w:p w14:paraId="297C6763" w14:textId="77777777" w:rsidR="00CD5726" w:rsidRPr="00E53E95" w:rsidRDefault="00CD5726" w:rsidP="00CD5726">
      <w:pPr>
        <w:keepNext/>
        <w:spacing w:line="240" w:lineRule="auto"/>
        <w:rPr>
          <w:rFonts w:ascii="Arial" w:hAnsi="Arial" w:cs="Arial"/>
          <w:noProof/>
          <w:color w:val="000000"/>
          <w:lang w:eastAsia="zh-CN"/>
        </w:rPr>
      </w:pPr>
      <w:r w:rsidRPr="0D56B122">
        <w:rPr>
          <w:rFonts w:ascii="Arial" w:hAnsi="Arial" w:cs="Arial"/>
          <w:i/>
          <w:iCs/>
          <w:noProof/>
          <w:color w:val="000000"/>
          <w:lang w:eastAsia="zh-CN"/>
        </w:rPr>
        <w:t>The Division</w:t>
      </w:r>
      <w:r w:rsidRPr="0D56B122">
        <w:rPr>
          <w:rFonts w:ascii="Arial" w:hAnsi="Arial" w:cs="Arial"/>
          <w:noProof/>
          <w:color w:val="000000"/>
          <w:lang w:eastAsia="zh-CN"/>
        </w:rPr>
        <w:t> </w:t>
      </w:r>
    </w:p>
    <w:p w14:paraId="249716E9" w14:textId="77777777" w:rsidR="00CD5726" w:rsidRPr="00A93BB5" w:rsidRDefault="00CD5726" w:rsidP="00CD5726">
      <w:pPr>
        <w:keepNext/>
        <w:spacing w:line="240" w:lineRule="auto"/>
        <w:rPr>
          <w:rFonts w:ascii="Arial" w:hAnsi="Arial" w:cs="Arial"/>
          <w:noProof/>
          <w:lang w:eastAsia="zh-CN"/>
        </w:rPr>
      </w:pPr>
      <w:r w:rsidRPr="00A93BB5">
        <w:rPr>
          <w:rFonts w:ascii="Arial" w:hAnsi="Arial" w:cs="Arial"/>
          <w:noProof/>
          <w:lang w:eastAsia="zh-CN"/>
        </w:rPr>
        <w:t xml:space="preserve">The </w:t>
      </w:r>
      <w:r w:rsidRPr="00A93BB5">
        <w:rPr>
          <w:rFonts w:ascii="Arial" w:hAnsi="Arial" w:cs="Arial"/>
          <w:b/>
          <w:bCs/>
          <w:noProof/>
          <w:lang w:eastAsia="zh-CN"/>
        </w:rPr>
        <w:t>Biosecurity Victoria (BV) division</w:t>
      </w:r>
      <w:r w:rsidRPr="00A93BB5">
        <w:rPr>
          <w:rFonts w:ascii="Arial" w:hAnsi="Arial" w:cs="Arial"/>
          <w:noProof/>
          <w:lang w:eastAsia="zh-CN"/>
        </w:rPr>
        <w:t xml:space="preserve"> delivers a broad range of activities that, in partnership with industry and community, serve to protect the agriculture sector, community and environment from biosecurity threats and effectively regulate welfare and domestic animal issues. Key services include:</w:t>
      </w:r>
    </w:p>
    <w:p w14:paraId="5356A93B" w14:textId="77777777" w:rsidR="00CD5726" w:rsidRPr="00A93BB5" w:rsidRDefault="00CD5726" w:rsidP="005F5458">
      <w:pPr>
        <w:keepNext/>
        <w:numPr>
          <w:ilvl w:val="0"/>
          <w:numId w:val="19"/>
        </w:numPr>
        <w:spacing w:line="240" w:lineRule="auto"/>
        <w:rPr>
          <w:rFonts w:ascii="Arial" w:hAnsi="Arial" w:cs="Arial"/>
          <w:noProof/>
          <w:lang w:eastAsia="zh-CN"/>
        </w:rPr>
      </w:pPr>
      <w:r w:rsidRPr="00A93BB5">
        <w:rPr>
          <w:rFonts w:ascii="Arial" w:hAnsi="Arial" w:cs="Arial"/>
          <w:noProof/>
          <w:lang w:eastAsia="zh-CN"/>
        </w:rPr>
        <w:t>Maintaining and improving access to domestic and international markets for Victorian products</w:t>
      </w:r>
    </w:p>
    <w:p w14:paraId="3EA72C4D" w14:textId="77777777" w:rsidR="00CD5726" w:rsidRPr="00A93BB5" w:rsidRDefault="00CD5726" w:rsidP="005F5458">
      <w:pPr>
        <w:keepNext/>
        <w:numPr>
          <w:ilvl w:val="0"/>
          <w:numId w:val="19"/>
        </w:numPr>
        <w:spacing w:line="240" w:lineRule="auto"/>
        <w:rPr>
          <w:rFonts w:ascii="Arial" w:hAnsi="Arial" w:cs="Arial"/>
          <w:noProof/>
          <w:lang w:eastAsia="zh-CN"/>
        </w:rPr>
      </w:pPr>
      <w:r w:rsidRPr="00A93BB5">
        <w:rPr>
          <w:rFonts w:ascii="Arial" w:hAnsi="Arial" w:cs="Arial"/>
          <w:noProof/>
          <w:lang w:eastAsia="zh-CN"/>
        </w:rPr>
        <w:t>Preparing for, responding to, and facilitating recovery from biosecurity emergencies</w:t>
      </w:r>
    </w:p>
    <w:p w14:paraId="2E5B6715" w14:textId="77777777" w:rsidR="00CD5726" w:rsidRPr="00A93BB5" w:rsidRDefault="00CD5726" w:rsidP="005F5458">
      <w:pPr>
        <w:keepNext/>
        <w:numPr>
          <w:ilvl w:val="0"/>
          <w:numId w:val="19"/>
        </w:numPr>
        <w:spacing w:line="240" w:lineRule="auto"/>
        <w:rPr>
          <w:rFonts w:ascii="Arial" w:hAnsi="Arial" w:cs="Arial"/>
          <w:noProof/>
          <w:lang w:eastAsia="zh-CN"/>
        </w:rPr>
      </w:pPr>
      <w:r w:rsidRPr="00A93BB5">
        <w:rPr>
          <w:rFonts w:ascii="Arial" w:hAnsi="Arial" w:cs="Arial"/>
          <w:noProof/>
          <w:lang w:eastAsia="zh-CN"/>
        </w:rPr>
        <w:t>Ensuring early detection and preventing the introduction and spread of plant and animal pests/diseases and invasive species</w:t>
      </w:r>
    </w:p>
    <w:p w14:paraId="038E53B2" w14:textId="77777777" w:rsidR="00CD5726" w:rsidRPr="00A93BB5" w:rsidRDefault="00CD5726" w:rsidP="005F5458">
      <w:pPr>
        <w:keepNext/>
        <w:numPr>
          <w:ilvl w:val="0"/>
          <w:numId w:val="19"/>
        </w:numPr>
        <w:spacing w:line="240" w:lineRule="auto"/>
        <w:rPr>
          <w:rFonts w:ascii="Arial" w:hAnsi="Arial" w:cs="Arial"/>
          <w:noProof/>
          <w:lang w:eastAsia="zh-CN"/>
        </w:rPr>
      </w:pPr>
      <w:r w:rsidRPr="00A93BB5">
        <w:rPr>
          <w:rFonts w:ascii="Arial" w:hAnsi="Arial" w:cs="Arial"/>
          <w:noProof/>
          <w:lang w:eastAsia="zh-CN"/>
        </w:rPr>
        <w:t>Ensuring compliance with responsibilities associated with animal welfare, chemical use, invasive species, plant and animal pest and diseases through education and enforcement</w:t>
      </w:r>
    </w:p>
    <w:p w14:paraId="062D7696" w14:textId="77777777" w:rsidR="00CD5726" w:rsidRPr="00A93BB5" w:rsidRDefault="00CD5726" w:rsidP="005F5458">
      <w:pPr>
        <w:keepNext/>
        <w:numPr>
          <w:ilvl w:val="0"/>
          <w:numId w:val="19"/>
        </w:numPr>
        <w:spacing w:line="240" w:lineRule="auto"/>
        <w:rPr>
          <w:rFonts w:ascii="Arial" w:hAnsi="Arial" w:cs="Arial"/>
          <w:noProof/>
          <w:lang w:eastAsia="zh-CN"/>
        </w:rPr>
      </w:pPr>
      <w:r w:rsidRPr="00A93BB5">
        <w:rPr>
          <w:rFonts w:ascii="Arial" w:hAnsi="Arial" w:cs="Arial"/>
          <w:noProof/>
          <w:lang w:eastAsia="zh-CN"/>
        </w:rPr>
        <w:t>Supporting enhancing traceability and product integrity across the agricultural supply chain</w:t>
      </w:r>
    </w:p>
    <w:p w14:paraId="192AFE55" w14:textId="77777777" w:rsidR="00CD5726" w:rsidRPr="00CB49E2" w:rsidRDefault="00CD5726" w:rsidP="005F5458">
      <w:pPr>
        <w:keepNext/>
        <w:numPr>
          <w:ilvl w:val="0"/>
          <w:numId w:val="19"/>
        </w:numPr>
        <w:spacing w:line="240" w:lineRule="auto"/>
        <w:rPr>
          <w:rFonts w:ascii="Arial" w:hAnsi="Arial" w:cs="Arial"/>
          <w:noProof/>
          <w:lang w:eastAsia="zh-CN"/>
        </w:rPr>
      </w:pPr>
      <w:r w:rsidRPr="00A93BB5">
        <w:rPr>
          <w:rFonts w:ascii="Arial" w:hAnsi="Arial" w:cs="Arial"/>
          <w:noProof/>
          <w:lang w:eastAsia="zh-CN"/>
        </w:rPr>
        <w:t>Scientific and domestic animal license regulation services</w:t>
      </w:r>
    </w:p>
    <w:p w14:paraId="216BD24E" w14:textId="77777777" w:rsidR="00CD5726" w:rsidRDefault="00CD5726" w:rsidP="00CD5726">
      <w:pPr>
        <w:pStyle w:val="paragraph"/>
        <w:spacing w:before="0" w:beforeAutospacing="0" w:after="0" w:afterAutospacing="0"/>
        <w:textAlignment w:val="baseline"/>
        <w:rPr>
          <w:rStyle w:val="normaltextrun"/>
          <w:rFonts w:ascii="Arial" w:hAnsi="Arial" w:cs="Arial"/>
          <w:i/>
          <w:iCs/>
          <w:color w:val="000000"/>
          <w:sz w:val="20"/>
          <w:szCs w:val="20"/>
        </w:rPr>
      </w:pPr>
    </w:p>
    <w:p w14:paraId="406FC27E" w14:textId="77777777" w:rsidR="00CD5726" w:rsidRPr="006D767A" w:rsidRDefault="00CD5726" w:rsidP="00CD5726">
      <w:pPr>
        <w:pStyle w:val="paragraph"/>
        <w:spacing w:before="0" w:beforeAutospacing="0" w:after="0" w:afterAutospacing="0"/>
        <w:textAlignment w:val="baseline"/>
        <w:rPr>
          <w:rFonts w:ascii="Arial" w:hAnsi="Arial" w:cs="Arial"/>
          <w:i/>
          <w:iCs/>
          <w:color w:val="000000"/>
          <w:sz w:val="20"/>
          <w:szCs w:val="20"/>
        </w:rPr>
      </w:pPr>
      <w:r>
        <w:rPr>
          <w:rStyle w:val="normaltextrun"/>
          <w:rFonts w:ascii="Arial" w:hAnsi="Arial" w:cs="Arial"/>
          <w:i/>
          <w:iCs/>
          <w:color w:val="000000"/>
          <w:sz w:val="20"/>
          <w:szCs w:val="20"/>
        </w:rPr>
        <w:t>The Branch</w:t>
      </w:r>
    </w:p>
    <w:p w14:paraId="1A85328B" w14:textId="77777777" w:rsidR="00CD5726" w:rsidRPr="00B52D5B" w:rsidRDefault="00CD5726" w:rsidP="00CD5726">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rFonts w:ascii="Arial" w:hAnsi="Arial"/>
          <w:noProof/>
          <w:szCs w:val="22"/>
          <w:lang w:eastAsia="zh-CN"/>
        </w:rPr>
      </w:pPr>
      <w:r>
        <w:rPr>
          <w:rStyle w:val="normaltextrun"/>
          <w:rFonts w:ascii="Arial" w:hAnsi="Arial" w:cs="Arial"/>
        </w:rPr>
        <w:t xml:space="preserve">The </w:t>
      </w:r>
      <w:r>
        <w:rPr>
          <w:rStyle w:val="normaltextrun"/>
          <w:rFonts w:ascii="Arial" w:hAnsi="Arial" w:cs="Arial"/>
          <w:b/>
          <w:bCs/>
        </w:rPr>
        <w:t>Plants Chemicals and Invasives (PCI) branch</w:t>
      </w:r>
      <w:r>
        <w:rPr>
          <w:rStyle w:val="normaltextrun"/>
          <w:rFonts w:ascii="Arial" w:hAnsi="Arial" w:cs="Arial"/>
        </w:rPr>
        <w:t xml:space="preserve"> </w:t>
      </w:r>
      <w:r w:rsidRPr="00037DA9">
        <w:rPr>
          <w:rFonts w:ascii="Arial" w:hAnsi="Arial" w:cs="Arial"/>
        </w:rPr>
        <w:t>delivers a range of compliance activities and services to enable market access for Victoria's horticultural sector and to protect the state from emerging risks associated with exotic pests, apiary pests, marine pests, and high-risk plants and animals. PCI also supports Victoria's agriculture and natural environment from the impacts of established invasive pests, and chemical use.  An important element of PCI’s focus is delivering targeted programs that support voluntary compliance through community and industry engagement and educational programs. The branch also delivers essential agricultural regulatory services for Victoria (including NLIS, Tags</w:t>
      </w:r>
      <w:r>
        <w:rPr>
          <w:rFonts w:ascii="Arial" w:hAnsi="Arial" w:cs="Arial"/>
        </w:rPr>
        <w:t xml:space="preserve"> </w:t>
      </w:r>
      <w:r w:rsidRPr="00037DA9">
        <w:rPr>
          <w:rFonts w:ascii="Arial" w:hAnsi="Arial" w:cs="Arial"/>
        </w:rPr>
        <w:t>online, bee registrations, chemical permits and market access permissions) through the Biosecurity Service Centre.</w:t>
      </w:r>
      <w:r w:rsidRPr="00285746">
        <w:rPr>
          <w:rFonts w:cs="Calibri"/>
        </w:rPr>
        <w:br/>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66D4D65" w14:textId="65DDBEFF" w:rsidR="00655E33" w:rsidRPr="00655E33" w:rsidRDefault="00655E33" w:rsidP="00B55AD1">
      <w:pPr>
        <w:pStyle w:val="ListParagraph"/>
        <w:numPr>
          <w:ilvl w:val="0"/>
          <w:numId w:val="16"/>
        </w:numPr>
        <w:spacing w:before="0" w:after="100" w:afterAutospacing="1" w:line="300" w:lineRule="atLeast"/>
        <w:rPr>
          <w:rFonts w:ascii="Arial" w:hAnsi="Arial"/>
          <w:szCs w:val="22"/>
        </w:rPr>
      </w:pPr>
      <w:r w:rsidRPr="00655E33">
        <w:rPr>
          <w:rFonts w:ascii="Arial" w:hAnsi="Arial"/>
          <w:szCs w:val="22"/>
        </w:rPr>
        <w:t>Lead, manage and support a team of Biosecurity Officers in the South West Region, including recruitment, performance management, mentoring, and the identification and delivery of learning and development opportunities and professional development programs.</w:t>
      </w:r>
      <w:r>
        <w:rPr>
          <w:rFonts w:ascii="Arial" w:hAnsi="Arial"/>
          <w:szCs w:val="22"/>
        </w:rPr>
        <w:br/>
      </w:r>
    </w:p>
    <w:p w14:paraId="04F8C626" w14:textId="594374FB" w:rsidR="00655E33" w:rsidRPr="00655E33" w:rsidRDefault="00655E33" w:rsidP="00B55AD1">
      <w:pPr>
        <w:pStyle w:val="ListParagraph"/>
        <w:numPr>
          <w:ilvl w:val="0"/>
          <w:numId w:val="16"/>
        </w:numPr>
        <w:spacing w:before="0" w:after="100" w:afterAutospacing="1" w:line="300" w:lineRule="atLeast"/>
        <w:rPr>
          <w:rFonts w:ascii="Arial" w:hAnsi="Arial"/>
          <w:szCs w:val="22"/>
        </w:rPr>
      </w:pPr>
      <w:r w:rsidRPr="00655E33">
        <w:rPr>
          <w:rFonts w:ascii="Arial" w:hAnsi="Arial"/>
          <w:szCs w:val="22"/>
        </w:rPr>
        <w:t>Plan, coordinate, deliver and evaluate invasive plant and animal, plant biosecurity, and agricultural chemical projects at a regional level, including resource allocation, priority setting, stakeholder engagement, and the resolution of complex operational service delivery issues.</w:t>
      </w:r>
      <w:r>
        <w:rPr>
          <w:rFonts w:ascii="Arial" w:hAnsi="Arial"/>
          <w:szCs w:val="22"/>
        </w:rPr>
        <w:br/>
      </w:r>
    </w:p>
    <w:p w14:paraId="55AFE107" w14:textId="0BEB98DA" w:rsidR="00655E33" w:rsidRPr="00655E33" w:rsidRDefault="00655E33" w:rsidP="00B55AD1">
      <w:pPr>
        <w:pStyle w:val="ListParagraph"/>
        <w:numPr>
          <w:ilvl w:val="0"/>
          <w:numId w:val="16"/>
        </w:numPr>
        <w:spacing w:before="0" w:after="100" w:afterAutospacing="1" w:line="300" w:lineRule="atLeast"/>
        <w:rPr>
          <w:rFonts w:ascii="Arial" w:hAnsi="Arial"/>
          <w:szCs w:val="22"/>
        </w:rPr>
      </w:pPr>
      <w:r w:rsidRPr="00655E33">
        <w:rPr>
          <w:rFonts w:ascii="Arial" w:hAnsi="Arial"/>
          <w:szCs w:val="22"/>
        </w:rPr>
        <w:t>Prepare high</w:t>
      </w:r>
      <w:r w:rsidRPr="00655E33">
        <w:rPr>
          <w:rFonts w:ascii="Arial" w:hAnsi="Arial"/>
          <w:szCs w:val="22"/>
        </w:rPr>
        <w:noBreakHyphen/>
        <w:t>quality reports, briefs, and correspondence relating to biosecurity projects, including matters relating to resourcing, operations, compliance, planning, and program performance.</w:t>
      </w:r>
      <w:r>
        <w:rPr>
          <w:rFonts w:ascii="Arial" w:hAnsi="Arial"/>
          <w:szCs w:val="22"/>
        </w:rPr>
        <w:br/>
      </w:r>
    </w:p>
    <w:p w14:paraId="57589FC9" w14:textId="1F283EE2" w:rsidR="00655E33" w:rsidRPr="00655E33" w:rsidRDefault="00655E33" w:rsidP="00B55AD1">
      <w:pPr>
        <w:pStyle w:val="ListParagraph"/>
        <w:numPr>
          <w:ilvl w:val="0"/>
          <w:numId w:val="16"/>
        </w:numPr>
        <w:spacing w:before="0" w:after="100" w:afterAutospacing="1" w:line="300" w:lineRule="atLeast"/>
        <w:rPr>
          <w:rFonts w:ascii="Arial" w:hAnsi="Arial"/>
          <w:szCs w:val="22"/>
        </w:rPr>
      </w:pPr>
      <w:r w:rsidRPr="00655E33">
        <w:rPr>
          <w:rFonts w:ascii="Arial" w:hAnsi="Arial"/>
          <w:szCs w:val="22"/>
        </w:rPr>
        <w:t>Work collaboratively with departmental staff, community members, public and private land managers, local government, industry, and other key stakeholders to deliver invasive plant and animal projects</w:t>
      </w:r>
      <w:r w:rsidR="00211EAB">
        <w:rPr>
          <w:rFonts w:ascii="Arial" w:hAnsi="Arial"/>
          <w:szCs w:val="22"/>
        </w:rPr>
        <w:t xml:space="preserve">, </w:t>
      </w:r>
      <w:r w:rsidR="00211EAB" w:rsidRPr="009A7805">
        <w:rPr>
          <w:rFonts w:cs="Calibri"/>
          <w:lang w:val="en-US"/>
        </w:rPr>
        <w:t>plant biosecurity and agricultural chemical programs</w:t>
      </w:r>
      <w:r w:rsidRPr="00655E33">
        <w:rPr>
          <w:rFonts w:ascii="Arial" w:hAnsi="Arial"/>
          <w:szCs w:val="22"/>
        </w:rPr>
        <w:t xml:space="preserve"> and effectively address community concerns and emerging biosecurity risks.</w:t>
      </w:r>
      <w:r>
        <w:rPr>
          <w:rFonts w:ascii="Arial" w:hAnsi="Arial"/>
          <w:szCs w:val="22"/>
        </w:rPr>
        <w:br/>
      </w:r>
    </w:p>
    <w:p w14:paraId="7DF6BE7A" w14:textId="214C2322" w:rsidR="00655E33" w:rsidRPr="00655E33" w:rsidRDefault="00655E33" w:rsidP="00B55AD1">
      <w:pPr>
        <w:pStyle w:val="ListParagraph"/>
        <w:numPr>
          <w:ilvl w:val="0"/>
          <w:numId w:val="16"/>
        </w:numPr>
        <w:spacing w:before="0" w:after="100" w:afterAutospacing="1" w:line="300" w:lineRule="atLeast"/>
        <w:rPr>
          <w:rFonts w:ascii="Arial" w:hAnsi="Arial"/>
          <w:szCs w:val="22"/>
        </w:rPr>
      </w:pPr>
      <w:r w:rsidRPr="00655E33">
        <w:rPr>
          <w:rFonts w:ascii="Arial" w:hAnsi="Arial"/>
          <w:szCs w:val="22"/>
        </w:rPr>
        <w:t>Contribute to biosecurity, agriculture relief, and recovery emergency preparedness and response activities, including participation in incident management, operational responses, and post</w:t>
      </w:r>
      <w:r w:rsidRPr="00655E33">
        <w:rPr>
          <w:rFonts w:ascii="Arial" w:hAnsi="Arial"/>
          <w:szCs w:val="22"/>
        </w:rPr>
        <w:noBreakHyphen/>
        <w:t>incident recovery activities as required.</w:t>
      </w:r>
      <w:r>
        <w:rPr>
          <w:rFonts w:ascii="Arial" w:hAnsi="Arial"/>
          <w:szCs w:val="22"/>
        </w:rPr>
        <w:br/>
      </w:r>
    </w:p>
    <w:p w14:paraId="4E4C1943" w14:textId="77777777" w:rsidR="0063202D" w:rsidRPr="00655E33" w:rsidRDefault="0063202D" w:rsidP="00B55AD1">
      <w:pPr>
        <w:numPr>
          <w:ilvl w:val="0"/>
          <w:numId w:val="16"/>
        </w:numPr>
        <w:spacing w:before="0" w:line="240" w:lineRule="auto"/>
        <w:ind w:left="357" w:hanging="357"/>
        <w:rPr>
          <w:rFonts w:ascii="Arial" w:hAnsi="Arial"/>
          <w:szCs w:val="22"/>
        </w:rPr>
      </w:pPr>
      <w:r w:rsidRPr="00655E33">
        <w:rPr>
          <w:rFonts w:ascii="Arial" w:hAnsi="Arial"/>
          <w:szCs w:val="22"/>
        </w:rPr>
        <w:t>To practice cultural safety by creating environments, relationships and systems free from racism and discrimination so that people can feel safe, valued and able to participate.</w:t>
      </w:r>
    </w:p>
    <w:p w14:paraId="3D3807B0" w14:textId="74CD380F"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67CFCACF"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r w:rsidR="00354007">
        <w:rPr>
          <w:rFonts w:ascii="Arial" w:hAnsi="Arial" w:cs="Arial"/>
          <w:b/>
          <w:color w:val="363534"/>
          <w:szCs w:val="22"/>
        </w:rPr>
        <w:br/>
      </w:r>
    </w:p>
    <w:p w14:paraId="62D7D1CD" w14:textId="06785014" w:rsidR="00B94434" w:rsidRPr="00B94434" w:rsidRDefault="00B94434" w:rsidP="005F5458">
      <w:pPr>
        <w:numPr>
          <w:ilvl w:val="0"/>
          <w:numId w:val="20"/>
        </w:numPr>
        <w:spacing w:before="0" w:line="240" w:lineRule="auto"/>
        <w:rPr>
          <w:rFonts w:ascii="Arial" w:hAnsi="Arial"/>
          <w:szCs w:val="22"/>
        </w:rPr>
      </w:pPr>
      <w:r w:rsidRPr="00B94434">
        <w:rPr>
          <w:rFonts w:ascii="Arial" w:hAnsi="Arial"/>
          <w:szCs w:val="22"/>
        </w:rPr>
        <w:t>Demonstrated knowledge and experience in project management, including the ability to plan, implement, monitor and evaluate complex programs and resolve operational service delivery issues in line with strategic and operational objectives.</w:t>
      </w:r>
    </w:p>
    <w:p w14:paraId="0C98890E" w14:textId="6D4EE371" w:rsidR="00B94434" w:rsidRPr="00B94434" w:rsidRDefault="00B94434" w:rsidP="005F5458">
      <w:pPr>
        <w:numPr>
          <w:ilvl w:val="0"/>
          <w:numId w:val="20"/>
        </w:numPr>
        <w:spacing w:before="0" w:line="240" w:lineRule="auto"/>
        <w:rPr>
          <w:rFonts w:ascii="Arial" w:hAnsi="Arial"/>
          <w:szCs w:val="22"/>
        </w:rPr>
      </w:pPr>
      <w:r w:rsidRPr="00B94434">
        <w:rPr>
          <w:rFonts w:ascii="Arial" w:hAnsi="Arial"/>
          <w:szCs w:val="22"/>
        </w:rPr>
        <w:t>Demonstrated experience in leading and managing teams, including supervision, performance management, staff development and mentoring, and the design and implementation of professional development programs.</w:t>
      </w:r>
    </w:p>
    <w:p w14:paraId="21AECCF4" w14:textId="77C21FE7" w:rsidR="00B94434" w:rsidRDefault="00B94434" w:rsidP="005F5458">
      <w:pPr>
        <w:numPr>
          <w:ilvl w:val="0"/>
          <w:numId w:val="20"/>
        </w:numPr>
        <w:spacing w:before="0" w:line="240" w:lineRule="auto"/>
        <w:rPr>
          <w:rFonts w:ascii="Arial" w:hAnsi="Arial"/>
          <w:szCs w:val="22"/>
        </w:rPr>
      </w:pPr>
      <w:r w:rsidRPr="00B94434">
        <w:rPr>
          <w:rFonts w:ascii="Arial" w:hAnsi="Arial"/>
          <w:szCs w:val="22"/>
        </w:rPr>
        <w:t>Demonstrated experience in managing biosecurity</w:t>
      </w:r>
      <w:r w:rsidRPr="00B94434">
        <w:rPr>
          <w:rFonts w:ascii="Cambria Math" w:hAnsi="Cambria Math" w:cs="Cambria Math"/>
          <w:szCs w:val="22"/>
        </w:rPr>
        <w:t>‑</w:t>
      </w:r>
      <w:r w:rsidRPr="00B94434">
        <w:rPr>
          <w:rFonts w:ascii="Arial" w:hAnsi="Arial"/>
          <w:szCs w:val="22"/>
        </w:rPr>
        <w:t>related projects</w:t>
      </w:r>
      <w:r w:rsidR="00396CBB">
        <w:rPr>
          <w:rFonts w:ascii="Arial" w:hAnsi="Arial"/>
          <w:szCs w:val="22"/>
        </w:rPr>
        <w:t xml:space="preserve">, </w:t>
      </w:r>
      <w:r w:rsidRPr="00B94434">
        <w:rPr>
          <w:rFonts w:ascii="Arial" w:hAnsi="Arial"/>
          <w:szCs w:val="22"/>
        </w:rPr>
        <w:t>with proven ability to liaise, negotiate and collaborate with a broad range of internal and external stakeholders.</w:t>
      </w:r>
    </w:p>
    <w:p w14:paraId="434A06DB" w14:textId="09D97DF7" w:rsidR="00B94434" w:rsidRPr="00B55AD1" w:rsidRDefault="00B94434" w:rsidP="00B94434">
      <w:pPr>
        <w:numPr>
          <w:ilvl w:val="0"/>
          <w:numId w:val="20"/>
        </w:numPr>
        <w:spacing w:before="0" w:line="240" w:lineRule="auto"/>
        <w:rPr>
          <w:rFonts w:ascii="Arial" w:hAnsi="Arial"/>
          <w:szCs w:val="22"/>
        </w:rPr>
      </w:pPr>
      <w:r w:rsidRPr="00B94434">
        <w:rPr>
          <w:rFonts w:ascii="Arial" w:hAnsi="Arial"/>
          <w:szCs w:val="22"/>
        </w:rPr>
        <w:t>Highly developed written and verbal communication skills, including the ability to prepare detailed reports, briefs and correspondence on complex and sensitive issues, and to deliver clear and effective presentations to internal and external audiences</w:t>
      </w:r>
      <w:r>
        <w:rPr>
          <w:rFonts w:ascii="Arial" w:hAnsi="Arial"/>
          <w:szCs w:val="22"/>
        </w:rPr>
        <w:t xml:space="preserve">. </w:t>
      </w:r>
    </w:p>
    <w:p w14:paraId="18996617" w14:textId="272740B3" w:rsidR="00B94434" w:rsidRPr="00B94434" w:rsidRDefault="00B94434" w:rsidP="005F5458">
      <w:pPr>
        <w:numPr>
          <w:ilvl w:val="0"/>
          <w:numId w:val="20"/>
        </w:numPr>
        <w:spacing w:before="0" w:line="240" w:lineRule="auto"/>
        <w:rPr>
          <w:rFonts w:ascii="Arial" w:hAnsi="Arial"/>
          <w:szCs w:val="22"/>
        </w:rPr>
      </w:pPr>
      <w:r w:rsidRPr="00B94434">
        <w:rPr>
          <w:rFonts w:ascii="Arial" w:hAnsi="Arial"/>
          <w:szCs w:val="22"/>
        </w:rPr>
        <w:t>Proven ability to interpret and apply legislation, undertake compliance and regulatory activities, and conduct investigations into alleged breaches, including the ability to gather evidence, prepare documentation, and support enforcement or legal proceedings where required.</w:t>
      </w:r>
    </w:p>
    <w:p w14:paraId="0A798DFC" w14:textId="77777777" w:rsidR="00A1436A" w:rsidRPr="00396CBB" w:rsidRDefault="00A1436A" w:rsidP="00396CBB">
      <w:pPr>
        <w:spacing w:before="0" w:line="240" w:lineRule="auto"/>
        <w:rPr>
          <w:rFonts w:ascii="Arial" w:hAnsi="Arial"/>
          <w:szCs w:val="22"/>
        </w:rPr>
      </w:pPr>
    </w:p>
    <w:p w14:paraId="6C0154D8" w14:textId="30C82D2B" w:rsidR="00A1436A" w:rsidRPr="00C95E16" w:rsidRDefault="00A1436A" w:rsidP="00A1436A">
      <w:pPr>
        <w:pStyle w:val="paragraph"/>
        <w:spacing w:before="0" w:beforeAutospacing="0" w:after="0" w:afterAutospacing="0"/>
        <w:textAlignment w:val="baseline"/>
        <w:rPr>
          <w:rFonts w:asciiTheme="minorHAnsi" w:hAnsiTheme="minorHAnsi" w:cstheme="minorHAnsi"/>
          <w:b/>
          <w:color w:val="232222" w:themeColor="text1"/>
          <w:sz w:val="20"/>
          <w:szCs w:val="22"/>
        </w:rPr>
      </w:pPr>
      <w:r w:rsidRPr="00C95E16">
        <w:rPr>
          <w:rFonts w:asciiTheme="minorHAnsi" w:hAnsiTheme="minorHAnsi" w:cstheme="minorHAnsi"/>
          <w:b/>
          <w:color w:val="232222" w:themeColor="text1"/>
          <w:sz w:val="20"/>
          <w:szCs w:val="22"/>
        </w:rPr>
        <w:t>Mandatory qualification  </w:t>
      </w:r>
      <w:r>
        <w:rPr>
          <w:rFonts w:asciiTheme="minorHAnsi" w:hAnsiTheme="minorHAnsi" w:cstheme="minorHAnsi"/>
          <w:b/>
          <w:color w:val="232222" w:themeColor="text1"/>
          <w:sz w:val="20"/>
          <w:szCs w:val="22"/>
        </w:rPr>
        <w:br/>
      </w:r>
    </w:p>
    <w:p w14:paraId="0A20CCDF" w14:textId="77777777" w:rsidR="00A1436A" w:rsidRPr="00210A21" w:rsidRDefault="00A1436A" w:rsidP="005F5458">
      <w:pPr>
        <w:pStyle w:val="normalnumbered"/>
        <w:numPr>
          <w:ilvl w:val="0"/>
          <w:numId w:val="16"/>
        </w:numPr>
        <w:rPr>
          <w:rFonts w:asciiTheme="minorHAnsi" w:hAnsiTheme="minorHAnsi" w:cstheme="minorHAnsi"/>
        </w:rPr>
      </w:pPr>
      <w:r w:rsidRPr="00C95E16">
        <w:rPr>
          <w:rFonts w:asciiTheme="minorHAnsi" w:hAnsiTheme="minorHAnsi" w:cstheme="minorHAnsi"/>
        </w:rPr>
        <w:t xml:space="preserve">Tertiary degree in Agricultural Science, Science or an equivalent science qualification. Candidates must have these qualifications to be considered </w:t>
      </w:r>
      <w:proofErr w:type="gramStart"/>
      <w:r w:rsidRPr="00C95E16">
        <w:rPr>
          <w:rFonts w:asciiTheme="minorHAnsi" w:hAnsiTheme="minorHAnsi" w:cstheme="minorHAnsi"/>
        </w:rPr>
        <w:t>eligible</w:t>
      </w:r>
      <w:proofErr w:type="gramEnd"/>
      <w:r w:rsidRPr="00C95E16">
        <w:rPr>
          <w:rFonts w:asciiTheme="minorHAnsi" w:hAnsiTheme="minorHAnsi" w:cstheme="minorHAnsi"/>
        </w:rPr>
        <w:t xml:space="preserve"> and verification is required prior to appointment. </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7174A895" w14:textId="77777777" w:rsidR="00E179D5" w:rsidRPr="00495B3B" w:rsidRDefault="00E179D5" w:rsidP="00E179D5">
      <w:pPr>
        <w:spacing w:before="60" w:after="0" w:line="240" w:lineRule="auto"/>
        <w:rPr>
          <w:rFonts w:ascii="Arial" w:hAnsi="Arial" w:cs="Arial"/>
          <w:color w:val="000000"/>
          <w:lang w:eastAsia="zh-CN"/>
        </w:rPr>
      </w:pPr>
    </w:p>
    <w:p w14:paraId="029EC77D" w14:textId="77777777" w:rsidR="00E179D5" w:rsidRDefault="00E179D5" w:rsidP="005F5458">
      <w:pPr>
        <w:pStyle w:val="ListParagraph"/>
        <w:numPr>
          <w:ilvl w:val="0"/>
          <w:numId w:val="16"/>
        </w:numPr>
        <w:spacing w:before="60" w:line="240" w:lineRule="auto"/>
        <w:jc w:val="both"/>
      </w:pPr>
      <w:bookmarkStart w:id="2" w:name="_Hlk102550785"/>
      <w:r w:rsidRPr="00E179D5">
        <w:rPr>
          <w:b/>
          <w:bCs/>
        </w:rPr>
        <w:t>Personal Attributes: Working Collaboratively</w:t>
      </w:r>
      <w:r>
        <w:t xml:space="preserve"> Builds trust and rapport with others; Sets common goals through a high degree of empathy; Display willingness to share control and responsibility with peers, the service, external partners, and community in the delivery of work and outcomes.</w:t>
      </w:r>
    </w:p>
    <w:p w14:paraId="585E71E3" w14:textId="77777777" w:rsidR="00E179D5" w:rsidRDefault="00E179D5" w:rsidP="00E179D5">
      <w:pPr>
        <w:pStyle w:val="ListParagraph"/>
        <w:spacing w:before="60" w:line="240" w:lineRule="auto"/>
        <w:ind w:left="360"/>
        <w:jc w:val="both"/>
        <w:rPr>
          <w:b/>
          <w:bCs/>
        </w:rPr>
      </w:pPr>
    </w:p>
    <w:p w14:paraId="615D814F" w14:textId="44890A57" w:rsidR="00E179D5" w:rsidRPr="00E179D5" w:rsidRDefault="00E179D5" w:rsidP="005F5458">
      <w:pPr>
        <w:pStyle w:val="ListParagraph"/>
        <w:numPr>
          <w:ilvl w:val="0"/>
          <w:numId w:val="16"/>
        </w:numPr>
        <w:spacing w:before="60" w:line="240" w:lineRule="auto"/>
        <w:jc w:val="both"/>
        <w:rPr>
          <w:b/>
          <w:bCs/>
        </w:rPr>
      </w:pPr>
      <w:r w:rsidRPr="00E179D5">
        <w:rPr>
          <w:b/>
          <w:bCs/>
        </w:rPr>
        <w:t>Enabling Delivery: Project Delivery</w:t>
      </w:r>
      <w:r>
        <w:t xml:space="preserve"> Define work activities required to deliver against outcomes intended in line with agreed timeframes, resources and ways of working.</w:t>
      </w:r>
    </w:p>
    <w:p w14:paraId="5B369DCC" w14:textId="77777777" w:rsidR="00E179D5" w:rsidRPr="00E179D5" w:rsidRDefault="00E179D5" w:rsidP="00E179D5">
      <w:pPr>
        <w:pStyle w:val="ListParagraph"/>
        <w:spacing w:before="60" w:line="240" w:lineRule="auto"/>
        <w:ind w:left="360"/>
        <w:jc w:val="both"/>
        <w:rPr>
          <w:b/>
          <w:bCs/>
        </w:rPr>
      </w:pPr>
    </w:p>
    <w:p w14:paraId="111E91DF" w14:textId="0C4DF50D" w:rsidR="005B53B6" w:rsidRPr="00B82E3C" w:rsidRDefault="005B53B6" w:rsidP="005F5458">
      <w:pPr>
        <w:pStyle w:val="ListParagraph"/>
        <w:numPr>
          <w:ilvl w:val="0"/>
          <w:numId w:val="16"/>
        </w:numPr>
        <w:spacing w:before="60" w:line="240" w:lineRule="auto"/>
        <w:jc w:val="both"/>
        <w:rPr>
          <w:b/>
          <w:bCs/>
        </w:rPr>
      </w:pPr>
      <w:r w:rsidRPr="00FE621D">
        <w:rPr>
          <w:b/>
          <w:bCs/>
        </w:rPr>
        <w:t xml:space="preserve">Meaningful </w:t>
      </w:r>
      <w:r w:rsidRPr="00D80446">
        <w:rPr>
          <w:b/>
          <w:bCs/>
        </w:rPr>
        <w:t>Outcomes:</w:t>
      </w:r>
      <w:r>
        <w:rPr>
          <w:b/>
          <w:bCs/>
        </w:rPr>
        <w:t xml:space="preserve"> </w:t>
      </w:r>
      <w:r w:rsidRPr="00B82E3C">
        <w:rPr>
          <w:b/>
          <w:bCs/>
        </w:rPr>
        <w:t>Innovation</w:t>
      </w:r>
      <w:r>
        <w:rPr>
          <w:b/>
          <w:bCs/>
        </w:rPr>
        <w:t xml:space="preserve"> a</w:t>
      </w:r>
      <w:r w:rsidRPr="00B82E3C">
        <w:rPr>
          <w:b/>
          <w:bCs/>
        </w:rPr>
        <w:t>n</w:t>
      </w:r>
      <w:r>
        <w:rPr>
          <w:b/>
          <w:bCs/>
        </w:rPr>
        <w:t xml:space="preserve">d </w:t>
      </w:r>
      <w:r w:rsidRPr="00B82E3C">
        <w:rPr>
          <w:b/>
          <w:bCs/>
        </w:rPr>
        <w:t>Continuous</w:t>
      </w:r>
      <w:r>
        <w:rPr>
          <w:b/>
          <w:bCs/>
        </w:rPr>
        <w:t xml:space="preserve"> </w:t>
      </w:r>
      <w:r w:rsidRPr="00B82E3C">
        <w:rPr>
          <w:b/>
          <w:bCs/>
        </w:rPr>
        <w:t>Improvement</w:t>
      </w:r>
      <w:r>
        <w:rPr>
          <w:b/>
          <w:bCs/>
        </w:rPr>
        <w:t>:</w:t>
      </w:r>
      <w:r w:rsidRPr="00B82E3C">
        <w:rPr>
          <w:b/>
          <w:bCs/>
        </w:rPr>
        <w:t xml:space="preserve"> </w:t>
      </w:r>
      <w:r w:rsidRPr="003A2B59">
        <w:t>Seeks opportunities for continuous improvement and ways to innovate; Offers suggestions and ideas, encourages others to do the same; Leverage on existing continuous improvement systems and procedures to improve outcomes, quality &amp; efficiency of work; Creates space for learning and innovation by seeking input and feedback from others.</w:t>
      </w:r>
    </w:p>
    <w:p w14:paraId="7FCE527F" w14:textId="77777777" w:rsidR="00E179D5" w:rsidRDefault="00E179D5" w:rsidP="00E179D5">
      <w:pPr>
        <w:pStyle w:val="ListParagraph"/>
        <w:spacing w:before="60" w:line="240" w:lineRule="auto"/>
        <w:ind w:left="360"/>
        <w:jc w:val="both"/>
      </w:pPr>
    </w:p>
    <w:p w14:paraId="293FCB4C" w14:textId="77777777" w:rsidR="00E179D5" w:rsidRDefault="00E179D5" w:rsidP="005F5458">
      <w:pPr>
        <w:pStyle w:val="ListParagraph"/>
        <w:numPr>
          <w:ilvl w:val="0"/>
          <w:numId w:val="16"/>
        </w:numPr>
        <w:spacing w:before="60" w:line="240" w:lineRule="auto"/>
        <w:jc w:val="both"/>
      </w:pPr>
      <w:r w:rsidRPr="00E179D5">
        <w:rPr>
          <w:b/>
          <w:bCs/>
        </w:rPr>
        <w:t>Emergency Management: Knowledge of how emergencies are managed</w:t>
      </w:r>
      <w:r>
        <w:t xml:space="preserve"> Understand emergency management principles, underpinning concepts, and roles and responsibilities of Government, agencies and the community before, during and after emergencies.</w:t>
      </w:r>
    </w:p>
    <w:p w14:paraId="1636FD3A" w14:textId="321C76AB" w:rsidR="00293B30" w:rsidRDefault="00293B30">
      <w:pPr>
        <w:rPr>
          <w:rFonts w:ascii="Arial" w:hAnsi="Arial" w:cs="Arial"/>
          <w:bCs/>
          <w:color w:val="442D97"/>
          <w:sz w:val="28"/>
          <w:szCs w:val="28"/>
          <w:lang w:eastAsia="zh-CN"/>
        </w:rPr>
      </w:pPr>
    </w:p>
    <w:p w14:paraId="72CE8D2C" w14:textId="5E30EE68"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EA06F5" w14:paraId="0870769F" w14:textId="77777777" w:rsidTr="00C5395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shd w:val="clear" w:color="auto" w:fill="auto"/>
          </w:tcPr>
          <w:p w14:paraId="363F428D" w14:textId="70CDE0C6" w:rsidR="00EA06F5" w:rsidRDefault="00EA06F5" w:rsidP="00C53954">
            <w:pPr>
              <w:rPr>
                <w:rStyle w:val="normaltextrun"/>
                <w:rFonts w:ascii="Arial" w:hAnsi="Arial"/>
                <w:shd w:val="clear" w:color="auto" w:fill="FFFFFF"/>
              </w:rPr>
            </w:pPr>
            <w:r w:rsidRPr="00495B3B">
              <w:rPr>
                <w:rFonts w:cs="Arial"/>
                <w:color w:val="1A1A1A"/>
              </w:rPr>
              <w:t>Financial Delegation Value</w:t>
            </w:r>
          </w:p>
        </w:tc>
        <w:tc>
          <w:tcPr>
            <w:tcW w:w="6803" w:type="dxa"/>
            <w:tcBorders>
              <w:top w:val="single" w:sz="8" w:space="0" w:color="201547" w:themeColor="text2"/>
              <w:left w:val="nil"/>
              <w:bottom w:val="single" w:sz="8" w:space="0" w:color="201547" w:themeColor="text2"/>
              <w:right w:val="nil"/>
            </w:tcBorders>
            <w:shd w:val="clear" w:color="auto" w:fill="auto"/>
          </w:tcPr>
          <w:p w14:paraId="33E8E39B" w14:textId="7FEBF88B" w:rsidR="00EA06F5" w:rsidRDefault="00C53954" w:rsidP="00EA06F5">
            <w:pPr>
              <w:pStyle w:val="paragraph"/>
              <w:spacing w:before="0" w:beforeAutospacing="0" w:after="0" w:afterAutospacing="0" w:line="220" w:lineRule="atLeast"/>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sidRPr="00C53954">
              <w:rPr>
                <w:rFonts w:asciiTheme="minorHAnsi" w:hAnsiTheme="minorHAnsi" w:cstheme="minorHAnsi"/>
                <w:color w:val="111111" w:themeColor="text1" w:themeShade="80"/>
                <w:sz w:val="20"/>
                <w:szCs w:val="20"/>
              </w:rPr>
              <w:t>$</w:t>
            </w:r>
            <w:r w:rsidR="00EA06F5" w:rsidRPr="00EA06F5">
              <w:rPr>
                <w:rFonts w:asciiTheme="minorHAnsi" w:hAnsiTheme="minorHAnsi" w:cstheme="minorHAnsi"/>
                <w:color w:val="111111" w:themeColor="text1" w:themeShade="80"/>
                <w:sz w:val="20"/>
                <w:szCs w:val="20"/>
              </w:rPr>
              <w:t>50,000 A declaration of Private Interests will be required for positions with financial delegations of &gt;$20,000</w:t>
            </w:r>
          </w:p>
        </w:tc>
      </w:tr>
      <w:tr w:rsidR="00EA06F5" w14:paraId="4EEB01CE" w14:textId="77777777" w:rsidTr="00C811B6">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shd w:val="clear" w:color="auto" w:fill="auto"/>
            <w:hideMark/>
          </w:tcPr>
          <w:p w14:paraId="3A811355" w14:textId="77777777" w:rsidR="00EA06F5" w:rsidRDefault="00EA06F5" w:rsidP="00EA06F5">
            <w:pPr>
              <w:rPr>
                <w:rFonts w:cstheme="minorHAnsi"/>
                <w:color w:val="111111" w:themeColor="text1" w:themeShade="80"/>
              </w:rPr>
            </w:pPr>
            <w:r>
              <w:rPr>
                <w:rStyle w:val="normaltextrun"/>
                <w:rFonts w:ascii="Arial" w:hAnsi="Arial"/>
                <w:shd w:val="clear" w:color="auto" w:fill="FFFFFF"/>
              </w:rPr>
              <w:t>Authorisation</w:t>
            </w:r>
            <w:r>
              <w:rPr>
                <w:rStyle w:val="eop"/>
                <w:shd w:val="clear" w:color="auto" w:fill="FFFFFF"/>
              </w:rPr>
              <w:t> </w:t>
            </w:r>
          </w:p>
        </w:tc>
        <w:tc>
          <w:tcPr>
            <w:tcW w:w="6803" w:type="dxa"/>
            <w:tcBorders>
              <w:top w:val="single" w:sz="8" w:space="0" w:color="201547" w:themeColor="text2"/>
              <w:left w:val="nil"/>
              <w:bottom w:val="single" w:sz="8" w:space="0" w:color="201547" w:themeColor="text2"/>
              <w:right w:val="nil"/>
            </w:tcBorders>
          </w:tcPr>
          <w:p w14:paraId="04CF7B79" w14:textId="77777777" w:rsidR="00EA06F5" w:rsidRDefault="00EA06F5" w:rsidP="00EA06F5">
            <w:pPr>
              <w:pStyle w:val="paragraph"/>
              <w:spacing w:before="0" w:beforeAutospacing="0" w:after="0" w:afterAutospacing="0" w:line="220" w:lineRule="atLeast"/>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This position is a designated DEECA Authorised Officer and has responsibilities under  </w:t>
            </w:r>
          </w:p>
          <w:p w14:paraId="26C09166" w14:textId="77777777" w:rsidR="00EA06F5" w:rsidRDefault="00EA06F5" w:rsidP="00EA06F5">
            <w:pPr>
              <w:pStyle w:val="paragraph"/>
              <w:numPr>
                <w:ilvl w:val="0"/>
                <w:numId w:val="17"/>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Agricultural and Veterinary Chemicals (Control of Use) Act 1992</w:t>
            </w:r>
            <w:r>
              <w:rPr>
                <w:rFonts w:asciiTheme="minorHAnsi" w:hAnsiTheme="minorHAnsi" w:cstheme="minorHAnsi"/>
                <w:color w:val="111111" w:themeColor="text1" w:themeShade="80"/>
                <w:sz w:val="20"/>
                <w:szCs w:val="20"/>
              </w:rPr>
              <w:t xml:space="preserve"> </w:t>
            </w:r>
          </w:p>
          <w:p w14:paraId="4496B19F" w14:textId="77777777" w:rsidR="00EA06F5" w:rsidRDefault="00EA06F5" w:rsidP="00EA06F5">
            <w:pPr>
              <w:pStyle w:val="paragraph"/>
              <w:numPr>
                <w:ilvl w:val="0"/>
                <w:numId w:val="17"/>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Agricultural and Veterinary Chemicals (Control of Use) Regulations 2017</w:t>
            </w:r>
            <w:r>
              <w:rPr>
                <w:rFonts w:asciiTheme="minorHAnsi" w:hAnsiTheme="minorHAnsi" w:cstheme="minorHAnsi"/>
                <w:color w:val="111111" w:themeColor="text1" w:themeShade="80"/>
                <w:sz w:val="20"/>
                <w:szCs w:val="20"/>
              </w:rPr>
              <w:t>  </w:t>
            </w:r>
          </w:p>
          <w:p w14:paraId="64290A1C" w14:textId="77777777" w:rsidR="00EA06F5" w:rsidRDefault="00EA06F5" w:rsidP="00EA06F5">
            <w:pPr>
              <w:pStyle w:val="paragraph"/>
              <w:numPr>
                <w:ilvl w:val="0"/>
                <w:numId w:val="17"/>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Drugs, Poisons and Controlled Substances Act 1981</w:t>
            </w:r>
            <w:r>
              <w:rPr>
                <w:rFonts w:asciiTheme="minorHAnsi" w:hAnsiTheme="minorHAnsi" w:cstheme="minorHAnsi"/>
                <w:color w:val="111111" w:themeColor="text1" w:themeShade="80"/>
                <w:sz w:val="20"/>
                <w:szCs w:val="20"/>
              </w:rPr>
              <w:t xml:space="preserve">  </w:t>
            </w:r>
          </w:p>
          <w:p w14:paraId="1575BCDA" w14:textId="77777777" w:rsidR="00EA06F5" w:rsidRDefault="00EA06F5" w:rsidP="00EA06F5">
            <w:pPr>
              <w:pStyle w:val="paragraph"/>
              <w:numPr>
                <w:ilvl w:val="0"/>
                <w:numId w:val="17"/>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Catchment and Land Protection Act 1994</w:t>
            </w:r>
            <w:r>
              <w:rPr>
                <w:rFonts w:asciiTheme="minorHAnsi" w:hAnsiTheme="minorHAnsi" w:cstheme="minorHAnsi"/>
                <w:color w:val="111111" w:themeColor="text1" w:themeShade="80"/>
                <w:sz w:val="20"/>
                <w:szCs w:val="20"/>
              </w:rPr>
              <w:t xml:space="preserve"> </w:t>
            </w:r>
          </w:p>
          <w:p w14:paraId="60DAA127" w14:textId="77777777" w:rsidR="00EA06F5" w:rsidRDefault="00EA06F5" w:rsidP="00EA06F5">
            <w:pPr>
              <w:pStyle w:val="paragraph"/>
              <w:numPr>
                <w:ilvl w:val="0"/>
                <w:numId w:val="17"/>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Plant Biosecurity Act 2010</w:t>
            </w:r>
            <w:r>
              <w:rPr>
                <w:rFonts w:asciiTheme="minorHAnsi" w:hAnsiTheme="minorHAnsi" w:cstheme="minorHAnsi"/>
                <w:color w:val="111111" w:themeColor="text1" w:themeShade="80"/>
                <w:sz w:val="20"/>
                <w:szCs w:val="20"/>
              </w:rPr>
              <w:t xml:space="preserve"> </w:t>
            </w:r>
          </w:p>
          <w:p w14:paraId="3E654A95" w14:textId="77777777" w:rsidR="00EA06F5" w:rsidRDefault="00EA06F5" w:rsidP="00EA06F5">
            <w:pPr>
              <w:pStyle w:val="paragraph"/>
              <w:spacing w:before="0" w:beforeAutospacing="0" w:after="0" w:afterAutospacing="0" w:line="220" w:lineRule="atLeast"/>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lastRenderedPageBreak/>
              <w:t xml:space="preserve">An annual Declaration of Private Interests is required to be completed by all Authorised Officers. </w:t>
            </w:r>
          </w:p>
        </w:tc>
      </w:tr>
      <w:tr w:rsidR="00EA06F5" w14:paraId="1FB007D1" w14:textId="77777777" w:rsidTr="00C53954">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tcPr>
          <w:p w14:paraId="2DA7B37A" w14:textId="77777777" w:rsidR="00EA06F5" w:rsidRPr="00C53954" w:rsidRDefault="00EA06F5" w:rsidP="00C53954">
            <w:pPr>
              <w:spacing w:before="60" w:after="240" w:line="240" w:lineRule="auto"/>
              <w:ind w:right="113"/>
              <w:contextualSpacing/>
              <w:jc w:val="both"/>
              <w:outlineLvl w:val="1"/>
              <w:rPr>
                <w:rFonts w:ascii="Arial" w:hAnsi="Arial" w:cs="Arial"/>
                <w:color w:val="201547"/>
              </w:rPr>
            </w:pPr>
            <w:r w:rsidRPr="00C53954">
              <w:rPr>
                <w:rFonts w:ascii="Arial" w:hAnsi="Arial" w:cs="Arial"/>
                <w:color w:val="201547"/>
              </w:rPr>
              <w:lastRenderedPageBreak/>
              <w:t>The occupational health and safety    requirements of this position may include, but are not limited to:</w:t>
            </w:r>
          </w:p>
          <w:p w14:paraId="159D07BF" w14:textId="77777777" w:rsidR="00EA06F5" w:rsidRDefault="00EA06F5" w:rsidP="00C53954">
            <w:pPr>
              <w:rPr>
                <w:rFonts w:cstheme="minorHAnsi"/>
                <w:color w:val="111111" w:themeColor="text1" w:themeShade="80"/>
              </w:rPr>
            </w:pPr>
          </w:p>
        </w:tc>
        <w:tc>
          <w:tcPr>
            <w:tcW w:w="6803" w:type="dxa"/>
            <w:tcBorders>
              <w:top w:val="single" w:sz="8" w:space="0" w:color="201547" w:themeColor="text2"/>
              <w:left w:val="nil"/>
              <w:bottom w:val="single" w:sz="8" w:space="0" w:color="201547" w:themeColor="text2"/>
              <w:right w:val="nil"/>
            </w:tcBorders>
          </w:tcPr>
          <w:p w14:paraId="443ED53F"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Current Drivers Licence for a motor vehicle </w:t>
            </w:r>
          </w:p>
          <w:p w14:paraId="3987A7D5"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Hold a current Applied First Aid Certificate (Level 2 to be completed during probation period) </w:t>
            </w:r>
          </w:p>
          <w:p w14:paraId="243E56F8"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Vaccination against Q fever is recommended.  </w:t>
            </w:r>
          </w:p>
          <w:p w14:paraId="069B319A"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 xml:space="preserve">Field work including walking long distances </w:t>
            </w:r>
          </w:p>
          <w:p w14:paraId="0ACA9BB1"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Manual handling</w:t>
            </w:r>
          </w:p>
          <w:p w14:paraId="19C3985D"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Use of hazardous substances</w:t>
            </w:r>
          </w:p>
          <w:p w14:paraId="7FB8F110"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 xml:space="preserve">Emergency response work </w:t>
            </w:r>
          </w:p>
          <w:p w14:paraId="7504E560"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 xml:space="preserve">Driving long distances </w:t>
            </w:r>
          </w:p>
          <w:p w14:paraId="57E089BC"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 xml:space="preserve">Interaction with members of the community </w:t>
            </w:r>
          </w:p>
          <w:p w14:paraId="5C10E6DC"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 xml:space="preserve">Undertaking enforcement activities </w:t>
            </w:r>
          </w:p>
          <w:p w14:paraId="0F755F8A"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 xml:space="preserve">Working in remote locations </w:t>
            </w:r>
          </w:p>
          <w:p w14:paraId="24DEEDE7"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 xml:space="preserve">Working alone or as part of a team </w:t>
            </w:r>
          </w:p>
          <w:p w14:paraId="1759764F"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Sedentary desk work</w:t>
            </w:r>
          </w:p>
          <w:p w14:paraId="5E1C81CD" w14:textId="77777777" w:rsidR="00EA06F5" w:rsidRPr="00C53954"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C53954">
              <w:rPr>
                <w:rFonts w:ascii="Arial" w:hAnsi="Arial" w:cs="Arial"/>
                <w:color w:val="201547"/>
              </w:rPr>
              <w:t>A reasonable level of physical fitness is required for this position</w:t>
            </w:r>
          </w:p>
          <w:p w14:paraId="06AC6BCB" w14:textId="77777777" w:rsidR="00EA06F5" w:rsidRPr="003658AB" w:rsidRDefault="00EA06F5" w:rsidP="00C53954">
            <w:pPr>
              <w:numPr>
                <w:ilvl w:val="0"/>
                <w:numId w:val="17"/>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cstheme="minorHAnsi"/>
              </w:rPr>
            </w:pPr>
            <w:r w:rsidRPr="00C53954">
              <w:rPr>
                <w:rFonts w:ascii="Arial" w:hAnsi="Arial" w:cs="Arial"/>
                <w:color w:val="201547"/>
              </w:rPr>
              <w:t>This position has a requirement to work shift work or out of hours work will be required that will involve evening or weekend work including occasional overnight travel</w:t>
            </w:r>
            <w:r w:rsidRPr="00C53954">
              <w:rPr>
                <w:rFonts w:ascii="Arial" w:hAnsi="Arial" w:cs="Arial"/>
              </w:rPr>
              <w:t>.</w:t>
            </w:r>
          </w:p>
        </w:tc>
      </w:tr>
      <w:tr w:rsidR="00EA06F5" w14:paraId="18CC915E" w14:textId="77777777" w:rsidTr="00C811B6">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tcPr>
          <w:p w14:paraId="1017988D" w14:textId="275183EB" w:rsidR="00EA06F5" w:rsidRDefault="00EA06F5" w:rsidP="00EA06F5">
            <w:pPr>
              <w:rPr>
                <w:rFonts w:cstheme="minorHAnsi"/>
                <w:color w:val="111111" w:themeColor="text1" w:themeShade="80"/>
              </w:rPr>
            </w:pPr>
            <w:r>
              <w:rPr>
                <w:rFonts w:cstheme="minorHAnsi"/>
                <w:color w:val="111111" w:themeColor="text1" w:themeShade="80"/>
              </w:rPr>
              <w:t xml:space="preserve">DEECA will conduct relevant checks about applicants and the information provided within an application. Checks will include but are not limited to: </w:t>
            </w:r>
          </w:p>
        </w:tc>
        <w:tc>
          <w:tcPr>
            <w:tcW w:w="6803" w:type="dxa"/>
            <w:tcBorders>
              <w:top w:val="single" w:sz="8" w:space="0" w:color="201547" w:themeColor="text2"/>
              <w:left w:val="nil"/>
              <w:bottom w:val="single" w:sz="8" w:space="0" w:color="201547" w:themeColor="text2"/>
              <w:right w:val="nil"/>
            </w:tcBorders>
            <w:hideMark/>
          </w:tcPr>
          <w:p w14:paraId="744423C6" w14:textId="77777777" w:rsidR="00EA06F5" w:rsidRDefault="00EA06F5" w:rsidP="00EA06F5">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Pr>
                <w:rFonts w:cstheme="minorHAnsi"/>
                <w:color w:val="111111" w:themeColor="text1" w:themeShade="80"/>
              </w:rPr>
              <w:t xml:space="preserve">A Declaration and Consent form consenting to DEECA contacting current and previous employer(s) to substantiate employment history, past conduct and performance is required. </w:t>
            </w:r>
          </w:p>
          <w:p w14:paraId="751D58DD" w14:textId="77777777" w:rsidR="00EA06F5" w:rsidRDefault="00EA06F5" w:rsidP="00EA06F5">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Pr>
                <w:rFonts w:cstheme="minorHAnsi"/>
                <w:color w:val="111111" w:themeColor="text1" w:themeShade="80"/>
              </w:rPr>
              <w:t>A satisfactory National Police Check will be required (for all non-DEECA employees).</w:t>
            </w:r>
          </w:p>
          <w:p w14:paraId="01E712E5" w14:textId="25BE9E0F" w:rsidR="00EA06F5" w:rsidRDefault="00EA06F5" w:rsidP="00EA06F5">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p>
        </w:tc>
      </w:tr>
    </w:tbl>
    <w:tbl>
      <w:tblPr>
        <w:tblStyle w:val="TableGrid10"/>
        <w:tblW w:w="0" w:type="auto"/>
        <w:tblLook w:val="04A0" w:firstRow="1" w:lastRow="0" w:firstColumn="1" w:lastColumn="0" w:noHBand="0" w:noVBand="1"/>
      </w:tblPr>
      <w:tblGrid>
        <w:gridCol w:w="3402"/>
        <w:gridCol w:w="6803"/>
      </w:tblGrid>
      <w:tr w:rsidR="00495B3B" w:rsidRPr="00495B3B" w14:paraId="555B356F" w14:textId="77777777" w:rsidTr="00C53954">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bookmarkEnd w:id="2"/>
          <w:p w14:paraId="40B7D38C" w14:textId="374280AA" w:rsidR="00495B3B" w:rsidRPr="00495B3B" w:rsidRDefault="00495B3B" w:rsidP="00C53954">
            <w:pPr>
              <w:spacing w:before="120" w:after="120"/>
              <w:rPr>
                <w:color w:val="1A1A1A"/>
                <w:sz w:val="20"/>
              </w:rPr>
            </w:pPr>
            <w:r w:rsidRPr="00495B3B">
              <w:rPr>
                <w:color w:val="1A1A1A"/>
                <w:sz w:val="20"/>
              </w:rPr>
              <w:t>Employment terms and conditions</w:t>
            </w:r>
          </w:p>
          <w:p w14:paraId="673B886F" w14:textId="77777777" w:rsidR="00495B3B" w:rsidRPr="00495B3B" w:rsidRDefault="00495B3B" w:rsidP="00C53954">
            <w:pPr>
              <w:spacing w:before="120" w:after="120"/>
              <w:rPr>
                <w:color w:val="1A1A1A"/>
                <w:sz w:val="20"/>
              </w:rPr>
            </w:pPr>
          </w:p>
        </w:tc>
        <w:tc>
          <w:tcPr>
            <w:tcW w:w="6803" w:type="dxa"/>
            <w:shd w:val="clear" w:color="auto" w:fill="auto"/>
          </w:tcPr>
          <w:p w14:paraId="5A038BD7" w14:textId="77777777" w:rsidR="00C53954" w:rsidRPr="00495B3B" w:rsidRDefault="00C53954" w:rsidP="00C53954">
            <w:pPr>
              <w:spacing w:line="240" w:lineRule="auto"/>
              <w:ind w:left="139"/>
              <w:outlineLvl w:val="1"/>
              <w:cnfStyle w:val="100000000000" w:firstRow="1" w:lastRow="0" w:firstColumn="0" w:lastColumn="0" w:oddVBand="0" w:evenVBand="0" w:oddHBand="0" w:evenHBand="0" w:firstRowFirstColumn="0" w:firstRowLastColumn="0" w:lastRowFirstColumn="0" w:lastRowLastColumn="0"/>
              <w:rPr>
                <w:rFonts w:cs="Arial"/>
                <w:i/>
                <w:iCs/>
                <w:color w:val="1A1A1A"/>
                <w:sz w:val="20"/>
              </w:rPr>
            </w:pPr>
            <w:r w:rsidRPr="00495B3B">
              <w:rPr>
                <w:rFonts w:cs="Arial"/>
                <w:color w:val="1A1A1A"/>
                <w:sz w:val="20"/>
              </w:rPr>
              <w:t xml:space="preserve">Are governed by the </w:t>
            </w:r>
            <w:r w:rsidRPr="00495B3B">
              <w:rPr>
                <w:rFonts w:cs="Arial"/>
                <w:i/>
                <w:iCs/>
                <w:color w:val="1A1A1A"/>
                <w:sz w:val="20"/>
              </w:rPr>
              <w:t>Victorian Public Service Enterprise Agreement 202</w:t>
            </w:r>
            <w:r>
              <w:rPr>
                <w:rFonts w:cs="Arial"/>
                <w:i/>
                <w:iCs/>
                <w:color w:val="1A1A1A"/>
                <w:sz w:val="20"/>
              </w:rPr>
              <w:t>4</w:t>
            </w:r>
            <w:r w:rsidRPr="00495B3B">
              <w:rPr>
                <w:rFonts w:cs="Arial"/>
                <w:color w:val="1A1A1A"/>
                <w:sz w:val="20"/>
              </w:rPr>
              <w:t xml:space="preserve"> and the </w:t>
            </w:r>
            <w:r w:rsidRPr="00495B3B">
              <w:rPr>
                <w:rFonts w:cs="Arial"/>
                <w:i/>
                <w:iCs/>
                <w:color w:val="1A1A1A"/>
                <w:sz w:val="20"/>
              </w:rPr>
              <w:t>Public Administration Act</w:t>
            </w:r>
            <w:r w:rsidRPr="00495B3B">
              <w:rPr>
                <w:rFonts w:cs="Arial"/>
                <w:color w:val="1A1A1A"/>
                <w:sz w:val="20"/>
              </w:rPr>
              <w:t xml:space="preserve"> </w:t>
            </w:r>
            <w:r w:rsidRPr="00495B3B">
              <w:rPr>
                <w:rFonts w:cs="Arial"/>
                <w:i/>
                <w:iCs/>
                <w:color w:val="1A1A1A"/>
                <w:sz w:val="20"/>
              </w:rPr>
              <w:t>2004.</w:t>
            </w:r>
          </w:p>
          <w:p w14:paraId="5518A9F8" w14:textId="77777777" w:rsidR="00C53954" w:rsidRPr="00495B3B" w:rsidRDefault="00C53954" w:rsidP="00C53954">
            <w:pPr>
              <w:tabs>
                <w:tab w:val="left" w:pos="360"/>
                <w:tab w:val="left" w:pos="720"/>
              </w:tabs>
              <w:autoSpaceDE w:val="0"/>
              <w:autoSpaceDN w:val="0"/>
              <w:adjustRightInd w:val="0"/>
              <w:spacing w:line="240" w:lineRule="auto"/>
              <w:ind w:left="139"/>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Recipients of Victorian Public Service (VPS) voluntary departure packages should note that re-employment restrictions apply</w:t>
            </w:r>
          </w:p>
          <w:p w14:paraId="5C30C0A4" w14:textId="2E3D7A64" w:rsidR="00495B3B" w:rsidRPr="00495B3B" w:rsidRDefault="00C53954" w:rsidP="00C53954">
            <w:pPr>
              <w:tabs>
                <w:tab w:val="left" w:pos="360"/>
                <w:tab w:val="left" w:pos="720"/>
              </w:tabs>
              <w:autoSpaceDE w:val="0"/>
              <w:autoSpaceDN w:val="0"/>
              <w:adjustRightInd w:val="0"/>
              <w:spacing w:before="120" w:after="120" w:line="240" w:lineRule="auto"/>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Non-</w:t>
            </w:r>
            <w:smartTag w:uri="urn:schemas-microsoft-com:office:smarttags" w:element="stockticker">
              <w:r w:rsidRPr="00495B3B">
                <w:rPr>
                  <w:rFonts w:cs="Arial"/>
                  <w:color w:val="1A1A1A"/>
                  <w:sz w:val="20"/>
                </w:rPr>
                <w:t>VPS</w:t>
              </w:r>
            </w:smartTag>
            <w:r w:rsidRPr="00495B3B">
              <w:rPr>
                <w:rFonts w:cs="Arial"/>
                <w:color w:val="1A1A1A"/>
                <w:sz w:val="20"/>
              </w:rPr>
              <w:t xml:space="preserve"> applicants will be subject to a probation period of six months</w:t>
            </w:r>
          </w:p>
        </w:tc>
      </w:tr>
      <w:tr w:rsidR="00495B3B" w:rsidRPr="00495B3B" w14:paraId="10873C64"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00000" w:firstRow="0" w:lastRow="0" w:firstColumn="0" w:lastColumn="0" w:oddVBand="0" w:evenVBand="0" w:oddHBand="0" w:evenHBand="0"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3E217B5" w14:textId="5E14F8A1" w:rsidR="00BC67EB" w:rsidRDefault="00BC67EB">
      <w:pPr>
        <w:rPr>
          <w:rFonts w:ascii="Arial" w:hAnsi="Arial" w:cs="Arial"/>
          <w:bCs/>
          <w:color w:val="442D97"/>
          <w:sz w:val="28"/>
          <w:szCs w:val="28"/>
          <w:lang w:eastAsia="zh-CN"/>
        </w:rPr>
      </w:pPr>
    </w:p>
    <w:p w14:paraId="7FDD7A77" w14:textId="77777777" w:rsidR="00517709" w:rsidRPr="00495B3B" w:rsidRDefault="00517709" w:rsidP="00517709">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6EB0227C" w14:textId="77777777" w:rsidR="00517709" w:rsidRPr="00454423" w:rsidRDefault="00517709" w:rsidP="00517709">
      <w:pPr>
        <w:spacing w:before="0" w:after="0"/>
        <w:rPr>
          <w:rFonts w:ascii="Arial" w:hAnsi="Arial" w:cs="Arial"/>
        </w:rPr>
      </w:pPr>
      <w:r w:rsidRPr="00454423">
        <w:rPr>
          <w:rFonts w:ascii="Arial" w:hAnsi="Arial" w:cs="Arial"/>
        </w:rPr>
        <w:t>We employ approximately 6,</w:t>
      </w:r>
      <w:r>
        <w:rPr>
          <w:rFonts w:ascii="Arial" w:hAnsi="Arial" w:cs="Arial"/>
        </w:rPr>
        <w:t>3</w:t>
      </w:r>
      <w:r w:rsidRPr="00454423">
        <w:rPr>
          <w:rFonts w:ascii="Arial" w:hAnsi="Arial" w:cs="Arial"/>
        </w:rPr>
        <w:t>00 staff, including around 600 seasonal staff, across more than 86 locations throughout Victoria, across energy, environment, climate action, water, agriculture, and resources portfolios.</w:t>
      </w:r>
    </w:p>
    <w:p w14:paraId="7627E79B" w14:textId="77777777" w:rsidR="00517709" w:rsidRPr="005763CD" w:rsidRDefault="00517709" w:rsidP="00517709">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3ED092F" w14:textId="77777777" w:rsidR="00517709" w:rsidRPr="005763CD" w:rsidRDefault="00517709" w:rsidP="00517709">
      <w:pPr>
        <w:spacing w:before="0" w:after="0"/>
        <w:rPr>
          <w:rFonts w:ascii="Arial" w:hAnsi="Arial" w:cs="Arial"/>
        </w:rPr>
      </w:pPr>
    </w:p>
    <w:p w14:paraId="67865538" w14:textId="77777777" w:rsidR="00517709" w:rsidRPr="005763CD" w:rsidRDefault="00517709" w:rsidP="00517709">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27803D02" w14:textId="77777777" w:rsidR="00517709" w:rsidRPr="00495B3B" w:rsidRDefault="00517709" w:rsidP="00517709">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DB12C45" w14:textId="77777777" w:rsidR="00517709" w:rsidRPr="002775A7" w:rsidRDefault="00517709" w:rsidP="00517709">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0FC5C43" w14:textId="77777777" w:rsidR="00517709" w:rsidRPr="00AC1638" w:rsidRDefault="00517709" w:rsidP="00517709">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3C6C404B" w14:textId="77777777" w:rsidR="00517709" w:rsidRPr="00AC1638" w:rsidRDefault="00517709" w:rsidP="00517709">
      <w:pPr>
        <w:spacing w:before="0" w:after="0" w:line="240" w:lineRule="auto"/>
        <w:jc w:val="both"/>
        <w:rPr>
          <w:rFonts w:ascii="Arial" w:hAnsi="Arial" w:cs="Arial"/>
        </w:rPr>
      </w:pPr>
      <w:r w:rsidRPr="00AC1638">
        <w:rPr>
          <w:rFonts w:ascii="Arial" w:hAnsi="Arial" w:cs="Arial"/>
        </w:rPr>
        <w:lastRenderedPageBreak/>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FEB61CD" w14:textId="77777777" w:rsidR="00517709" w:rsidRPr="00495B3B" w:rsidRDefault="00517709" w:rsidP="0051770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413C62C" w14:textId="77777777" w:rsidR="00517709" w:rsidRDefault="00517709" w:rsidP="00517709">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5A65184" w14:textId="77777777" w:rsidR="00517709" w:rsidRPr="00495B3B" w:rsidRDefault="00517709" w:rsidP="00517709">
      <w:pPr>
        <w:spacing w:line="240" w:lineRule="auto"/>
        <w:contextualSpacing/>
        <w:outlineLvl w:val="1"/>
        <w:rPr>
          <w:rFonts w:ascii="Arial" w:hAnsi="Arial" w:cs="Arial"/>
          <w:color w:val="363534"/>
        </w:rPr>
      </w:pPr>
    </w:p>
    <w:p w14:paraId="7891EC06" w14:textId="77777777" w:rsidR="00517709" w:rsidRPr="00495B3B" w:rsidRDefault="00517709" w:rsidP="0051770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1188F6E" w14:textId="77777777" w:rsidR="00517709" w:rsidRPr="00495B3B" w:rsidRDefault="00517709" w:rsidP="00517709">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6431C24" w14:textId="77777777" w:rsidR="00517709" w:rsidRPr="00495B3B" w:rsidRDefault="00517709" w:rsidP="00517709">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79B7F3A" w14:textId="77777777" w:rsidR="00517709" w:rsidRPr="00495B3B" w:rsidRDefault="00517709" w:rsidP="00517709">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36C8825" w14:textId="77777777" w:rsidR="00517709" w:rsidRPr="00495B3B" w:rsidRDefault="00517709" w:rsidP="00517709">
      <w:pPr>
        <w:rPr>
          <w:rFonts w:ascii="Arial" w:hAnsi="Arial" w:cs="Arial"/>
          <w:b/>
          <w:bCs/>
          <w:color w:val="363534"/>
        </w:rPr>
      </w:pPr>
      <w:r w:rsidRPr="00495B3B">
        <w:rPr>
          <w:rFonts w:ascii="Arial" w:hAnsi="Arial" w:cs="Arial"/>
          <w:b/>
          <w:bCs/>
          <w:color w:val="363534"/>
        </w:rPr>
        <w:t>Aboriginal Cultural Safety</w:t>
      </w:r>
    </w:p>
    <w:p w14:paraId="25AFD680" w14:textId="77777777" w:rsidR="00517709" w:rsidRPr="00495B3B" w:rsidRDefault="00517709" w:rsidP="00517709">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00220147">
          <w:rPr>
            <w:rStyle w:val="Hyperlink"/>
            <w:rFonts w:ascii="Arial" w:hAnsi="Arial" w:cs="Arial"/>
          </w:rPr>
          <w:t>self.determination@deeca.vic.gov.au</w:t>
        </w:r>
      </w:hyperlink>
      <w:r w:rsidRPr="00495B3B">
        <w:rPr>
          <w:rFonts w:ascii="Arial" w:hAnsi="Arial" w:cs="Arial"/>
          <w:color w:val="363534"/>
        </w:rPr>
        <w:t>.</w:t>
      </w:r>
    </w:p>
    <w:p w14:paraId="65C4A512" w14:textId="77777777" w:rsidR="00517709" w:rsidRPr="00495B3B" w:rsidRDefault="00517709" w:rsidP="00517709">
      <w:pPr>
        <w:rPr>
          <w:rFonts w:ascii="Arial" w:hAnsi="Arial" w:cs="Arial"/>
          <w:b/>
          <w:color w:val="363534"/>
          <w:szCs w:val="22"/>
        </w:rPr>
      </w:pPr>
      <w:r w:rsidRPr="00495B3B">
        <w:rPr>
          <w:rFonts w:ascii="Arial" w:hAnsi="Arial" w:cs="Arial"/>
          <w:b/>
          <w:color w:val="363534"/>
          <w:szCs w:val="22"/>
        </w:rPr>
        <w:t>Balancing your Life / Hybrid Working</w:t>
      </w:r>
    </w:p>
    <w:p w14:paraId="43FD82B3" w14:textId="77777777" w:rsidR="00517709" w:rsidRPr="00495B3B" w:rsidRDefault="00517709" w:rsidP="00517709">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F8BDABA" w14:textId="77777777" w:rsidR="00517709" w:rsidRPr="00495B3B" w:rsidRDefault="00517709" w:rsidP="00517709">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p w14:paraId="6352F945" w14:textId="77777777" w:rsidR="00517709" w:rsidRPr="00A82B27" w:rsidRDefault="00517709" w:rsidP="00517709">
      <w:pPr>
        <w:spacing w:line="240" w:lineRule="auto"/>
      </w:pPr>
    </w:p>
    <w:p w14:paraId="203D0852" w14:textId="5EE12F39" w:rsidR="0032432A" w:rsidRPr="0032432A" w:rsidRDefault="0032432A" w:rsidP="0032432A">
      <w:pPr>
        <w:spacing w:line="240" w:lineRule="auto"/>
        <w:rPr>
          <w:rFonts w:ascii="Arial" w:eastAsia="Microsoft JhengHei" w:hAnsi="Arial" w:cs="Arial"/>
          <w:sz w:val="22"/>
          <w:szCs w:val="24"/>
          <w:u w:val="single"/>
          <w:lang w:eastAsia="en-US"/>
        </w:rPr>
      </w:pPr>
    </w:p>
    <w:sectPr w:rsidR="0032432A" w:rsidRPr="0032432A" w:rsidSect="007425C9">
      <w:headerReference w:type="default" r:id="rId3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79EA6E4" w14:textId="77777777" w:rsidR="009A3E13" w:rsidRDefault="009A3E13" w:rsidP="00CD157B">
      <w:pPr>
        <w:pStyle w:val="NoSpacing"/>
      </w:pPr>
    </w:p>
    <w:p w14:paraId="6C75208A" w14:textId="77777777" w:rsidR="009A3E13" w:rsidRDefault="009A3E13"/>
  </w:endnote>
  <w:endnote w:type="continuationSeparator" w:id="0">
    <w:p w14:paraId="728CFB5B" w14:textId="77777777" w:rsidR="009A3E13" w:rsidRDefault="009A3E13" w:rsidP="00CD157B">
      <w:pPr>
        <w:pStyle w:val="NoSpacing"/>
      </w:pPr>
    </w:p>
    <w:p w14:paraId="2593B929" w14:textId="77777777" w:rsidR="009A3E13" w:rsidRDefault="009A3E13"/>
  </w:endnote>
  <w:endnote w:type="continuationNotice" w:id="1">
    <w:p w14:paraId="59F8891B" w14:textId="77777777" w:rsidR="009A3E13" w:rsidRDefault="009A3E13" w:rsidP="00CD157B">
      <w:pPr>
        <w:pStyle w:val="NoSpacing"/>
      </w:pPr>
    </w:p>
    <w:p w14:paraId="2EB0BAFC" w14:textId="77777777" w:rsidR="009A3E13" w:rsidRDefault="009A3E1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42406709" w:rsidR="00A60698" w:rsidRPr="00D55628" w:rsidRDefault="0062606C" w:rsidP="00A60698">
          <w:pPr>
            <w:pStyle w:val="FooterEvenPageNumber"/>
            <w:framePr w:wrap="auto" w:vAnchor="margin" w:hAnchor="text" w:yAlign="inline"/>
          </w:pPr>
          <w:r>
            <w:rPr>
              <w:noProof/>
            </w:rPr>
            <mc:AlternateContent>
              <mc:Choice Requires="wps">
                <w:drawing>
                  <wp:anchor distT="0" distB="0" distL="114300" distR="114300" simplePos="0" relativeHeight="251678720" behindDoc="0" locked="0" layoutInCell="0" allowOverlap="1" wp14:anchorId="3BBD98CA" wp14:editId="43D985C5">
                    <wp:simplePos x="0" y="0"/>
                    <wp:positionH relativeFrom="page">
                      <wp:posOffset>0</wp:posOffset>
                    </wp:positionH>
                    <wp:positionV relativeFrom="page">
                      <wp:posOffset>10249535</wp:posOffset>
                    </wp:positionV>
                    <wp:extent cx="7560945" cy="252095"/>
                    <wp:effectExtent l="0" t="0" r="0" b="14605"/>
                    <wp:wrapNone/>
                    <wp:docPr id="44" name="MSIPCMa5a8423dbb1cadd807259689" descr="{&quot;HashCode&quot;:37626020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BBD98CA" id="_x0000_t202" coordsize="21600,21600" o:spt="202" path="m,l,21600r21600,l21600,xe">
                    <v:stroke joinstyle="miter"/>
                    <v:path gradientshapeok="t" o:connecttype="rect"/>
                  </v:shapetype>
                  <v:shape id="MSIPCMa5a8423dbb1cadd807259689" o:spid="_x0000_s1031" type="#_x0000_t202" alt="{&quot;HashCode&quot;:376260202,&quot;Height&quot;:841.0,&quot;Width&quot;:595.0,&quot;Placement&quot;:&quot;Footer&quot;,&quot;Index&quot;:&quot;OddAndEven&quot;,&quot;Section&quot;:1,&quot;Top&quot;:0.0,&quot;Left&quot;:0.0}" style="position:absolute;margin-left:0;margin-top:807.05pt;width:595.35pt;height:19.85pt;z-index:25167872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suR9GAIAACsEAAAOAAAAZHJzL2Uyb0RvYy54bWysU99v2jAQfp+0/8Hy+0hgwEpEqFgrpklV&#10;W4lOfTaOTSw5Ps82JOyv39khUHV7mvbinO8u9+P7Pi9vu0aTo3BegSnpeJRTIgyHSpl9SX+8bD7d&#10;UOIDMxXTYERJT8LT29XHD8vWFmICNehKOIJFjC9aW9I6BFtkmee1aJgfgRUGgxJcwwJe3T6rHGux&#10;eqOzSZ7PsxZcZR1w4T167/sgXaX6UgoenqT0IhBdUpwtpNOlcxfPbLVkxd4xWyt+HoP9wxQNUwab&#10;Xkrds8DIwak/SjWKO/Agw4hDk4GUiou0A24zzt9ts62ZFWkXBMfbC0z+/5Xlj8etfXYkdF+hQwIj&#10;IK31hUdn3KeTrolfnJRgHCE8XWATXSAcnV9m83wxnVHCMTaZTfLFLJbJrn9b58M3AQ2JRkkd0pLQ&#10;YscHH/rUISU2M7BRWidqtCFtSeefZ3n64RLB4tpgj+us0QrdriOqwimGPXZQnXA9Bz3z3vKNwhke&#10;mA/PzCHVuBHKNzzhITVgLzhblNTgfv3NH/ORAYxS0qJ0Sup/HpgTlOjvBrlZjKfTqLV0QcO99e4G&#10;rzk0d4CqHOMDsTyZMTfowZQOmldU9zp2wxAzHHuWdDeYd6EXMr4OLtbrlISqsiw8mK3lsXREMyL7&#10;0r0yZ8/wByTuEQZxseIdC31uz8P6EECqRFHEt0fzDDsqMpF8fj1R8m/vKev6xle/AQAA//8DAFBL&#10;AwQUAAYACAAAACEAHeYfYN8AAAALAQAADwAAAGRycy9kb3ducmV2LnhtbEyPzU7DMBCE70i8g7VI&#10;3KgTKKVN41QIxAUJIQrq2Yk3P028jmK3Td6ezQmOOzOa/SbdjbYTZxx840hBvIhAIBXONFQp+Pl+&#10;u1uD8EGT0Z0jVDChh112fZXqxLgLfeF5HyrBJeQTraAOoU+k9EWNVvuF65HYK91gdeBzqKQZ9IXL&#10;bSfvo2glrW6IP9S6x5cai3Z/sgqWn5u8lMfWHj+m92lq2vLwmpdK3d6Mz1sQAcfwF4YZn9EhY6bc&#10;nch40SngIYHVVbyMQcx+vImeQOSz9viwBpml8v+G7BcAAP//AwBQSwECLQAUAAYACAAAACEAtoM4&#10;kv4AAADhAQAAEwAAAAAAAAAAAAAAAAAAAAAAW0NvbnRlbnRfVHlwZXNdLnhtbFBLAQItABQABgAI&#10;AAAAIQA4/SH/1gAAAJQBAAALAAAAAAAAAAAAAAAAAC8BAABfcmVscy8ucmVsc1BLAQItABQABgAI&#10;AAAAIQBAsuR9GAIAACsEAAAOAAAAAAAAAAAAAAAAAC4CAABkcnMvZTJvRG9jLnhtbFBLAQItABQA&#10;BgAIAAAAIQAd5h9g3wAAAAsBAAAPAAAAAAAAAAAAAAAAAHIEAABkcnMvZG93bnJldi54bWxQSwUG&#10;AAAAAAQABADzAAAAfgUAAAAA&#10;" o:allowincell="f" filled="f" stroked="f" strokeweight=".5pt">
                    <v:textbox inset=",0,,0">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3F1A0797" w:rsidR="00A60698" w:rsidRPr="00810C40" w:rsidRDefault="00574D65" w:rsidP="00495B3B">
          <w:pPr>
            <w:pStyle w:val="FooterEven"/>
            <w:jc w:val="right"/>
          </w:pPr>
          <w:r>
            <w:t>July</w:t>
          </w:r>
          <w:r w:rsidR="00495B3B">
            <w:t xml:space="preserve"> 202</w:t>
          </w:r>
          <w:r w:rsidR="002C4EEB">
            <w:t>6</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02D3236C" w:rsidR="00495B3B" w:rsidRPr="00574D65" w:rsidRDefault="0062606C" w:rsidP="00495B3B">
          <w:pPr>
            <w:pStyle w:val="FooterOdd"/>
            <w:jc w:val="left"/>
            <w:rPr>
              <w:bCs/>
            </w:rPr>
          </w:pPr>
          <w:r w:rsidRPr="00574D65">
            <w:rPr>
              <w:bCs/>
              <w:noProof/>
            </w:rPr>
            <mc:AlternateContent>
              <mc:Choice Requires="wps">
                <w:drawing>
                  <wp:anchor distT="0" distB="0" distL="114300" distR="114300" simplePos="0" relativeHeight="251676672" behindDoc="0" locked="0" layoutInCell="0" allowOverlap="1" wp14:anchorId="7902A46C" wp14:editId="30B1C3C2">
                    <wp:simplePos x="0" y="0"/>
                    <wp:positionH relativeFrom="page">
                      <wp:posOffset>0</wp:posOffset>
                    </wp:positionH>
                    <wp:positionV relativeFrom="page">
                      <wp:posOffset>10249535</wp:posOffset>
                    </wp:positionV>
                    <wp:extent cx="7560945" cy="252095"/>
                    <wp:effectExtent l="0" t="0" r="0" b="14605"/>
                    <wp:wrapNone/>
                    <wp:docPr id="42" name="MSIPCM36434c2c9a6497a13fc29e53" descr="{&quot;HashCode&quot;:37626020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902A46C" id="_x0000_t202" coordsize="21600,21600" o:spt="202" path="m,l,21600r21600,l21600,xe">
                    <v:stroke joinstyle="miter"/>
                    <v:path gradientshapeok="t" o:connecttype="rect"/>
                  </v:shapetype>
                  <v:shape id="MSIPCM36434c2c9a6497a13fc29e53" o:spid="_x0000_s1032" type="#_x0000_t202" alt="{&quot;HashCode&quot;:376260202,&quot;Height&quot;:841.0,&quot;Width&quot;:595.0,&quot;Placement&quot;:&quot;Footer&quot;,&quot;Index&quot;:&quot;Primary&quot;,&quot;Section&quot;:1,&quot;Top&quot;:0.0,&quot;Left&quot;:0.0}" style="position:absolute;margin-left:0;margin-top:807.05pt;width:595.35pt;height:19.85pt;z-index:2516766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PWX1GQIAACsEAAAOAAAAZHJzL2Uyb0RvYy54bWysU99v2jAQfp+0/8Hy+0igwEZEqFgrpklV&#10;W4lOfTaOTSw5Ps82JOyv39khUHV7mvbinO8u9+P7Pi9vu0aTo3BegSnpeJRTIgyHSpl9SX+8bD59&#10;ocQHZiqmwYiSnoSnt6uPH5atLcQEatCVcASLGF+0tqR1CLbIMs9r0TA/AisMBiW4hgW8un1WOdZi&#10;9UZnkzyfZy24yjrgwnv03vdBukr1pRQ8PEnpRSC6pDhbSKdL5y6e2WrJir1jtlb8PAb7hykapgw2&#10;vZS6Z4GRg1N/lGoUd+BBhhGHJgMpFRdpB9xmnL/bZlszK9IuCI63F5j8/yvLH49b++xI6L5ChwRG&#10;QFrrC4/OuE8nXRO/OCnBOEJ4usAmukA4Oj/P5vliOqOEY2wym+SLWSyTXf+2zodvAhoSjZI6pCWh&#10;xY4PPvSpQ0psZmCjtE7UaEPaks5vZnn64RLB4tpgj+us0QrdriOqKunNsMcOqhOu56Bn3lu+UTjD&#10;A/PhmTmkGjdC+YYnPKQG7AVni5Ia3K+/+WM+MoBRSlqUTkn9zwNzghL93SA3i/F0GrWWLmi4t97d&#10;4DWH5g5QlWN8IJYnM+YGPZjSQfOK6l7HbhhihmPPku4G8y70QsbXwcV6nZJQVZaFB7O1PJaOaEZk&#10;X7pX5uwZ/oDEPcIgLla8Y6HP7XlYHwJIlSiK+PZonmFHRSaSz68nSv7tPWVd3/jqNwAAAP//AwBQ&#10;SwMEFAAGAAgAAAAhAB3mH2DfAAAACwEAAA8AAABkcnMvZG93bnJldi54bWxMj81OwzAQhO9IvIO1&#10;SNyoEyilTeNUCMQFCSEK6tmJNz9NvI5it03ens0Jjjszmv0m3Y22E2ccfONIQbyIQCAVzjRUKfj5&#10;frtbg/BBk9GdI1QwoYdddn2V6sS4C33heR8qwSXkE62gDqFPpPRFjVb7heuR2CvdYHXgc6ikGfSF&#10;y20n76NoJa1uiD/UuseXGot2f7IKlp+bvJTH1h4/pvdpatry8JqXSt3ejM9bEAHH8BeGGZ/RIWOm&#10;3J3IeNEp4CGB1VW8jEHMfryJnkDks/b4sAaZpfL/huwXAAD//wMAUEsBAi0AFAAGAAgAAAAhALaD&#10;OJL+AAAA4QEAABMAAAAAAAAAAAAAAAAAAAAAAFtDb250ZW50X1R5cGVzXS54bWxQSwECLQAUAAYA&#10;CAAAACEAOP0h/9YAAACUAQAACwAAAAAAAAAAAAAAAAAvAQAAX3JlbHMvLnJlbHNQSwECLQAUAAYA&#10;CAAAACEAsD1l9RkCAAArBAAADgAAAAAAAAAAAAAAAAAuAgAAZHJzL2Uyb0RvYy54bWxQSwECLQAU&#10;AAYACAAAACEAHeYfYN8AAAALAQAADwAAAAAAAAAAAAAAAABzBAAAZHJzL2Rvd25yZXYueG1sUEsF&#10;BgAAAAAEAAQA8wAAAH8FAAAAAA==&#10;" o:allowincell="f" filled="f" stroked="f" strokeweight=".5pt">
                    <v:textbox inset=",0,,0">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495B3B" w:rsidRPr="00574D65">
            <w:rPr>
              <w:bCs/>
            </w:rPr>
            <w:t>3</w:t>
          </w:r>
        </w:p>
      </w:tc>
      <w:tc>
        <w:tcPr>
          <w:tcW w:w="425" w:type="dxa"/>
        </w:tcPr>
        <w:p w14:paraId="75480751" w14:textId="77777777" w:rsidR="00495B3B" w:rsidRPr="00574D65" w:rsidRDefault="00495B3B" w:rsidP="00495B3B">
          <w:pPr>
            <w:pStyle w:val="FooterOddPageNumber"/>
            <w:ind w:left="-9070" w:firstLine="9070"/>
            <w:jc w:val="left"/>
            <w:rPr>
              <w:b w:val="0"/>
              <w:bCs/>
            </w:rPr>
          </w:pPr>
        </w:p>
      </w:tc>
      <w:tc>
        <w:tcPr>
          <w:tcW w:w="991" w:type="dxa"/>
        </w:tcPr>
        <w:p w14:paraId="6F42B13B" w14:textId="5188E21C" w:rsidR="00495B3B" w:rsidRPr="00574D65" w:rsidRDefault="00574D65" w:rsidP="00495B3B">
          <w:pPr>
            <w:pStyle w:val="FooterOddPageNumber"/>
            <w:ind w:left="-9070" w:firstLine="9070"/>
            <w:jc w:val="left"/>
            <w:rPr>
              <w:b w:val="0"/>
              <w:bCs/>
            </w:rPr>
          </w:pPr>
          <w:r w:rsidRPr="00574D65">
            <w:rPr>
              <w:b w:val="0"/>
              <w:bCs/>
            </w:rPr>
            <w:t>July 2</w:t>
          </w:r>
          <w:r w:rsidR="00495B3B" w:rsidRPr="00574D65">
            <w:rPr>
              <w:b w:val="0"/>
              <w:bCs/>
            </w:rPr>
            <w:t>02</w:t>
          </w:r>
          <w:r w:rsidR="002C4EEB" w:rsidRPr="00574D65">
            <w:rPr>
              <w:b w:val="0"/>
              <w:bCs/>
            </w:rPr>
            <w:t>6</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4DF8EE3" w:rsidR="00364C9A" w:rsidRDefault="0062606C">
    <w:pPr>
      <w:pStyle w:val="Footer"/>
    </w:pPr>
    <w:r>
      <w:rPr>
        <w:noProof/>
      </w:rPr>
      <mc:AlternateContent>
        <mc:Choice Requires="wps">
          <w:drawing>
            <wp:anchor distT="0" distB="0" distL="114300" distR="114300" simplePos="0" relativeHeight="251677696" behindDoc="0" locked="0" layoutInCell="0" allowOverlap="1" wp14:anchorId="2F796FE2" wp14:editId="33EC542D">
              <wp:simplePos x="0" y="0"/>
              <wp:positionH relativeFrom="page">
                <wp:posOffset>0</wp:posOffset>
              </wp:positionH>
              <wp:positionV relativeFrom="page">
                <wp:posOffset>10249535</wp:posOffset>
              </wp:positionV>
              <wp:extent cx="7560945" cy="252095"/>
              <wp:effectExtent l="0" t="0" r="0" b="14605"/>
              <wp:wrapNone/>
              <wp:docPr id="43" name="MSIPCM7ab648eb864eea1db7c034bf" descr="{&quot;HashCode&quot;:37626020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F796FE2" id="_x0000_t202" coordsize="21600,21600" o:spt="202" path="m,l,21600r21600,l21600,xe">
              <v:stroke joinstyle="miter"/>
              <v:path gradientshapeok="t" o:connecttype="rect"/>
            </v:shapetype>
            <v:shape id="MSIPCM7ab648eb864eea1db7c034bf" o:spid="_x0000_s1034" type="#_x0000_t202" alt="{&quot;HashCode&quot;:376260202,&quot;Height&quot;:841.0,&quot;Width&quot;:595.0,&quot;Placement&quot;:&quot;Footer&quot;,&quot;Index&quot;:&quot;FirstPage&quot;,&quot;Section&quot;:1,&quot;Top&quot;:0.0,&quot;Left&quot;:0.0}" style="position:absolute;margin-left:0;margin-top:807.05pt;width:595.35pt;height:19.85pt;z-index:2516776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YJwFwIAACsEAAAOAAAAZHJzL2Uyb0RvYy54bWysU8tu2zAQvBfoPxC815Jd240Fy4GbwEUB&#10;IwngFDnTFGkRoLgsSVtyv75Lyo8g7SnIhVrurvYxM5zfdo0mB+G8AlPS4SCnRBgOlTK7kv56Xn25&#10;ocQHZiqmwYiSHoWnt4vPn+atLcQIatCVcASLGF+0tqR1CLbIMs9r0TA/ACsMBiW4hgW8ul1WOdZi&#10;9UZnozyfZi24yjrgwnv03vdBukj1pRQ8PErpRSC6pDhbSKdL5zae2WLOip1jtlb8NAZ7xxQNUwab&#10;Xkrds8DI3ql/SjWKO/Agw4BDk4GUiou0A24zzN9ss6mZFWkXBMfbC0z+48ryh8PGPjkSuu/QIYER&#10;kNb6wqMz7tNJ18QvTkowjhAeL7CJLhCOzm+TaT4bTyjhGBtNRvlsEstk17+t8+GHgIZEo6QOaUlo&#10;scPahz71nBKbGVgprRM12pC2pNOvkzz9cIlgcW2wx3XWaIVu2xFVlTQNED1bqI64noOeeW/5SuEM&#10;a+bDE3NINW6E8g2PeEgN2AtOFiU1uD//88d8ZACjlLQonZL633vmBCX6p0FuZsPxOGotXdBwr73b&#10;s9fsmztAVQ7xgViezJgb9NmUDpoXVPcydsMQMxx7lnR7Nu9CL2R8HVwslykJVWVZWJuN5bF0RDMi&#10;+9y9MGdP8Ack7gHO4mLFGxb63J6H5T6AVImiK5on2FGRieTT64mSf31PWdc3vvgLAAD//wMAUEsD&#10;BBQABgAIAAAAIQAd5h9g3wAAAAsBAAAPAAAAZHJzL2Rvd25yZXYueG1sTI/NTsMwEITvSLyDtUjc&#10;qBMopU3jVAjEBQkhCurZiTc/TbyOYrdN3p7NCY47M5r9Jt2NthNnHHzjSEG8iEAgFc40VCn4+X67&#10;W4PwQZPRnSNUMKGHXXZ9lerEuAt94XkfKsEl5BOtoA6hT6T0RY1W+4Xrkdgr3WB14HOopBn0hctt&#10;J++jaCWtbog/1LrHlxqLdn+yCpafm7yUx9YeP6b3aWra8vCal0rd3ozPWxABx/AXhhmf0SFjptyd&#10;yHjRKeAhgdVVvIxBzH68iZ5A5LP2+LAGmaXy/4bsFwAA//8DAFBLAQItABQABgAIAAAAIQC2gziS&#10;/gAAAOEBAAATAAAAAAAAAAAAAAAAAAAAAABbQ29udGVudF9UeXBlc10ueG1sUEsBAi0AFAAGAAgA&#10;AAAhADj9If/WAAAAlAEAAAsAAAAAAAAAAAAAAAAALwEAAF9yZWxzLy5yZWxzUEsBAi0AFAAGAAgA&#10;AAAhABIRgnAXAgAAKwQAAA4AAAAAAAAAAAAAAAAALgIAAGRycy9lMm9Eb2MueG1sUEsBAi0AFAAG&#10;AAgAAAAhAB3mH2DfAAAACwEAAA8AAAAAAAAAAAAAAAAAcQQAAGRycy9kb3ducmV2LnhtbFBLBQYA&#10;AAAABAAEAPMAAAB9BQAAAAA=&#10;" o:allowincell="f" filled="f" stroked="f" strokeweight=".5pt">
              <v:textbox inset=",0,,0">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125FF6" w14:textId="77777777" w:rsidR="009A3E13" w:rsidRPr="0056073C" w:rsidRDefault="009A3E13" w:rsidP="005D764F">
      <w:pPr>
        <w:pStyle w:val="FootnoteSeparator"/>
      </w:pPr>
    </w:p>
    <w:p w14:paraId="06F83856" w14:textId="77777777" w:rsidR="009A3E13" w:rsidRDefault="009A3E13"/>
  </w:footnote>
  <w:footnote w:type="continuationSeparator" w:id="0">
    <w:p w14:paraId="435E0A38" w14:textId="77777777" w:rsidR="009A3E13" w:rsidRPr="00CA30B7" w:rsidRDefault="009A3E13" w:rsidP="006D5A90">
      <w:pPr>
        <w:rPr>
          <w:lang w:val="en-US"/>
        </w:rPr>
      </w:pPr>
      <w:r w:rsidRPr="00CA30B7">
        <w:rPr>
          <w:lang w:val="en-US"/>
        </w:rPr>
        <w:t>_______</w:t>
      </w:r>
    </w:p>
    <w:p w14:paraId="09BAF192" w14:textId="77777777" w:rsidR="009A3E13" w:rsidRDefault="009A3E13"/>
  </w:footnote>
  <w:footnote w:type="continuationNotice" w:id="1">
    <w:p w14:paraId="0EF23B6A" w14:textId="77777777" w:rsidR="009A3E13" w:rsidRDefault="009A3E13" w:rsidP="006D5A90"/>
    <w:p w14:paraId="7DDE038E" w14:textId="77777777" w:rsidR="009A3E13" w:rsidRDefault="009A3E1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27BA60A9" w:rsidR="00DE2576" w:rsidRPr="00CD157B" w:rsidRDefault="0062606C" w:rsidP="00DE2576">
    <w:pPr>
      <w:pStyle w:val="Header"/>
    </w:pPr>
    <w:r>
      <w:rPr>
        <w:noProof/>
      </w:rPr>
      <mc:AlternateContent>
        <mc:Choice Requires="wps">
          <w:drawing>
            <wp:anchor distT="0" distB="0" distL="114300" distR="114300" simplePos="0" relativeHeight="251681792" behindDoc="0" locked="0" layoutInCell="0" allowOverlap="1" wp14:anchorId="341AF5A2" wp14:editId="2CA25206">
              <wp:simplePos x="0" y="0"/>
              <wp:positionH relativeFrom="page">
                <wp:posOffset>0</wp:posOffset>
              </wp:positionH>
              <wp:positionV relativeFrom="page">
                <wp:posOffset>190500</wp:posOffset>
              </wp:positionV>
              <wp:extent cx="7560945" cy="252095"/>
              <wp:effectExtent l="0" t="0" r="0" b="14605"/>
              <wp:wrapNone/>
              <wp:docPr id="47" name="MSIPCM88c8445ea6d20b058da3fa5f" descr="{&quot;HashCode&quot;:352122633,&quot;Height&quot;:841.0,&quot;Width&quot;:595.0,&quot;Placement&quot;:&quot;Head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341AF5A2" id="_x0000_t202" coordsize="21600,21600" o:spt="202" path="m,l,21600r21600,l21600,xe">
              <v:stroke joinstyle="miter"/>
              <v:path gradientshapeok="t" o:connecttype="rect"/>
            </v:shapetype>
            <v:shape id="MSIPCM88c8445ea6d20b058da3fa5f" o:spid="_x0000_s1029" type="#_x0000_t202" alt="{&quot;HashCode&quot;:352122633,&quot;Height&quot;:841.0,&quot;Width&quot;:595.0,&quot;Placement&quot;:&quot;Header&quot;,&quot;Index&quot;:&quot;OddAndEven&quot;,&quot;Section&quot;:1,&quot;Top&quot;:0.0,&quot;Left&quot;:0.0}" style="position:absolute;margin-left:0;margin-top:15pt;width:595.35pt;height:19.85pt;z-index:251681792;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69vFAIAACQEAAAOAAAAZHJzL2Uyb0RvYy54bWysU99v2jAQfp+0/8Hy+0hgwEpEqFgrpklV&#10;W4lOfTaOTSLZPs82JOyv39kJUHV7mvbinO8u9+P7Pi9vO63IUTjfgCnpeJRTIgyHqjH7kv542Xy6&#10;ocQHZiqmwIiSnoSnt6uPH5atLcQEalCVcASLGF+0tqR1CLbIMs9roZkfgRUGgxKcZgGvbp9VjrVY&#10;XatskufzrAVXWQdceI/e+z5IV6m+lIKHJym9CESVFGcL6XTp3MUzWy1ZsXfM1g0fxmD/MIVmjcGm&#10;l1L3LDBycM0fpXTDHXiQYcRBZyBlw0XaAbcZ5++22dbMirQLguPtBSb//8ryx+PWPjsSuq/QIYER&#10;kNb6wqMz7tNJp+MXJyUYRwhPF9hEFwhH55fZPF9MZ5RwjE1mk3wxi2Wy69/W+fBNgCbRKKlDWhJa&#10;7PjgQ596TonNDGwapRI1ypC2pPPPszz9cIlgcWWwx3XWaIVu1w0L7KA64V4Oesq95ZsGmz8wH56Z&#10;Q45xFdRteMJDKsAmMFiU1OB+/c0f8xF6jFLSomZK6n8emBOUqO8GSVmMp9MosnRBw7317s5ec9B3&#10;gHIc48uwPJkxN6izKR3oV5T1OnbDEDMce5Y0nM270CsYnwUX63VKQjlZFh7M1vJYOsIYIX3pXpmz&#10;A+4BGXuEs6pY8Q7+PrcnYH0IIJvETQS2R3PAG6WY2B2eTdT623vKuj7u1W8AAAD//wMAUEsDBBQA&#10;BgAIAAAAIQDhkXQK3AAAAAcBAAAPAAAAZHJzL2Rvd25yZXYueG1sTI/BTsMwDIbvSLxDZCRuLBlI&#10;Ky1NJwTaBQmJbrtwyxrTViRO1WRteXu8E5ws6//1+XO5XbwTE46xD6RhvVIgkJpge2o1HA+7u0cQ&#10;MRmyxgVCDT8YYVtdX5WmsGGmGqd9agVDKBZGQ5fSUEgZmw69iaswIHH2FUZvEq9jK+1oZoZ7J++V&#10;2khveuILnRnwpcPme3/2TMlf35b0nn2E6OrdPPnPY1YPWt/eLM9PIBIu6a8MF31Wh4qdTuFMNgqn&#10;gR9JGh4Uz0u6zlUG4qRhk2cgq1L+969+AQAA//8DAFBLAQItABQABgAIAAAAIQC2gziS/gAAAOEB&#10;AAATAAAAAAAAAAAAAAAAAAAAAABbQ29udGVudF9UeXBlc10ueG1sUEsBAi0AFAAGAAgAAAAhADj9&#10;If/WAAAAlAEAAAsAAAAAAAAAAAAAAAAALwEAAF9yZWxzLy5yZWxzUEsBAi0AFAAGAAgAAAAhAFMP&#10;r28UAgAAJAQAAA4AAAAAAAAAAAAAAAAALgIAAGRycy9lMm9Eb2MueG1sUEsBAi0AFAAGAAgAAAAh&#10;AOGRdArcAAAABwEAAA8AAAAAAAAAAAAAAAAAbgQAAGRycy9kb3ducmV2LnhtbFBLBQYAAAAABAAE&#10;APMAAAB3BQAAAAA=&#10;" o:allowincell="f" filled="f" stroked="f" strokeweight=".5pt">
              <v:textbox inset=",0,,0">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DE2576" w:rsidRPr="00484CC4">
      <w:rPr>
        <w:noProof/>
      </w:rPr>
      <mc:AlternateContent>
        <mc:Choice Requires="wps">
          <w:drawing>
            <wp:anchor distT="0" distB="0" distL="114300" distR="114300" simplePos="0" relativeHeight="251671552"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A8F790" id="Hdr_Element6" o:spid="_x0000_s1026" alt="&quot;&quot;" style="position:absolute;margin-left:512.5pt;margin-top:0;width:83.05pt;height:35.15pt;z-index:2516715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70528"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EE8867" id="Hdr_Element1" o:spid="_x0000_s1026" alt="&quot;&quot;" style="position:absolute;margin-left:0;margin-top:0;width:595.3pt;height:35.15pt;z-index:251670528;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DE2576" w:rsidRPr="00484CC4">
      <w:rPr>
        <w:noProof/>
      </w:rPr>
      <mc:AlternateContent>
        <mc:Choice Requires="wps">
          <w:drawing>
            <wp:anchor distT="0" distB="0" distL="114300" distR="114300" simplePos="0" relativeHeight="251672576"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F1614F2" id="Hdr_Element4" o:spid="_x0000_s1026" alt="&quot;&quot;" style="position:absolute;margin-left:363.9pt;margin-top:0;width:115.65pt;height:35.15pt;z-index:2516725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73600"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38461A5" id="Hdr_Element5" o:spid="_x0000_s1026" alt="&quot;&quot;" style="position:absolute;margin-left:463.3pt;margin-top:0;width:66.05pt;height:35.15pt;z-index:2516736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7462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8CF53F5" id="Hdr_Element2" o:spid="_x0000_s1026" alt="&quot;&quot;" style="position:absolute;margin-left:297.65pt;margin-top:0;width:82.75pt;height:35.15pt;z-index:2516746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756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EC8AD1B" id="Hdr_Element3" o:spid="_x0000_s1026" alt="&quot;&quot;" style="position:absolute;margin-left:363.8pt;margin-top:0;width:33.15pt;height:35.15pt;z-index:2516756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02A96" w14:textId="59ACAD70" w:rsidR="00020405" w:rsidRDefault="0062606C">
    <w:pPr>
      <w:pStyle w:val="Header"/>
    </w:pPr>
    <w:r>
      <w:rPr>
        <w:noProof/>
      </w:rPr>
      <mc:AlternateContent>
        <mc:Choice Requires="wps">
          <w:drawing>
            <wp:anchor distT="0" distB="0" distL="114300" distR="114300" simplePos="1" relativeHeight="251679744" behindDoc="0" locked="0" layoutInCell="0" allowOverlap="1" wp14:anchorId="5086851E" wp14:editId="0CF72419">
              <wp:simplePos x="0" y="190500"/>
              <wp:positionH relativeFrom="page">
                <wp:posOffset>0</wp:posOffset>
              </wp:positionH>
              <wp:positionV relativeFrom="page">
                <wp:posOffset>190500</wp:posOffset>
              </wp:positionV>
              <wp:extent cx="7560945" cy="252095"/>
              <wp:effectExtent l="0" t="0" r="0" b="14605"/>
              <wp:wrapNone/>
              <wp:docPr id="45" name="MSIPCM363f4070b30d0033f996fa2c" descr="{&quot;HashCode&quot;:352122633,&quot;Height&quot;:841.0,&quot;Width&quot;:595.0,&quot;Placement&quot;:&quot;Head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5086851E" id="_x0000_t202" coordsize="21600,21600" o:spt="202" path="m,l,21600r21600,l21600,xe">
              <v:stroke joinstyle="miter"/>
              <v:path gradientshapeok="t" o:connecttype="rect"/>
            </v:shapetype>
            <v:shape id="MSIPCM363f4070b30d0033f996fa2c" o:spid="_x0000_s1030" type="#_x0000_t202" alt="{&quot;HashCode&quot;:352122633,&quot;Height&quot;:841.0,&quot;Width&quot;:595.0,&quot;Placement&quot;:&quot;Header&quot;,&quot;Index&quot;:&quot;Primary&quot;,&quot;Section&quot;:1,&quot;Top&quot;:0.0,&quot;Left&quot;:0.0}" style="position:absolute;margin-left:0;margin-top:15pt;width:595.35pt;height:19.85pt;z-index:251679744;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DNGFgIAACsEAAAOAAAAZHJzL2Uyb0RvYy54bWysU02P2jAQvVfqf7B8LwkU6BIRVnRXVJXQ&#10;7kpstWfj2MSS43FtQ0J/fccOX9r2VPXijGcm8/He8/y+azQ5COcVmJIOBzklwnColNmV9Mfr6tMd&#10;JT4wUzENRpT0KDy9X3z8MG9tIUZQg66EI1jE+KK1Ja1DsEWWeV6LhvkBWGEwKME1LODV7bLKsRar&#10;Nzob5fk0a8FV1gEX3qP3sQ/SRaovpeDhWUovAtElxdlCOl06t/HMFnNW7ByzteKnMdg/TNEwZbDp&#10;pdQjC4zsnfqjVKO4Aw8yDDg0GUipuEg74DbD/N02m5pZkXZBcLy9wOT/X1n+dNjYF0dC9xU6JDAC&#10;0lpfeHTGfTrpmvjFSQnGEcLjBTbRBcLR+WUyzWfjCSUcY6PJKJ9NYpns+rd1PnwT0JBolNQhLQkt&#10;dlj70KeeU2IzAyuldaJGG9KWdPp5kqcfLhEsrg32uM4ardBtO6Kqmz22UB1xPQc9897ylcIZ1syH&#10;F+aQatwI5Rue8ZAasBecLEpqcL/+5o/5yABGKWlROiX1P/fMCUr0d4PczIbjcdRauqDhbr3bs9fs&#10;mwdAVQ7xgViezJgb9NmUDpo3VPcydsMQMxx7ljSczYfQCxlfBxfLZUpCVVkW1mZjeSwd0YzIvnZv&#10;zNkT/AGJe4KzuFjxjoU+t+dhuQ8gVaIo4tujeYIdFZlIPr2eKPnbe8q6vvHFbwAAAP//AwBQSwME&#10;FAAGAAgAAAAhAOGRdArcAAAABwEAAA8AAABkcnMvZG93bnJldi54bWxMj8FOwzAMhu9IvENkJG4s&#10;GUgrLU0nBNoFCYluu3DLGtNWJE7VZG15e7wTnCzr//X5c7ldvBMTjrEPpGG9UiCQmmB7ajUcD7u7&#10;RxAxGbLGBUINPxhhW11flaawYaYap31qBUMoFkZDl9JQSBmbDr2JqzAgcfYVRm8Sr2Mr7Whmhnsn&#10;75XaSG964gudGfClw+Z7f/ZMyV/flvSefYTo6t08+c9jVg9a394sz08gEi7prwwXfVaHip1O4Uw2&#10;CqeBH0kaHhTPS7rOVQbipGGTZyCrUv73r34BAAD//wMAUEsBAi0AFAAGAAgAAAAhALaDOJL+AAAA&#10;4QEAABMAAAAAAAAAAAAAAAAAAAAAAFtDb250ZW50X1R5cGVzXS54bWxQSwECLQAUAAYACAAAACEA&#10;OP0h/9YAAACUAQAACwAAAAAAAAAAAAAAAAAvAQAAX3JlbHMvLnJlbHNQSwECLQAUAAYACAAAACEA&#10;WNQzRhYCAAArBAAADgAAAAAAAAAAAAAAAAAuAgAAZHJzL2Uyb0RvYy54bWxQSwECLQAUAAYACAAA&#10;ACEA4ZF0CtwAAAAHAQAADwAAAAAAAAAAAAAAAABwBAAAZHJzL2Rvd25yZXYueG1sUEsFBgAAAAAE&#10;AAQA8wAAAHkFAAAAAA==&#10;" o:allowincell="f" filled="f" stroked="f" strokeweight=".5pt">
              <v:textbox inset=",0,,0">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08AE3" w14:textId="5F0060A1" w:rsidR="00020405" w:rsidRDefault="0062606C">
    <w:pPr>
      <w:pStyle w:val="Header"/>
    </w:pPr>
    <w:r>
      <w:rPr>
        <w:noProof/>
      </w:rPr>
      <mc:AlternateContent>
        <mc:Choice Requires="wps">
          <w:drawing>
            <wp:anchor distT="0" distB="0" distL="114300" distR="114300" simplePos="0" relativeHeight="251680768" behindDoc="0" locked="0" layoutInCell="0" allowOverlap="1" wp14:anchorId="2C87F83A" wp14:editId="74E60B2B">
              <wp:simplePos x="0" y="0"/>
              <wp:positionH relativeFrom="page">
                <wp:posOffset>0</wp:posOffset>
              </wp:positionH>
              <wp:positionV relativeFrom="page">
                <wp:posOffset>190500</wp:posOffset>
              </wp:positionV>
              <wp:extent cx="7560945" cy="252095"/>
              <wp:effectExtent l="0" t="0" r="0" b="14605"/>
              <wp:wrapNone/>
              <wp:docPr id="46" name="MSIPCM63a043509c03e69d35d495a3" descr="{&quot;HashCode&quot;:352122633,&quot;Height&quot;:841.0,&quot;Width&quot;:595.0,&quot;Placement&quot;:&quot;Head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2C87F83A" id="_x0000_t202" coordsize="21600,21600" o:spt="202" path="m,l,21600r21600,l21600,xe">
              <v:stroke joinstyle="miter"/>
              <v:path gradientshapeok="t" o:connecttype="rect"/>
            </v:shapetype>
            <v:shape id="MSIPCM63a043509c03e69d35d495a3" o:spid="_x0000_s1033" type="#_x0000_t202" alt="{&quot;HashCode&quot;:352122633,&quot;Height&quot;:841.0,&quot;Width&quot;:595.0,&quot;Placement&quot;:&quot;Header&quot;,&quot;Index&quot;:&quot;FirstPage&quot;,&quot;Section&quot;:1,&quot;Top&quot;:0.0,&quot;Left&quot;:0.0}" style="position:absolute;margin-left:0;margin-top:15pt;width:595.35pt;height:19.85pt;z-index:251680768;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bieBGAIAACsEAAAOAAAAZHJzL2Uyb0RvYy54bWysU99v2jAQfp+0/8Hy+0hgwEpEqFgrpklV&#10;W4lOfTaOTSLZPs82JOyv39khUHV7mvbinO8u9+P7Pi9vO63IUTjfgCnpeJRTIgyHqjH7kv542Xy6&#10;ocQHZiqmwIiSnoSnt6uPH5atLcQEalCVcASLGF+0tqR1CLbIMs9roZkfgRUGgxKcZgGvbp9VjrVY&#10;XatskufzrAVXWQdceI/e+z5IV6m+lIKHJym9CESVFGcL6XTp3MUzWy1ZsXfM1g0/j8H+YQrNGoNN&#10;L6XuWWDk4Jo/SumGO/Agw4iDzkDKhou0A24zzt9ts62ZFWkXBMfbC0z+/5Xlj8etfXYkdF+hQwIj&#10;IK31hUdn3KeTTscvTkowjhCeLrCJLhCOzi+zeb6YzijhGJvMJvliFstk17+t8+GbAE2iUVKHtCS0&#10;2PHBhz51SInNDGwapRI1ypC2pPPPszz9cIlgcWWwx3XWaIVu15GmKul02GMH1QnXc9Az7y3fNDjD&#10;A/PhmTmkGjdC+YYnPKQC7AVni5Ia3K+/+WM+MoBRSlqUTkn9zwNzghL13SA3i/F0GrWWLmi4t97d&#10;4DUHfQeoyjE+EMuTGXODGkzpQL+iutexG4aY4dizpGEw70IvZHwdXKzXKQlVZVl4MFvLY+mIZkT2&#10;pXtlzp7hD0jcIwziYsU7Fvrcnof1IYBsEkUR3x7NM+yoyETy+fVEyb+9p6zrG1/9Bg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CrbieBGAIAACsEAAAOAAAAAAAAAAAAAAAAAC4CAABkcnMvZTJvRG9jLnhtbFBLAQItABQABgAI&#10;AAAAIQDhkXQK3AAAAAcBAAAPAAAAAAAAAAAAAAAAAHIEAABkcnMvZG93bnJldi54bWxQSwUGAAAA&#10;AAQABADzAAAAewUAAAAA&#10;" o:allowincell="f" filled="f" stroked="f" strokeweight=".5pt">
              <v:textbox inset=",0,,0">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0A23EC82" w:rsidR="00CD157B" w:rsidRPr="00CD157B" w:rsidRDefault="0062606C" w:rsidP="00CD157B">
    <w:pPr>
      <w:pStyle w:val="Header"/>
    </w:pPr>
    <w:r>
      <w:rPr>
        <w:noProof/>
      </w:rPr>
      <mc:AlternateContent>
        <mc:Choice Requires="wps">
          <w:drawing>
            <wp:anchor distT="0" distB="0" distL="114300" distR="114300" simplePos="0" relativeHeight="251682816" behindDoc="0" locked="0" layoutInCell="0" allowOverlap="1" wp14:anchorId="1F34F1E6" wp14:editId="1219BD8A">
              <wp:simplePos x="0" y="0"/>
              <wp:positionH relativeFrom="page">
                <wp:posOffset>0</wp:posOffset>
              </wp:positionH>
              <wp:positionV relativeFrom="page">
                <wp:posOffset>190500</wp:posOffset>
              </wp:positionV>
              <wp:extent cx="7560945" cy="252095"/>
              <wp:effectExtent l="0" t="0" r="0" b="14605"/>
              <wp:wrapNone/>
              <wp:docPr id="48" name="MSIPCM568742229a1891844842c448" descr="{&quot;HashCode&quot;:352122633,&quot;Height&quot;:841.0,&quot;Width&quot;:595.0,&quot;Placement&quot;:&quot;Head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1F34F1E6" id="_x0000_t202" coordsize="21600,21600" o:spt="202" path="m,l,21600r21600,l21600,xe">
              <v:stroke joinstyle="miter"/>
              <v:path gradientshapeok="t" o:connecttype="rect"/>
            </v:shapetype>
            <v:shape id="MSIPCM568742229a1891844842c448" o:spid="_x0000_s1035" type="#_x0000_t202" alt="{&quot;HashCode&quot;:352122633,&quot;Height&quot;:841.0,&quot;Width&quot;:595.0,&quot;Placement&quot;:&quot;Header&quot;,&quot;Index&quot;:&quot;Primary&quot;,&quot;Section&quot;:2,&quot;Top&quot;:0.0,&quot;Left&quot;:0.0}" style="position:absolute;margin-left:0;margin-top:15pt;width:595.35pt;height:19.85pt;z-index:251682816;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1VLGAIAACsEAAAOAAAAZHJzL2Uyb0RvYy54bWysU99v2jAQfp+0/8Hy+0hgwEpEqFgrpklV&#10;W4lOfTaOTSLZPs82JOyv39khUHV7mvbiXO7O9+P7Pi9vO63IUTjfgCnpeJRTIgyHqjH7kv542Xy6&#10;ocQHZiqmwIiSnoSnt6uPH5atLcQEalCVcASLGF+0tqR1CLbIMs9roZkfgRUGgxKcZgF/3T6rHGux&#10;ulbZJM/nWQuusg648B69932QrlJ9KQUPT1J6EYgqKc4W0unSuYtntlqyYu+YrRt+HoP9wxSaNQab&#10;Xkrds8DIwTV/lNINd+BBhhEHnYGUDRdpB9xmnL/bZlszK9IuCI63F5j8/yvLH49b++xI6L5ChwRG&#10;QFrrC4/OuE8nnY5fnJRgHCE8XWATXSAcnV9m83wxnVHCMTaZTfLFLJbJrret8+GbAE2iUVKHtCS0&#10;2PHBhz51SInNDGwapRI1ypC2pPPPszxduESwuDLY4zprtEK360hT4YVhjx1UJ1zPQc+8t3zT4AwP&#10;zIdn5pBq3AjlG57wkAqwF5wtSmpwv/7mj/nIAEYpaVE6JfU/D8wJStR3g9wsxtNp1Fr6QcO99e4G&#10;rznoO0BVjvGBWJ7MmBvUYEoH+hXVvY7dMMQMx54lDYN5F3oh4+vgYr1OSagqy8KD2VoeS0c0I7Iv&#10;3Stz9gx/QOIeYRAXK96x0Of2PKwPAWSTKIr49mieYUdFJpLPrydK/u1/yrq+8dVvAA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AKd1VLGAIAACsEAAAOAAAAAAAAAAAAAAAAAC4CAABkcnMvZTJvRG9jLnhtbFBLAQItABQABgAI&#10;AAAAIQDhkXQK3AAAAAcBAAAPAAAAAAAAAAAAAAAAAHIEAABkcnMvZG93bnJldi54bWxQSwUGAAAA&#10;AAQABADzAAAAewUAAAAA&#10;" o:allowincell="f" filled="f" stroked="f" strokeweight=".5pt">
              <v:textbox inset=",0,,0">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2D38FC" w:rsidRPr="002D38FC">
      <w:t xml:space="preserve"> </w:t>
    </w:r>
    <w:r w:rsidR="00484CC4" w:rsidRPr="00484CC4">
      <w:rPr>
        <w:noProof/>
      </w:rPr>
      <mc:AlternateContent>
        <mc:Choice Requires="wps">
          <w:drawing>
            <wp:anchor distT="0" distB="0" distL="114300" distR="114300" simplePos="0" relativeHeight="251663360"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F217368" id="Hdr_Element6" o:spid="_x0000_s1026" alt="&quot;&quot;" style="position:absolute;margin-left:512.5pt;margin-top:0;width:83.0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39"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4A1DBA" id="Hdr_Element1" o:spid="_x0000_s1026" alt="&quot;&quot;" style="position:absolute;margin-left:0;margin-top:0;width:595.3pt;height:35.15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6540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872C20" id="Hdr_Element4" o:spid="_x0000_s1026" alt="&quot;&quot;" style="position:absolute;margin-left:363.9pt;margin-top:0;width:115.6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6432"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E00863F" id="Hdr_Element5" o:spid="_x0000_s1026" alt="&quot;&quot;" style="position:absolute;margin-left:463.3pt;margin-top:0;width:66.0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7456"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276D578" id="Hdr_Element2" o:spid="_x0000_s1026" alt="&quot;&quot;" style="position:absolute;margin-left:297.65pt;margin-top:0;width:82.75pt;height:35.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8480"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7E3FE1" id="Hdr_Element3" o:spid="_x0000_s1026" alt="&quot;&quot;" style="position:absolute;margin-left:363.8pt;margin-top:0;width:33.15pt;height:35.1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4FC43F7"/>
    <w:multiLevelType w:val="hybridMultilevel"/>
    <w:tmpl w:val="1C2AEC12"/>
    <w:lvl w:ilvl="0" w:tplc="C1A8E344">
      <w:start w:val="1"/>
      <w:numFmt w:val="decimal"/>
      <w:pStyle w:val="normalnumbered"/>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7174EDB"/>
    <w:multiLevelType w:val="hybridMultilevel"/>
    <w:tmpl w:val="99782B4C"/>
    <w:lvl w:ilvl="0" w:tplc="04090001">
      <w:start w:val="1"/>
      <w:numFmt w:val="bullet"/>
      <w:lvlText w:val=""/>
      <w:lvlJc w:val="left"/>
      <w:pPr>
        <w:tabs>
          <w:tab w:val="num" w:pos="360"/>
        </w:tabs>
        <w:ind w:left="360" w:hanging="360"/>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2EF7739B"/>
    <w:multiLevelType w:val="multilevel"/>
    <w:tmpl w:val="BBD8D6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6"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7"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8"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9"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5"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8"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9"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1"/>
  </w:num>
  <w:num w:numId="2" w16cid:durableId="170411264">
    <w:abstractNumId w:val="37"/>
  </w:num>
  <w:num w:numId="3" w16cid:durableId="985085104">
    <w:abstractNumId w:val="9"/>
  </w:num>
  <w:num w:numId="4" w16cid:durableId="1872112631">
    <w:abstractNumId w:val="12"/>
  </w:num>
  <w:num w:numId="5" w16cid:durableId="336812815">
    <w:abstractNumId w:val="24"/>
  </w:num>
  <w:num w:numId="6" w16cid:durableId="155153463">
    <w:abstractNumId w:val="0"/>
  </w:num>
  <w:num w:numId="7" w16cid:durableId="1428236886">
    <w:abstractNumId w:val="27"/>
  </w:num>
  <w:num w:numId="8" w16cid:durableId="103154041">
    <w:abstractNumId w:val="29"/>
  </w:num>
  <w:num w:numId="9" w16cid:durableId="1308436166">
    <w:abstractNumId w:val="26"/>
  </w:num>
  <w:num w:numId="10" w16cid:durableId="1335643199">
    <w:abstractNumId w:val="35"/>
  </w:num>
  <w:num w:numId="11" w16cid:durableId="1160577431">
    <w:abstractNumId w:val="28"/>
  </w:num>
  <w:num w:numId="12" w16cid:durableId="1673139647">
    <w:abstractNumId w:val="17"/>
  </w:num>
  <w:num w:numId="13" w16cid:durableId="1742215375">
    <w:abstractNumId w:val="44"/>
  </w:num>
  <w:num w:numId="14" w16cid:durableId="664823544">
    <w:abstractNumId w:val="41"/>
  </w:num>
  <w:num w:numId="15" w16cid:durableId="979774751">
    <w:abstractNumId w:val="13"/>
  </w:num>
  <w:num w:numId="16" w16cid:durableId="729228463">
    <w:abstractNumId w:val="4"/>
  </w:num>
  <w:num w:numId="17" w16cid:durableId="322781625">
    <w:abstractNumId w:val="25"/>
  </w:num>
  <w:num w:numId="18" w16cid:durableId="597758524">
    <w:abstractNumId w:val="7"/>
  </w:num>
  <w:num w:numId="19" w16cid:durableId="601031745">
    <w:abstractNumId w:val="14"/>
  </w:num>
  <w:num w:numId="20" w16cid:durableId="1641421617">
    <w:abstractNumId w:val="10"/>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8E0"/>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552"/>
    <w:rsid w:val="00020A83"/>
    <w:rsid w:val="00020D21"/>
    <w:rsid w:val="0002203E"/>
    <w:rsid w:val="00022FC9"/>
    <w:rsid w:val="0002313E"/>
    <w:rsid w:val="00023619"/>
    <w:rsid w:val="00024DE5"/>
    <w:rsid w:val="00024F9A"/>
    <w:rsid w:val="0002586C"/>
    <w:rsid w:val="000265EA"/>
    <w:rsid w:val="00026DA1"/>
    <w:rsid w:val="00026DC2"/>
    <w:rsid w:val="00026F6C"/>
    <w:rsid w:val="00027024"/>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64D0"/>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1E6"/>
    <w:rsid w:val="000C620E"/>
    <w:rsid w:val="000C782D"/>
    <w:rsid w:val="000C7BB4"/>
    <w:rsid w:val="000D01DB"/>
    <w:rsid w:val="000D02C6"/>
    <w:rsid w:val="000D038D"/>
    <w:rsid w:val="000D0471"/>
    <w:rsid w:val="000D04B1"/>
    <w:rsid w:val="000D04F8"/>
    <w:rsid w:val="000D057E"/>
    <w:rsid w:val="000D081F"/>
    <w:rsid w:val="000D0DDA"/>
    <w:rsid w:val="000D0F32"/>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AA4"/>
    <w:rsid w:val="00132ECF"/>
    <w:rsid w:val="00133CEB"/>
    <w:rsid w:val="00133DA1"/>
    <w:rsid w:val="00133EF1"/>
    <w:rsid w:val="00133FBF"/>
    <w:rsid w:val="00134222"/>
    <w:rsid w:val="00134985"/>
    <w:rsid w:val="00135120"/>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77FEB"/>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64D"/>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C64"/>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1EAB"/>
    <w:rsid w:val="00212101"/>
    <w:rsid w:val="00212F3E"/>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69C"/>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02"/>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B30"/>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4EEB"/>
    <w:rsid w:val="002C55A7"/>
    <w:rsid w:val="002C5D9A"/>
    <w:rsid w:val="002C67BA"/>
    <w:rsid w:val="002C6858"/>
    <w:rsid w:val="002C687F"/>
    <w:rsid w:val="002C6BBF"/>
    <w:rsid w:val="002C7140"/>
    <w:rsid w:val="002C76FE"/>
    <w:rsid w:val="002C7982"/>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464"/>
    <w:rsid w:val="002E0ED2"/>
    <w:rsid w:val="002E1116"/>
    <w:rsid w:val="002E1F33"/>
    <w:rsid w:val="002E22BE"/>
    <w:rsid w:val="002E2436"/>
    <w:rsid w:val="002E28EE"/>
    <w:rsid w:val="002E2FF4"/>
    <w:rsid w:val="002E3000"/>
    <w:rsid w:val="002E34C5"/>
    <w:rsid w:val="002E3829"/>
    <w:rsid w:val="002E3B71"/>
    <w:rsid w:val="002E4E4D"/>
    <w:rsid w:val="002E5170"/>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262"/>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32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007"/>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CBB"/>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B9F"/>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76"/>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78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128"/>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580"/>
    <w:rsid w:val="004968A0"/>
    <w:rsid w:val="004969C9"/>
    <w:rsid w:val="00496AAB"/>
    <w:rsid w:val="004970E9"/>
    <w:rsid w:val="0049762C"/>
    <w:rsid w:val="00497774"/>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23C"/>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DA8"/>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28F"/>
    <w:rsid w:val="0051166C"/>
    <w:rsid w:val="00511DD3"/>
    <w:rsid w:val="0051335C"/>
    <w:rsid w:val="00513D22"/>
    <w:rsid w:val="00513FD4"/>
    <w:rsid w:val="00514C53"/>
    <w:rsid w:val="00516437"/>
    <w:rsid w:val="00517156"/>
    <w:rsid w:val="00517176"/>
    <w:rsid w:val="005172CF"/>
    <w:rsid w:val="00517709"/>
    <w:rsid w:val="0051780B"/>
    <w:rsid w:val="00517CA0"/>
    <w:rsid w:val="0052011A"/>
    <w:rsid w:val="00520DD8"/>
    <w:rsid w:val="00521461"/>
    <w:rsid w:val="005217FD"/>
    <w:rsid w:val="00521EE1"/>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5C18"/>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AD"/>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D65"/>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2B"/>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3B6"/>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3ED2"/>
    <w:rsid w:val="005F422E"/>
    <w:rsid w:val="005F49C7"/>
    <w:rsid w:val="005F4F76"/>
    <w:rsid w:val="005F514F"/>
    <w:rsid w:val="005F5198"/>
    <w:rsid w:val="005F5458"/>
    <w:rsid w:val="005F586B"/>
    <w:rsid w:val="005F5B06"/>
    <w:rsid w:val="005F6D30"/>
    <w:rsid w:val="005F707B"/>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2EC6"/>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06C"/>
    <w:rsid w:val="00626215"/>
    <w:rsid w:val="00627DAE"/>
    <w:rsid w:val="00630C13"/>
    <w:rsid w:val="006310C1"/>
    <w:rsid w:val="006312D1"/>
    <w:rsid w:val="00631E3B"/>
    <w:rsid w:val="00631F4C"/>
    <w:rsid w:val="00631FAF"/>
    <w:rsid w:val="0063202D"/>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5E33"/>
    <w:rsid w:val="00656918"/>
    <w:rsid w:val="006572F0"/>
    <w:rsid w:val="0065751D"/>
    <w:rsid w:val="006576A7"/>
    <w:rsid w:val="006579BD"/>
    <w:rsid w:val="00657DAA"/>
    <w:rsid w:val="0066034F"/>
    <w:rsid w:val="0066072A"/>
    <w:rsid w:val="006614E4"/>
    <w:rsid w:val="006616EF"/>
    <w:rsid w:val="00661A78"/>
    <w:rsid w:val="00661DCB"/>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07C"/>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1D51"/>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1FB"/>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1915"/>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6A6"/>
    <w:rsid w:val="00766955"/>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775D0"/>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0EB5"/>
    <w:rsid w:val="00791833"/>
    <w:rsid w:val="00791C97"/>
    <w:rsid w:val="00791E38"/>
    <w:rsid w:val="0079208F"/>
    <w:rsid w:val="007928DD"/>
    <w:rsid w:val="00792D28"/>
    <w:rsid w:val="00792D31"/>
    <w:rsid w:val="00793391"/>
    <w:rsid w:val="007934ED"/>
    <w:rsid w:val="00794DF9"/>
    <w:rsid w:val="00794E09"/>
    <w:rsid w:val="007950C9"/>
    <w:rsid w:val="007950E0"/>
    <w:rsid w:val="00795DB4"/>
    <w:rsid w:val="0079673D"/>
    <w:rsid w:val="007967C5"/>
    <w:rsid w:val="00797573"/>
    <w:rsid w:val="00797622"/>
    <w:rsid w:val="00797CC4"/>
    <w:rsid w:val="00797CDB"/>
    <w:rsid w:val="007A07B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310"/>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4E77"/>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7A6"/>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34A"/>
    <w:rsid w:val="008505BB"/>
    <w:rsid w:val="008511B9"/>
    <w:rsid w:val="00851A7F"/>
    <w:rsid w:val="0085219D"/>
    <w:rsid w:val="00852497"/>
    <w:rsid w:val="00852D2C"/>
    <w:rsid w:val="00852DF1"/>
    <w:rsid w:val="008531CC"/>
    <w:rsid w:val="00853988"/>
    <w:rsid w:val="00853A46"/>
    <w:rsid w:val="00853F2C"/>
    <w:rsid w:val="00853F7D"/>
    <w:rsid w:val="00854A0F"/>
    <w:rsid w:val="00854B2A"/>
    <w:rsid w:val="00856573"/>
    <w:rsid w:val="008565AA"/>
    <w:rsid w:val="00857361"/>
    <w:rsid w:val="00857556"/>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0FC7"/>
    <w:rsid w:val="008A17BE"/>
    <w:rsid w:val="008A17C5"/>
    <w:rsid w:val="008A19B9"/>
    <w:rsid w:val="008A27F2"/>
    <w:rsid w:val="008A2A93"/>
    <w:rsid w:val="008A2E7A"/>
    <w:rsid w:val="008A2FF2"/>
    <w:rsid w:val="008A3B5D"/>
    <w:rsid w:val="008A3FCD"/>
    <w:rsid w:val="008A4531"/>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BCF"/>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1A53"/>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A02"/>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AA8"/>
    <w:rsid w:val="00943D1A"/>
    <w:rsid w:val="00943D76"/>
    <w:rsid w:val="009445B6"/>
    <w:rsid w:val="00944611"/>
    <w:rsid w:val="009446B4"/>
    <w:rsid w:val="00944A28"/>
    <w:rsid w:val="00944A94"/>
    <w:rsid w:val="0094565D"/>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098"/>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608"/>
    <w:rsid w:val="0099276A"/>
    <w:rsid w:val="00992C1A"/>
    <w:rsid w:val="00993D33"/>
    <w:rsid w:val="00993E4A"/>
    <w:rsid w:val="00993EF6"/>
    <w:rsid w:val="0099409A"/>
    <w:rsid w:val="00994384"/>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3E13"/>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5"/>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1C4"/>
    <w:rsid w:val="009D3777"/>
    <w:rsid w:val="009D4706"/>
    <w:rsid w:val="009D4D6C"/>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7A"/>
    <w:rsid w:val="00A010A7"/>
    <w:rsid w:val="00A016AF"/>
    <w:rsid w:val="00A029F4"/>
    <w:rsid w:val="00A037E2"/>
    <w:rsid w:val="00A059B5"/>
    <w:rsid w:val="00A05B0B"/>
    <w:rsid w:val="00A06056"/>
    <w:rsid w:val="00A0688C"/>
    <w:rsid w:val="00A06BD9"/>
    <w:rsid w:val="00A07CED"/>
    <w:rsid w:val="00A10499"/>
    <w:rsid w:val="00A1198A"/>
    <w:rsid w:val="00A120F3"/>
    <w:rsid w:val="00A12E40"/>
    <w:rsid w:val="00A13BA1"/>
    <w:rsid w:val="00A1436A"/>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1E3"/>
    <w:rsid w:val="00A246B1"/>
    <w:rsid w:val="00A253AD"/>
    <w:rsid w:val="00A2568B"/>
    <w:rsid w:val="00A258D6"/>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B01"/>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A7F5C"/>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0FA"/>
    <w:rsid w:val="00AD2676"/>
    <w:rsid w:val="00AD28F7"/>
    <w:rsid w:val="00AD29A7"/>
    <w:rsid w:val="00AD2ADF"/>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6E22"/>
    <w:rsid w:val="00AF6FD8"/>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3D3"/>
    <w:rsid w:val="00B444AB"/>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5AD1"/>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4D7"/>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2D0E"/>
    <w:rsid w:val="00B931B7"/>
    <w:rsid w:val="00B93B66"/>
    <w:rsid w:val="00B93DAB"/>
    <w:rsid w:val="00B93EFE"/>
    <w:rsid w:val="00B9424E"/>
    <w:rsid w:val="00B9428F"/>
    <w:rsid w:val="00B943E8"/>
    <w:rsid w:val="00B94434"/>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7EB"/>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EC9"/>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6E7"/>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95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6F"/>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75"/>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5726"/>
    <w:rsid w:val="00CD6538"/>
    <w:rsid w:val="00CD73C1"/>
    <w:rsid w:val="00CD7E51"/>
    <w:rsid w:val="00CD7E93"/>
    <w:rsid w:val="00CD7ED1"/>
    <w:rsid w:val="00CE0671"/>
    <w:rsid w:val="00CE0AEB"/>
    <w:rsid w:val="00CE0C94"/>
    <w:rsid w:val="00CE0D01"/>
    <w:rsid w:val="00CE156E"/>
    <w:rsid w:val="00CE1C0C"/>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1E2"/>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C0C"/>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5EEB"/>
    <w:rsid w:val="00D6600F"/>
    <w:rsid w:val="00D66180"/>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77A88"/>
    <w:rsid w:val="00D800CD"/>
    <w:rsid w:val="00D801A0"/>
    <w:rsid w:val="00D80446"/>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0BDD"/>
    <w:rsid w:val="00DD107B"/>
    <w:rsid w:val="00DD19F5"/>
    <w:rsid w:val="00DD1DBD"/>
    <w:rsid w:val="00DD2748"/>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4E8"/>
    <w:rsid w:val="00E06A21"/>
    <w:rsid w:val="00E06A34"/>
    <w:rsid w:val="00E06BFB"/>
    <w:rsid w:val="00E06F07"/>
    <w:rsid w:val="00E07835"/>
    <w:rsid w:val="00E079AF"/>
    <w:rsid w:val="00E07AC8"/>
    <w:rsid w:val="00E07BDC"/>
    <w:rsid w:val="00E10DD1"/>
    <w:rsid w:val="00E11416"/>
    <w:rsid w:val="00E11662"/>
    <w:rsid w:val="00E118C7"/>
    <w:rsid w:val="00E11A21"/>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17948"/>
    <w:rsid w:val="00E179D5"/>
    <w:rsid w:val="00E20387"/>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676B"/>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CD4"/>
    <w:rsid w:val="00E41EDE"/>
    <w:rsid w:val="00E4201F"/>
    <w:rsid w:val="00E43067"/>
    <w:rsid w:val="00E4336A"/>
    <w:rsid w:val="00E4347B"/>
    <w:rsid w:val="00E434E5"/>
    <w:rsid w:val="00E43CC1"/>
    <w:rsid w:val="00E443B3"/>
    <w:rsid w:val="00E44443"/>
    <w:rsid w:val="00E444F5"/>
    <w:rsid w:val="00E44586"/>
    <w:rsid w:val="00E447EA"/>
    <w:rsid w:val="00E44B05"/>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F03"/>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05D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708"/>
    <w:rsid w:val="00E84C2A"/>
    <w:rsid w:val="00E85926"/>
    <w:rsid w:val="00E85C51"/>
    <w:rsid w:val="00E8627F"/>
    <w:rsid w:val="00E86502"/>
    <w:rsid w:val="00E870C7"/>
    <w:rsid w:val="00E879DA"/>
    <w:rsid w:val="00E87AC4"/>
    <w:rsid w:val="00E909D6"/>
    <w:rsid w:val="00E91353"/>
    <w:rsid w:val="00E915C8"/>
    <w:rsid w:val="00E91A0F"/>
    <w:rsid w:val="00E91E54"/>
    <w:rsid w:val="00E91F3D"/>
    <w:rsid w:val="00E91F54"/>
    <w:rsid w:val="00E92C80"/>
    <w:rsid w:val="00E92FBE"/>
    <w:rsid w:val="00E933D4"/>
    <w:rsid w:val="00E93454"/>
    <w:rsid w:val="00E93BB9"/>
    <w:rsid w:val="00E93CDD"/>
    <w:rsid w:val="00E94402"/>
    <w:rsid w:val="00E94CE2"/>
    <w:rsid w:val="00E955AC"/>
    <w:rsid w:val="00E95790"/>
    <w:rsid w:val="00E95CA1"/>
    <w:rsid w:val="00E9640A"/>
    <w:rsid w:val="00E96ACF"/>
    <w:rsid w:val="00E96B66"/>
    <w:rsid w:val="00E96F9D"/>
    <w:rsid w:val="00E972BD"/>
    <w:rsid w:val="00EA0030"/>
    <w:rsid w:val="00EA06F5"/>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A7CB5"/>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10"/>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0981"/>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3C"/>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0058E0"/>
    <w:pPr>
      <w:keepNext/>
      <w:spacing w:before="480" w:line="240" w:lineRule="auto"/>
      <w:ind w:right="-2"/>
    </w:pPr>
    <w:rPr>
      <w:rFonts w:ascii="Tahoma" w:hAnsi="Tahoma" w:cs="Arial"/>
      <w:color w:val="57A84C"/>
      <w:sz w:val="30"/>
    </w:rPr>
  </w:style>
  <w:style w:type="paragraph" w:customStyle="1" w:styleId="paragraph">
    <w:name w:val="paragraph"/>
    <w:basedOn w:val="Normal"/>
    <w:rsid w:val="007775D0"/>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7775D0"/>
  </w:style>
  <w:style w:type="character" w:customStyle="1" w:styleId="eop">
    <w:name w:val="eop"/>
    <w:basedOn w:val="DefaultParagraphFont"/>
    <w:rsid w:val="007775D0"/>
  </w:style>
  <w:style w:type="paragraph" w:customStyle="1" w:styleId="normalnumbered">
    <w:name w:val="normal numbered"/>
    <w:basedOn w:val="Normal"/>
    <w:qFormat/>
    <w:rsid w:val="006312D1"/>
    <w:pPr>
      <w:numPr>
        <w:numId w:val="18"/>
      </w:numPr>
      <w:tabs>
        <w:tab w:val="left" w:pos="1134"/>
      </w:tabs>
      <w:suppressAutoHyphens/>
      <w:spacing w:before="0" w:after="240" w:line="240" w:lineRule="auto"/>
      <w:ind w:left="340" w:hanging="340"/>
    </w:pPr>
    <w:rPr>
      <w:rFonts w:ascii="Calibri" w:hAnsi="Calibri"/>
      <w:color w:val="000000"/>
      <w:szCs w:val="24"/>
      <w:lang w:eastAsia="zh-CN"/>
    </w:rPr>
  </w:style>
  <w:style w:type="character" w:customStyle="1" w:styleId="readonly">
    <w:name w:val="readonly"/>
    <w:basedOn w:val="DefaultParagraphFont"/>
    <w:rsid w:val="00C5395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4352761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12303829">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fontTable" Target="fontTable.xml"/><Relationship Id="rId21" Type="http://schemas.openxmlformats.org/officeDocument/2006/relationships/image" Target="media/image8.png"/><Relationship Id="rId34"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self.determination@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https://careers.vic.gov.au/victorian-public-sector/public-sector-values-integrity"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dallas.gooding@agriculture.vic.gov.au" TargetMode="External"/><Relationship Id="rId38"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252D"/>
    <w:rsid w:val="000C61E6"/>
    <w:rsid w:val="000D0F32"/>
    <w:rsid w:val="00171C72"/>
    <w:rsid w:val="00225A63"/>
    <w:rsid w:val="003E2B9F"/>
    <w:rsid w:val="00497B03"/>
    <w:rsid w:val="004A31AD"/>
    <w:rsid w:val="00547457"/>
    <w:rsid w:val="00642506"/>
    <w:rsid w:val="00661DCB"/>
    <w:rsid w:val="006672C1"/>
    <w:rsid w:val="00766955"/>
    <w:rsid w:val="00794DF9"/>
    <w:rsid w:val="007B0C50"/>
    <w:rsid w:val="0084769B"/>
    <w:rsid w:val="00921A53"/>
    <w:rsid w:val="009757AF"/>
    <w:rsid w:val="009D31C4"/>
    <w:rsid w:val="00A71B01"/>
    <w:rsid w:val="00A91473"/>
    <w:rsid w:val="00AA7F5C"/>
    <w:rsid w:val="00AF6E22"/>
    <w:rsid w:val="00B444AB"/>
    <w:rsid w:val="00B92D0E"/>
    <w:rsid w:val="00CC1034"/>
    <w:rsid w:val="00D22C0C"/>
    <w:rsid w:val="00D77A88"/>
    <w:rsid w:val="00D83E5E"/>
    <w:rsid w:val="00DB7133"/>
    <w:rsid w:val="00E064E8"/>
    <w:rsid w:val="00E41CD4"/>
    <w:rsid w:val="00EF1928"/>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180</Value>
      <Value>138</Value>
      <Value>18</Value>
      <Value>164</Value>
      <Value>91</Value>
    </TaxCatchAll>
    <SharedWithUsers xmlns="59d12b91-b74f-4b49-b03f-48db312c8174">
      <UserInfo>
        <DisplayName>Laurie Barker (DEECA)</DisplayName>
        <AccountId>1470</AccountId>
        <AccountType/>
      </UserInfo>
    </SharedWithUsers>
    <AdaLastReviewedDate xmlns="59d12b91-b74f-4b49-b03f-48db312c8174">2023-08-16T14:00:00+00:00</AdaLastReviewedDate>
    <IconOverlay xmlns="http://schemas.microsoft.com/sharepoint/v4" xsi:nil="true"/>
    <Description xmlns="59d12b91-b74f-4b49-b03f-48db312c8174">Position description template</Description>
    <Category xmlns="59d12b91-b74f-4b49-b03f-48db312c8174">
      <Value>Human resources support</Value>
      <Value>Workplace</Value>
    </Category>
    <kd07e229dd824ba4b268be29dcd5f53f xmlns="59d12b91-b74f-4b49-b03f-48db312c8174">
      <Terms xmlns="http://schemas.microsoft.com/office/infopath/2007/PartnerControls"/>
    </kd07e229dd824ba4b268be29dcd5f53f>
    <g480147d4c4f4d95bd6fd5538b67e268 xmlns="59d12b91-b74f-4b49-b03f-48db312c8174">
      <Terms xmlns="http://schemas.microsoft.com/office/infopath/2007/PartnerControls">
        <TermInfo xmlns="http://schemas.microsoft.com/office/infopath/2007/PartnerControls">
          <TermName xmlns="http://schemas.microsoft.com/office/infopath/2007/PartnerControls">Grade review</TermName>
          <TermId xmlns="http://schemas.microsoft.com/office/infopath/2007/PartnerControls">f7ad65ac-03ab-486a-9d79-d2a18ebc3522</TermId>
        </TermInfo>
        <TermInfo xmlns="http://schemas.microsoft.com/office/infopath/2007/PartnerControls">
          <TermName xmlns="http://schemas.microsoft.com/office/infopath/2007/PartnerControls">Student interns</TermName>
          <TermId xmlns="http://schemas.microsoft.com/office/infopath/2007/PartnerControls">64cffe4a-5ed8-4613-901d-4715e00cad1e</TermId>
        </TermInfo>
        <TermInfo xmlns="http://schemas.microsoft.com/office/infopath/2007/PartnerControls">
          <TermName xmlns="http://schemas.microsoft.com/office/infopath/2007/PartnerControls">Expression of interest to fill a vacancy</TermName>
          <TermId xmlns="http://schemas.microsoft.com/office/infopath/2007/PartnerControls">6d398fea-abd8-4137-b21d-f2907c9c9cc9</TermId>
        </TermInfo>
        <TermInfo xmlns="http://schemas.microsoft.com/office/infopath/2007/PartnerControls">
          <TermName xmlns="http://schemas.microsoft.com/office/infopath/2007/PartnerControls">Recruiting someone to your team</TermName>
          <TermId xmlns="http://schemas.microsoft.com/office/infopath/2007/PartnerControls">f7744592-b315-4d8e-a76c-334f2b802bf1</TermId>
        </TermInfo>
      </Terms>
    </g480147d4c4f4d95bd6fd5538b67e268>
    <AdaPostcode xmlns="59d12b91-b74f-4b49-b03f-48db312c8174" xsi:nil="true"/>
    <f4846465a873416ea15d13b313100837 xmlns="59d12b91-b74f-4b49-b03f-48db312c8174">
      <Terms xmlns="http://schemas.microsoft.com/office/infopath/2007/PartnerControls">
        <TermInfo xmlns="http://schemas.microsoft.com/office/infopath/2007/PartnerControls">
          <TermName xmlns="http://schemas.microsoft.com/office/infopath/2007/PartnerControls">People and Culture</TermName>
          <TermId xmlns="http://schemas.microsoft.com/office/infopath/2007/PartnerControls">4fe8dd26-179b-41a1-8a74-1f09d81ad67a</TermId>
        </TermInfo>
      </Terms>
    </f4846465a873416ea15d13b313100837>
  </documentManagement>
</p:properties>
</file>

<file path=customXml/item4.xml><?xml version="1.0" encoding="utf-8"?>
<?mso-contentType ?>
<SharedContentType xmlns="Microsoft.SharePoint.Taxonomy.ContentTypeSync" SourceId="797aeec6-0273-40f2-ab3e-beee73212332" ContentTypeId="0x0101" PreviousValue="true"/>
</file>

<file path=customXml/item5.xml><?xml version="1.0" encoding="utf-8"?>
<ct:contentTypeSchema xmlns:ct="http://schemas.microsoft.com/office/2006/metadata/contentType" xmlns:ma="http://schemas.microsoft.com/office/2006/metadata/properties/metaAttributes" ct:_="" ma:_="" ma:contentTypeName="Template" ma:contentTypeID="0x0101004A14958F60291A4198FFBC354394E03D0300B0DB5EAF7E13BA4C877B865C5EA5ACD8" ma:contentTypeVersion="26" ma:contentTypeDescription="" ma:contentTypeScope="" ma:versionID="f86ff4cc37fdca5b9c1a85ec45309762">
  <xsd:schema xmlns:xsd="http://www.w3.org/2001/XMLSchema" xmlns:xs="http://www.w3.org/2001/XMLSchema" xmlns:p="http://schemas.microsoft.com/office/2006/metadata/properties" xmlns:ns2="59d12b91-b74f-4b49-b03f-48db312c8174" xmlns:ns3="9fd47c19-1c4a-4d7d-b342-c10cef269344" xmlns:ns4="5f4f3df2-3c6c-4b20-bbe6-23860e366fa2" xmlns:ns5="http://schemas.microsoft.com/sharepoint/v4" targetNamespace="http://schemas.microsoft.com/office/2006/metadata/properties" ma:root="true" ma:fieldsID="68886886c4a88f3e7d488e10c4f77065" ns2:_="" ns3:_="" ns4:_="" ns5:_="">
    <xsd:import namespace="59d12b91-b74f-4b49-b03f-48db312c8174"/>
    <xsd:import namespace="9fd47c19-1c4a-4d7d-b342-c10cef269344"/>
    <xsd:import namespace="5f4f3df2-3c6c-4b20-bbe6-23860e366fa2"/>
    <xsd:import namespace="http://schemas.microsoft.com/sharepoint/v4"/>
    <xsd:element name="properties">
      <xsd:complexType>
        <xsd:sequence>
          <xsd:element name="documentManagement">
            <xsd:complexType>
              <xsd:all>
                <xsd:element ref="ns2:Description"/>
                <xsd:element ref="ns2:Category" minOccurs="0"/>
                <xsd:element ref="ns2:f4846465a873416ea15d13b313100837" minOccurs="0"/>
                <xsd:element ref="ns3:TaxCatchAll" minOccurs="0"/>
                <xsd:element ref="ns3:TaxCatchAllLabel" minOccurs="0"/>
                <xsd:element ref="ns2:kd07e229dd824ba4b268be29dcd5f53f" minOccurs="0"/>
                <xsd:element ref="ns2:AdaLastReviewedDate" minOccurs="0"/>
                <xsd:element ref="ns2:AdaPostcode" minOccurs="0"/>
                <xsd:element ref="ns2:g480147d4c4f4d95bd6fd5538b67e268" minOccurs="0"/>
                <xsd:element ref="ns4:MediaServiceMetadata" minOccurs="0"/>
                <xsd:element ref="ns4:MediaServiceFastMetadata" minOccurs="0"/>
                <xsd:element ref="ns2:SharedWithUsers" minOccurs="0"/>
                <xsd:element ref="ns2:SharedWithDetails" minOccurs="0"/>
                <xsd:element ref="ns4:MediaServiceEventHashCode" minOccurs="0"/>
                <xsd:element ref="ns4:MediaServiceGenerationTime" minOccurs="0"/>
                <xsd:element ref="ns5:IconOverlay" minOccurs="0"/>
                <xsd:element ref="ns4:MediaServiceAutoKeyPoints" minOccurs="0"/>
                <xsd:element ref="ns4:MediaServiceKeyPoints"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d12b91-b74f-4b49-b03f-48db312c8174" elementFormDefault="qualified">
    <xsd:import namespace="http://schemas.microsoft.com/office/2006/documentManagement/types"/>
    <xsd:import namespace="http://schemas.microsoft.com/office/infopath/2007/PartnerControls"/>
    <xsd:element name="Description" ma:index="8" ma:displayName="Description" ma:description="" ma:internalName="AdaDescription" ma:readOnly="false">
      <xsd:simpleType>
        <xsd:restriction base="dms:Note">
          <xsd:maxLength value="255"/>
        </xsd:restriction>
      </xsd:simpleType>
    </xsd:element>
    <xsd:element name="Category" ma:index="9" nillable="true" ma:displayName="Category" ma:internalName="AdaCategory">
      <xsd:complexType>
        <xsd:complexContent>
          <xsd:extension base="dms:MultiChoice">
            <xsd:sequence>
              <xsd:element name="Value" maxOccurs="unbounded" minOccurs="0" nillable="true">
                <xsd:simpleType>
                  <xsd:restriction base="dms:Choice">
                    <xsd:enumeration value="Finance"/>
                    <xsd:enumeration value="Legal"/>
                    <xsd:enumeration value="Procurement"/>
                    <xsd:enumeration value="Workplace"/>
                    <xsd:enumeration value="About Ask Ada"/>
                    <xsd:enumeration value="Advertising, publishing and printing"/>
                    <xsd:enumeration value="Brands and templates"/>
                    <xsd:enumeration value="Business planning and reporting"/>
                    <xsd:enumeration value="Compliance"/>
                    <xsd:enumeration value="Cyber and information security"/>
                    <xsd:enumeration value="Digital services"/>
                    <xsd:enumeration value="Get ICT help"/>
                    <xsd:enumeration value="Health and safety"/>
                    <xsd:enumeration value="Human resources support"/>
                    <xsd:enumeration value="ICT equipment"/>
                    <xsd:enumeration value="ICT governance and projects"/>
                    <xsd:enumeration value="Internal communication"/>
                    <xsd:enumeration value="Learning and development"/>
                    <xsd:enumeration value="Leave"/>
                    <xsd:enumeration value="Maps and spatial data"/>
                    <xsd:enumeration value="Ministerial and Cabinet"/>
                    <xsd:enumeration value="News and media"/>
                    <xsd:enumeration value="Office 365"/>
                    <xsd:enumeration value="Recruitment"/>
                    <xsd:enumeration value="Wellbeing"/>
                    <xsd:enumeration value="Governance"/>
                    <xsd:enumeration value="Communications"/>
                    <xsd:enumeration value="Legislation"/>
                    <xsd:enumeration value="Integrity"/>
                  </xsd:restriction>
                </xsd:simpleType>
              </xsd:element>
            </xsd:sequence>
          </xsd:extension>
        </xsd:complexContent>
      </xsd:complexType>
    </xsd:element>
    <xsd:element name="f4846465a873416ea15d13b313100837" ma:index="10" nillable="true" ma:taxonomy="true" ma:internalName="f4846465a873416ea15d13b313100837" ma:taxonomyFieldName="AdaOwningGroup" ma:displayName="Owning Group" ma:default="" ma:fieldId="{f4846465-a873-416e-a15d-13b313100837}" ma:taxonomyMulti="true" ma:sspId="797aeec6-0273-40f2-ab3e-beee73212332" ma:termSetId="b84e91f5-9588-4800-b685-65376ab0378c" ma:anchorId="00000000-0000-0000-0000-000000000000" ma:open="false" ma:isKeyword="false">
      <xsd:complexType>
        <xsd:sequence>
          <xsd:element ref="pc:Terms" minOccurs="0" maxOccurs="1"/>
        </xsd:sequence>
      </xsd:complexType>
    </xsd:element>
    <xsd:element name="kd07e229dd824ba4b268be29dcd5f53f" ma:index="14" nillable="true" ma:taxonomy="true" ma:internalName="kd07e229dd824ba4b268be29dcd5f53f" ma:taxonomyFieldName="AdaRegion" ma:displayName="Region" ma:default="" ma:fieldId="{4d07e229-dd82-4ba4-b268-be29dcd5f53f}" ma:taxonomyMulti="true" ma:sspId="797aeec6-0273-40f2-ab3e-beee73212332" ma:termSetId="fda0868d-a459-43cd-b75f-08584d693a0c" ma:anchorId="00000000-0000-0000-0000-000000000000" ma:open="false" ma:isKeyword="false">
      <xsd:complexType>
        <xsd:sequence>
          <xsd:element ref="pc:Terms" minOccurs="0" maxOccurs="1"/>
        </xsd:sequence>
      </xsd:complexType>
    </xsd:element>
    <xsd:element name="AdaLastReviewedDate" ma:index="16" nillable="true" ma:displayName="Last Reviewed Date" ma:format="DateOnly" ma:internalName="AdaLastReviewedDate">
      <xsd:simpleType>
        <xsd:restriction base="dms:DateTime"/>
      </xsd:simpleType>
    </xsd:element>
    <xsd:element name="AdaPostcode" ma:index="17" nillable="true" ma:displayName="Postcode" ma:internalName="AdaPostcode">
      <xsd:simpleType>
        <xsd:restriction base="dms:Text">
          <xsd:maxLength value="255"/>
        </xsd:restriction>
      </xsd:simpleType>
    </xsd:element>
    <xsd:element name="g480147d4c4f4d95bd6fd5538b67e268" ma:index="18" nillable="true" ma:taxonomy="true" ma:internalName="g480147d4c4f4d95bd6fd5538b67e268" ma:taxonomyFieldName="AdaAskAdaKeyword" ma:displayName="Ask Ada keyword" ma:default="" ma:fieldId="{0480147d-4c4f-4d95-bd6f-d5538b67e268}" ma:taxonomyMulti="true" ma:sspId="797aeec6-0273-40f2-ab3e-beee73212332" ma:termSetId="461a47f3-16c4-4c9a-907a-8a7bee37b671" ma:anchorId="00000000-0000-0000-0000-000000000000" ma:open="true" ma:isKeyword="false">
      <xsd:complexType>
        <xsd:sequence>
          <xsd:element ref="pc:Terms" minOccurs="0" maxOccurs="1"/>
        </xsd:sequence>
      </xsd:complexType>
    </xsd:element>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1" nillable="true" ma:displayName="Taxonomy Catch All Column" ma:hidden="true" ma:list="{315375bc-53ad-4269-9fc9-7735db0c3ee1}" ma:internalName="TaxCatchAll" ma:showField="CatchAllData" ma:web="59d12b91-b74f-4b49-b03f-48db312c8174">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315375bc-53ad-4269-9fc9-7735db0c3ee1}" ma:internalName="TaxCatchAllLabel" ma:readOnly="true" ma:showField="CatchAllDataLabel" ma:web="59d12b91-b74f-4b49-b03f-48db312c817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f4f3df2-3c6c-4b20-bbe6-23860e366fa2" elementFormDefault="qualified">
    <xsd:import namespace="http://schemas.microsoft.com/office/2006/documentManagement/types"/>
    <xsd:import namespace="http://schemas.microsoft.com/office/infopath/2007/PartnerControls"/>
    <xsd:element name="MediaServiceMetadata" ma:index="20" nillable="true" ma:displayName="MediaServiceMetadata" ma:description="" ma:hidden="true" ma:internalName="MediaServiceMetadata" ma:readOnly="true">
      <xsd:simpleType>
        <xsd:restriction base="dms:Note"/>
      </xsd:simpleType>
    </xsd:element>
    <xsd:element name="MediaServiceFastMetadata" ma:index="21" nillable="true" ma:displayName="MediaServiceFastMetadata" ma:description="" ma:hidden="true" ma:internalName="MediaServiceFastMetadata" ma:readOnly="true">
      <xsd:simpleType>
        <xsd:restriction base="dms:Note"/>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59d12b91-b74f-4b49-b03f-48db312c8174"/>
    <ds:schemaRef ds:uri="http://schemas.microsoft.com/sharepoint/v4"/>
  </ds:schemaRefs>
</ds:datastoreItem>
</file>

<file path=customXml/itemProps4.xml><?xml version="1.0" encoding="utf-8"?>
<ds:datastoreItem xmlns:ds="http://schemas.openxmlformats.org/officeDocument/2006/customXml" ds:itemID="{70A7B788-FBB0-4CFE-BCF0-358A9B04141C}">
  <ds:schemaRefs>
    <ds:schemaRef ds:uri="Microsoft.SharePoint.Taxonomy.ContentTypeSync"/>
  </ds:schemaRefs>
</ds:datastoreItem>
</file>

<file path=customXml/itemProps5.xml><?xml version="1.0" encoding="utf-8"?>
<ds:datastoreItem xmlns:ds="http://schemas.openxmlformats.org/officeDocument/2006/customXml" ds:itemID="{EE932E39-A871-4ECD-91B8-25E68AA209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d12b91-b74f-4b49-b03f-48db312c8174"/>
    <ds:schemaRef ds:uri="9fd47c19-1c4a-4d7d-b342-c10cef269344"/>
    <ds:schemaRef ds:uri="5f4f3df2-3c6c-4b20-bbe6-23860e366fa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4ABB5D0-EC88-4B4D-96BA-571A512CA6EB}">
  <ds:schemaRefs>
    <ds:schemaRef ds:uri="http://schemas.microsoft.com/sharepoint/events"/>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20</TotalTime>
  <Pages>5</Pages>
  <Words>2220</Words>
  <Characters>12657</Characters>
  <Application>Microsoft Office Word</Application>
  <DocSecurity>0</DocSecurity>
  <Lines>105</Lines>
  <Paragraphs>29</Paragraphs>
  <ScaleCrop>false</ScaleCrop>
  <HeadingPairs>
    <vt:vector size="2" baseType="variant">
      <vt:variant>
        <vt:lpstr>Title</vt:lpstr>
      </vt:variant>
      <vt:variant>
        <vt:i4>1</vt:i4>
      </vt:variant>
    </vt:vector>
  </HeadingPairs>
  <TitlesOfParts>
    <vt:vector size="1" baseType="lpstr">
      <vt:lpstr>Department of Energy, Environment and Climate ActionBiosecurity Officer</vt:lpstr>
    </vt:vector>
  </TitlesOfParts>
  <Company/>
  <LinksUpToDate>false</LinksUpToDate>
  <CharactersWithSpaces>14848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Kim Newman (DEECA)</cp:lastModifiedBy>
  <cp:revision>7</cp:revision>
  <cp:lastPrinted>2026-04-28T23:19:00Z</cp:lastPrinted>
  <dcterms:created xsi:type="dcterms:W3CDTF">2026-07-10T04:24:00Z</dcterms:created>
  <dcterms:modified xsi:type="dcterms:W3CDTF">2026-08-05T03:15:00Z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0x0101004A14958F60291A4198FFBC354394E03D0300B0DB5EAF7E13BA4C877B865C5EA5ACD8</vt:lpwstr>
  </property>
  <property fmtid="{D5CDD505-2E9C-101B-9397-08002B2CF9AE}" pid="5" name="MediaServiceImageTags">
    <vt:lpwstr/>
  </property>
  <property fmtid="{D5CDD505-2E9C-101B-9397-08002B2CF9AE}" pid="6" name="_dlc_DocIdItemGuid">
    <vt:lpwstr>46622043-69d7-4d8f-91a0-0c3eb6190049</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2023-06-27T10:35:23Z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931c3684-2ca5-4166-b0cf-0636d7430be2</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3" name="AdaOwningGroup">
    <vt:lpwstr>18;#People and Culture|4fe8dd26-179b-41a1-8a74-1f09d81ad67a</vt:lpwstr>
  </property>
  <property fmtid="{D5CDD505-2E9C-101B-9397-08002B2CF9AE}" pid="24" name="MSIP_Label_d00a4df9-c942-4b09-b23a-6c1023f6de27_Enabled">
    <vt:lpwstr>true</vt:lpwstr>
  </property>
  <property fmtid="{D5CDD505-2E9C-101B-9397-08002B2CF9AE}" pid="25" name="MSIP_Label_d00a4df9-c942-4b09-b23a-6c1023f6de27_SetDate">
    <vt:lpwstr>2023-10-06T01:46:35Z</vt:lpwstr>
  </property>
  <property fmtid="{D5CDD505-2E9C-101B-9397-08002B2CF9AE}" pid="26" name="MSIP_Label_d00a4df9-c942-4b09-b23a-6c1023f6de27_Method">
    <vt:lpwstr>Privileged</vt:lpwstr>
  </property>
  <property fmtid="{D5CDD505-2E9C-101B-9397-08002B2CF9AE}" pid="27" name="MSIP_Label_d00a4df9-c942-4b09-b23a-6c1023f6de27_Name">
    <vt:lpwstr>Official (DJPR)</vt:lpwstr>
  </property>
  <property fmtid="{D5CDD505-2E9C-101B-9397-08002B2CF9AE}" pid="28" name="MSIP_Label_d00a4df9-c942-4b09-b23a-6c1023f6de27_SiteId">
    <vt:lpwstr>722ea0be-3e1c-4b11-ad6f-9401d6856e24</vt:lpwstr>
  </property>
  <property fmtid="{D5CDD505-2E9C-101B-9397-08002B2CF9AE}" pid="29" name="MSIP_Label_d00a4df9-c942-4b09-b23a-6c1023f6de27_ActionId">
    <vt:lpwstr>9ddd39c0-0c51-45b8-a751-13e88ab38c70</vt:lpwstr>
  </property>
  <property fmtid="{D5CDD505-2E9C-101B-9397-08002B2CF9AE}" pid="30" name="MSIP_Label_d00a4df9-c942-4b09-b23a-6c1023f6de27_ContentBits">
    <vt:lpwstr>3</vt:lpwstr>
  </property>
</Properties>
</file>