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08C93DF8" w:rsidR="00254F12" w:rsidRPr="00862057" w:rsidRDefault="008E3C82"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1B61DF">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84CE931">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AC7A988"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96239B7">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A8EF537">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E4DD27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751FC176">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B31AF4A"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7EFDEE0"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383DB85"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42C745"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33F01F33" w:rsidR="00495B3B" w:rsidRPr="00495B3B" w:rsidRDefault="0039611B" w:rsidP="00495B3B">
            <w:pPr>
              <w:spacing w:before="0" w:after="0"/>
              <w:ind w:left="57" w:right="-450"/>
              <w:rPr>
                <w:rFonts w:ascii="Arial" w:hAnsi="Arial" w:cs="Arial"/>
                <w:color w:val="363534"/>
                <w:szCs w:val="22"/>
              </w:rPr>
            </w:pPr>
            <w:r>
              <w:rPr>
                <w:rFonts w:ascii="Arial" w:hAnsi="Arial" w:cs="Arial"/>
                <w:color w:val="363534"/>
                <w:szCs w:val="22"/>
              </w:rPr>
              <w:t xml:space="preserve">Program </w:t>
            </w:r>
            <w:r w:rsidR="007B54CC">
              <w:rPr>
                <w:rFonts w:ascii="Arial" w:hAnsi="Arial" w:cs="Arial"/>
                <w:color w:val="363534"/>
                <w:szCs w:val="22"/>
              </w:rPr>
              <w:t>Support Officer, Public Land Services</w:t>
            </w:r>
          </w:p>
        </w:tc>
      </w:tr>
      <w:tr w:rsidR="00495B3B" w:rsidRPr="00495B3B" w14:paraId="5F8F815C" w14:textId="77777777" w:rsidTr="00495B3B">
        <w:trPr>
          <w:trHeight w:val="399"/>
        </w:trPr>
        <w:tc>
          <w:tcPr>
            <w:tcW w:w="2580" w:type="dxa"/>
            <w:tcBorders>
              <w:top w:val="nil"/>
              <w:bottom w:val="nil"/>
              <w:right w:val="nil"/>
            </w:tcBorders>
            <w:vAlign w:val="center"/>
          </w:tcPr>
          <w:p w14:paraId="29F28D7E" w14:textId="77777777" w:rsidR="00495B3B" w:rsidRPr="00DA39EA" w:rsidRDefault="00495B3B" w:rsidP="00495B3B">
            <w:pPr>
              <w:spacing w:before="0" w:after="0"/>
              <w:ind w:right="-450"/>
              <w:rPr>
                <w:rFonts w:ascii="Arial" w:hAnsi="Arial" w:cs="Arial"/>
                <w:b/>
                <w:color w:val="363534"/>
                <w:szCs w:val="22"/>
              </w:rPr>
            </w:pPr>
            <w:r w:rsidRPr="00DA39EA">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22941197" w:rsidR="00495B3B" w:rsidRPr="00DA39EA" w:rsidRDefault="00575B87" w:rsidP="00495B3B">
            <w:pPr>
              <w:spacing w:before="0" w:after="0"/>
              <w:ind w:left="57" w:right="-450"/>
              <w:rPr>
                <w:rFonts w:ascii="Arial" w:hAnsi="Arial" w:cs="Arial"/>
                <w:color w:val="363534"/>
                <w:szCs w:val="22"/>
              </w:rPr>
            </w:pPr>
            <w:r w:rsidRPr="00DA39EA">
              <w:rPr>
                <w:rFonts w:ascii="Arial" w:hAnsi="Arial" w:cs="Arial"/>
                <w:color w:val="363534"/>
                <w:szCs w:val="22"/>
              </w:rPr>
              <w:t>5096813</w:t>
            </w:r>
            <w:r w:rsidR="00DA39EA" w:rsidRPr="00DA39EA">
              <w:rPr>
                <w:rFonts w:ascii="Arial" w:hAnsi="Arial" w:cs="Arial"/>
                <w:color w:val="363534"/>
                <w:szCs w:val="22"/>
              </w:rPr>
              <w:t>6</w:t>
            </w:r>
          </w:p>
        </w:tc>
      </w:tr>
      <w:tr w:rsidR="00495B3B" w:rsidRPr="00495B3B" w14:paraId="6052E497" w14:textId="77777777" w:rsidTr="00495B3B">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165ABCC3" w:rsidR="00495B3B" w:rsidRPr="00495B3B" w:rsidRDefault="007B54CC" w:rsidP="00495B3B">
            <w:pPr>
              <w:spacing w:before="0" w:after="0"/>
              <w:ind w:left="57" w:right="-450"/>
              <w:rPr>
                <w:rFonts w:ascii="Arial" w:hAnsi="Arial" w:cs="Arial"/>
                <w:color w:val="363534"/>
                <w:szCs w:val="22"/>
              </w:rPr>
            </w:pPr>
            <w:r>
              <w:rPr>
                <w:rFonts w:ascii="Arial" w:hAnsi="Arial" w:cs="Arial"/>
                <w:color w:val="363534"/>
                <w:szCs w:val="22"/>
              </w:rPr>
              <w:t>VPS 3</w:t>
            </w:r>
          </w:p>
        </w:tc>
      </w:tr>
      <w:tr w:rsidR="00495B3B" w:rsidRPr="00495B3B" w14:paraId="513E600D" w14:textId="77777777" w:rsidTr="00495B3B">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12771044" w:rsidR="00495B3B" w:rsidRPr="00495B3B" w:rsidRDefault="00E63D55" w:rsidP="00495B3B">
            <w:pPr>
              <w:spacing w:before="0" w:after="0"/>
              <w:ind w:left="57" w:right="-450"/>
              <w:rPr>
                <w:rFonts w:ascii="Arial" w:hAnsi="Arial" w:cs="Arial"/>
                <w:color w:val="363534"/>
                <w:szCs w:val="22"/>
              </w:rPr>
            </w:pPr>
            <w:r>
              <w:rPr>
                <w:rFonts w:ascii="Arial" w:hAnsi="Arial" w:cs="Arial"/>
                <w:color w:val="363534"/>
                <w:szCs w:val="22"/>
              </w:rPr>
              <w:t>$</w:t>
            </w:r>
            <w:r w:rsidR="00DA39EA">
              <w:rPr>
                <w:rFonts w:ascii="Arial" w:hAnsi="Arial" w:cs="Arial"/>
                <w:color w:val="363534"/>
                <w:szCs w:val="22"/>
              </w:rPr>
              <w:t>81,496</w:t>
            </w:r>
            <w:r>
              <w:rPr>
                <w:rFonts w:ascii="Arial" w:hAnsi="Arial" w:cs="Arial"/>
                <w:color w:val="363534"/>
                <w:szCs w:val="22"/>
              </w:rPr>
              <w:t xml:space="preserve"> - $9</w:t>
            </w:r>
            <w:r w:rsidR="00DA39EA">
              <w:rPr>
                <w:rFonts w:ascii="Arial" w:hAnsi="Arial" w:cs="Arial"/>
                <w:color w:val="363534"/>
                <w:szCs w:val="22"/>
              </w:rPr>
              <w:t>8,955</w:t>
            </w:r>
            <w:r w:rsidR="005E312D">
              <w:rPr>
                <w:rFonts w:ascii="Arial" w:hAnsi="Arial" w:cs="Arial"/>
                <w:color w:val="363534"/>
                <w:szCs w:val="22"/>
              </w:rPr>
              <w:t xml:space="preserve"> plus Superannuation</w:t>
            </w:r>
          </w:p>
        </w:tc>
      </w:tr>
      <w:tr w:rsidR="00495B3B" w:rsidRPr="00495B3B" w14:paraId="2A722203" w14:textId="77777777" w:rsidTr="00495B3B">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012E79D6" w:rsidR="00495B3B" w:rsidRPr="00495B3B" w:rsidRDefault="00DA39EA" w:rsidP="00495B3B">
            <w:pPr>
              <w:tabs>
                <w:tab w:val="left" w:pos="3529"/>
              </w:tabs>
              <w:spacing w:before="0" w:after="0"/>
              <w:ind w:left="57" w:right="-450"/>
              <w:rPr>
                <w:rFonts w:ascii="Arial" w:hAnsi="Arial" w:cs="Arial"/>
                <w:color w:val="363534"/>
                <w:szCs w:val="22"/>
              </w:rPr>
            </w:pPr>
            <w:r>
              <w:rPr>
                <w:rFonts w:ascii="Arial" w:hAnsi="Arial" w:cs="Arial"/>
                <w:color w:val="363534"/>
                <w:szCs w:val="22"/>
              </w:rPr>
              <w:t>Fixed term until 30 June 2027</w:t>
            </w:r>
            <w:r w:rsidR="00495B3B" w:rsidRPr="00495B3B">
              <w:rPr>
                <w:rFonts w:ascii="Arial" w:hAnsi="Arial" w:cs="Arial"/>
                <w:color w:val="363534"/>
                <w:szCs w:val="22"/>
              </w:rPr>
              <w:t xml:space="preserve"> </w:t>
            </w:r>
          </w:p>
        </w:tc>
      </w:tr>
      <w:tr w:rsidR="00495B3B" w:rsidRPr="00495B3B" w14:paraId="73E4C712" w14:textId="77777777" w:rsidTr="00495B3B">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0495B3B">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53D1D8B0" w:rsidR="00495B3B" w:rsidRPr="00495B3B" w:rsidRDefault="00E63D55" w:rsidP="00495B3B">
            <w:pPr>
              <w:spacing w:before="0" w:after="0"/>
              <w:ind w:left="57" w:right="-450"/>
              <w:rPr>
                <w:rFonts w:ascii="Arial" w:hAnsi="Arial" w:cs="Arial"/>
                <w:color w:val="363534"/>
                <w:szCs w:val="22"/>
              </w:rPr>
            </w:pPr>
            <w:r>
              <w:rPr>
                <w:rFonts w:ascii="Arial" w:hAnsi="Arial" w:cs="Arial"/>
                <w:color w:val="363534"/>
                <w:szCs w:val="22"/>
              </w:rPr>
              <w:t>DEECA Regions</w:t>
            </w:r>
            <w:r w:rsidR="0030197F">
              <w:rPr>
                <w:rFonts w:ascii="Arial" w:hAnsi="Arial" w:cs="Arial"/>
                <w:color w:val="363534"/>
                <w:szCs w:val="22"/>
              </w:rPr>
              <w:t xml:space="preserve"> / </w:t>
            </w:r>
            <w:r>
              <w:rPr>
                <w:rFonts w:ascii="Arial" w:hAnsi="Arial" w:cs="Arial"/>
                <w:color w:val="363534"/>
                <w:szCs w:val="22"/>
              </w:rPr>
              <w:t>Gippsland</w:t>
            </w:r>
            <w:r w:rsidR="0030197F">
              <w:rPr>
                <w:rFonts w:ascii="Arial" w:hAnsi="Arial" w:cs="Arial"/>
                <w:color w:val="363534"/>
                <w:szCs w:val="22"/>
              </w:rPr>
              <w:t xml:space="preserve"> Region</w:t>
            </w:r>
          </w:p>
        </w:tc>
      </w:tr>
      <w:tr w:rsidR="00495B3B" w:rsidRPr="00495B3B" w14:paraId="37A0D7CE" w14:textId="77777777" w:rsidTr="00495B3B">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26162B02" w14:textId="1DE9C78D"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w:t>
            </w:r>
            <w:r w:rsidR="002F6EF8">
              <w:rPr>
                <w:rFonts w:ascii="Arial" w:hAnsi="Arial" w:cs="Arial"/>
                <w:color w:val="363534"/>
                <w:szCs w:val="22"/>
              </w:rPr>
              <w:t>Gippsland Region</w:t>
            </w:r>
            <w:r w:rsidR="002F6EF8" w:rsidRPr="00495B3B">
              <w:rPr>
                <w:rFonts w:ascii="Arial" w:hAnsi="Arial" w:cs="Arial"/>
                <w:color w:val="363534"/>
                <w:szCs w:val="22"/>
              </w:rPr>
              <w:t xml:space="preserve"> </w:t>
            </w:r>
          </w:p>
          <w:p w14:paraId="3B7CA3B3" w14:textId="1C7AC4FA"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6B4324">
              <w:rPr>
                <w:rFonts w:ascii="Arial" w:hAnsi="Arial" w:cs="Arial"/>
                <w:color w:val="363534"/>
                <w:szCs w:val="22"/>
              </w:rPr>
              <w:fldChar w:fldCharType="begin">
                <w:ffData>
                  <w:name w:val=""/>
                  <w:enabled/>
                  <w:calcOnExit w:val="0"/>
                  <w:checkBox>
                    <w:size w:val="26"/>
                    <w:default w:val="1"/>
                  </w:checkBox>
                </w:ffData>
              </w:fldChar>
            </w:r>
            <w:r w:rsidR="006B4324">
              <w:rPr>
                <w:rFonts w:ascii="Arial" w:hAnsi="Arial" w:cs="Arial"/>
                <w:color w:val="363534"/>
                <w:szCs w:val="22"/>
              </w:rPr>
              <w:instrText xml:space="preserve"> FORMCHECKBOX </w:instrText>
            </w:r>
            <w:r w:rsidR="006B4324">
              <w:rPr>
                <w:rFonts w:ascii="Arial" w:hAnsi="Arial" w:cs="Arial"/>
                <w:color w:val="363534"/>
                <w:szCs w:val="22"/>
              </w:rPr>
            </w:r>
            <w:r w:rsidR="006B4324">
              <w:rPr>
                <w:rFonts w:ascii="Arial" w:hAnsi="Arial" w:cs="Arial"/>
                <w:color w:val="363534"/>
                <w:szCs w:val="22"/>
              </w:rPr>
              <w:fldChar w:fldCharType="separate"/>
            </w:r>
            <w:r w:rsidR="006B4324">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495B3B">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2C992A27" w:rsidR="00495B3B" w:rsidRPr="00495B3B" w:rsidRDefault="0039611B"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Program </w:t>
            </w:r>
            <w:r w:rsidR="006B4324">
              <w:rPr>
                <w:rFonts w:ascii="Arial" w:hAnsi="Arial" w:cs="Arial"/>
                <w:color w:val="363534"/>
                <w:szCs w:val="22"/>
              </w:rPr>
              <w:t>Officer Public Land Services</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0495B3B">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616848C4" w:rsidR="00495B3B" w:rsidRPr="00495B3B" w:rsidRDefault="00DA39EA"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sidR="006B4324">
              <w:rPr>
                <w:rFonts w:ascii="Arial" w:hAnsi="Arial" w:cs="Arial"/>
                <w:color w:val="363534"/>
                <w:szCs w:val="22"/>
              </w:rPr>
              <w:t xml:space="preserve">  </w:t>
            </w:r>
          </w:p>
        </w:tc>
      </w:tr>
      <w:tr w:rsidR="00495B3B" w:rsidRPr="00495B3B" w14:paraId="70C7CF88" w14:textId="77777777" w:rsidTr="00495B3B">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4EDBA39F" w:rsidR="00495B3B" w:rsidRPr="001B61DF" w:rsidRDefault="00DA39EA" w:rsidP="001B61DF">
            <w:pPr>
              <w:spacing w:before="0" w:after="0"/>
              <w:ind w:left="57" w:right="-450"/>
              <w:rPr>
                <w:rFonts w:ascii="Arial" w:hAnsi="Arial" w:cs="Arial"/>
                <w:color w:val="363534"/>
              </w:rPr>
            </w:pPr>
            <w:r>
              <w:rPr>
                <w:rFonts w:ascii="Arial" w:hAnsi="Arial" w:cs="Arial"/>
                <w:color w:val="363534"/>
              </w:rPr>
              <w:t>Sarah Hendriks</w:t>
            </w:r>
            <w:r w:rsidR="0030197F">
              <w:rPr>
                <w:rFonts w:ascii="Arial" w:hAnsi="Arial" w:cs="Arial"/>
                <w:color w:val="363534"/>
              </w:rPr>
              <w:t xml:space="preserve"> via</w:t>
            </w:r>
            <w:r>
              <w:rPr>
                <w:rFonts w:ascii="Arial" w:hAnsi="Arial" w:cs="Arial"/>
                <w:color w:val="363534"/>
              </w:rPr>
              <w:t xml:space="preserve"> </w:t>
            </w:r>
            <w:hyperlink r:id="rId31" w:history="1">
              <w:r w:rsidRPr="00211386">
                <w:rPr>
                  <w:rStyle w:val="Hyperlink"/>
                  <w:rFonts w:ascii="Arial" w:hAnsi="Arial" w:cs="Arial"/>
                </w:rPr>
                <w:t>sarah.hendriks@deeca.vic.gov.au</w:t>
              </w:r>
            </w:hyperlink>
            <w:r>
              <w:rPr>
                <w:rFonts w:ascii="Arial" w:hAnsi="Arial" w:cs="Arial"/>
                <w:color w:val="363534"/>
              </w:rPr>
              <w:t xml:space="preserve"> or 0447 696 151</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1C6B0A6" w14:textId="77777777" w:rsidR="003A2DA3" w:rsidRDefault="006A367E" w:rsidP="00495B3B">
      <w:pPr>
        <w:keepNext/>
        <w:spacing w:line="240" w:lineRule="auto"/>
        <w:rPr>
          <w:rFonts w:ascii="Arial" w:hAnsi="Arial" w:cs="Arial"/>
          <w:noProof/>
          <w:color w:val="363534"/>
          <w:szCs w:val="22"/>
          <w:lang w:eastAsia="zh-CN"/>
        </w:rPr>
      </w:pPr>
      <w:r w:rsidRPr="00826646">
        <w:rPr>
          <w:rFonts w:ascii="Arial" w:hAnsi="Arial" w:cs="Arial"/>
          <w:noProof/>
          <w:color w:val="363534"/>
          <w:szCs w:val="22"/>
          <w:lang w:eastAsia="zh-CN"/>
        </w:rPr>
        <w:t xml:space="preserve">The </w:t>
      </w:r>
      <w:r>
        <w:rPr>
          <w:rFonts w:ascii="Arial" w:hAnsi="Arial" w:cs="Arial"/>
          <w:noProof/>
          <w:color w:val="363534"/>
          <w:szCs w:val="22"/>
          <w:lang w:eastAsia="zh-CN"/>
        </w:rPr>
        <w:t>Program</w:t>
      </w:r>
      <w:r w:rsidRPr="00826646">
        <w:rPr>
          <w:rFonts w:ascii="Arial" w:hAnsi="Arial" w:cs="Arial"/>
          <w:noProof/>
          <w:color w:val="363534"/>
          <w:szCs w:val="22"/>
          <w:lang w:eastAsia="zh-CN"/>
        </w:rPr>
        <w:t xml:space="preserve"> Support Officer Public Land Services contributes to the place-based delivery of high-quality</w:t>
      </w:r>
      <w:r>
        <w:rPr>
          <w:rFonts w:ascii="Arial" w:hAnsi="Arial" w:cs="Arial"/>
          <w:noProof/>
          <w:color w:val="363534"/>
          <w:szCs w:val="22"/>
          <w:lang w:eastAsia="zh-CN"/>
        </w:rPr>
        <w:t>, timely</w:t>
      </w:r>
      <w:r w:rsidRPr="00826646">
        <w:rPr>
          <w:rFonts w:ascii="Arial" w:hAnsi="Arial" w:cs="Arial"/>
          <w:noProof/>
          <w:color w:val="363534"/>
          <w:szCs w:val="22"/>
          <w:lang w:eastAsia="zh-CN"/>
        </w:rPr>
        <w:t xml:space="preserve"> regional </w:t>
      </w:r>
      <w:r>
        <w:rPr>
          <w:rFonts w:ascii="Arial" w:hAnsi="Arial" w:cs="Arial"/>
          <w:noProof/>
          <w:color w:val="363534"/>
          <w:szCs w:val="22"/>
          <w:lang w:eastAsia="zh-CN"/>
        </w:rPr>
        <w:t xml:space="preserve">land management </w:t>
      </w:r>
      <w:r w:rsidRPr="00826646">
        <w:rPr>
          <w:rFonts w:ascii="Arial" w:hAnsi="Arial" w:cs="Arial"/>
          <w:noProof/>
          <w:color w:val="363534"/>
          <w:szCs w:val="22"/>
          <w:lang w:eastAsia="zh-CN"/>
        </w:rPr>
        <w:t>projects and services</w:t>
      </w:r>
      <w:r>
        <w:rPr>
          <w:rFonts w:ascii="Arial" w:hAnsi="Arial" w:cs="Arial"/>
          <w:noProof/>
          <w:color w:val="363534"/>
          <w:szCs w:val="22"/>
          <w:lang w:eastAsia="zh-CN"/>
        </w:rPr>
        <w:t xml:space="preserve">, in partnership with land managers, </w:t>
      </w:r>
      <w:r w:rsidRPr="00826646">
        <w:rPr>
          <w:rFonts w:ascii="Arial" w:hAnsi="Arial" w:cs="Arial"/>
          <w:noProof/>
          <w:color w:val="363534"/>
          <w:szCs w:val="22"/>
          <w:lang w:eastAsia="zh-CN"/>
        </w:rPr>
        <w:t>including public land asset</w:t>
      </w:r>
      <w:r>
        <w:rPr>
          <w:rFonts w:ascii="Arial" w:hAnsi="Arial" w:cs="Arial"/>
          <w:noProof/>
          <w:color w:val="363534"/>
          <w:szCs w:val="22"/>
          <w:lang w:eastAsia="zh-CN"/>
        </w:rPr>
        <w:t xml:space="preserve">, safety and risk management, and regulation for use and access to public land.  </w:t>
      </w:r>
      <w:r w:rsidRPr="00826646">
        <w:rPr>
          <w:rFonts w:ascii="Arial" w:hAnsi="Arial" w:cs="Arial"/>
          <w:noProof/>
          <w:color w:val="363534"/>
          <w:szCs w:val="22"/>
          <w:lang w:eastAsia="zh-CN"/>
        </w:rPr>
        <w:t xml:space="preserve">The role supports the delivery of public land management priorities in the region, including high-quality, customer focussed public land use information, governance and administration services in collaboration with DEECA Regions statewide portfolios. </w:t>
      </w:r>
    </w:p>
    <w:p w14:paraId="1B3F576A" w14:textId="48C2BC82"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2B3C6F16" w:rsidR="00F00D50" w:rsidRDefault="00F00D50" w:rsidP="00F00D50">
      <w:r>
        <w:t xml:space="preserve">Through its network of regions,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23BD6F17" w14:textId="0EC0F877" w:rsidR="00F00D50" w:rsidRDefault="00F00D50" w:rsidP="00F00D50">
      <w:pPr>
        <w:rPr>
          <w:b/>
          <w:bCs/>
          <w:color w:val="FF0000"/>
        </w:rPr>
      </w:pPr>
      <w:r w:rsidRPr="00F00D50">
        <w:rPr>
          <w:b/>
          <w:bCs/>
        </w:rPr>
        <w:lastRenderedPageBreak/>
        <w:t>The Division</w:t>
      </w:r>
      <w:r w:rsidR="0021553F">
        <w:rPr>
          <w:b/>
          <w:bCs/>
        </w:rPr>
        <w:t xml:space="preserve"> </w:t>
      </w:r>
    </w:p>
    <w:p w14:paraId="77320D41" w14:textId="77777777" w:rsidR="005A3A90" w:rsidRPr="009A5F21" w:rsidRDefault="005A3A90" w:rsidP="005A3A90">
      <w:pPr>
        <w:rPr>
          <w:rFonts w:ascii="Arial" w:hAnsi="Arial"/>
        </w:rPr>
      </w:pPr>
      <w:r w:rsidRPr="009A5F21">
        <w:rPr>
          <w:rFonts w:ascii="Arial" w:hAnsi="Arial"/>
        </w:rPr>
        <w:t xml:space="preserve">DEECA Regions Division enables government priorities by delivering integrated, place-based programs, projects and regional services to stakeholders and community on behalf of DEECA.  </w:t>
      </w:r>
    </w:p>
    <w:p w14:paraId="5633783D" w14:textId="77777777" w:rsidR="005A3A90" w:rsidRPr="009A5F21" w:rsidRDefault="005A3A90" w:rsidP="005A3A90">
      <w:pPr>
        <w:rPr>
          <w:rFonts w:ascii="Arial" w:hAnsi="Arial"/>
        </w:rPr>
      </w:pPr>
      <w:r w:rsidRPr="009A5F21">
        <w:rPr>
          <w:rFonts w:ascii="Arial" w:hAnsi="Arial"/>
        </w:rPr>
        <w:t xml:space="preserve">The Division delivers across six regions - Port Phillip, Barwon Southwest, Grampians, Loddon Mallee, Hume and Gippsland, each led by a Regional Director. The Executive Director, DEECA Regions provides strategic and operational oversight to the six regions, supporting a one-DEECA, coordinated approach to planning and delivery.  </w:t>
      </w:r>
    </w:p>
    <w:p w14:paraId="0F989F4B" w14:textId="77777777" w:rsidR="005A3A90" w:rsidRPr="009A5F21" w:rsidRDefault="005A3A90" w:rsidP="005A3A90">
      <w:pPr>
        <w:rPr>
          <w:rFonts w:ascii="Arial" w:hAnsi="Arial"/>
        </w:rPr>
      </w:pPr>
      <w:r w:rsidRPr="009A5F21">
        <w:rPr>
          <w:rFonts w:ascii="Arial" w:hAnsi="Arial"/>
        </w:rPr>
        <w:t>The Division includes two core teams in each region overseeing public land services and strategic stakeholder partnerships at place and seven statewide portfolios:</w:t>
      </w:r>
    </w:p>
    <w:p w14:paraId="6D23BFA2" w14:textId="77777777" w:rsidR="005A3A90" w:rsidRPr="009A5F21" w:rsidRDefault="005A3A90" w:rsidP="005A3A90">
      <w:pPr>
        <w:numPr>
          <w:ilvl w:val="0"/>
          <w:numId w:val="48"/>
        </w:numPr>
        <w:rPr>
          <w:rFonts w:ascii="Arial" w:hAnsi="Arial"/>
        </w:rPr>
      </w:pPr>
      <w:r w:rsidRPr="009A5F21">
        <w:rPr>
          <w:rFonts w:ascii="Arial" w:hAnsi="Arial"/>
        </w:rPr>
        <w:t xml:space="preserve">Wildlife and Landscape Protection (led by Gippsland Region) </w:t>
      </w:r>
    </w:p>
    <w:p w14:paraId="0F7B9D52" w14:textId="77777777" w:rsidR="005A3A90" w:rsidRPr="009A5F21" w:rsidRDefault="005A3A90" w:rsidP="005A3A90">
      <w:pPr>
        <w:numPr>
          <w:ilvl w:val="0"/>
          <w:numId w:val="48"/>
        </w:numPr>
        <w:rPr>
          <w:rFonts w:ascii="Arial" w:hAnsi="Arial"/>
        </w:rPr>
      </w:pPr>
      <w:r w:rsidRPr="009A5F21">
        <w:rPr>
          <w:rFonts w:ascii="Arial" w:hAnsi="Arial"/>
        </w:rPr>
        <w:t xml:space="preserve">Biodiversity </w:t>
      </w:r>
      <w:r>
        <w:rPr>
          <w:rFonts w:ascii="Arial" w:hAnsi="Arial"/>
        </w:rPr>
        <w:t xml:space="preserve">Impact </w:t>
      </w:r>
      <w:r w:rsidRPr="009A5F21">
        <w:rPr>
          <w:rFonts w:ascii="Arial" w:hAnsi="Arial"/>
        </w:rPr>
        <w:t>Assessment (led by Loddon Mallee Region)</w:t>
      </w:r>
    </w:p>
    <w:p w14:paraId="144F02D2" w14:textId="77777777" w:rsidR="005A3A90" w:rsidRPr="009A5F21" w:rsidRDefault="005A3A90" w:rsidP="005A3A90">
      <w:pPr>
        <w:numPr>
          <w:ilvl w:val="0"/>
          <w:numId w:val="48"/>
        </w:numPr>
        <w:rPr>
          <w:rFonts w:ascii="Arial" w:hAnsi="Arial"/>
        </w:rPr>
      </w:pPr>
      <w:r w:rsidRPr="009A5F21">
        <w:rPr>
          <w:rFonts w:ascii="Arial" w:hAnsi="Arial"/>
        </w:rPr>
        <w:t xml:space="preserve">Land Management (led by Hume Region) </w:t>
      </w:r>
    </w:p>
    <w:p w14:paraId="362BF653" w14:textId="77777777" w:rsidR="005A3A90" w:rsidRPr="009A5F21" w:rsidRDefault="005A3A90" w:rsidP="005A3A90">
      <w:pPr>
        <w:numPr>
          <w:ilvl w:val="0"/>
          <w:numId w:val="48"/>
        </w:numPr>
        <w:rPr>
          <w:rFonts w:ascii="Arial" w:hAnsi="Arial"/>
        </w:rPr>
      </w:pPr>
      <w:r w:rsidRPr="009A5F21">
        <w:rPr>
          <w:rFonts w:ascii="Arial" w:hAnsi="Arial"/>
        </w:rPr>
        <w:t xml:space="preserve">Planning and Environmental Assessment (led by Port Phillip Region) </w:t>
      </w:r>
    </w:p>
    <w:p w14:paraId="4F95A54B" w14:textId="77777777" w:rsidR="005A3A90" w:rsidRPr="009A5F21" w:rsidRDefault="005A3A90" w:rsidP="005A3A90">
      <w:pPr>
        <w:numPr>
          <w:ilvl w:val="0"/>
          <w:numId w:val="48"/>
        </w:numPr>
        <w:rPr>
          <w:rFonts w:ascii="Arial" w:hAnsi="Arial"/>
        </w:rPr>
      </w:pPr>
      <w:r w:rsidRPr="009A5F21">
        <w:rPr>
          <w:rFonts w:ascii="Arial" w:hAnsi="Arial"/>
        </w:rPr>
        <w:t xml:space="preserve">Environmental Investments and Programs (led by Grampians Region) </w:t>
      </w:r>
    </w:p>
    <w:p w14:paraId="3AF3119A" w14:textId="77777777" w:rsidR="005A3A90" w:rsidRPr="009A5F21" w:rsidRDefault="005A3A90" w:rsidP="005A3A90">
      <w:pPr>
        <w:numPr>
          <w:ilvl w:val="0"/>
          <w:numId w:val="48"/>
        </w:numPr>
        <w:rPr>
          <w:rFonts w:ascii="Arial" w:hAnsi="Arial"/>
        </w:rPr>
      </w:pPr>
      <w:r w:rsidRPr="009A5F21">
        <w:rPr>
          <w:rFonts w:ascii="Arial" w:hAnsi="Arial"/>
        </w:rPr>
        <w:t xml:space="preserve">DEECA Recovery Coordination and Coastal Operations (led by Barwon </w:t>
      </w:r>
      <w:proofErr w:type="gramStart"/>
      <w:r w:rsidRPr="009A5F21">
        <w:rPr>
          <w:rFonts w:ascii="Arial" w:hAnsi="Arial"/>
        </w:rPr>
        <w:t>South West</w:t>
      </w:r>
      <w:proofErr w:type="gramEnd"/>
      <w:r w:rsidRPr="009A5F21">
        <w:rPr>
          <w:rFonts w:ascii="Arial" w:hAnsi="Arial"/>
        </w:rPr>
        <w:t xml:space="preserve"> Region) </w:t>
      </w:r>
    </w:p>
    <w:p w14:paraId="19F7153E" w14:textId="77777777" w:rsidR="005A3A90" w:rsidRPr="009A5F21" w:rsidRDefault="005A3A90" w:rsidP="005A3A90">
      <w:pPr>
        <w:numPr>
          <w:ilvl w:val="0"/>
          <w:numId w:val="48"/>
        </w:numPr>
        <w:rPr>
          <w:rFonts w:ascii="Arial" w:hAnsi="Arial"/>
        </w:rPr>
      </w:pPr>
      <w:r w:rsidRPr="009A5F21">
        <w:rPr>
          <w:rFonts w:ascii="Arial" w:hAnsi="Arial"/>
          <w:lang w:val="en-US"/>
        </w:rPr>
        <w:t>Strategy and Service Delivery</w:t>
      </w:r>
      <w:r w:rsidRPr="009A5F21">
        <w:rPr>
          <w:rFonts w:ascii="Arial" w:hAnsi="Arial"/>
        </w:rPr>
        <w:t xml:space="preserve"> (led by the Office of the Executive Director DEECA Regions)  </w:t>
      </w:r>
    </w:p>
    <w:p w14:paraId="646EE0C1" w14:textId="7B6E2960" w:rsidR="00B11647" w:rsidRDefault="005A3A90" w:rsidP="00B11647">
      <w:pPr>
        <w:spacing w:before="160"/>
        <w:rPr>
          <w:rFonts w:ascii="Arial" w:hAnsi="Arial"/>
          <w:b/>
          <w:bCs/>
          <w:iCs/>
          <w:color w:val="000000"/>
          <w:szCs w:val="22"/>
        </w:rPr>
      </w:pPr>
      <w:r w:rsidRPr="003A2DA3">
        <w:rPr>
          <w:rFonts w:ascii="Arial" w:hAnsi="Arial"/>
          <w:b/>
          <w:color w:val="000000"/>
          <w:szCs w:val="22"/>
        </w:rPr>
        <w:t>The Branch</w:t>
      </w:r>
    </w:p>
    <w:p w14:paraId="07EEAF6A" w14:textId="77777777" w:rsidR="005E21A7" w:rsidRPr="006C7BD3" w:rsidRDefault="005E21A7" w:rsidP="005E21A7">
      <w:pPr>
        <w:rPr>
          <w:rFonts w:ascii="Arial" w:hAnsi="Arial"/>
        </w:rPr>
      </w:pPr>
      <w:r w:rsidRPr="006C7BD3">
        <w:rPr>
          <w:rFonts w:ascii="Arial" w:hAnsi="Arial"/>
        </w:rPr>
        <w:t xml:space="preserve">Public Land Services </w:t>
      </w:r>
      <w:r>
        <w:rPr>
          <w:rFonts w:ascii="Arial" w:hAnsi="Arial"/>
        </w:rPr>
        <w:t xml:space="preserve">place-based teams </w:t>
      </w:r>
      <w:r w:rsidRPr="006C7BD3">
        <w:rPr>
          <w:rFonts w:ascii="Arial" w:hAnsi="Arial"/>
        </w:rPr>
        <w:t>operationalise public land management policy, regulating use of and access to public land on behalf of DEECA.  The</w:t>
      </w:r>
      <w:r>
        <w:rPr>
          <w:rFonts w:ascii="Arial" w:hAnsi="Arial"/>
        </w:rPr>
        <w:t xml:space="preserve"> teams</w:t>
      </w:r>
      <w:r w:rsidRPr="006C7BD3">
        <w:rPr>
          <w:rFonts w:ascii="Arial" w:hAnsi="Arial"/>
        </w:rPr>
        <w:t xml:space="preserve"> work in partnership with land managers to enable government priorities including lease and licensing administration, asset and land use management, public land risk management and Native Title assessment. </w:t>
      </w:r>
    </w:p>
    <w:p w14:paraId="65F545C3" w14:textId="77777777" w:rsidR="00B11647" w:rsidRDefault="00B11647" w:rsidP="00B11647">
      <w:pPr>
        <w:rPr>
          <w:rFonts w:ascii="Arial" w:hAnsi="Arial" w:cs="Arial"/>
        </w:rPr>
      </w:pP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8185AF2" w14:textId="77777777" w:rsidR="003A2DA3" w:rsidRPr="00826646" w:rsidRDefault="003A2DA3" w:rsidP="003A2DA3">
      <w:pPr>
        <w:numPr>
          <w:ilvl w:val="0"/>
          <w:numId w:val="45"/>
        </w:numPr>
        <w:spacing w:line="240" w:lineRule="auto"/>
        <w:rPr>
          <w:rFonts w:ascii="Arial" w:hAnsi="Arial" w:cs="Arial"/>
          <w:color w:val="000000"/>
          <w:szCs w:val="22"/>
          <w:lang w:val="en-US" w:eastAsia="zh-CN"/>
        </w:rPr>
      </w:pPr>
      <w:r w:rsidRPr="00826646">
        <w:rPr>
          <w:rFonts w:ascii="Arial" w:hAnsi="Arial" w:cs="Arial"/>
          <w:color w:val="000000"/>
          <w:szCs w:val="22"/>
          <w:lang w:eastAsia="zh-CN"/>
        </w:rPr>
        <w:t>Provide support to place-based public land service delivery in accordance with relevant legislation, policies, guidelines and budgets including</w:t>
      </w:r>
      <w:r>
        <w:rPr>
          <w:rFonts w:ascii="Arial" w:hAnsi="Arial" w:cs="Arial"/>
          <w:color w:val="000000"/>
          <w:szCs w:val="22"/>
          <w:lang w:eastAsia="zh-CN"/>
        </w:rPr>
        <w:t xml:space="preserve"> actions</w:t>
      </w:r>
      <w:r w:rsidRPr="00826646">
        <w:rPr>
          <w:rFonts w:ascii="Arial" w:hAnsi="Arial" w:cs="Arial"/>
          <w:color w:val="000000"/>
          <w:szCs w:val="22"/>
          <w:lang w:eastAsia="zh-CN"/>
        </w:rPr>
        <w:t xml:space="preserve"> to meet obligations under the Traditional Owner Settlement Act 2010, Native Title Act 1993 and Pupangarli Marnmarnepu.​</w:t>
      </w:r>
      <w:r w:rsidRPr="00826646">
        <w:rPr>
          <w:rFonts w:ascii="Arial" w:hAnsi="Arial" w:cs="Arial"/>
          <w:color w:val="000000"/>
          <w:szCs w:val="22"/>
          <w:lang w:val="en-US" w:eastAsia="zh-CN"/>
        </w:rPr>
        <w:t>​</w:t>
      </w:r>
    </w:p>
    <w:p w14:paraId="4965AD83" w14:textId="77777777" w:rsidR="003A2DA3" w:rsidRPr="002E622D" w:rsidRDefault="003A2DA3" w:rsidP="003A2DA3">
      <w:pPr>
        <w:numPr>
          <w:ilvl w:val="0"/>
          <w:numId w:val="45"/>
        </w:numPr>
        <w:spacing w:line="240" w:lineRule="auto"/>
        <w:rPr>
          <w:rFonts w:ascii="Arial" w:hAnsi="Arial" w:cs="Arial"/>
          <w:color w:val="000000"/>
          <w:szCs w:val="22"/>
          <w:lang w:eastAsia="zh-CN"/>
        </w:rPr>
      </w:pPr>
      <w:r>
        <w:rPr>
          <w:rFonts w:ascii="Arial" w:hAnsi="Arial" w:cs="Arial"/>
          <w:color w:val="000000"/>
          <w:szCs w:val="22"/>
          <w:lang w:eastAsia="zh-CN"/>
        </w:rPr>
        <w:t xml:space="preserve">Assists in preparing high quality reports, briefings and correspondence on matters for internal and external audiences  </w:t>
      </w:r>
    </w:p>
    <w:p w14:paraId="5CBE4BE3" w14:textId="77777777" w:rsidR="003A2DA3" w:rsidRPr="003800EA" w:rsidRDefault="003A2DA3" w:rsidP="003A2DA3">
      <w:pPr>
        <w:numPr>
          <w:ilvl w:val="0"/>
          <w:numId w:val="45"/>
        </w:numPr>
        <w:spacing w:line="240" w:lineRule="auto"/>
        <w:rPr>
          <w:rFonts w:asciiTheme="majorHAnsi" w:hAnsiTheme="majorHAnsi" w:cstheme="majorHAnsi"/>
          <w:color w:val="000000"/>
          <w:lang w:val="en-US" w:eastAsia="zh-CN"/>
        </w:rPr>
      </w:pPr>
      <w:r w:rsidRPr="04A162F7">
        <w:rPr>
          <w:rFonts w:ascii="Arial" w:hAnsi="Arial" w:cs="Arial"/>
          <w:color w:val="000000"/>
          <w:lang w:eastAsia="zh-CN"/>
        </w:rPr>
        <w:t>Public land management and administration services, working with the Public Land Administration Hub (Hume)​</w:t>
      </w:r>
      <w:r w:rsidRPr="04A162F7">
        <w:rPr>
          <w:rFonts w:ascii="Arial" w:hAnsi="Arial" w:cs="Arial"/>
          <w:color w:val="000000"/>
          <w:lang w:val="en-US" w:eastAsia="zh-CN"/>
        </w:rPr>
        <w:t>​</w:t>
      </w:r>
    </w:p>
    <w:p w14:paraId="0B722061" w14:textId="77777777" w:rsidR="003A2DA3" w:rsidRPr="00BD3F8C" w:rsidRDefault="003A2DA3" w:rsidP="003A2DA3">
      <w:pPr>
        <w:numPr>
          <w:ilvl w:val="0"/>
          <w:numId w:val="45"/>
        </w:numPr>
        <w:spacing w:line="240" w:lineRule="auto"/>
        <w:rPr>
          <w:rFonts w:asciiTheme="majorHAnsi" w:hAnsiTheme="majorHAnsi" w:cstheme="majorHAnsi"/>
          <w:color w:val="000000"/>
          <w:lang w:val="en-US" w:eastAsia="zh-CN"/>
        </w:rPr>
      </w:pPr>
      <w:r w:rsidRPr="00BD3F8C">
        <w:rPr>
          <w:rFonts w:asciiTheme="majorHAnsi" w:eastAsia="Calibri" w:hAnsiTheme="majorHAnsi" w:cstheme="majorHAnsi"/>
          <w:lang w:val="en-US"/>
        </w:rPr>
        <w:t>Undertake place-based assessments, including site visits, for high-priority or high-risk activities required on public land.</w:t>
      </w:r>
    </w:p>
    <w:p w14:paraId="3450E5B5" w14:textId="77777777" w:rsidR="003A2DA3" w:rsidRPr="00826646" w:rsidRDefault="003A2DA3" w:rsidP="003A2DA3">
      <w:pPr>
        <w:numPr>
          <w:ilvl w:val="0"/>
          <w:numId w:val="45"/>
        </w:numPr>
        <w:spacing w:line="240" w:lineRule="auto"/>
        <w:rPr>
          <w:rFonts w:ascii="Arial" w:hAnsi="Arial" w:cs="Arial"/>
          <w:color w:val="000000"/>
          <w:lang w:val="en-US" w:eastAsia="zh-CN"/>
        </w:rPr>
      </w:pPr>
      <w:r w:rsidRPr="66E6C11B">
        <w:rPr>
          <w:rFonts w:ascii="Arial" w:hAnsi="Arial" w:cs="Arial"/>
          <w:color w:val="000000"/>
          <w:lang w:eastAsia="zh-CN"/>
        </w:rPr>
        <w:t>Governance and support to delegated managers of public land reserves to ensure effective use and management of public land for the benefit of the broader community ​</w:t>
      </w:r>
      <w:r w:rsidRPr="66E6C11B">
        <w:rPr>
          <w:rFonts w:ascii="Arial" w:hAnsi="Arial" w:cs="Arial"/>
          <w:color w:val="000000"/>
          <w:lang w:val="en-US" w:eastAsia="zh-CN"/>
        </w:rPr>
        <w:t>​</w:t>
      </w:r>
    </w:p>
    <w:p w14:paraId="1E891AA3" w14:textId="77777777" w:rsidR="003A2DA3" w:rsidRPr="00826646" w:rsidRDefault="003A2DA3" w:rsidP="003A2DA3">
      <w:pPr>
        <w:numPr>
          <w:ilvl w:val="0"/>
          <w:numId w:val="45"/>
        </w:numPr>
        <w:spacing w:line="240" w:lineRule="auto"/>
        <w:rPr>
          <w:rFonts w:ascii="Arial" w:hAnsi="Arial" w:cs="Arial"/>
          <w:color w:val="000000"/>
          <w:szCs w:val="22"/>
          <w:lang w:val="en-US" w:eastAsia="zh-CN"/>
        </w:rPr>
      </w:pPr>
      <w:r>
        <w:rPr>
          <w:rFonts w:ascii="Arial" w:hAnsi="Arial" w:cs="Arial"/>
          <w:color w:val="000000"/>
          <w:szCs w:val="22"/>
          <w:lang w:eastAsia="zh-CN"/>
        </w:rPr>
        <w:t>Supports delivery of f</w:t>
      </w:r>
      <w:r w:rsidRPr="00826646">
        <w:rPr>
          <w:rFonts w:ascii="Arial" w:hAnsi="Arial" w:cs="Arial"/>
          <w:color w:val="000000"/>
          <w:szCs w:val="22"/>
          <w:lang w:eastAsia="zh-CN"/>
        </w:rPr>
        <w:t>unded public land projects to improve the condition of public land for the safety and enjoyment of public land users. ​</w:t>
      </w:r>
      <w:r w:rsidRPr="00826646">
        <w:rPr>
          <w:rFonts w:ascii="Arial" w:hAnsi="Arial" w:cs="Arial"/>
          <w:color w:val="000000"/>
          <w:szCs w:val="22"/>
          <w:lang w:val="en-US" w:eastAsia="zh-CN"/>
        </w:rPr>
        <w:t>​</w:t>
      </w:r>
    </w:p>
    <w:p w14:paraId="0CCF9671" w14:textId="77777777" w:rsidR="00B112B5" w:rsidRPr="00826646" w:rsidRDefault="00B112B5" w:rsidP="003A2DA3">
      <w:pPr>
        <w:numPr>
          <w:ilvl w:val="0"/>
          <w:numId w:val="45"/>
        </w:numPr>
        <w:spacing w:line="240" w:lineRule="auto"/>
        <w:rPr>
          <w:rFonts w:ascii="Arial" w:hAnsi="Arial" w:cs="Arial"/>
          <w:color w:val="000000"/>
          <w:lang w:val="en-US" w:eastAsia="zh-CN"/>
        </w:rPr>
      </w:pPr>
      <w:r w:rsidRPr="2572DB34">
        <w:rPr>
          <w:rFonts w:ascii="Arial" w:hAnsi="Arial" w:cs="Arial"/>
          <w:color w:val="000000"/>
          <w:lang w:eastAsia="zh-CN"/>
        </w:rPr>
        <w:t xml:space="preserve">Work with other teams and statewide portfolios to ensure the consistent, integrated and efficient delivery of public land services, including with Land Management (Hume), Planning and Environmental Assessment (Port Phillip), </w:t>
      </w:r>
      <w:r w:rsidR="003A2DA3" w:rsidRPr="2572DB34">
        <w:rPr>
          <w:rFonts w:ascii="Arial" w:hAnsi="Arial" w:cs="Arial"/>
          <w:color w:val="000000"/>
          <w:lang w:eastAsia="zh-CN"/>
        </w:rPr>
        <w:t>DEECA</w:t>
      </w:r>
      <w:r w:rsidR="007A1181" w:rsidRPr="2572DB34">
        <w:rPr>
          <w:rFonts w:ascii="Arial" w:hAnsi="Arial" w:cs="Arial"/>
          <w:color w:val="000000"/>
          <w:lang w:eastAsia="zh-CN"/>
        </w:rPr>
        <w:t xml:space="preserve"> Recovery Coordination and Coastal Operations</w:t>
      </w:r>
      <w:r w:rsidRPr="2572DB34">
        <w:rPr>
          <w:rFonts w:ascii="Arial" w:hAnsi="Arial" w:cs="Arial"/>
          <w:color w:val="000000"/>
          <w:lang w:eastAsia="zh-CN"/>
        </w:rPr>
        <w:t xml:space="preserve"> (Barwon </w:t>
      </w:r>
      <w:proofErr w:type="gramStart"/>
      <w:r w:rsidRPr="2572DB34">
        <w:rPr>
          <w:rFonts w:ascii="Arial" w:hAnsi="Arial" w:cs="Arial"/>
          <w:color w:val="000000"/>
          <w:lang w:eastAsia="zh-CN"/>
        </w:rPr>
        <w:t>South West</w:t>
      </w:r>
      <w:proofErr w:type="gramEnd"/>
      <w:r w:rsidRPr="2572DB34">
        <w:rPr>
          <w:rFonts w:ascii="Arial" w:hAnsi="Arial" w:cs="Arial"/>
          <w:color w:val="000000"/>
          <w:lang w:eastAsia="zh-CN"/>
        </w:rPr>
        <w:t>) and the regional Strategy and Stakeholder Partnerships teams. ​</w:t>
      </w:r>
      <w:r w:rsidRPr="2572DB34">
        <w:rPr>
          <w:rFonts w:ascii="Arial" w:hAnsi="Arial" w:cs="Arial"/>
          <w:color w:val="000000"/>
          <w:lang w:val="en-US" w:eastAsia="zh-CN"/>
        </w:rPr>
        <w:t>​</w:t>
      </w:r>
    </w:p>
    <w:p w14:paraId="12CB1B82" w14:textId="77777777" w:rsidR="00B112B5" w:rsidRDefault="00B112B5" w:rsidP="003A2DA3">
      <w:pPr>
        <w:numPr>
          <w:ilvl w:val="0"/>
          <w:numId w:val="45"/>
        </w:numPr>
        <w:spacing w:line="240" w:lineRule="auto"/>
        <w:rPr>
          <w:rFonts w:ascii="Arial" w:hAnsi="Arial" w:cs="Arial"/>
          <w:color w:val="000000"/>
          <w:szCs w:val="22"/>
          <w:lang w:val="en-US" w:eastAsia="zh-CN"/>
        </w:rPr>
      </w:pPr>
      <w:r w:rsidRPr="00B112B5">
        <w:rPr>
          <w:rFonts w:ascii="Arial" w:hAnsi="Arial" w:cs="Arial"/>
          <w:color w:val="000000"/>
          <w:szCs w:val="22"/>
          <w:lang w:eastAsia="zh-CN"/>
        </w:rPr>
        <w:t>As an active member of the Public Land Services team, build an inclusive and high performing workforce that is customer focussed, collaborative, professional and engaged. ​</w:t>
      </w:r>
      <w:r w:rsidRPr="00B112B5">
        <w:rPr>
          <w:rFonts w:ascii="Arial" w:hAnsi="Arial" w:cs="Arial"/>
          <w:color w:val="000000"/>
          <w:szCs w:val="22"/>
          <w:lang w:val="en-US" w:eastAsia="zh-CN"/>
        </w:rPr>
        <w:t>​</w:t>
      </w:r>
    </w:p>
    <w:p w14:paraId="14EB1562" w14:textId="77777777" w:rsidR="00B112B5" w:rsidRPr="00B112B5" w:rsidRDefault="00B112B5" w:rsidP="003A2DA3">
      <w:pPr>
        <w:numPr>
          <w:ilvl w:val="0"/>
          <w:numId w:val="45"/>
        </w:numPr>
        <w:spacing w:line="240" w:lineRule="auto"/>
        <w:rPr>
          <w:rFonts w:ascii="Arial" w:hAnsi="Arial" w:cs="Arial"/>
          <w:color w:val="000000"/>
          <w:szCs w:val="22"/>
          <w:lang w:val="en-US" w:eastAsia="zh-CN"/>
        </w:rPr>
      </w:pPr>
      <w:r w:rsidRPr="00B112B5">
        <w:rPr>
          <w:rFonts w:ascii="Arial" w:hAnsi="Arial" w:cs="Arial"/>
          <w:color w:val="000000"/>
          <w:szCs w:val="22"/>
          <w:lang w:eastAsia="zh-CN"/>
        </w:rPr>
        <w:t>Practice cultural safety by creating environments, relationships and systems free from racism and discrimination so that people can feel safe, valued and able to participate.</w:t>
      </w:r>
      <w:r w:rsidRPr="00B112B5">
        <w:rPr>
          <w:rFonts w:ascii="Arial" w:hAnsi="Arial" w:cs="Arial"/>
          <w:color w:val="000000"/>
          <w:szCs w:val="22"/>
          <w:lang w:val="en-US" w:eastAsia="zh-CN"/>
        </w:rPr>
        <w:t>​</w:t>
      </w:r>
    </w:p>
    <w:p w14:paraId="1AEE2617" w14:textId="77777777" w:rsidR="00495B3B" w:rsidRPr="00495B3B" w:rsidRDefault="00495B3B" w:rsidP="00495B3B">
      <w:pPr>
        <w:spacing w:before="0" w:after="0" w:line="240" w:lineRule="auto"/>
        <w:ind w:left="360"/>
        <w:rPr>
          <w:rFonts w:ascii="Arial" w:hAnsi="Arial" w:cs="Arial"/>
          <w:lang w:eastAsia="zh-CN"/>
        </w:rPr>
      </w:pPr>
    </w:p>
    <w:p w14:paraId="765B71C9" w14:textId="77777777" w:rsidR="003A2DA3" w:rsidRDefault="003A2DA3" w:rsidP="00495B3B">
      <w:pPr>
        <w:keepNext/>
        <w:spacing w:before="0" w:line="240" w:lineRule="auto"/>
        <w:rPr>
          <w:rFonts w:ascii="Arial" w:hAnsi="Arial" w:cs="Arial"/>
          <w:bCs/>
          <w:color w:val="442D97"/>
          <w:sz w:val="28"/>
          <w:szCs w:val="28"/>
          <w:lang w:eastAsia="zh-CN"/>
        </w:rPr>
      </w:pPr>
    </w:p>
    <w:p w14:paraId="3D3807B0" w14:textId="230AF4BB"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370078D8" w14:textId="34D88FCD" w:rsidR="00E42C2F" w:rsidRPr="00E42C2F" w:rsidRDefault="00E42C2F" w:rsidP="00E42C2F">
      <w:pPr>
        <w:spacing w:before="160" w:after="0"/>
        <w:rPr>
          <w:rFonts w:ascii="Arial" w:hAnsi="Arial" w:cs="Arial"/>
          <w:color w:val="000000"/>
          <w:lang w:val="en-US" w:eastAsia="zh-CN"/>
        </w:rPr>
      </w:pPr>
      <w:r w:rsidRPr="003A2DA3">
        <w:rPr>
          <w:rFonts w:ascii="Arial" w:hAnsi="Arial" w:cs="Arial"/>
          <w:b/>
          <w:color w:val="000000"/>
          <w:lang w:eastAsia="zh-CN"/>
        </w:rPr>
        <w:t>Desirable</w:t>
      </w:r>
      <w:r w:rsidRPr="00E42C2F">
        <w:rPr>
          <w:rFonts w:ascii="Arial" w:hAnsi="Arial" w:cs="Arial"/>
          <w:color w:val="000000"/>
          <w:lang w:eastAsia="zh-CN"/>
        </w:rPr>
        <w:t xml:space="preserve"> ​</w:t>
      </w:r>
      <w:r w:rsidRPr="00E42C2F">
        <w:rPr>
          <w:rFonts w:ascii="Arial" w:hAnsi="Arial" w:cs="Arial"/>
          <w:color w:val="000000"/>
          <w:lang w:val="en-US" w:eastAsia="zh-CN"/>
        </w:rPr>
        <w:t>​</w:t>
      </w:r>
    </w:p>
    <w:p w14:paraId="2828C452" w14:textId="0F15E67B" w:rsidR="00E42C2F" w:rsidRPr="00E42C2F" w:rsidRDefault="00E42C2F" w:rsidP="00E42C2F">
      <w:pPr>
        <w:numPr>
          <w:ilvl w:val="0"/>
          <w:numId w:val="46"/>
        </w:numPr>
        <w:spacing w:before="0" w:after="0"/>
        <w:rPr>
          <w:rFonts w:ascii="Arial" w:hAnsi="Arial" w:cs="Arial"/>
          <w:color w:val="000000"/>
          <w:lang w:val="en-US" w:eastAsia="zh-CN"/>
        </w:rPr>
      </w:pPr>
      <w:r w:rsidRPr="00E42C2F">
        <w:rPr>
          <w:rFonts w:ascii="Arial" w:hAnsi="Arial" w:cs="Arial"/>
          <w:color w:val="000000"/>
          <w:lang w:eastAsia="zh-CN"/>
        </w:rPr>
        <w:t>Experience related to land, environmental or natural resource management, ideally in the region.</w:t>
      </w:r>
    </w:p>
    <w:p w14:paraId="3F004D10" w14:textId="77777777" w:rsidR="00E42C2F" w:rsidRPr="00E42C2F" w:rsidRDefault="00E42C2F" w:rsidP="00E42C2F">
      <w:pPr>
        <w:numPr>
          <w:ilvl w:val="0"/>
          <w:numId w:val="46"/>
        </w:numPr>
        <w:spacing w:before="0" w:after="0"/>
        <w:rPr>
          <w:rFonts w:ascii="Arial" w:hAnsi="Arial" w:cs="Arial"/>
          <w:color w:val="000000"/>
          <w:lang w:val="en-US" w:eastAsia="zh-CN"/>
        </w:rPr>
      </w:pPr>
      <w:r w:rsidRPr="00E42C2F">
        <w:rPr>
          <w:rFonts w:ascii="Arial" w:hAnsi="Arial" w:cs="Arial"/>
          <w:color w:val="000000"/>
          <w:lang w:eastAsia="zh-CN"/>
        </w:rPr>
        <w:t>Experience building and maintaining effective relationships with key stakeholders. ​</w:t>
      </w:r>
      <w:r w:rsidRPr="00E42C2F">
        <w:rPr>
          <w:rFonts w:ascii="Arial" w:hAnsi="Arial" w:cs="Arial"/>
          <w:color w:val="000000"/>
          <w:lang w:val="en-US" w:eastAsia="zh-CN"/>
        </w:rPr>
        <w:t>​</w:t>
      </w:r>
    </w:p>
    <w:p w14:paraId="09993F66" w14:textId="325DD2E3" w:rsidR="00E42C2F" w:rsidRPr="00E42C2F" w:rsidRDefault="00E42C2F" w:rsidP="00E42C2F">
      <w:pPr>
        <w:numPr>
          <w:ilvl w:val="0"/>
          <w:numId w:val="46"/>
        </w:numPr>
        <w:spacing w:before="0" w:after="0"/>
        <w:rPr>
          <w:rFonts w:ascii="Arial" w:hAnsi="Arial" w:cs="Arial"/>
          <w:color w:val="000000"/>
          <w:lang w:val="en-US" w:eastAsia="zh-CN"/>
        </w:rPr>
      </w:pPr>
      <w:r w:rsidRPr="00E42C2F">
        <w:rPr>
          <w:rFonts w:ascii="Arial" w:hAnsi="Arial" w:cs="Arial"/>
          <w:color w:val="000000"/>
          <w:lang w:eastAsia="zh-CN"/>
        </w:rPr>
        <w:t>Experience using computer programs such as Microsoft Word, Excel, Outlook, Teams, SharePoint (electronic filing) and spatial mapping or databases or similar.</w:t>
      </w:r>
      <w:r w:rsidRPr="00E42C2F">
        <w:rPr>
          <w:rFonts w:ascii="Arial" w:hAnsi="Arial" w:cs="Arial"/>
          <w:color w:val="000000"/>
          <w:lang w:val="en-US" w:eastAsia="zh-CN"/>
        </w:rPr>
        <w:t>​</w:t>
      </w:r>
    </w:p>
    <w:p w14:paraId="62DD3F46" w14:textId="0DB30663"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04500B97" w14:textId="77777777" w:rsidR="00CB57EE" w:rsidRPr="00CB57EE" w:rsidRDefault="00CB57EE" w:rsidP="00CB57EE">
      <w:pPr>
        <w:keepNext/>
        <w:numPr>
          <w:ilvl w:val="0"/>
          <w:numId w:val="47"/>
        </w:numPr>
        <w:spacing w:before="0" w:after="0" w:line="240" w:lineRule="auto"/>
        <w:rPr>
          <w:rFonts w:ascii="Arial" w:hAnsi="Arial" w:cs="Arial"/>
          <w:color w:val="000000"/>
          <w:lang w:val="en-US" w:eastAsia="zh-CN"/>
        </w:rPr>
      </w:pPr>
      <w:bookmarkStart w:id="2" w:name="_Hlk102550785"/>
      <w:r w:rsidRPr="003A2DA3">
        <w:rPr>
          <w:rFonts w:ascii="Arial" w:hAnsi="Arial" w:cs="Arial"/>
          <w:b/>
          <w:color w:val="000000"/>
          <w:lang w:eastAsia="zh-CN"/>
        </w:rPr>
        <w:t>Project Delivery:</w:t>
      </w:r>
      <w:r w:rsidRPr="00CB57EE">
        <w:rPr>
          <w:rFonts w:ascii="Arial" w:hAnsi="Arial" w:cs="Arial"/>
          <w:color w:val="000000"/>
          <w:lang w:eastAsia="zh-CN"/>
        </w:rPr>
        <w:t xml:space="preserve"> Executes work tasks against plan; where plans are not defined, prioritises tasks in line with the urgency and impact of tasks; Utilises approved task management tools; Maintains accurate project records.​​</w:t>
      </w:r>
      <w:r w:rsidRPr="00CB57EE">
        <w:rPr>
          <w:rFonts w:ascii="Arial" w:hAnsi="Arial" w:cs="Arial"/>
          <w:color w:val="000000"/>
          <w:lang w:val="en-US" w:eastAsia="zh-CN"/>
        </w:rPr>
        <w:t>​</w:t>
      </w:r>
    </w:p>
    <w:p w14:paraId="642B2363" w14:textId="0FC4FF94" w:rsidR="00CB57EE" w:rsidRPr="00CB57EE" w:rsidRDefault="00CB57EE" w:rsidP="00A276D6">
      <w:pPr>
        <w:keepNext/>
        <w:numPr>
          <w:ilvl w:val="0"/>
          <w:numId w:val="47"/>
        </w:numPr>
        <w:spacing w:before="0" w:after="0" w:line="240" w:lineRule="auto"/>
        <w:rPr>
          <w:rFonts w:ascii="Arial" w:hAnsi="Arial" w:cs="Arial"/>
          <w:color w:val="000000"/>
          <w:lang w:eastAsia="zh-CN"/>
        </w:rPr>
      </w:pPr>
      <w:r w:rsidRPr="00CB57EE">
        <w:rPr>
          <w:rFonts w:ascii="Arial" w:hAnsi="Arial" w:cs="Arial"/>
          <w:color w:val="000000"/>
          <w:lang w:eastAsia="zh-CN"/>
        </w:rPr>
        <w:t>​</w:t>
      </w:r>
      <w:r w:rsidRPr="003A2DA3">
        <w:rPr>
          <w:rFonts w:ascii="Arial" w:hAnsi="Arial" w:cs="Arial"/>
          <w:b/>
          <w:color w:val="000000"/>
          <w:lang w:eastAsia="zh-CN"/>
        </w:rPr>
        <w:t>Customer Focus:</w:t>
      </w:r>
      <w:r w:rsidRPr="00CB57EE">
        <w:rPr>
          <w:rFonts w:ascii="Arial" w:hAnsi="Arial" w:cs="Arial"/>
          <w:color w:val="000000"/>
          <w:lang w:eastAsia="zh-CN"/>
        </w:rPr>
        <w:t xml:space="preserve"> Understand customer requirements and how work addresses customer needs; Identify opportunities to improve services; Committed to delivering high quality outcomes for clients.​​</w:t>
      </w:r>
    </w:p>
    <w:p w14:paraId="2EAFBE91" w14:textId="4D569D5F" w:rsidR="00CB57EE" w:rsidRPr="00CB57EE" w:rsidRDefault="00CB57EE" w:rsidP="000049D7">
      <w:pPr>
        <w:keepNext/>
        <w:numPr>
          <w:ilvl w:val="0"/>
          <w:numId w:val="47"/>
        </w:numPr>
        <w:spacing w:before="0" w:after="0" w:line="240" w:lineRule="auto"/>
        <w:rPr>
          <w:rFonts w:ascii="Arial" w:hAnsi="Arial" w:cs="Arial"/>
          <w:color w:val="000000"/>
          <w:lang w:val="en-US" w:eastAsia="zh-CN"/>
        </w:rPr>
      </w:pPr>
      <w:r w:rsidRPr="00CB57EE">
        <w:rPr>
          <w:rFonts w:ascii="Arial" w:hAnsi="Arial" w:cs="Arial"/>
          <w:color w:val="000000"/>
          <w:lang w:eastAsia="zh-CN"/>
        </w:rPr>
        <w:t>​</w:t>
      </w:r>
      <w:r w:rsidRPr="003A2DA3">
        <w:rPr>
          <w:rFonts w:ascii="Arial" w:hAnsi="Arial" w:cs="Arial"/>
          <w:b/>
          <w:color w:val="000000"/>
          <w:lang w:eastAsia="zh-CN"/>
        </w:rPr>
        <w:t>Critical thinking and problem solving:</w:t>
      </w:r>
      <w:r w:rsidRPr="00CB57EE">
        <w:rPr>
          <w:rFonts w:ascii="Arial" w:hAnsi="Arial" w:cs="Arial"/>
          <w:color w:val="000000"/>
          <w:lang w:eastAsia="zh-CN"/>
        </w:rPr>
        <w:t xml:space="preserve"> Seeks resolution of problems through policy or process guidelines; Otherwise seeks guidance by providing information and ideas relevant towards resolution of problem. Understands concepts enabling improvements in critical thinking and problem solving.​​</w:t>
      </w:r>
      <w:r w:rsidRPr="00CB57EE">
        <w:rPr>
          <w:rFonts w:ascii="Arial" w:hAnsi="Arial" w:cs="Arial"/>
          <w:color w:val="000000"/>
          <w:lang w:val="en-US" w:eastAsia="zh-CN"/>
        </w:rPr>
        <w:t>​</w:t>
      </w:r>
    </w:p>
    <w:p w14:paraId="3EC88FB5" w14:textId="2CFEE37F" w:rsidR="00CB57EE" w:rsidRPr="00CB57EE" w:rsidRDefault="00CB57EE" w:rsidP="00C66F67">
      <w:pPr>
        <w:keepNext/>
        <w:numPr>
          <w:ilvl w:val="0"/>
          <w:numId w:val="47"/>
        </w:numPr>
        <w:spacing w:before="0" w:after="0" w:line="240" w:lineRule="auto"/>
        <w:rPr>
          <w:rFonts w:ascii="Arial" w:hAnsi="Arial" w:cs="Arial"/>
          <w:color w:val="000000"/>
          <w:lang w:val="en-US" w:eastAsia="zh-CN"/>
        </w:rPr>
      </w:pPr>
      <w:r w:rsidRPr="00CB57EE">
        <w:rPr>
          <w:rFonts w:ascii="Arial" w:hAnsi="Arial" w:cs="Arial"/>
          <w:color w:val="000000"/>
          <w:lang w:eastAsia="zh-CN"/>
        </w:rPr>
        <w:t>​</w:t>
      </w:r>
      <w:r w:rsidRPr="003A2DA3">
        <w:rPr>
          <w:rFonts w:ascii="Arial" w:hAnsi="Arial" w:cs="Arial"/>
          <w:b/>
          <w:color w:val="000000"/>
          <w:lang w:eastAsia="zh-CN"/>
        </w:rPr>
        <w:t>Stakeholder management:</w:t>
      </w:r>
      <w:r w:rsidRPr="00CB57EE">
        <w:rPr>
          <w:rFonts w:ascii="Arial" w:hAnsi="Arial" w:cs="Arial"/>
          <w:color w:val="000000"/>
          <w:lang w:eastAsia="zh-CN"/>
        </w:rPr>
        <w:t xml:space="preserve"> Responds to clients’ needs; Keeps the client or stakeholder up to date with issues and developments; Promptly follows through on inquiries, requests and complaints; Takes responsibility for correcting problems promptly.​</w:t>
      </w:r>
      <w:r w:rsidRPr="00CB57EE">
        <w:rPr>
          <w:rFonts w:ascii="Arial" w:hAnsi="Arial" w:cs="Arial"/>
          <w:color w:val="000000"/>
          <w:lang w:val="en-US" w:eastAsia="zh-CN"/>
        </w:rPr>
        <w:t>​</w:t>
      </w:r>
    </w:p>
    <w:p w14:paraId="61CC39B4" w14:textId="77777777" w:rsidR="00495B3B" w:rsidRDefault="00495B3B" w:rsidP="00495B3B">
      <w:pPr>
        <w:keepNext/>
        <w:spacing w:before="0" w:after="0" w:line="240" w:lineRule="auto"/>
        <w:rPr>
          <w:rFonts w:ascii="Arial" w:hAnsi="Arial" w:cs="Arial"/>
          <w:bCs/>
          <w:color w:val="442D97"/>
          <w:sz w:val="28"/>
          <w:szCs w:val="28"/>
          <w:lang w:eastAsia="zh-CN"/>
        </w:rPr>
      </w:pPr>
    </w:p>
    <w:p w14:paraId="1F75613A" w14:textId="77777777" w:rsidR="0030197F" w:rsidRPr="00495B3B" w:rsidRDefault="0030197F" w:rsidP="00495B3B">
      <w:pPr>
        <w:keepNext/>
        <w:spacing w:before="0" w:after="0" w:line="240" w:lineRule="auto"/>
        <w:rPr>
          <w:rFonts w:ascii="Arial" w:hAnsi="Arial" w:cs="Arial"/>
          <w:bCs/>
          <w:color w:val="442D97"/>
          <w:sz w:val="28"/>
          <w:szCs w:val="28"/>
          <w:lang w:eastAsia="zh-CN"/>
        </w:rPr>
      </w:pP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407838">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07119027"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1B61DF">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032247E3" w:rsidR="00495B3B" w:rsidRPr="003A2DA3" w:rsidRDefault="00495B3B" w:rsidP="0030197F">
            <w:pPr>
              <w:spacing w:line="240" w:lineRule="auto"/>
              <w:contextualSpacing/>
              <w:outlineLvl w:val="1"/>
              <w:rPr>
                <w:rFonts w:ascii="Arial" w:hAnsi="Arial" w:cs="Arial"/>
                <w:color w:val="auto"/>
                <w:sz w:val="20"/>
              </w:rPr>
            </w:pPr>
            <w:r w:rsidRPr="003A2DA3">
              <w:rPr>
                <w:rFonts w:ascii="Arial" w:hAnsi="Arial" w:cs="Arial"/>
                <w:color w:val="auto"/>
                <w:sz w:val="20"/>
              </w:rPr>
              <w:t>The occupational health and safety    requirements of this position may include, but are not limited to:</w:t>
            </w:r>
          </w:p>
        </w:tc>
        <w:tc>
          <w:tcPr>
            <w:tcW w:w="6803" w:type="dxa"/>
            <w:shd w:val="clear" w:color="auto" w:fill="auto"/>
          </w:tcPr>
          <w:p w14:paraId="7216FB89" w14:textId="77777777" w:rsidR="00495B3B" w:rsidRPr="003A2DA3"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A2DA3">
              <w:rPr>
                <w:rFonts w:ascii="Arial" w:hAnsi="Arial" w:cs="Arial"/>
                <w:color w:val="auto"/>
                <w:sz w:val="20"/>
              </w:rPr>
              <w:t>Sedentary desk work</w:t>
            </w:r>
          </w:p>
          <w:p w14:paraId="6FE99547" w14:textId="7A96FD6A" w:rsidR="003A2DA3" w:rsidRPr="003A2DA3" w:rsidRDefault="003A2DA3"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A2DA3">
              <w:rPr>
                <w:rFonts w:ascii="Arial" w:hAnsi="Arial" w:cs="Arial"/>
                <w:color w:val="auto"/>
                <w:sz w:val="20"/>
              </w:rPr>
              <w:t>Field work</w:t>
            </w:r>
          </w:p>
          <w:p w14:paraId="23FF4545" w14:textId="750A7B9D" w:rsidR="00495B3B" w:rsidRPr="003A2DA3" w:rsidRDefault="00495B3B" w:rsidP="00CB57EE">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2615BB55" w:rsidR="00495B3B" w:rsidRPr="0030197F" w:rsidRDefault="00495B3B" w:rsidP="0030197F">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2AC07769" w:rsidR="00495B3B" w:rsidRPr="00495B3B" w:rsidRDefault="00495B3B" w:rsidP="0030197F">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407838">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507A51D"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A92B25">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7777777"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40783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4927892" w14:textId="77777777" w:rsidR="003A2DA3" w:rsidRDefault="003A2DA3" w:rsidP="00495B3B">
      <w:pPr>
        <w:keepNext/>
        <w:spacing w:before="360" w:line="240" w:lineRule="auto"/>
        <w:rPr>
          <w:rFonts w:ascii="Arial" w:hAnsi="Arial" w:cs="Arial"/>
          <w:bCs/>
          <w:color w:val="442D97"/>
          <w:sz w:val="28"/>
          <w:szCs w:val="28"/>
          <w:lang w:eastAsia="zh-CN"/>
        </w:rPr>
      </w:pPr>
    </w:p>
    <w:p w14:paraId="2F24748A" w14:textId="71960D8B"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BADE437" w14:textId="77777777" w:rsidR="00BA4341" w:rsidRPr="00454423" w:rsidRDefault="00BA4341" w:rsidP="00BA4341">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91914CE" w14:textId="77777777" w:rsidR="00BA4341" w:rsidRPr="005763CD" w:rsidRDefault="00BA4341" w:rsidP="00BA4341">
      <w:pPr>
        <w:spacing w:before="0" w:after="0"/>
        <w:rPr>
          <w:rFonts w:ascii="Arial" w:hAnsi="Arial" w:cs="Arial"/>
        </w:rPr>
      </w:pPr>
      <w:r w:rsidRPr="005763CD">
        <w:rPr>
          <w:rFonts w:ascii="Arial" w:hAnsi="Arial" w:cs="Arial"/>
        </w:rPr>
        <w:lastRenderedPageBreak/>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3240025F" w14:textId="77777777" w:rsidR="00BA4341" w:rsidRPr="005763CD" w:rsidRDefault="00BA4341" w:rsidP="00BA4341">
      <w:pPr>
        <w:spacing w:before="0" w:after="0"/>
        <w:rPr>
          <w:rFonts w:ascii="Arial" w:hAnsi="Arial" w:cs="Arial"/>
        </w:rPr>
      </w:pPr>
    </w:p>
    <w:p w14:paraId="5CA7C0B0" w14:textId="77777777" w:rsidR="00BA4341" w:rsidRPr="005763CD" w:rsidRDefault="00BA4341" w:rsidP="00BA4341">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68E2706" w14:textId="77777777" w:rsidR="00495B3B" w:rsidRDefault="00495B3B" w:rsidP="00495B3B">
      <w:pPr>
        <w:spacing w:before="0" w:after="0" w:line="240" w:lineRule="auto"/>
        <w:jc w:val="both"/>
        <w:rPr>
          <w:rFonts w:ascii="Arial" w:hAnsi="Arial" w:cs="Arial"/>
          <w:color w:val="000000"/>
          <w:szCs w:val="22"/>
        </w:rPr>
      </w:pPr>
      <w:r w:rsidRPr="00495B3B">
        <w:rPr>
          <w:rFonts w:ascii="Arial" w:hAnsi="Arial" w:cs="Arial"/>
          <w:color w:val="1A1A1A"/>
          <w:szCs w:val="22"/>
        </w:rPr>
        <w:t xml:space="preserve">Our values are the foundation of our culture and guide how we work together, with our ministers, stakeholders, partners and the community. The departments values are </w:t>
      </w:r>
      <w:r w:rsidRPr="00495B3B">
        <w:rPr>
          <w:rFonts w:ascii="Arial" w:hAnsi="Arial" w:cs="Arial"/>
          <w:b/>
          <w:color w:val="000000"/>
          <w:szCs w:val="22"/>
        </w:rPr>
        <w:t>Teamwork</w:t>
      </w:r>
      <w:r w:rsidRPr="00495B3B">
        <w:rPr>
          <w:rFonts w:ascii="Arial" w:hAnsi="Arial" w:cs="Arial"/>
          <w:color w:val="000000"/>
          <w:szCs w:val="22"/>
        </w:rPr>
        <w:t xml:space="preserve">, </w:t>
      </w:r>
      <w:r w:rsidRPr="00495B3B">
        <w:rPr>
          <w:rFonts w:ascii="Arial" w:hAnsi="Arial" w:cs="Arial"/>
          <w:b/>
          <w:color w:val="000000"/>
          <w:szCs w:val="22"/>
        </w:rPr>
        <w:t>Service Excellence</w:t>
      </w:r>
      <w:r w:rsidRPr="00495B3B">
        <w:rPr>
          <w:rFonts w:ascii="Arial" w:hAnsi="Arial" w:cs="Arial"/>
          <w:color w:val="000000"/>
          <w:szCs w:val="22"/>
        </w:rPr>
        <w:t xml:space="preserve">, </w:t>
      </w:r>
      <w:r w:rsidRPr="00495B3B">
        <w:rPr>
          <w:rFonts w:ascii="Arial" w:hAnsi="Arial" w:cs="Arial"/>
          <w:b/>
          <w:color w:val="000000"/>
          <w:szCs w:val="22"/>
        </w:rPr>
        <w:t>Ownership</w:t>
      </w:r>
      <w:r w:rsidRPr="00495B3B">
        <w:rPr>
          <w:rFonts w:ascii="Arial" w:hAnsi="Arial" w:cs="Arial"/>
          <w:color w:val="000000"/>
          <w:szCs w:val="22"/>
        </w:rPr>
        <w:t xml:space="preserve"> and </w:t>
      </w:r>
      <w:r w:rsidRPr="00495B3B">
        <w:rPr>
          <w:rFonts w:ascii="Arial" w:hAnsi="Arial" w:cs="Arial"/>
          <w:b/>
          <w:color w:val="000000"/>
          <w:szCs w:val="22"/>
        </w:rPr>
        <w:t>Wellbeing &amp; Safety</w:t>
      </w:r>
      <w:r w:rsidRPr="00495B3B">
        <w:rPr>
          <w:rFonts w:ascii="Arial" w:hAnsi="Arial" w:cs="Arial"/>
          <w:color w:val="000000"/>
          <w:szCs w:val="22"/>
        </w:rPr>
        <w:t xml:space="preserve">. </w:t>
      </w:r>
    </w:p>
    <w:p w14:paraId="6AE59122" w14:textId="77777777" w:rsidR="00671B54" w:rsidRDefault="00671B54" w:rsidP="00671B54">
      <w:pPr>
        <w:spacing w:before="0" w:after="0" w:line="240" w:lineRule="auto"/>
        <w:jc w:val="both"/>
        <w:rPr>
          <w:rFonts w:ascii="Arial" w:hAnsi="Arial" w:cs="Arial"/>
          <w:color w:val="000000"/>
          <w:szCs w:val="22"/>
        </w:rPr>
      </w:pPr>
    </w:p>
    <w:p w14:paraId="4223B075" w14:textId="567BEAA5" w:rsidR="00495B3B" w:rsidRPr="00495B3B" w:rsidRDefault="00495B3B" w:rsidP="00671B54">
      <w:pPr>
        <w:spacing w:before="0" w:after="0" w:line="240" w:lineRule="auto"/>
        <w:jc w:val="both"/>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Pr="00495B3B" w:rsidRDefault="00495B3B" w:rsidP="00495B3B">
      <w:pPr>
        <w:spacing w:before="0" w:after="240"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6D629AF" w14:textId="77777777" w:rsidR="00671B54" w:rsidRDefault="00671B54" w:rsidP="00495B3B">
      <w:pPr>
        <w:keepNext/>
        <w:spacing w:before="0" w:line="240" w:lineRule="auto"/>
        <w:rPr>
          <w:rFonts w:ascii="Arial" w:hAnsi="Arial" w:cs="Arial"/>
          <w:bCs/>
          <w:color w:val="442D97"/>
          <w:sz w:val="28"/>
          <w:szCs w:val="28"/>
          <w:lang w:eastAsia="zh-CN"/>
        </w:rPr>
      </w:pPr>
    </w:p>
    <w:p w14:paraId="0C23C87C" w14:textId="03FDB35A"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11A8C703"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r w:rsidR="00FB7EB4" w:rsidRPr="00495B3B">
        <w:rPr>
          <w:rFonts w:ascii="Arial" w:hAnsi="Arial" w:cs="Arial"/>
          <w:color w:val="363534"/>
          <w:szCs w:val="22"/>
        </w:rPr>
        <w:t>backgrounds,</w:t>
      </w:r>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640D904A" w14:textId="77777777" w:rsidR="00BA4341" w:rsidRPr="00495B3B" w:rsidRDefault="00BA4341" w:rsidP="00BA4341">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14F83478"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w:t>
      </w:r>
      <w:r w:rsidR="00FB7EB4" w:rsidRPr="00495B3B">
        <w:rPr>
          <w:rFonts w:ascii="Arial" w:eastAsia="Calibri" w:hAnsi="Arial" w:cs="Arial"/>
          <w:color w:val="363534"/>
          <w:szCs w:val="22"/>
        </w:rPr>
        <w:t>employees,</w:t>
      </w:r>
      <w:r w:rsidRPr="00495B3B">
        <w:rPr>
          <w:rFonts w:ascii="Arial" w:eastAsia="Calibri" w:hAnsi="Arial" w:cs="Arial"/>
          <w:color w:val="363534"/>
          <w:szCs w:val="22"/>
        </w:rPr>
        <w:t xml:space="preserve">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5F2B399C" w:rsidR="00495B3B" w:rsidRPr="00495B3B" w:rsidRDefault="00495B3B" w:rsidP="00495B3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000E32FF" w:rsidRPr="00561C8A">
          <w:rPr>
            <w:rStyle w:val="Hyperlink"/>
            <w:rFonts w:ascii="Arial" w:eastAsia="Microsoft JhengHei" w:hAnsi="Arial" w:cs="Arial"/>
            <w:sz w:val="22"/>
            <w:szCs w:val="24"/>
            <w:lang w:eastAsia="en-US"/>
          </w:rPr>
          <w:t>customer.service@deeca.vic.gov.au</w:t>
        </w:r>
      </w:hyperlink>
    </w:p>
    <w:p w14:paraId="273C1180" w14:textId="472FCC87" w:rsidR="00495B3B" w:rsidRPr="00495B3B" w:rsidRDefault="00495B3B" w:rsidP="00FB7EB4">
      <w:pPr>
        <w:spacing w:line="240" w:lineRule="auto"/>
        <w:rPr>
          <w:rFonts w:ascii="Arial" w:hAnsi="Arial" w:cs="Arial"/>
          <w:color w:val="442D97"/>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7B1C62" w14:textId="77777777" w:rsidR="008E3C82" w:rsidRDefault="008E3C82" w:rsidP="00CD157B">
      <w:pPr>
        <w:pStyle w:val="NoSpacing"/>
      </w:pPr>
    </w:p>
    <w:p w14:paraId="32FCD0B7" w14:textId="77777777" w:rsidR="008E3C82" w:rsidRDefault="008E3C82"/>
  </w:endnote>
  <w:endnote w:type="continuationSeparator" w:id="0">
    <w:p w14:paraId="50A0FFCC" w14:textId="77777777" w:rsidR="008E3C82" w:rsidRDefault="008E3C82" w:rsidP="00CD157B">
      <w:pPr>
        <w:pStyle w:val="NoSpacing"/>
      </w:pPr>
    </w:p>
    <w:p w14:paraId="4B82189D" w14:textId="77777777" w:rsidR="008E3C82" w:rsidRDefault="008E3C82"/>
  </w:endnote>
  <w:endnote w:type="continuationNotice" w:id="1">
    <w:p w14:paraId="1BC40C91" w14:textId="77777777" w:rsidR="008E3C82" w:rsidRDefault="008E3C82" w:rsidP="00CD157B">
      <w:pPr>
        <w:pStyle w:val="NoSpacing"/>
      </w:pPr>
    </w:p>
    <w:p w14:paraId="4B22C881" w14:textId="77777777" w:rsidR="008E3C82" w:rsidRDefault="008E3C8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F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505430">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046FAEAE"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A67F5F4"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03C7C3" w14:textId="77777777" w:rsidR="008E3C82" w:rsidRPr="0056073C" w:rsidRDefault="008E3C82" w:rsidP="005D764F">
      <w:pPr>
        <w:pStyle w:val="FootnoteSeparator"/>
      </w:pPr>
    </w:p>
    <w:p w14:paraId="4E133119" w14:textId="77777777" w:rsidR="008E3C82" w:rsidRDefault="008E3C82"/>
  </w:footnote>
  <w:footnote w:type="continuationSeparator" w:id="0">
    <w:p w14:paraId="6C5C738B" w14:textId="77777777" w:rsidR="008E3C82" w:rsidRPr="00CA30B7" w:rsidRDefault="008E3C82" w:rsidP="006D5A90">
      <w:pPr>
        <w:rPr>
          <w:lang w:val="en-US"/>
        </w:rPr>
      </w:pPr>
      <w:r w:rsidRPr="00CA30B7">
        <w:rPr>
          <w:lang w:val="en-US"/>
        </w:rPr>
        <w:t>_______</w:t>
      </w:r>
    </w:p>
    <w:p w14:paraId="31C9975B" w14:textId="77777777" w:rsidR="008E3C82" w:rsidRDefault="008E3C82"/>
  </w:footnote>
  <w:footnote w:type="continuationNotice" w:id="1">
    <w:p w14:paraId="72AED5A0" w14:textId="77777777" w:rsidR="008E3C82" w:rsidRDefault="008E3C82" w:rsidP="006D5A90"/>
    <w:p w14:paraId="38465C3A" w14:textId="77777777" w:rsidR="008E3C82" w:rsidRDefault="008E3C8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43ACFD"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5DA0C3"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F8234B1"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7B30616"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71595FB"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398884A"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E553CE2"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9394DBF"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D321004"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DB99EFE"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A99138B"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00424D"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6"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7"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9"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0"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3"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6"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7" w15:restartNumberingAfterBreak="0">
    <w:nsid w:val="41BD42CC"/>
    <w:multiLevelType w:val="multilevel"/>
    <w:tmpl w:val="7B34EA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0"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1"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4"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6" w15:restartNumberingAfterBreak="0">
    <w:nsid w:val="4FDA1A37"/>
    <w:multiLevelType w:val="multilevel"/>
    <w:tmpl w:val="EF44B3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0"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7" w15:restartNumberingAfterBreak="0">
    <w:nsid w:val="5D2766FC"/>
    <w:multiLevelType w:val="hybridMultilevel"/>
    <w:tmpl w:val="5F36290C"/>
    <w:lvl w:ilvl="0" w:tplc="FCB8CA6E">
      <w:start w:val="1"/>
      <w:numFmt w:val="bullet"/>
      <w:lvlText w:val=""/>
      <w:lvlJc w:val="left"/>
      <w:pPr>
        <w:tabs>
          <w:tab w:val="num" w:pos="720"/>
        </w:tabs>
        <w:ind w:left="720" w:hanging="360"/>
      </w:pPr>
      <w:rPr>
        <w:rFonts w:ascii="Symbol" w:hAnsi="Symbol" w:hint="default"/>
      </w:rPr>
    </w:lvl>
    <w:lvl w:ilvl="1" w:tplc="93886FE6" w:tentative="1">
      <w:start w:val="1"/>
      <w:numFmt w:val="bullet"/>
      <w:lvlText w:val=""/>
      <w:lvlJc w:val="left"/>
      <w:pPr>
        <w:tabs>
          <w:tab w:val="num" w:pos="1440"/>
        </w:tabs>
        <w:ind w:left="1440" w:hanging="360"/>
      </w:pPr>
      <w:rPr>
        <w:rFonts w:ascii="Symbol" w:hAnsi="Symbol" w:hint="default"/>
      </w:rPr>
    </w:lvl>
    <w:lvl w:ilvl="2" w:tplc="24E6143E" w:tentative="1">
      <w:start w:val="1"/>
      <w:numFmt w:val="bullet"/>
      <w:lvlText w:val=""/>
      <w:lvlJc w:val="left"/>
      <w:pPr>
        <w:tabs>
          <w:tab w:val="num" w:pos="2160"/>
        </w:tabs>
        <w:ind w:left="2160" w:hanging="360"/>
      </w:pPr>
      <w:rPr>
        <w:rFonts w:ascii="Symbol" w:hAnsi="Symbol" w:hint="default"/>
      </w:rPr>
    </w:lvl>
    <w:lvl w:ilvl="3" w:tplc="E0722772" w:tentative="1">
      <w:start w:val="1"/>
      <w:numFmt w:val="bullet"/>
      <w:lvlText w:val=""/>
      <w:lvlJc w:val="left"/>
      <w:pPr>
        <w:tabs>
          <w:tab w:val="num" w:pos="2880"/>
        </w:tabs>
        <w:ind w:left="2880" w:hanging="360"/>
      </w:pPr>
      <w:rPr>
        <w:rFonts w:ascii="Symbol" w:hAnsi="Symbol" w:hint="default"/>
      </w:rPr>
    </w:lvl>
    <w:lvl w:ilvl="4" w:tplc="B4501484" w:tentative="1">
      <w:start w:val="1"/>
      <w:numFmt w:val="bullet"/>
      <w:lvlText w:val=""/>
      <w:lvlJc w:val="left"/>
      <w:pPr>
        <w:tabs>
          <w:tab w:val="num" w:pos="3600"/>
        </w:tabs>
        <w:ind w:left="3600" w:hanging="360"/>
      </w:pPr>
      <w:rPr>
        <w:rFonts w:ascii="Symbol" w:hAnsi="Symbol" w:hint="default"/>
      </w:rPr>
    </w:lvl>
    <w:lvl w:ilvl="5" w:tplc="4F1AE95A" w:tentative="1">
      <w:start w:val="1"/>
      <w:numFmt w:val="bullet"/>
      <w:lvlText w:val=""/>
      <w:lvlJc w:val="left"/>
      <w:pPr>
        <w:tabs>
          <w:tab w:val="num" w:pos="4320"/>
        </w:tabs>
        <w:ind w:left="4320" w:hanging="360"/>
      </w:pPr>
      <w:rPr>
        <w:rFonts w:ascii="Symbol" w:hAnsi="Symbol" w:hint="default"/>
      </w:rPr>
    </w:lvl>
    <w:lvl w:ilvl="6" w:tplc="BF2EB90C" w:tentative="1">
      <w:start w:val="1"/>
      <w:numFmt w:val="bullet"/>
      <w:lvlText w:val=""/>
      <w:lvlJc w:val="left"/>
      <w:pPr>
        <w:tabs>
          <w:tab w:val="num" w:pos="5040"/>
        </w:tabs>
        <w:ind w:left="5040" w:hanging="360"/>
      </w:pPr>
      <w:rPr>
        <w:rFonts w:ascii="Symbol" w:hAnsi="Symbol" w:hint="default"/>
      </w:rPr>
    </w:lvl>
    <w:lvl w:ilvl="7" w:tplc="B8B0CACE" w:tentative="1">
      <w:start w:val="1"/>
      <w:numFmt w:val="bullet"/>
      <w:lvlText w:val=""/>
      <w:lvlJc w:val="left"/>
      <w:pPr>
        <w:tabs>
          <w:tab w:val="num" w:pos="5760"/>
        </w:tabs>
        <w:ind w:left="5760" w:hanging="360"/>
      </w:pPr>
      <w:rPr>
        <w:rFonts w:ascii="Symbol" w:hAnsi="Symbol" w:hint="default"/>
      </w:rPr>
    </w:lvl>
    <w:lvl w:ilvl="8" w:tplc="E72055E0" w:tentative="1">
      <w:start w:val="1"/>
      <w:numFmt w:val="bullet"/>
      <w:lvlText w:val=""/>
      <w:lvlJc w:val="left"/>
      <w:pPr>
        <w:tabs>
          <w:tab w:val="num" w:pos="6480"/>
        </w:tabs>
        <w:ind w:left="6480" w:hanging="360"/>
      </w:pPr>
      <w:rPr>
        <w:rFonts w:ascii="Symbol" w:hAnsi="Symbol" w:hint="default"/>
      </w:rPr>
    </w:lvl>
  </w:abstractNum>
  <w:abstractNum w:abstractNumId="4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1" w15:restartNumberingAfterBreak="0">
    <w:nsid w:val="6A8964F8"/>
    <w:multiLevelType w:val="multilevel"/>
    <w:tmpl w:val="B42A50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5D42172"/>
    <w:multiLevelType w:val="multilevel"/>
    <w:tmpl w:val="9B9A0E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6"/>
  </w:num>
  <w:num w:numId="4" w16cid:durableId="985085104">
    <w:abstractNumId w:val="11"/>
  </w:num>
  <w:num w:numId="5" w16cid:durableId="1872112631">
    <w:abstractNumId w:val="14"/>
  </w:num>
  <w:num w:numId="6" w16cid:durableId="336812815">
    <w:abstractNumId w:val="29"/>
  </w:num>
  <w:num w:numId="7" w16cid:durableId="155153463">
    <w:abstractNumId w:val="3"/>
  </w:num>
  <w:num w:numId="8" w16cid:durableId="1428236886">
    <w:abstractNumId w:val="33"/>
  </w:num>
  <w:num w:numId="9" w16cid:durableId="1644658156">
    <w:abstractNumId w:val="23"/>
  </w:num>
  <w:num w:numId="10" w16cid:durableId="103154041">
    <w:abstractNumId w:val="35"/>
  </w:num>
  <w:num w:numId="11" w16cid:durableId="2129203638">
    <w:abstractNumId w:val="40"/>
  </w:num>
  <w:num w:numId="12" w16cid:durableId="377365663">
    <w:abstractNumId w:val="30"/>
  </w:num>
  <w:num w:numId="13" w16cid:durableId="1308436166">
    <w:abstractNumId w:val="32"/>
  </w:num>
  <w:num w:numId="14" w16cid:durableId="1335643199">
    <w:abstractNumId w:val="44"/>
  </w:num>
  <w:num w:numId="15" w16cid:durableId="384449836">
    <w:abstractNumId w:val="9"/>
  </w:num>
  <w:num w:numId="16" w16cid:durableId="1160577431">
    <w:abstractNumId w:val="34"/>
  </w:num>
  <w:num w:numId="17" w16cid:durableId="27071314">
    <w:abstractNumId w:val="8"/>
  </w:num>
  <w:num w:numId="18" w16cid:durableId="338120444">
    <w:abstractNumId w:val="5"/>
  </w:num>
  <w:num w:numId="19" w16cid:durableId="1673139647">
    <w:abstractNumId w:val="19"/>
  </w:num>
  <w:num w:numId="20" w16cid:durableId="19754805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6"/>
  </w:num>
  <w:num w:numId="26" w16cid:durableId="893349253">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6"/>
  </w:num>
  <w:num w:numId="30" w16cid:durableId="1579175524">
    <w:abstractNumId w:val="0"/>
  </w:num>
  <w:num w:numId="31" w16cid:durableId="1199856773">
    <w:abstractNumId w:val="2"/>
  </w:num>
  <w:num w:numId="32" w16cid:durableId="2138447666">
    <w:abstractNumId w:val="1"/>
  </w:num>
  <w:num w:numId="33" w16cid:durableId="334118162">
    <w:abstractNumId w:val="42"/>
  </w:num>
  <w:num w:numId="34" w16cid:durableId="196283207">
    <w:abstractNumId w:val="45"/>
  </w:num>
  <w:num w:numId="35" w16cid:durableId="1742215375">
    <w:abstractNumId w:val="57"/>
  </w:num>
  <w:num w:numId="36" w16cid:durableId="664823544">
    <w:abstractNumId w:val="52"/>
  </w:num>
  <w:num w:numId="37" w16cid:durableId="592250350">
    <w:abstractNumId w:val="3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5"/>
  </w:num>
  <w:num w:numId="42" w16cid:durableId="1149785811">
    <w:abstractNumId w:val="39"/>
  </w:num>
  <w:num w:numId="43" w16cid:durableId="729228463">
    <w:abstractNumId w:val="7"/>
  </w:num>
  <w:num w:numId="44" w16cid:durableId="322781625">
    <w:abstractNumId w:val="31"/>
  </w:num>
  <w:num w:numId="45" w16cid:durableId="82454424">
    <w:abstractNumId w:val="56"/>
  </w:num>
  <w:num w:numId="46" w16cid:durableId="1771663061">
    <w:abstractNumId w:val="27"/>
  </w:num>
  <w:num w:numId="47" w16cid:durableId="475269749">
    <w:abstractNumId w:val="51"/>
  </w:num>
  <w:num w:numId="48" w16cid:durableId="121506153">
    <w:abstractNumId w:val="47"/>
  </w:num>
  <w:num w:numId="49" w16cid:durableId="1991136453">
    <w:abstractNumId w:val="36"/>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CB"/>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34D"/>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2FF"/>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11B"/>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1DF"/>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605F"/>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09E"/>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AE5"/>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60F"/>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7A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6EF8"/>
    <w:rsid w:val="002F7E61"/>
    <w:rsid w:val="00300A07"/>
    <w:rsid w:val="00300DB5"/>
    <w:rsid w:val="0030113D"/>
    <w:rsid w:val="00301647"/>
    <w:rsid w:val="0030192B"/>
    <w:rsid w:val="0030197F"/>
    <w:rsid w:val="00301C46"/>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67B19"/>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11B"/>
    <w:rsid w:val="00396C39"/>
    <w:rsid w:val="00396D03"/>
    <w:rsid w:val="003970D2"/>
    <w:rsid w:val="003972D7"/>
    <w:rsid w:val="003972DF"/>
    <w:rsid w:val="003975FB"/>
    <w:rsid w:val="003978F8"/>
    <w:rsid w:val="003A040B"/>
    <w:rsid w:val="003A042A"/>
    <w:rsid w:val="003A1206"/>
    <w:rsid w:val="003A2BFF"/>
    <w:rsid w:val="003A2DA3"/>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AD7"/>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7F9"/>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6C8E"/>
    <w:rsid w:val="00546FAF"/>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B87"/>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3A90"/>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374A"/>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1A7"/>
    <w:rsid w:val="005E22F3"/>
    <w:rsid w:val="005E312D"/>
    <w:rsid w:val="005E380B"/>
    <w:rsid w:val="005E3C28"/>
    <w:rsid w:val="005E3F3A"/>
    <w:rsid w:val="005E4EEA"/>
    <w:rsid w:val="005E6040"/>
    <w:rsid w:val="005E69D4"/>
    <w:rsid w:val="005E6A8D"/>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0FE"/>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54"/>
    <w:rsid w:val="00671BB1"/>
    <w:rsid w:val="006726FB"/>
    <w:rsid w:val="00672D5E"/>
    <w:rsid w:val="00672F1B"/>
    <w:rsid w:val="006730D3"/>
    <w:rsid w:val="00673EB7"/>
    <w:rsid w:val="0067478C"/>
    <w:rsid w:val="00674C87"/>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67E"/>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324"/>
    <w:rsid w:val="006B45FC"/>
    <w:rsid w:val="006B45FE"/>
    <w:rsid w:val="006B4761"/>
    <w:rsid w:val="006B49C5"/>
    <w:rsid w:val="006B4C1C"/>
    <w:rsid w:val="006B4CED"/>
    <w:rsid w:val="006B4CF1"/>
    <w:rsid w:val="006B511E"/>
    <w:rsid w:val="006B5643"/>
    <w:rsid w:val="006B5E32"/>
    <w:rsid w:val="006B5E90"/>
    <w:rsid w:val="006B6A17"/>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4E36"/>
    <w:rsid w:val="006E52D9"/>
    <w:rsid w:val="006E57B4"/>
    <w:rsid w:val="006E6303"/>
    <w:rsid w:val="006E6D63"/>
    <w:rsid w:val="006E6DD9"/>
    <w:rsid w:val="006F04BD"/>
    <w:rsid w:val="006F1C0F"/>
    <w:rsid w:val="006F1DED"/>
    <w:rsid w:val="006F2703"/>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901"/>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181"/>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6DD"/>
    <w:rsid w:val="007B37D2"/>
    <w:rsid w:val="007B39E2"/>
    <w:rsid w:val="007B3CEB"/>
    <w:rsid w:val="007B3DAC"/>
    <w:rsid w:val="007B47D3"/>
    <w:rsid w:val="007B548F"/>
    <w:rsid w:val="007B54CC"/>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605"/>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7DB"/>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82"/>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2F4D"/>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0CD4"/>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5F53"/>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3D3"/>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1EB"/>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4D25"/>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135"/>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B25"/>
    <w:rsid w:val="00A93280"/>
    <w:rsid w:val="00A934FE"/>
    <w:rsid w:val="00A935BE"/>
    <w:rsid w:val="00A94064"/>
    <w:rsid w:val="00A94789"/>
    <w:rsid w:val="00A9596E"/>
    <w:rsid w:val="00A95EFD"/>
    <w:rsid w:val="00A95F86"/>
    <w:rsid w:val="00A96357"/>
    <w:rsid w:val="00A9679B"/>
    <w:rsid w:val="00A96887"/>
    <w:rsid w:val="00A978FE"/>
    <w:rsid w:val="00A97C6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2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341"/>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5FF2"/>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808"/>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DE3"/>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7EE"/>
    <w:rsid w:val="00CB5926"/>
    <w:rsid w:val="00CB6E35"/>
    <w:rsid w:val="00CC0170"/>
    <w:rsid w:val="00CC02F2"/>
    <w:rsid w:val="00CC065F"/>
    <w:rsid w:val="00CC1413"/>
    <w:rsid w:val="00CC1573"/>
    <w:rsid w:val="00CC1B2D"/>
    <w:rsid w:val="00CC2156"/>
    <w:rsid w:val="00CC2333"/>
    <w:rsid w:val="00CC2601"/>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4B"/>
    <w:rsid w:val="00D57DDF"/>
    <w:rsid w:val="00D60604"/>
    <w:rsid w:val="00D61FAE"/>
    <w:rsid w:val="00D6253D"/>
    <w:rsid w:val="00D6289B"/>
    <w:rsid w:val="00D62EEE"/>
    <w:rsid w:val="00D63133"/>
    <w:rsid w:val="00D6390E"/>
    <w:rsid w:val="00D63C52"/>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6BE"/>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9EA"/>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1F79"/>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2C2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3D55"/>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358"/>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44F"/>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EB4"/>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1959D897-36BD-40F9-B33B-AB64213B7B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55016319">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95654822">
      <w:bodyDiv w:val="1"/>
      <w:marLeft w:val="0"/>
      <w:marRight w:val="0"/>
      <w:marTop w:val="0"/>
      <w:marBottom w:val="0"/>
      <w:divBdr>
        <w:top w:val="none" w:sz="0" w:space="0" w:color="auto"/>
        <w:left w:val="none" w:sz="0" w:space="0" w:color="auto"/>
        <w:bottom w:val="none" w:sz="0" w:space="0" w:color="auto"/>
        <w:right w:val="none" w:sz="0" w:space="0" w:color="auto"/>
      </w:divBdr>
    </w:div>
    <w:div w:id="669910605">
      <w:bodyDiv w:val="1"/>
      <w:marLeft w:val="0"/>
      <w:marRight w:val="0"/>
      <w:marTop w:val="0"/>
      <w:marBottom w:val="0"/>
      <w:divBdr>
        <w:top w:val="none" w:sz="0" w:space="0" w:color="auto"/>
        <w:left w:val="none" w:sz="0" w:space="0" w:color="auto"/>
        <w:bottom w:val="none" w:sz="0" w:space="0" w:color="auto"/>
        <w:right w:val="none" w:sz="0" w:space="0" w:color="auto"/>
      </w:divBdr>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18050969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74860545">
      <w:bodyDiv w:val="1"/>
      <w:marLeft w:val="0"/>
      <w:marRight w:val="0"/>
      <w:marTop w:val="0"/>
      <w:marBottom w:val="0"/>
      <w:divBdr>
        <w:top w:val="none" w:sz="0" w:space="0" w:color="auto"/>
        <w:left w:val="none" w:sz="0" w:space="0" w:color="auto"/>
        <w:bottom w:val="none" w:sz="0" w:space="0" w:color="auto"/>
        <w:right w:val="none" w:sz="0" w:space="0" w:color="auto"/>
      </w:divBdr>
    </w:div>
    <w:div w:id="1892227797">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sarah.hendriks@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2FF" w:usb1="5000205B" w:usb2="0000002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F6D2A"/>
    <w:rsid w:val="0019787B"/>
    <w:rsid w:val="001C605F"/>
    <w:rsid w:val="002A360F"/>
    <w:rsid w:val="00445C89"/>
    <w:rsid w:val="0066431B"/>
    <w:rsid w:val="00674C87"/>
    <w:rsid w:val="006B6A17"/>
    <w:rsid w:val="006E4E36"/>
    <w:rsid w:val="006F2703"/>
    <w:rsid w:val="00733901"/>
    <w:rsid w:val="00817493"/>
    <w:rsid w:val="008F2F4D"/>
    <w:rsid w:val="009D1EFC"/>
    <w:rsid w:val="009E13D3"/>
    <w:rsid w:val="009E61EB"/>
    <w:rsid w:val="009F447A"/>
    <w:rsid w:val="00A6372E"/>
    <w:rsid w:val="00A73135"/>
    <w:rsid w:val="00BC5FF2"/>
    <w:rsid w:val="00BE3808"/>
    <w:rsid w:val="00CC2601"/>
    <w:rsid w:val="00D46D09"/>
    <w:rsid w:val="00D63C52"/>
    <w:rsid w:val="00D83E5E"/>
    <w:rsid w:val="00DB1F79"/>
    <w:rsid w:val="00E6256A"/>
    <w:rsid w:val="00F4444F"/>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Value>
      <Value>1</Value>
      <Value>14</Value>
    </TaxCatchAll>
    <_dlc_DocId xmlns="a5f32de4-e402-4188-b034-e71ca7d22e54">DOCID1119-54365373-246</_dlc_DocId>
    <_dlc_DocIdUrl xmlns="a5f32de4-e402-4188-b034-e71ca7d22e54">
      <Url>https://delwpvicgovau.sharepoint.com/sites/ecm_1119/_layouts/15/DocIdRedir.aspx?ID=DOCID1119-54365373-246</Url>
      <Description>DOCID1119-54365373-246</Description>
    </_dlc_DocIdUrl>
    <b9b43b809ea4445880dbf70bb9849525 xmlns="da5ea22f-fe03-46f3-a4f3-1b15377ab7cc">Template|ad5654aa-69da-4dc8-81ae-e984a44f2180</b9b43b809ea4445880dbf70bb9849525>
    <pd01c257034b4e86b1f58279a3bd54c6 xmlns="da5ea22f-fe03-46f3-a4f3-1b15377ab7cc">Unclassified|7fa379f4-4aba-4692-ab80-7d39d3a23cf4</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Gippsland Region</Value>
    </Branch>
    <EOIID xmlns="da5ea22f-fe03-46f3-a4f3-1b15377ab7cc" xsi:nil="true"/>
    <ManagersName xmlns="http://schemas.microsoft.com/sharepoint/v3" xsi:nil="true"/>
    <Region xmlns="da5ea22f-fe03-46f3-a4f3-1b15377ab7cc">
      <Value>Flexible (Gippsland Region)</Value>
    </Region>
    <Unit xmlns="da5ea22f-fe03-46f3-a4f3-1b15377ab7cc">
      <Value>Public Land Services</Value>
    </Unit>
    <Tenure xmlns="da5ea22f-fe03-46f3-a4f3-1b15377ab7cc">
      <Value>Ongoing</Value>
    </Tenure>
    <Fixed_x0020_term_x0020_end_x0020_date xmlns="da5ea22f-fe03-46f3-a4f3-1b15377ab7cc" xsi:nil="true"/>
    <Financial_x0020_Year xmlns="da5ea22f-fe03-46f3-a4f3-1b15377ab7cc" xsi:nil="true"/>
    <Position_x0020_ID xmlns="da5ea22f-fe03-46f3-a4f3-1b15377ab7cc">REG-14-GP</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3</Grade>
    <Division xmlns="da5ea22f-fe03-46f3-a4f3-1b15377ab7cc">DEECA Regions</Division>
  </documentManagement>
</p:properti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851C5E9-0EB6-4960-8C01-8EA29478E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5.xml><?xml version="1.0" encoding="utf-8"?>
<ds:datastoreItem xmlns:ds="http://schemas.openxmlformats.org/officeDocument/2006/customXml" ds:itemID="{4AEDF35C-9E65-4318-9976-51E1471D0A77}">
  <ds:schemaRefs>
    <ds:schemaRef ds:uri="Microsoft.SharePoint.Taxonomy.ContentTypeSync"/>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0B70A651-85D9-4236-8FF6-5928AB7ACBBD}">
  <ds:schemaRefs>
    <ds:schemaRef ds:uri="http://schemas.microsoft.com/sharepoint/events"/>
    <ds:schemaRef ds:uri=""/>
  </ds:schemaRefs>
</ds:datastoreItem>
</file>

<file path=docProps/app.xml><?xml version="1.0" encoding="utf-8"?>
<Properties xmlns="http://schemas.openxmlformats.org/officeDocument/2006/extended-properties" xmlns:vt="http://schemas.openxmlformats.org/officeDocument/2006/docPropsVTypes">
  <Template>Normal.dotm</Template>
  <TotalTime>50</TotalTime>
  <Pages>4</Pages>
  <Words>1773</Words>
  <Characters>10108</Characters>
  <Application>Microsoft Office Word</Application>
  <DocSecurity>0</DocSecurity>
  <Lines>84</Lines>
  <Paragraphs>23</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11858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Kim Newman (DEECA)</cp:lastModifiedBy>
  <cp:revision>3</cp:revision>
  <cp:lastPrinted>2022-06-17T02:14:00Z</cp:lastPrinted>
  <dcterms:created xsi:type="dcterms:W3CDTF">2026-07-15T05:12:00Z</dcterms:created>
  <dcterms:modified xsi:type="dcterms:W3CDTF">2026-07-16T02:13:00Z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659f8d1e-2604-411b-ac65-73cfb5ee9f87</vt:lpwstr>
  </property>
  <property fmtid="{D5CDD505-2E9C-101B-9397-08002B2CF9AE}" pid="7" name="Dissemination Limiting Marker">
    <vt:lpwstr>1;#FOUO|955eb6fc-b35a-4808-8aa5-31e514fa3f26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25;#Template|ad5654aa-69da-4dc8-81ae-e984a44f2180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6" name="AdaOwningGroup">
    <vt:lpwstr>18;#People and Culture|4fe8dd26-179b-41a1-8a74-1f09d81ad67a</vt:lpwstr>
  </property>
  <property fmtid="{D5CDD505-2E9C-101B-9397-08002B2CF9AE}" pid="17" name="MSIP_Label_4257e2ab-f512-40e2-9c9a-c64247360765_Enabled">
    <vt:lpwstr>true</vt:lpwstr>
  </property>
  <property fmtid="{D5CDD505-2E9C-101B-9397-08002B2CF9AE}" pid="18" name="MSIP_Label_4257e2ab-f512-40e2-9c9a-c64247360765_SetDate">
    <vt:lpwstr>2023-09-07T04:17:17Z</vt:lpwstr>
  </property>
  <property fmtid="{D5CDD505-2E9C-101B-9397-08002B2CF9AE}" pid="19" name="MSIP_Label_4257e2ab-f512-40e2-9c9a-c64247360765_Method">
    <vt:lpwstr>Privileged</vt:lpwstr>
  </property>
  <property fmtid="{D5CDD505-2E9C-101B-9397-08002B2CF9AE}" pid="20" name="MSIP_Label_4257e2ab-f512-40e2-9c9a-c64247360765_Name">
    <vt:lpwstr>OFFICIAL</vt:lpwstr>
  </property>
  <property fmtid="{D5CDD505-2E9C-101B-9397-08002B2CF9AE}" pid="21" name="MSIP_Label_4257e2ab-f512-40e2-9c9a-c64247360765_SiteId">
    <vt:lpwstr>e8bdd6f7-fc18-4e48-a554-7f547927223b</vt:lpwstr>
  </property>
  <property fmtid="{D5CDD505-2E9C-101B-9397-08002B2CF9AE}" pid="22" name="MSIP_Label_4257e2ab-f512-40e2-9c9a-c64247360765_ActionId">
    <vt:lpwstr>b5e0e6cf-6e84-4e71-b179-b465719f8d95</vt:lpwstr>
  </property>
  <property fmtid="{D5CDD505-2E9C-101B-9397-08002B2CF9AE}" pid="23" name="MSIP_Label_4257e2ab-f512-40e2-9c9a-c64247360765_ContentBits">
    <vt:lpwstr>2</vt:lpwstr>
  </property>
  <property fmtid="{D5CDD505-2E9C-101B-9397-08002B2CF9AE}" pid="24" name="Security_x0020_Classification">
    <vt:lpwstr>2;#Unclassified|7fa379f4-4aba-4692-ab80-7d39d3a23cf4</vt:lpwstr>
  </property>
  <property fmtid="{D5CDD505-2E9C-101B-9397-08002B2CF9AE}" pid="25" name="Department_x0020_Document_x0020_Type">
    <vt:lpwstr>25;#Template|ad5654aa-69da-4dc8-81ae-e984a44f2180</vt:lpwstr>
  </property>
  <property fmtid="{D5CDD505-2E9C-101B-9397-08002B2CF9AE}" pid="26" name="Dissemination_x0020_Limiting_x0020_Marker">
    <vt:lpwstr>1;#FOUO|955eb6fc-b35a-4808-8aa5-31e514fa3f26</vt:lpwstr>
  </property>
  <property fmtid="{D5CDD505-2E9C-101B-9397-08002B2CF9AE}" pid="27" name="Records Class Governance">
    <vt:lpwstr>14;#Restructuring|4ed8c4ad-f9c6-4e29-b5f5-b51df56c3de6</vt:lpwstr>
  </property>
  <property fmtid="{D5CDD505-2E9C-101B-9397-08002B2CF9AE}" pid="28" name="Records_x0020_Class_x0020_Governance">
    <vt:lpwstr>14;#Restructuring|4ed8c4ad-f9c6-4e29-b5f5-b51df56c3de6</vt:lpwstr>
  </property>
  <property fmtid="{D5CDD505-2E9C-101B-9397-08002B2CF9AE}" pid="29" name="_docset_NoMedatataSyncRequired">
    <vt:lpwstr>True</vt:lpwstr>
  </property>
  <property fmtid="{D5CDD505-2E9C-101B-9397-08002B2CF9AE}" pid="30" name="Order">
    <vt:r8>675700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DLCPolicyLabelValue">
    <vt:lpwstr>Version 0.1</vt:lpwstr>
  </property>
  <property fmtid="{D5CDD505-2E9C-101B-9397-08002B2CF9AE}" pid="37" name="_ExtendedDescription">
    <vt:lpwstr/>
  </property>
  <property fmtid="{D5CDD505-2E9C-101B-9397-08002B2CF9AE}" pid="38" name="DLCPolicyLabelClientValue">
    <vt:lpwstr>Version {_UIVersionString}</vt:lpwstr>
  </property>
  <property fmtid="{D5CDD505-2E9C-101B-9397-08002B2CF9AE}" pid="39" name="TriggerFlowInfo">
    <vt:lpwstr/>
  </property>
  <property fmtid="{D5CDD505-2E9C-101B-9397-08002B2CF9AE}" pid="40" name="je2f59c6279d441e8dbf3cc557b3306f">
    <vt:lpwstr>Restructuring|4ed8c4ad-f9c6-4e29-b5f5-b51df56c3de6</vt:lpwstr>
  </property>
  <property fmtid="{D5CDD505-2E9C-101B-9397-08002B2CF9AE}" pid="41" name="xd_Signature">
    <vt:bool>false</vt:bool>
  </property>
  <property fmtid="{D5CDD505-2E9C-101B-9397-08002B2CF9AE}" pid="42" name="fb3179c379644f499d7166d0c985669b0">
    <vt:lpwstr>FOUO|955eb6fc-b35a-4808-8aa5-31e514fa3f26</vt:lpwstr>
  </property>
  <property fmtid="{D5CDD505-2E9C-101B-9397-08002B2CF9AE}" pid="43" name="pd01c257034b4e86b1f58279a3bd54c60">
    <vt:lpwstr>Unclassified|7fa379f4-4aba-4692-ab80-7d39d3a23cf4</vt:lpwstr>
  </property>
  <property fmtid="{D5CDD505-2E9C-101B-9397-08002B2CF9AE}" pid="44" name="g91c59fb10974fa1a03160ad8386f0f40">
    <vt:lpwstr/>
  </property>
  <property fmtid="{D5CDD505-2E9C-101B-9397-08002B2CF9AE}" pid="45" name="b9b43b809ea4445880dbf70bb98495250">
    <vt:lpwstr>Template|ad5654aa-69da-4dc8-81ae-e984a44f2180</vt:lpwstr>
  </property>
  <property fmtid="{D5CDD505-2E9C-101B-9397-08002B2CF9AE}" pid="46" name="pb0badcc4c144703855597c78047301a0">
    <vt:lpwstr>Position Description|9b605b16-5ff4-4142-9815-57489365a519</vt:lpwstr>
  </property>
  <property fmtid="{D5CDD505-2E9C-101B-9397-08002B2CF9AE}" pid="47" name="Records Class HR Admin">
    <vt:lpwstr>14;#Position Description|9b605b16-5ff4-4142-9815-57489365a519</vt:lpwstr>
  </property>
  <property fmtid="{D5CDD505-2E9C-101B-9397-08002B2CF9AE}" pid="48" name="Records_x0020_Class_x0020_HR_x0020_Admin">
    <vt:lpwstr>14;#Position Description|9b605b16-5ff4-4142-9815-57489365a519</vt:lpwstr>
  </property>
</Properties>
</file>