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5A277098" w:rsidR="00254F12" w:rsidRPr="00862057" w:rsidRDefault="00132362"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4A64F6">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127A2A56">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C032094"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157707FD">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6A17286F">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608504D4">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10852FBC">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057228F"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6B258C1"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CF7CDBB"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F1CC724"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1DE09793">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AF272F" w14:textId="276409C7" w:rsidR="00495B3B" w:rsidRPr="00495B3B" w:rsidRDefault="00535DD6" w:rsidP="00495B3B">
            <w:pPr>
              <w:spacing w:before="0" w:after="0"/>
              <w:ind w:left="57" w:right="-450"/>
              <w:rPr>
                <w:rFonts w:ascii="Arial" w:hAnsi="Arial" w:cs="Arial"/>
                <w:color w:val="363534"/>
                <w:szCs w:val="22"/>
              </w:rPr>
            </w:pPr>
            <w:r>
              <w:rPr>
                <w:rFonts w:ascii="Arial" w:hAnsi="Arial" w:cs="Arial"/>
                <w:color w:val="363534"/>
                <w:szCs w:val="22"/>
              </w:rPr>
              <w:t>Biodiversity Assessment Officer</w:t>
            </w:r>
          </w:p>
        </w:tc>
      </w:tr>
      <w:tr w:rsidR="00495B3B" w:rsidRPr="00495B3B" w14:paraId="5F8F815C" w14:textId="77777777" w:rsidTr="1DE09793">
        <w:trPr>
          <w:trHeight w:val="399"/>
        </w:trPr>
        <w:tc>
          <w:tcPr>
            <w:tcW w:w="2580" w:type="dxa"/>
            <w:tcBorders>
              <w:top w:val="nil"/>
              <w:bottom w:val="nil"/>
              <w:right w:val="nil"/>
            </w:tcBorders>
            <w:vAlign w:val="center"/>
          </w:tcPr>
          <w:p w14:paraId="29F28D7E" w14:textId="77777777" w:rsidR="00495B3B" w:rsidRPr="00A9421A" w:rsidRDefault="00495B3B" w:rsidP="00495B3B">
            <w:pPr>
              <w:spacing w:before="0" w:after="0"/>
              <w:ind w:right="-450"/>
              <w:rPr>
                <w:rFonts w:ascii="Arial" w:hAnsi="Arial" w:cs="Arial"/>
                <w:b/>
                <w:color w:val="363534"/>
                <w:szCs w:val="22"/>
              </w:rPr>
            </w:pPr>
            <w:r w:rsidRPr="00A9421A">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2AF1EA" w14:textId="5ADC3FF4" w:rsidR="00495B3B" w:rsidRPr="00A9421A" w:rsidRDefault="00497202" w:rsidP="1DE09793">
            <w:pPr>
              <w:spacing w:before="0" w:after="0"/>
              <w:ind w:left="57" w:right="-450"/>
              <w:rPr>
                <w:rFonts w:ascii="Arial" w:hAnsi="Arial" w:cs="Arial"/>
                <w:color w:val="363534"/>
              </w:rPr>
            </w:pPr>
            <w:r w:rsidRPr="00A9421A">
              <w:rPr>
                <w:rFonts w:ascii="Arial" w:hAnsi="Arial" w:cs="Arial"/>
                <w:color w:val="363534"/>
              </w:rPr>
              <w:t>5096824</w:t>
            </w:r>
            <w:r w:rsidR="00D64B09">
              <w:rPr>
                <w:rFonts w:ascii="Arial" w:hAnsi="Arial" w:cs="Arial"/>
                <w:color w:val="363534"/>
              </w:rPr>
              <w:t>5</w:t>
            </w:r>
          </w:p>
        </w:tc>
      </w:tr>
      <w:tr w:rsidR="00495B3B" w:rsidRPr="00495B3B" w14:paraId="6052E497" w14:textId="77777777" w:rsidTr="1DE09793">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5CA635E" w14:textId="7713AEC1" w:rsidR="00495B3B" w:rsidRPr="00495B3B" w:rsidRDefault="00535DD6" w:rsidP="00495B3B">
            <w:pPr>
              <w:spacing w:before="0" w:after="0"/>
              <w:ind w:left="57" w:right="-450"/>
              <w:rPr>
                <w:rFonts w:ascii="Arial" w:hAnsi="Arial" w:cs="Arial"/>
                <w:color w:val="363534"/>
                <w:szCs w:val="22"/>
              </w:rPr>
            </w:pPr>
            <w:r>
              <w:rPr>
                <w:rFonts w:ascii="Arial" w:hAnsi="Arial" w:cs="Arial"/>
                <w:color w:val="363534"/>
                <w:szCs w:val="22"/>
              </w:rPr>
              <w:t>VPS</w:t>
            </w:r>
            <w:r w:rsidR="004A64F6">
              <w:rPr>
                <w:rFonts w:ascii="Arial" w:hAnsi="Arial" w:cs="Arial"/>
                <w:color w:val="363534"/>
                <w:szCs w:val="22"/>
              </w:rPr>
              <w:t xml:space="preserve"> Grade </w:t>
            </w:r>
            <w:r>
              <w:rPr>
                <w:rFonts w:ascii="Arial" w:hAnsi="Arial" w:cs="Arial"/>
                <w:color w:val="363534"/>
                <w:szCs w:val="22"/>
              </w:rPr>
              <w:t>4</w:t>
            </w:r>
          </w:p>
        </w:tc>
      </w:tr>
      <w:tr w:rsidR="00495B3B" w:rsidRPr="00495B3B" w14:paraId="513E600D" w14:textId="77777777" w:rsidTr="1DE09793">
        <w:trPr>
          <w:trHeight w:val="399"/>
        </w:trPr>
        <w:tc>
          <w:tcPr>
            <w:tcW w:w="2580" w:type="dxa"/>
            <w:tcBorders>
              <w:top w:val="nil"/>
              <w:bottom w:val="nil"/>
              <w:right w:val="nil"/>
            </w:tcBorders>
            <w:vAlign w:val="center"/>
          </w:tcPr>
          <w:p w14:paraId="67184DB8" w14:textId="77777777" w:rsidR="00495B3B" w:rsidRPr="00497202" w:rsidRDefault="00495B3B" w:rsidP="00495B3B">
            <w:pPr>
              <w:spacing w:before="0" w:after="0"/>
              <w:ind w:right="-450"/>
              <w:rPr>
                <w:rFonts w:ascii="Arial" w:hAnsi="Arial" w:cs="Arial"/>
                <w:b/>
                <w:color w:val="363534"/>
                <w:szCs w:val="22"/>
              </w:rPr>
            </w:pPr>
            <w:r w:rsidRPr="00497202">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A6A7605" w14:textId="084015ED" w:rsidR="00495B3B" w:rsidRPr="00497202" w:rsidRDefault="00535DD6" w:rsidP="00495B3B">
            <w:pPr>
              <w:spacing w:before="0" w:after="0"/>
              <w:ind w:left="57" w:right="-450"/>
              <w:rPr>
                <w:rFonts w:ascii="Arial" w:hAnsi="Arial" w:cs="Arial"/>
                <w:color w:val="363534"/>
                <w:szCs w:val="22"/>
              </w:rPr>
            </w:pPr>
            <w:r w:rsidRPr="00497202">
              <w:rPr>
                <w:rFonts w:ascii="Arial" w:hAnsi="Arial" w:cs="Arial"/>
                <w:color w:val="363534"/>
                <w:szCs w:val="22"/>
              </w:rPr>
              <w:t>$</w:t>
            </w:r>
            <w:r w:rsidR="00AF11F0">
              <w:rPr>
                <w:rFonts w:ascii="Arial" w:hAnsi="Arial" w:cs="Arial"/>
                <w:color w:val="363534"/>
                <w:szCs w:val="22"/>
              </w:rPr>
              <w:t>100,894</w:t>
            </w:r>
            <w:r w:rsidRPr="00497202">
              <w:rPr>
                <w:rFonts w:ascii="Arial" w:hAnsi="Arial" w:cs="Arial"/>
                <w:color w:val="363534"/>
                <w:szCs w:val="22"/>
              </w:rPr>
              <w:t xml:space="preserve"> - $11</w:t>
            </w:r>
            <w:r w:rsidR="00AF11F0">
              <w:rPr>
                <w:rFonts w:ascii="Arial" w:hAnsi="Arial" w:cs="Arial"/>
                <w:color w:val="363534"/>
                <w:szCs w:val="22"/>
              </w:rPr>
              <w:t>4</w:t>
            </w:r>
            <w:r w:rsidRPr="00497202">
              <w:rPr>
                <w:rFonts w:ascii="Arial" w:hAnsi="Arial" w:cs="Arial"/>
                <w:color w:val="363534"/>
                <w:szCs w:val="22"/>
              </w:rPr>
              <w:t>,</w:t>
            </w:r>
            <w:r w:rsidR="00D57BA0">
              <w:rPr>
                <w:rFonts w:ascii="Arial" w:hAnsi="Arial" w:cs="Arial"/>
                <w:color w:val="363534"/>
                <w:szCs w:val="22"/>
              </w:rPr>
              <w:t>476</w:t>
            </w:r>
            <w:r w:rsidR="004A64F6">
              <w:rPr>
                <w:rFonts w:ascii="Arial" w:hAnsi="Arial" w:cs="Arial"/>
                <w:color w:val="363534"/>
                <w:szCs w:val="22"/>
              </w:rPr>
              <w:t xml:space="preserve"> plus superannuation </w:t>
            </w:r>
          </w:p>
        </w:tc>
      </w:tr>
      <w:tr w:rsidR="00495B3B" w:rsidRPr="00495B3B" w14:paraId="2A722203" w14:textId="77777777" w:rsidTr="1DE09793">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EB3C39" w14:textId="0E8F31AC" w:rsidR="00495B3B" w:rsidRPr="00495B3B" w:rsidRDefault="00C2775E" w:rsidP="00495B3B">
            <w:pPr>
              <w:tabs>
                <w:tab w:val="left" w:pos="3529"/>
              </w:tabs>
              <w:spacing w:before="0" w:after="0"/>
              <w:ind w:left="57" w:right="-450"/>
              <w:rPr>
                <w:rFonts w:ascii="Arial" w:hAnsi="Arial" w:cs="Arial"/>
                <w:color w:val="363534"/>
                <w:szCs w:val="22"/>
              </w:rPr>
            </w:pPr>
            <w:r>
              <w:rPr>
                <w:rFonts w:ascii="Arial" w:hAnsi="Arial" w:cs="Arial"/>
                <w:color w:val="363534"/>
                <w:szCs w:val="22"/>
              </w:rPr>
              <w:t>Fixed Term</w:t>
            </w:r>
            <w:r w:rsidR="00495B3B" w:rsidRPr="00495B3B">
              <w:rPr>
                <w:rFonts w:ascii="Arial" w:hAnsi="Arial" w:cs="Arial"/>
                <w:color w:val="363534"/>
                <w:szCs w:val="22"/>
              </w:rPr>
              <w:t xml:space="preserve"> </w:t>
            </w:r>
            <w:r w:rsidR="004A64F6">
              <w:rPr>
                <w:rFonts w:ascii="Arial" w:hAnsi="Arial" w:cs="Arial"/>
                <w:color w:val="363534"/>
                <w:szCs w:val="22"/>
              </w:rPr>
              <w:t xml:space="preserve">until 25 June 2027 </w:t>
            </w:r>
          </w:p>
        </w:tc>
      </w:tr>
      <w:tr w:rsidR="00495B3B" w:rsidRPr="00495B3B" w14:paraId="73E4C712" w14:textId="77777777" w:rsidTr="1DE09793">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1DE09793">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0A96CCF" w14:textId="3C5C6101" w:rsidR="00495B3B" w:rsidRPr="00495B3B" w:rsidRDefault="00535DD6" w:rsidP="00495B3B">
            <w:pPr>
              <w:spacing w:before="0" w:after="0"/>
              <w:ind w:left="57" w:right="-450"/>
              <w:rPr>
                <w:rFonts w:ascii="Arial" w:hAnsi="Arial" w:cs="Arial"/>
                <w:color w:val="363534"/>
                <w:szCs w:val="22"/>
              </w:rPr>
            </w:pPr>
            <w:r>
              <w:rPr>
                <w:rFonts w:ascii="Arial" w:hAnsi="Arial" w:cs="Arial"/>
                <w:color w:val="363534"/>
                <w:szCs w:val="22"/>
              </w:rPr>
              <w:t>DEECA Regions</w:t>
            </w:r>
            <w:r w:rsidR="004A64F6">
              <w:rPr>
                <w:rFonts w:ascii="Arial" w:hAnsi="Arial" w:cs="Arial"/>
                <w:color w:val="363534"/>
                <w:szCs w:val="22"/>
              </w:rPr>
              <w:t>;</w:t>
            </w:r>
            <w:r>
              <w:rPr>
                <w:rFonts w:ascii="Arial" w:hAnsi="Arial" w:cs="Arial"/>
                <w:color w:val="363534"/>
                <w:szCs w:val="22"/>
              </w:rPr>
              <w:t xml:space="preserve"> Loddon Mallee Region</w:t>
            </w:r>
          </w:p>
        </w:tc>
      </w:tr>
      <w:tr w:rsidR="00495B3B" w:rsidRPr="00495B3B" w14:paraId="37A0D7CE" w14:textId="77777777" w:rsidTr="1DE09793">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6162B02" w14:textId="5CC45EDE"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Flexible within </w:t>
            </w:r>
            <w:r w:rsidR="009717D3">
              <w:rPr>
                <w:rFonts w:ascii="Arial" w:hAnsi="Arial" w:cs="Arial"/>
                <w:color w:val="363534"/>
                <w:szCs w:val="22"/>
              </w:rPr>
              <w:t xml:space="preserve">Grampians or Barwon </w:t>
            </w:r>
            <w:proofErr w:type="gramStart"/>
            <w:r w:rsidR="009717D3">
              <w:rPr>
                <w:rFonts w:ascii="Arial" w:hAnsi="Arial" w:cs="Arial"/>
                <w:color w:val="363534"/>
                <w:szCs w:val="22"/>
              </w:rPr>
              <w:t>South West</w:t>
            </w:r>
            <w:proofErr w:type="gramEnd"/>
            <w:r w:rsidR="009717D3">
              <w:rPr>
                <w:rFonts w:ascii="Arial" w:hAnsi="Arial" w:cs="Arial"/>
                <w:color w:val="363534"/>
                <w:szCs w:val="22"/>
              </w:rPr>
              <w:t xml:space="preserve"> Region</w:t>
            </w:r>
          </w:p>
          <w:p w14:paraId="3B7CA3B3" w14:textId="6A5ADDA0"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535DD6">
              <w:rPr>
                <w:rFonts w:ascii="Arial" w:hAnsi="Arial" w:cs="Arial"/>
                <w:color w:val="363534"/>
                <w:szCs w:val="22"/>
              </w:rPr>
              <w:fldChar w:fldCharType="begin">
                <w:ffData>
                  <w:name w:val=""/>
                  <w:enabled/>
                  <w:calcOnExit w:val="0"/>
                  <w:checkBox>
                    <w:size w:val="26"/>
                    <w:default w:val="1"/>
                  </w:checkBox>
                </w:ffData>
              </w:fldChar>
            </w:r>
            <w:r w:rsidR="00535DD6">
              <w:rPr>
                <w:rFonts w:ascii="Arial" w:hAnsi="Arial" w:cs="Arial"/>
                <w:color w:val="363534"/>
                <w:szCs w:val="22"/>
              </w:rPr>
              <w:instrText xml:space="preserve"> FORMCHECKBOX </w:instrText>
            </w:r>
            <w:r w:rsidR="00535DD6">
              <w:rPr>
                <w:rFonts w:ascii="Arial" w:hAnsi="Arial" w:cs="Arial"/>
                <w:color w:val="363534"/>
                <w:szCs w:val="22"/>
              </w:rPr>
            </w:r>
            <w:r w:rsidR="00535DD6">
              <w:rPr>
                <w:rFonts w:ascii="Arial" w:hAnsi="Arial" w:cs="Arial"/>
                <w:color w:val="363534"/>
                <w:szCs w:val="22"/>
              </w:rPr>
              <w:fldChar w:fldCharType="separate"/>
            </w:r>
            <w:r w:rsidR="00535DD6">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1DE09793">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9BBC3C8" w14:textId="6A8082DA" w:rsidR="00495B3B" w:rsidRPr="00495B3B" w:rsidRDefault="00E7632C" w:rsidP="1DE09793">
            <w:pPr>
              <w:tabs>
                <w:tab w:val="left" w:pos="469"/>
                <w:tab w:val="left" w:pos="1189"/>
              </w:tabs>
              <w:spacing w:before="0" w:after="0"/>
              <w:ind w:left="57" w:right="-450"/>
              <w:rPr>
                <w:rFonts w:ascii="Arial" w:hAnsi="Arial" w:cs="Arial"/>
                <w:color w:val="363534"/>
              </w:rPr>
            </w:pPr>
            <w:r w:rsidRPr="1DE09793">
              <w:rPr>
                <w:rFonts w:ascii="Arial" w:hAnsi="Arial" w:cs="Arial"/>
                <w:color w:val="363534"/>
              </w:rPr>
              <w:t>Program Manager Biodiversity Assessment</w:t>
            </w:r>
            <w:r w:rsidR="0023937A" w:rsidRPr="1DE09793">
              <w:rPr>
                <w:rFonts w:ascii="Arial" w:hAnsi="Arial" w:cs="Arial"/>
                <w:color w:val="363534"/>
              </w:rPr>
              <w:t xml:space="preserve"> </w:t>
            </w:r>
            <w:r w:rsidR="005F2947" w:rsidRPr="00FC175A">
              <w:rPr>
                <w:rFonts w:ascii="Arial" w:hAnsi="Arial" w:cs="Arial"/>
                <w:color w:val="363534"/>
              </w:rPr>
              <w:t>Services</w:t>
            </w:r>
            <w:r w:rsidR="005F2947">
              <w:rPr>
                <w:rFonts w:ascii="Arial" w:hAnsi="Arial" w:cs="Arial"/>
                <w:color w:val="363534"/>
              </w:rPr>
              <w:t xml:space="preserve"> </w:t>
            </w:r>
            <w:r w:rsidR="0023937A" w:rsidRPr="1DE09793">
              <w:rPr>
                <w:rFonts w:ascii="Arial" w:hAnsi="Arial" w:cs="Arial"/>
                <w:color w:val="363534"/>
              </w:rPr>
              <w:t>West</w:t>
            </w:r>
            <w:r>
              <w:tab/>
            </w:r>
            <w:r>
              <w:tab/>
            </w:r>
          </w:p>
        </w:tc>
      </w:tr>
      <w:tr w:rsidR="00495B3B" w:rsidRPr="00495B3B" w14:paraId="35F6D00F" w14:textId="77777777" w:rsidTr="1DE09793">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39DD97" w14:textId="3DAD7518" w:rsidR="00495B3B" w:rsidRPr="00495B3B" w:rsidRDefault="00D64B09"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ab/>
              <w:t>Yes</w:t>
            </w:r>
            <w:r w:rsidR="00495B3B" w:rsidRPr="00495B3B">
              <w:rPr>
                <w:rFonts w:ascii="Arial" w:hAnsi="Arial" w:cs="Arial"/>
                <w:color w:val="363534"/>
                <w:szCs w:val="22"/>
              </w:rPr>
              <w:tab/>
            </w:r>
            <w:r>
              <w:rPr>
                <w:rFonts w:ascii="Arial" w:hAnsi="Arial" w:cs="Arial"/>
                <w:color w:val="363534"/>
                <w:szCs w:val="22"/>
              </w:rPr>
              <w:fldChar w:fldCharType="begin">
                <w:ffData>
                  <w:name w:val=""/>
                  <w:enabled/>
                  <w:calcOnExit w:val="0"/>
                  <w:checkBox>
                    <w:size w:val="26"/>
                    <w:default w:val="0"/>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 xml:space="preserve">  No                If yes, how many?</w:t>
            </w:r>
            <w:r>
              <w:rPr>
                <w:rFonts w:ascii="Arial" w:hAnsi="Arial" w:cs="Arial"/>
                <w:color w:val="363534"/>
                <w:szCs w:val="22"/>
              </w:rPr>
              <w:t xml:space="preserve"> 1</w:t>
            </w:r>
          </w:p>
        </w:tc>
      </w:tr>
      <w:tr w:rsidR="00495B3B" w:rsidRPr="0045006B" w14:paraId="70C7CF88" w14:textId="77777777" w:rsidTr="1DE09793">
        <w:trPr>
          <w:trHeight w:val="399"/>
        </w:trPr>
        <w:tc>
          <w:tcPr>
            <w:tcW w:w="2580" w:type="dxa"/>
            <w:tcBorders>
              <w:top w:val="nil"/>
              <w:bottom w:val="nil"/>
              <w:right w:val="nil"/>
            </w:tcBorders>
            <w:vAlign w:val="center"/>
          </w:tcPr>
          <w:p w14:paraId="58989FFF" w14:textId="77777777" w:rsidR="00495B3B" w:rsidRPr="001E6CD9" w:rsidRDefault="00495B3B" w:rsidP="00495B3B">
            <w:pPr>
              <w:spacing w:before="0" w:after="0"/>
              <w:ind w:right="-450"/>
              <w:rPr>
                <w:rFonts w:ascii="Arial" w:hAnsi="Arial" w:cs="Arial"/>
                <w:b/>
                <w:color w:val="363534"/>
                <w:szCs w:val="22"/>
                <w:highlight w:val="green"/>
              </w:rPr>
            </w:pPr>
            <w:r w:rsidRPr="004F38AF">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23EDD97" w14:textId="2E05FE81" w:rsidR="00495B3B" w:rsidRPr="0045006B" w:rsidRDefault="00C2775E" w:rsidP="00495B3B">
            <w:pPr>
              <w:spacing w:before="0" w:after="0"/>
              <w:ind w:left="57" w:right="-450"/>
              <w:rPr>
                <w:rFonts w:ascii="Arial" w:hAnsi="Arial" w:cs="Arial"/>
                <w:color w:val="363534"/>
                <w:szCs w:val="22"/>
              </w:rPr>
            </w:pPr>
            <w:r>
              <w:rPr>
                <w:rFonts w:ascii="Arial" w:hAnsi="Arial" w:cs="Arial"/>
                <w:color w:val="363534"/>
                <w:szCs w:val="22"/>
              </w:rPr>
              <w:t xml:space="preserve">Elyse Harrison, </w:t>
            </w:r>
            <w:r w:rsidR="0057432B">
              <w:rPr>
                <w:rFonts w:ascii="Arial" w:hAnsi="Arial" w:cs="Arial"/>
                <w:color w:val="363534"/>
                <w:szCs w:val="22"/>
              </w:rPr>
              <w:t>Acting Program Manager:</w:t>
            </w:r>
            <w:r w:rsidR="00A9421A" w:rsidRPr="0045006B">
              <w:rPr>
                <w:rFonts w:ascii="Arial" w:hAnsi="Arial" w:cs="Arial"/>
                <w:color w:val="363534"/>
                <w:szCs w:val="22"/>
              </w:rPr>
              <w:t xml:space="preserve"> </w:t>
            </w:r>
            <w:r w:rsidR="0057432B" w:rsidRPr="0057432B">
              <w:rPr>
                <w:rFonts w:ascii="Arial" w:hAnsi="Arial" w:cs="Arial"/>
                <w:color w:val="363534"/>
                <w:szCs w:val="22"/>
              </w:rPr>
              <w:t>0459 275 794</w:t>
            </w:r>
            <w:r w:rsidR="0057432B">
              <w:rPr>
                <w:rFonts w:ascii="Arial" w:hAnsi="Arial" w:cs="Arial"/>
                <w:color w:val="363534"/>
                <w:szCs w:val="22"/>
              </w:rPr>
              <w:t xml:space="preserve"> </w:t>
            </w:r>
            <w:r w:rsidR="000863F3" w:rsidRPr="0045006B">
              <w:rPr>
                <w:rFonts w:ascii="Arial" w:hAnsi="Arial" w:cs="Arial"/>
                <w:color w:val="363534"/>
                <w:szCs w:val="22"/>
              </w:rPr>
              <w:t>/</w:t>
            </w:r>
            <w:r w:rsidR="001E6CD9" w:rsidRPr="0045006B">
              <w:rPr>
                <w:rFonts w:ascii="Arial" w:hAnsi="Arial" w:cs="Arial"/>
                <w:color w:val="363534"/>
                <w:szCs w:val="22"/>
              </w:rPr>
              <w:t xml:space="preserve"> </w:t>
            </w:r>
            <w:r w:rsidR="0057432B">
              <w:rPr>
                <w:rFonts w:ascii="Arial" w:hAnsi="Arial" w:cs="Arial"/>
                <w:color w:val="363534"/>
                <w:szCs w:val="22"/>
              </w:rPr>
              <w:t>elyse.harrison</w:t>
            </w:r>
            <w:r w:rsidR="001E6CD9" w:rsidRPr="0045006B">
              <w:rPr>
                <w:rFonts w:ascii="Arial" w:hAnsi="Arial" w:cs="Arial"/>
                <w:color w:val="363534"/>
                <w:szCs w:val="22"/>
              </w:rPr>
              <w:t>@deeca.vic.gov.au</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70366321" w14:textId="77777777" w:rsidR="00535DD6" w:rsidRDefault="00535DD6" w:rsidP="339D4D05">
      <w:pPr>
        <w:keepNext/>
        <w:spacing w:line="240" w:lineRule="auto"/>
        <w:rPr>
          <w:rFonts w:ascii="Arial" w:hAnsi="Arial" w:cs="Arial"/>
          <w:noProof/>
          <w:lang w:eastAsia="zh-CN"/>
        </w:rPr>
      </w:pPr>
      <w:r w:rsidRPr="339D4D05">
        <w:rPr>
          <w:rFonts w:ascii="Arial" w:hAnsi="Arial" w:cs="Arial"/>
          <w:noProof/>
          <w:lang w:eastAsia="zh-CN"/>
        </w:rPr>
        <w:t>The Biodiversity Assessment Officer provides expert biodiversity and land use planning advice that supports statutory decision-making, environmental assessments, and strategic projects. The role ensures biodiversity risks and native vegetation impacts are effectively identified, assessed, and mitigated in accordance with relevant legislation and policy. It contributes to building stakeholder capability, advancing continuous improvement in biodiversity practices, and supporting DEECA’s priorities, including cultural safety and self-determination outcomes for Traditional Owners.</w:t>
      </w:r>
    </w:p>
    <w:p w14:paraId="1B3F576A" w14:textId="7F836E96"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68094B95" w14:textId="28EBEA32" w:rsidR="00495B3B" w:rsidRPr="00F00D50" w:rsidRDefault="00F00D50" w:rsidP="00495B3B">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29FCB02C" w14:textId="77777777" w:rsidR="00F00D50" w:rsidRDefault="00F00D50" w:rsidP="00F00D50">
      <w:r>
        <w:t xml:space="preserve">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 </w:t>
      </w:r>
    </w:p>
    <w:p w14:paraId="5DFF4E0A" w14:textId="083D619B" w:rsidR="00F00D50" w:rsidRDefault="00F00D50" w:rsidP="00F00D50">
      <w:r>
        <w:t>Through its network of region</w:t>
      </w:r>
      <w:r w:rsidR="00F572F7">
        <w:t>s</w:t>
      </w:r>
      <w:r>
        <w:t xml:space="preserve">, the RECAFP Group provides integrated, place-based design and delivery of programs, </w:t>
      </w:r>
      <w:r w:rsidR="003C7E24">
        <w:t>projects,</w:t>
      </w:r>
      <w:r>
        <w:t xml:space="preserve"> and services across departmental portfolios. It is also responsible for leading DEECA’s self-determination reform agenda with a particular focus on developing cultural capability, creating a culturally safe working </w:t>
      </w:r>
      <w:r w:rsidR="003C7E24">
        <w:t>environment,</w:t>
      </w:r>
      <w:r>
        <w:t xml:space="preserve"> and improving employment opportunities for Aboriginal Victorians across the department.   </w:t>
      </w:r>
    </w:p>
    <w:p w14:paraId="6B02EC71" w14:textId="3F023B1B" w:rsidR="00F00D50" w:rsidRDefault="00F00D50" w:rsidP="00F00D50">
      <w:r>
        <w:lastRenderedPageBreak/>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23BD6F17" w14:textId="2ABDF4B4" w:rsidR="00F00D50" w:rsidRDefault="00F00D50" w:rsidP="00F00D50">
      <w:pPr>
        <w:rPr>
          <w:b/>
          <w:bCs/>
          <w:color w:val="FF0000"/>
        </w:rPr>
      </w:pPr>
      <w:r w:rsidRPr="00F00D50">
        <w:rPr>
          <w:b/>
          <w:bCs/>
        </w:rPr>
        <w:t>The Division</w:t>
      </w:r>
      <w:r w:rsidR="0021553F">
        <w:rPr>
          <w:b/>
          <w:bCs/>
        </w:rPr>
        <w:t xml:space="preserve"> </w:t>
      </w:r>
    </w:p>
    <w:p w14:paraId="680B05A6" w14:textId="77777777" w:rsidR="008D4ED2" w:rsidRDefault="008D4ED2" w:rsidP="008D4ED2">
      <w:pPr>
        <w:spacing w:before="160"/>
        <w:rPr>
          <w:rFonts w:ascii="Arial" w:eastAsia="Arial" w:hAnsi="Arial" w:cs="Arial"/>
          <w:color w:val="000000"/>
        </w:rPr>
      </w:pPr>
      <w:r w:rsidRPr="6DC85CF0">
        <w:rPr>
          <w:rFonts w:ascii="Arial" w:eastAsia="Arial" w:hAnsi="Arial" w:cs="Arial"/>
          <w:color w:val="000000"/>
        </w:rPr>
        <w:t xml:space="preserve">DEECA Regions Division enables government priorities by delivering integrated, place-based programs, projects and regional services to stakeholders and community on behalf of DEECA.  </w:t>
      </w:r>
    </w:p>
    <w:p w14:paraId="09E48EBE" w14:textId="77777777" w:rsidR="008D4ED2" w:rsidRDefault="008D4ED2" w:rsidP="008D4ED2">
      <w:pPr>
        <w:spacing w:before="160"/>
        <w:rPr>
          <w:rFonts w:ascii="Arial" w:eastAsia="Arial" w:hAnsi="Arial" w:cs="Arial"/>
          <w:color w:val="000000"/>
        </w:rPr>
      </w:pPr>
      <w:r w:rsidRPr="6DC85CF0">
        <w:rPr>
          <w:rFonts w:ascii="Arial" w:eastAsia="Arial" w:hAnsi="Arial" w:cs="Arial"/>
          <w:color w:val="000000"/>
        </w:rPr>
        <w:t xml:space="preserve">The Division delivers across six regions - Port Phillip, Barwon Southwest, Grampians, Loddon Mallee, Hume and Gippsland, each led by a Regional Director. The Executive Director, DEECA Regions provides strategic and operational oversight to the six regions, supporting a one-DEECA, coordinated approach to planning and delivery.  </w:t>
      </w:r>
    </w:p>
    <w:p w14:paraId="2044D5E8" w14:textId="77777777" w:rsidR="008D4ED2" w:rsidRDefault="008D4ED2" w:rsidP="008D4ED2">
      <w:pPr>
        <w:spacing w:before="160"/>
        <w:rPr>
          <w:rFonts w:ascii="Arial" w:eastAsia="Arial" w:hAnsi="Arial" w:cs="Arial"/>
          <w:color w:val="000000"/>
        </w:rPr>
      </w:pPr>
      <w:r w:rsidRPr="6DC85CF0">
        <w:rPr>
          <w:rFonts w:ascii="Arial" w:eastAsia="Arial" w:hAnsi="Arial" w:cs="Arial"/>
          <w:color w:val="000000"/>
        </w:rPr>
        <w:t>The Division includes two core teams in each region overseeing public land services and strategic stakeholder partnerships at place and seven statewide portfolios:</w:t>
      </w:r>
    </w:p>
    <w:p w14:paraId="0BCEF8AE" w14:textId="77777777" w:rsidR="008D4ED2" w:rsidRDefault="008D4ED2" w:rsidP="008D4ED2">
      <w:pPr>
        <w:pStyle w:val="ListParagraph"/>
        <w:numPr>
          <w:ilvl w:val="0"/>
          <w:numId w:val="25"/>
        </w:numPr>
        <w:spacing w:before="160"/>
        <w:rPr>
          <w:rFonts w:ascii="Arial" w:eastAsia="Arial" w:hAnsi="Arial" w:cs="Arial"/>
          <w:color w:val="000000"/>
        </w:rPr>
      </w:pPr>
      <w:r w:rsidRPr="6DC85CF0">
        <w:rPr>
          <w:rFonts w:ascii="Arial" w:eastAsia="Arial" w:hAnsi="Arial" w:cs="Arial"/>
          <w:color w:val="000000"/>
        </w:rPr>
        <w:t xml:space="preserve">Wildlife and Landscape Protection (led by Gippsland Region) </w:t>
      </w:r>
    </w:p>
    <w:p w14:paraId="1E26E50F" w14:textId="77777777" w:rsidR="008D4ED2" w:rsidRDefault="008D4ED2" w:rsidP="008D4ED2">
      <w:pPr>
        <w:pStyle w:val="ListParagraph"/>
        <w:numPr>
          <w:ilvl w:val="0"/>
          <w:numId w:val="25"/>
        </w:numPr>
        <w:spacing w:before="160"/>
        <w:rPr>
          <w:rFonts w:ascii="Arial" w:eastAsia="Arial" w:hAnsi="Arial" w:cs="Arial"/>
          <w:color w:val="000000"/>
        </w:rPr>
      </w:pPr>
      <w:r w:rsidRPr="6DC85CF0">
        <w:rPr>
          <w:rFonts w:ascii="Arial" w:eastAsia="Arial" w:hAnsi="Arial" w:cs="Arial"/>
          <w:color w:val="000000"/>
        </w:rPr>
        <w:t>Biodiversity Impact Assessment (led by Loddon Mallee Region)</w:t>
      </w:r>
    </w:p>
    <w:p w14:paraId="552E2C9E" w14:textId="77777777" w:rsidR="008D4ED2" w:rsidRDefault="008D4ED2" w:rsidP="008D4ED2">
      <w:pPr>
        <w:pStyle w:val="ListParagraph"/>
        <w:numPr>
          <w:ilvl w:val="0"/>
          <w:numId w:val="25"/>
        </w:numPr>
        <w:spacing w:before="160"/>
        <w:rPr>
          <w:rFonts w:ascii="Arial" w:eastAsia="Arial" w:hAnsi="Arial" w:cs="Arial"/>
          <w:color w:val="000000"/>
        </w:rPr>
      </w:pPr>
      <w:r w:rsidRPr="6DC85CF0">
        <w:rPr>
          <w:rFonts w:ascii="Arial" w:eastAsia="Arial" w:hAnsi="Arial" w:cs="Arial"/>
          <w:color w:val="000000"/>
        </w:rPr>
        <w:t xml:space="preserve">Land Management (led by Hume Region) </w:t>
      </w:r>
    </w:p>
    <w:p w14:paraId="67727DC4" w14:textId="77777777" w:rsidR="008D4ED2" w:rsidRDefault="008D4ED2" w:rsidP="008D4ED2">
      <w:pPr>
        <w:pStyle w:val="ListParagraph"/>
        <w:numPr>
          <w:ilvl w:val="0"/>
          <w:numId w:val="25"/>
        </w:numPr>
        <w:spacing w:before="160"/>
        <w:rPr>
          <w:rFonts w:ascii="Arial" w:eastAsia="Arial" w:hAnsi="Arial" w:cs="Arial"/>
          <w:color w:val="000000"/>
        </w:rPr>
      </w:pPr>
      <w:r w:rsidRPr="6DC85CF0">
        <w:rPr>
          <w:rFonts w:ascii="Arial" w:eastAsia="Arial" w:hAnsi="Arial" w:cs="Arial"/>
          <w:color w:val="000000"/>
        </w:rPr>
        <w:t xml:space="preserve">Planning and Environmental Assessment (led by Port Phillip Region) </w:t>
      </w:r>
    </w:p>
    <w:p w14:paraId="2E4FB646" w14:textId="77777777" w:rsidR="008D4ED2" w:rsidRDefault="008D4ED2" w:rsidP="008D4ED2">
      <w:pPr>
        <w:pStyle w:val="ListParagraph"/>
        <w:numPr>
          <w:ilvl w:val="0"/>
          <w:numId w:val="25"/>
        </w:numPr>
        <w:spacing w:before="160"/>
        <w:rPr>
          <w:rFonts w:ascii="Arial" w:eastAsia="Arial" w:hAnsi="Arial" w:cs="Arial"/>
          <w:color w:val="000000"/>
        </w:rPr>
      </w:pPr>
      <w:r w:rsidRPr="6DC85CF0">
        <w:rPr>
          <w:rFonts w:ascii="Arial" w:eastAsia="Arial" w:hAnsi="Arial" w:cs="Arial"/>
          <w:color w:val="000000"/>
        </w:rPr>
        <w:t xml:space="preserve">Environmental Investments and Programs (led by Grampians Region) </w:t>
      </w:r>
    </w:p>
    <w:p w14:paraId="43106EC0" w14:textId="77777777" w:rsidR="008D4ED2" w:rsidRDefault="008D4ED2" w:rsidP="008D4ED2">
      <w:pPr>
        <w:pStyle w:val="ListParagraph"/>
        <w:numPr>
          <w:ilvl w:val="0"/>
          <w:numId w:val="25"/>
        </w:numPr>
        <w:spacing w:before="160"/>
        <w:rPr>
          <w:rFonts w:ascii="Arial" w:eastAsia="Arial" w:hAnsi="Arial" w:cs="Arial"/>
          <w:color w:val="000000"/>
        </w:rPr>
      </w:pPr>
      <w:r w:rsidRPr="6DC85CF0">
        <w:rPr>
          <w:rFonts w:ascii="Arial" w:eastAsia="Arial" w:hAnsi="Arial" w:cs="Arial"/>
          <w:color w:val="000000"/>
        </w:rPr>
        <w:t xml:space="preserve">DEECA Recovery Coordination and Coastal Operations (led by Barwon </w:t>
      </w:r>
      <w:proofErr w:type="gramStart"/>
      <w:r w:rsidRPr="6DC85CF0">
        <w:rPr>
          <w:rFonts w:ascii="Arial" w:eastAsia="Arial" w:hAnsi="Arial" w:cs="Arial"/>
          <w:color w:val="000000"/>
        </w:rPr>
        <w:t>South West</w:t>
      </w:r>
      <w:proofErr w:type="gramEnd"/>
      <w:r w:rsidRPr="6DC85CF0">
        <w:rPr>
          <w:rFonts w:ascii="Arial" w:eastAsia="Arial" w:hAnsi="Arial" w:cs="Arial"/>
          <w:color w:val="000000"/>
        </w:rPr>
        <w:t xml:space="preserve"> Region) </w:t>
      </w:r>
    </w:p>
    <w:p w14:paraId="687594FD" w14:textId="77777777" w:rsidR="008D4ED2" w:rsidRDefault="008D4ED2" w:rsidP="008D4ED2">
      <w:pPr>
        <w:pStyle w:val="ListParagraph"/>
        <w:numPr>
          <w:ilvl w:val="0"/>
          <w:numId w:val="25"/>
        </w:numPr>
        <w:shd w:val="clear" w:color="auto" w:fill="FFFFFF" w:themeFill="background1"/>
        <w:spacing w:before="220" w:after="220"/>
        <w:rPr>
          <w:rFonts w:ascii="Arial" w:eastAsia="Arial" w:hAnsi="Arial" w:cs="Arial"/>
          <w:color w:val="000000"/>
        </w:rPr>
      </w:pPr>
      <w:r w:rsidRPr="6DC85CF0">
        <w:rPr>
          <w:rFonts w:ascii="Arial" w:eastAsia="Arial" w:hAnsi="Arial" w:cs="Arial"/>
          <w:color w:val="000000"/>
          <w:lang w:val="en-US"/>
        </w:rPr>
        <w:t>Strategy and Service Delivery</w:t>
      </w:r>
      <w:r w:rsidRPr="6DC85CF0">
        <w:rPr>
          <w:rFonts w:ascii="Arial" w:eastAsia="Arial" w:hAnsi="Arial" w:cs="Arial"/>
          <w:color w:val="000000"/>
        </w:rPr>
        <w:t xml:space="preserve"> (led by the Office of the Executive Director DEECA Regions)</w:t>
      </w:r>
    </w:p>
    <w:p w14:paraId="01E19491" w14:textId="77777777" w:rsidR="008D4ED2" w:rsidRDefault="008D4ED2" w:rsidP="008D4ED2">
      <w:pPr>
        <w:rPr>
          <w:rFonts w:ascii="Arial" w:hAnsi="Arial" w:cs="Arial"/>
          <w:b/>
          <w:bCs/>
        </w:rPr>
      </w:pPr>
      <w:r w:rsidRPr="6DC85CF0">
        <w:rPr>
          <w:rFonts w:ascii="Arial" w:hAnsi="Arial" w:cs="Arial"/>
          <w:b/>
          <w:bCs/>
        </w:rPr>
        <w:t>The Branch</w:t>
      </w:r>
    </w:p>
    <w:p w14:paraId="460D2C4F" w14:textId="77777777" w:rsidR="008D4ED2" w:rsidRDefault="008D4ED2" w:rsidP="008D4ED2">
      <w:pPr>
        <w:rPr>
          <w:rFonts w:ascii="Arial" w:eastAsia="Arial" w:hAnsi="Arial" w:cs="Arial"/>
          <w:color w:val="000000"/>
        </w:rPr>
      </w:pPr>
      <w:r w:rsidRPr="6DC85CF0">
        <w:rPr>
          <w:rFonts w:ascii="Arial" w:eastAsia="Arial" w:hAnsi="Arial" w:cs="Arial"/>
          <w:color w:val="000000"/>
        </w:rPr>
        <w:t xml:space="preserve">The </w:t>
      </w:r>
      <w:r w:rsidRPr="6DC85CF0">
        <w:rPr>
          <w:rFonts w:ascii="Arial" w:eastAsia="Arial" w:hAnsi="Arial" w:cs="Arial"/>
          <w:b/>
          <w:bCs/>
          <w:color w:val="000000"/>
        </w:rPr>
        <w:t>Biodiversity Impact Assessment statewide portfolio </w:t>
      </w:r>
      <w:r w:rsidRPr="6DC85CF0">
        <w:rPr>
          <w:rFonts w:ascii="Arial" w:eastAsia="Arial" w:hAnsi="Arial" w:cs="Arial"/>
          <w:color w:val="000000"/>
        </w:rPr>
        <w:t>leads the delivery of technical biodiversity assessment and environmental or land use advice and reforms to policy, practice and guidance to support management of biodiversity impacts while delivering significant government priorities. This includes end-to-end integration of native vegetation regulation and advice, guidance, information and decision support tools for planning and impact assessment processes, and place-based technical expertise aligned to government priorities in housing, transport, major projects, energy, land and risk management. Teams in this branch collaborate across DEECA groups and other government portfolios to facilitate development while managing biodiversity impacts.</w:t>
      </w:r>
    </w:p>
    <w:p w14:paraId="02699DEF" w14:textId="77777777" w:rsidR="008D4ED2" w:rsidRDefault="008D4ED2" w:rsidP="008D4ED2">
      <w:pPr>
        <w:rPr>
          <w:rFonts w:ascii="Arial" w:eastAsia="Arial" w:hAnsi="Arial" w:cs="Arial"/>
          <w:color w:val="000000"/>
        </w:rPr>
      </w:pPr>
      <w:r w:rsidRPr="6DC85CF0">
        <w:rPr>
          <w:rFonts w:ascii="Arial" w:eastAsia="Arial" w:hAnsi="Arial" w:cs="Arial"/>
          <w:b/>
          <w:bCs/>
          <w:color w:val="000000"/>
        </w:rPr>
        <w:t>Teams</w:t>
      </w:r>
    </w:p>
    <w:p w14:paraId="28DC8C07" w14:textId="77777777" w:rsidR="008D4ED2" w:rsidRDefault="008D4ED2" w:rsidP="008D4ED2">
      <w:pPr>
        <w:pStyle w:val="ListParagraph"/>
        <w:numPr>
          <w:ilvl w:val="0"/>
          <w:numId w:val="24"/>
        </w:numPr>
        <w:rPr>
          <w:rFonts w:ascii="Arial" w:eastAsia="Arial" w:hAnsi="Arial" w:cs="Arial"/>
          <w:color w:val="000000"/>
        </w:rPr>
      </w:pPr>
      <w:r w:rsidRPr="6DC85CF0">
        <w:rPr>
          <w:rFonts w:ascii="Arial" w:eastAsia="Arial" w:hAnsi="Arial" w:cs="Arial"/>
          <w:color w:val="000000"/>
        </w:rPr>
        <w:t xml:space="preserve">The </w:t>
      </w:r>
      <w:r w:rsidRPr="6DC85CF0">
        <w:rPr>
          <w:rFonts w:ascii="Arial" w:eastAsia="Arial" w:hAnsi="Arial" w:cs="Arial"/>
          <w:b/>
          <w:bCs/>
          <w:color w:val="000000"/>
        </w:rPr>
        <w:t>Biodiversity Assessment Services </w:t>
      </w:r>
      <w:r w:rsidRPr="6DC85CF0">
        <w:rPr>
          <w:rFonts w:ascii="Arial" w:eastAsia="Arial" w:hAnsi="Arial" w:cs="Arial"/>
          <w:color w:val="000000"/>
        </w:rPr>
        <w:t xml:space="preserve">team leads the provision of biodiversity assessment and environmental advice through place-based teams across three hubs: </w:t>
      </w:r>
    </w:p>
    <w:p w14:paraId="2FF4B6D9" w14:textId="77777777" w:rsidR="008D4ED2" w:rsidRDefault="008D4ED2" w:rsidP="008D4ED2">
      <w:pPr>
        <w:pStyle w:val="ListParagraph"/>
        <w:numPr>
          <w:ilvl w:val="1"/>
          <w:numId w:val="24"/>
        </w:numPr>
        <w:rPr>
          <w:rFonts w:ascii="Arial" w:eastAsia="Arial" w:hAnsi="Arial" w:cs="Arial"/>
          <w:color w:val="000000"/>
        </w:rPr>
      </w:pPr>
      <w:r w:rsidRPr="6DC85CF0">
        <w:rPr>
          <w:rFonts w:ascii="Arial" w:eastAsia="Arial" w:hAnsi="Arial" w:cs="Arial"/>
          <w:color w:val="000000"/>
        </w:rPr>
        <w:t>West Hub</w:t>
      </w:r>
    </w:p>
    <w:p w14:paraId="5A176631" w14:textId="77777777" w:rsidR="008D4ED2" w:rsidRDefault="008D4ED2" w:rsidP="008D4ED2">
      <w:pPr>
        <w:pStyle w:val="ListParagraph"/>
        <w:numPr>
          <w:ilvl w:val="1"/>
          <w:numId w:val="24"/>
        </w:numPr>
        <w:rPr>
          <w:rFonts w:ascii="Arial" w:eastAsia="Arial" w:hAnsi="Arial" w:cs="Arial"/>
          <w:color w:val="000000"/>
        </w:rPr>
      </w:pPr>
      <w:r w:rsidRPr="6DC85CF0">
        <w:rPr>
          <w:rFonts w:ascii="Arial" w:eastAsia="Arial" w:hAnsi="Arial" w:cs="Arial"/>
          <w:color w:val="000000"/>
        </w:rPr>
        <w:t>North Central</w:t>
      </w:r>
    </w:p>
    <w:p w14:paraId="4EB84AF4" w14:textId="77777777" w:rsidR="008D4ED2" w:rsidRDefault="008D4ED2" w:rsidP="008D4ED2">
      <w:pPr>
        <w:pStyle w:val="ListParagraph"/>
        <w:numPr>
          <w:ilvl w:val="1"/>
          <w:numId w:val="24"/>
        </w:numPr>
        <w:rPr>
          <w:rFonts w:ascii="Arial" w:eastAsia="Arial" w:hAnsi="Arial" w:cs="Arial"/>
          <w:color w:val="000000"/>
        </w:rPr>
      </w:pPr>
      <w:r w:rsidRPr="6DC85CF0">
        <w:rPr>
          <w:rFonts w:ascii="Arial" w:eastAsia="Arial" w:hAnsi="Arial" w:cs="Arial"/>
          <w:color w:val="000000"/>
        </w:rPr>
        <w:t>East Hub</w:t>
      </w:r>
    </w:p>
    <w:p w14:paraId="0F2054BA" w14:textId="77777777" w:rsidR="008D4ED2" w:rsidRDefault="008D4ED2" w:rsidP="008D4ED2">
      <w:pPr>
        <w:pStyle w:val="ListParagraph"/>
        <w:numPr>
          <w:ilvl w:val="0"/>
          <w:numId w:val="24"/>
        </w:numPr>
        <w:rPr>
          <w:rFonts w:ascii="Arial" w:eastAsia="Arial" w:hAnsi="Arial" w:cs="Arial"/>
          <w:color w:val="000000"/>
        </w:rPr>
      </w:pPr>
      <w:r w:rsidRPr="6DC85CF0">
        <w:rPr>
          <w:rFonts w:ascii="Arial" w:eastAsia="Arial" w:hAnsi="Arial" w:cs="Arial"/>
          <w:color w:val="000000"/>
        </w:rPr>
        <w:t xml:space="preserve">The </w:t>
      </w:r>
      <w:r w:rsidRPr="6DC85CF0">
        <w:rPr>
          <w:rFonts w:ascii="Arial" w:eastAsia="Arial" w:hAnsi="Arial" w:cs="Arial"/>
          <w:b/>
          <w:bCs/>
          <w:color w:val="000000"/>
        </w:rPr>
        <w:t xml:space="preserve">Regional Environmental Planning </w:t>
      </w:r>
      <w:r w:rsidRPr="6DC85CF0">
        <w:rPr>
          <w:rFonts w:ascii="Arial" w:eastAsia="Arial" w:hAnsi="Arial" w:cs="Arial"/>
          <w:color w:val="000000"/>
        </w:rPr>
        <w:t>team works across government and industry and key stakeholders to develop policy, guidance and information tools that are informed by regional assessment functions, proponents and planning decision makers, and which support more efficient and effective assessment and approval processes for critical projects needed for the energy transition.</w:t>
      </w:r>
    </w:p>
    <w:p w14:paraId="665F0E21" w14:textId="77777777" w:rsidR="008D4ED2" w:rsidRDefault="008D4ED2" w:rsidP="008D4ED2">
      <w:pPr>
        <w:pStyle w:val="ListParagraph"/>
        <w:numPr>
          <w:ilvl w:val="0"/>
          <w:numId w:val="24"/>
        </w:numPr>
        <w:rPr>
          <w:rFonts w:ascii="Arial" w:eastAsia="Arial" w:hAnsi="Arial" w:cs="Arial"/>
          <w:color w:val="000000"/>
        </w:rPr>
      </w:pPr>
      <w:r w:rsidRPr="6DC85CF0">
        <w:rPr>
          <w:rFonts w:ascii="Arial" w:eastAsia="Arial" w:hAnsi="Arial" w:cs="Arial"/>
          <w:color w:val="000000"/>
        </w:rPr>
        <w:t xml:space="preserve">The </w:t>
      </w:r>
      <w:r w:rsidRPr="6DC85CF0">
        <w:rPr>
          <w:rFonts w:ascii="Arial" w:eastAsia="Arial" w:hAnsi="Arial" w:cs="Arial"/>
          <w:b/>
          <w:bCs/>
          <w:color w:val="000000"/>
        </w:rPr>
        <w:t>Biodiversity Compensation and Offset Systems </w:t>
      </w:r>
      <w:r w:rsidRPr="6DC85CF0">
        <w:rPr>
          <w:rFonts w:ascii="Arial" w:eastAsia="Arial" w:hAnsi="Arial" w:cs="Arial"/>
          <w:color w:val="000000"/>
        </w:rPr>
        <w:t>team manages and implements the State’s native vegetation removal regulations and native vegetation offsets framework and provides direction for policy review and development.</w:t>
      </w:r>
    </w:p>
    <w:p w14:paraId="65F545C3" w14:textId="77777777" w:rsidR="00B11647" w:rsidRDefault="00B11647" w:rsidP="00B11647">
      <w:pPr>
        <w:rPr>
          <w:rFonts w:ascii="Arial" w:hAnsi="Arial" w:cs="Arial"/>
        </w:rPr>
      </w:pP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171BFEFB" w14:textId="48FA6043" w:rsidR="00535DD6" w:rsidRPr="00535DD6" w:rsidRDefault="00535DD6" w:rsidP="008D4ED2">
      <w:pPr>
        <w:numPr>
          <w:ilvl w:val="0"/>
          <w:numId w:val="21"/>
        </w:numPr>
        <w:tabs>
          <w:tab w:val="clear" w:pos="720"/>
          <w:tab w:val="num" w:pos="360"/>
        </w:tabs>
        <w:spacing w:before="0" w:after="0" w:line="240" w:lineRule="auto"/>
        <w:ind w:left="360"/>
        <w:rPr>
          <w:rFonts w:ascii="Arial" w:hAnsi="Arial" w:cs="Arial"/>
          <w:color w:val="000000"/>
          <w:szCs w:val="22"/>
          <w:lang w:val="en-US" w:eastAsia="zh-CN"/>
        </w:rPr>
      </w:pPr>
      <w:r w:rsidRPr="006B2DE8">
        <w:rPr>
          <w:rFonts w:ascii="Arial" w:hAnsi="Arial" w:cs="Arial"/>
          <w:color w:val="000000"/>
          <w:szCs w:val="22"/>
          <w:lang w:eastAsia="zh-CN"/>
        </w:rPr>
        <w:t>Provide specialist biodiversity and land use planning advice for statutory applications, referral</w:t>
      </w:r>
      <w:r w:rsidR="00B67973" w:rsidRPr="006B2DE8">
        <w:rPr>
          <w:rFonts w:ascii="Arial" w:hAnsi="Arial" w:cs="Arial"/>
          <w:color w:val="000000"/>
          <w:szCs w:val="22"/>
          <w:lang w:eastAsia="zh-CN"/>
        </w:rPr>
        <w:t>s</w:t>
      </w:r>
      <w:r w:rsidRPr="006B2DE8">
        <w:rPr>
          <w:rFonts w:ascii="Arial" w:hAnsi="Arial" w:cs="Arial"/>
          <w:color w:val="000000"/>
          <w:szCs w:val="22"/>
          <w:lang w:eastAsia="zh-CN"/>
        </w:rPr>
        <w:t>, and significant projects, ensuring biodiversity risks and native vegetation impacts are identified, assessed and mitigate</w:t>
      </w:r>
      <w:r w:rsidR="0000187C" w:rsidRPr="006B2DE8">
        <w:rPr>
          <w:rFonts w:ascii="Arial" w:hAnsi="Arial" w:cs="Arial"/>
          <w:color w:val="000000"/>
          <w:szCs w:val="22"/>
          <w:lang w:eastAsia="zh-CN"/>
        </w:rPr>
        <w:t>d</w:t>
      </w:r>
      <w:r w:rsidRPr="006B2DE8">
        <w:rPr>
          <w:rFonts w:ascii="Arial" w:hAnsi="Arial" w:cs="Arial"/>
          <w:color w:val="000000"/>
          <w:szCs w:val="22"/>
          <w:lang w:eastAsia="zh-CN"/>
        </w:rPr>
        <w:t xml:space="preserve"> in</w:t>
      </w:r>
      <w:r w:rsidRPr="00535DD6">
        <w:rPr>
          <w:rFonts w:ascii="Arial" w:hAnsi="Arial" w:cs="Arial"/>
          <w:color w:val="000000"/>
          <w:szCs w:val="22"/>
          <w:lang w:eastAsia="zh-CN"/>
        </w:rPr>
        <w:t xml:space="preserve"> accordance with relevant legislation and policy.</w:t>
      </w:r>
    </w:p>
    <w:p w14:paraId="449CF0C6" w14:textId="2D82B8B2" w:rsidR="00535DD6" w:rsidRPr="00535DD6" w:rsidRDefault="00535DD6" w:rsidP="008D4ED2">
      <w:pPr>
        <w:numPr>
          <w:ilvl w:val="0"/>
          <w:numId w:val="21"/>
        </w:numPr>
        <w:tabs>
          <w:tab w:val="clear" w:pos="720"/>
          <w:tab w:val="num" w:pos="360"/>
        </w:tabs>
        <w:spacing w:before="0" w:after="0" w:line="240" w:lineRule="auto"/>
        <w:ind w:left="360"/>
        <w:rPr>
          <w:rFonts w:ascii="Arial" w:hAnsi="Arial" w:cs="Arial"/>
          <w:color w:val="000000"/>
          <w:szCs w:val="22"/>
          <w:lang w:val="en-US" w:eastAsia="zh-CN"/>
        </w:rPr>
      </w:pPr>
      <w:r w:rsidRPr="0045006B">
        <w:rPr>
          <w:rFonts w:ascii="Arial" w:hAnsi="Arial" w:cs="Arial"/>
          <w:color w:val="000000"/>
          <w:szCs w:val="22"/>
          <w:lang w:eastAsia="zh-CN"/>
        </w:rPr>
        <w:t>Use technical expertise and relevant tools in environmental assessments, and field-based methods to undertake biodiversity assessment and risk evaluations, producing outputs that inform planning and regulatory</w:t>
      </w:r>
      <w:r w:rsidRPr="00535DD6">
        <w:rPr>
          <w:rFonts w:ascii="Arial" w:hAnsi="Arial" w:cs="Arial"/>
          <w:color w:val="000000"/>
          <w:szCs w:val="22"/>
          <w:lang w:eastAsia="zh-CN"/>
        </w:rPr>
        <w:t xml:space="preserve"> decisions.</w:t>
      </w:r>
    </w:p>
    <w:p w14:paraId="17EAFF69" w14:textId="1A5C3342" w:rsidR="00535DD6" w:rsidRPr="00535DD6" w:rsidRDefault="00535DD6" w:rsidP="008D4ED2">
      <w:pPr>
        <w:numPr>
          <w:ilvl w:val="0"/>
          <w:numId w:val="21"/>
        </w:numPr>
        <w:tabs>
          <w:tab w:val="clear" w:pos="720"/>
          <w:tab w:val="num" w:pos="360"/>
        </w:tabs>
        <w:spacing w:before="0" w:after="0" w:line="240" w:lineRule="auto"/>
        <w:ind w:left="360"/>
        <w:rPr>
          <w:rFonts w:ascii="Arial" w:hAnsi="Arial" w:cs="Arial"/>
          <w:color w:val="000000"/>
          <w:szCs w:val="22"/>
          <w:lang w:val="en-US" w:eastAsia="zh-CN"/>
        </w:rPr>
      </w:pPr>
      <w:r w:rsidRPr="00535DD6">
        <w:rPr>
          <w:rFonts w:ascii="Arial" w:hAnsi="Arial" w:cs="Arial"/>
          <w:color w:val="000000"/>
          <w:szCs w:val="22"/>
          <w:lang w:eastAsia="zh-CN"/>
        </w:rPr>
        <w:t xml:space="preserve">Engage proactively with responsible authorities including local councils to build their capability and to meet biodiversity related regulatory obligations, providing tailored advice, resources and guidance to enable accurate and consistent local decision making. </w:t>
      </w:r>
    </w:p>
    <w:p w14:paraId="35CED761" w14:textId="46184A6A" w:rsidR="00535DD6" w:rsidRPr="00535DD6" w:rsidRDefault="00535DD6" w:rsidP="339D4D05">
      <w:pPr>
        <w:numPr>
          <w:ilvl w:val="0"/>
          <w:numId w:val="22"/>
        </w:numPr>
        <w:tabs>
          <w:tab w:val="clear" w:pos="720"/>
          <w:tab w:val="num" w:pos="360"/>
        </w:tabs>
        <w:spacing w:before="0" w:after="0" w:line="240" w:lineRule="auto"/>
        <w:ind w:left="360"/>
        <w:rPr>
          <w:rFonts w:ascii="Arial" w:hAnsi="Arial" w:cs="Arial"/>
          <w:color w:val="000000"/>
          <w:lang w:val="en-US" w:eastAsia="zh-CN"/>
        </w:rPr>
      </w:pPr>
      <w:r w:rsidRPr="339D4D05">
        <w:rPr>
          <w:rFonts w:ascii="Arial" w:hAnsi="Arial" w:cs="Arial"/>
          <w:color w:val="000000"/>
          <w:lang w:eastAsia="zh-CN"/>
        </w:rPr>
        <w:t xml:space="preserve">Interpret relevant policy and statutory requirements to ensure advice and assessments are consistent, </w:t>
      </w:r>
      <w:r w:rsidR="00E7632C" w:rsidRPr="339D4D05">
        <w:rPr>
          <w:rFonts w:cs="Arial"/>
          <w:color w:val="000000"/>
          <w:lang w:eastAsia="zh-CN"/>
        </w:rPr>
        <w:t>compliant and</w:t>
      </w:r>
      <w:r w:rsidRPr="339D4D05">
        <w:rPr>
          <w:rFonts w:cs="Arial"/>
          <w:color w:val="000000"/>
          <w:lang w:eastAsia="zh-CN"/>
        </w:rPr>
        <w:t xml:space="preserve"> defensible. </w:t>
      </w:r>
    </w:p>
    <w:p w14:paraId="61E2166B" w14:textId="57493513" w:rsidR="00535DD6" w:rsidRPr="00535DD6" w:rsidRDefault="00535DD6" w:rsidP="339D4D05">
      <w:pPr>
        <w:numPr>
          <w:ilvl w:val="0"/>
          <w:numId w:val="22"/>
        </w:numPr>
        <w:tabs>
          <w:tab w:val="clear" w:pos="720"/>
          <w:tab w:val="num" w:pos="360"/>
        </w:tabs>
        <w:spacing w:before="0" w:after="0" w:line="240" w:lineRule="auto"/>
        <w:ind w:left="360"/>
        <w:rPr>
          <w:rFonts w:ascii="Arial" w:hAnsi="Arial" w:cs="Arial"/>
          <w:color w:val="000000"/>
          <w:lang w:val="en-US" w:eastAsia="zh-CN"/>
        </w:rPr>
      </w:pPr>
      <w:r w:rsidRPr="339D4D05">
        <w:rPr>
          <w:rFonts w:ascii="Arial" w:hAnsi="Arial" w:cs="Arial"/>
          <w:color w:val="000000"/>
          <w:lang w:eastAsia="zh-CN"/>
        </w:rPr>
        <w:lastRenderedPageBreak/>
        <w:t xml:space="preserve">Contribute to continuous improvement initiatives that strengthen biodiversity assessment practices, land use planning integrations, and legislative application. </w:t>
      </w:r>
    </w:p>
    <w:p w14:paraId="702992CD" w14:textId="3A8C5B92" w:rsidR="00535DD6" w:rsidRPr="00535DD6" w:rsidRDefault="00535DD6" w:rsidP="339D4D05">
      <w:pPr>
        <w:numPr>
          <w:ilvl w:val="0"/>
          <w:numId w:val="23"/>
        </w:numPr>
        <w:tabs>
          <w:tab w:val="clear" w:pos="720"/>
          <w:tab w:val="num" w:pos="360"/>
        </w:tabs>
        <w:spacing w:before="0" w:after="0" w:line="240" w:lineRule="auto"/>
        <w:ind w:left="360"/>
        <w:rPr>
          <w:rFonts w:ascii="Arial" w:hAnsi="Arial" w:cs="Arial"/>
          <w:color w:val="000000"/>
          <w:lang w:val="en-US" w:eastAsia="zh-CN"/>
        </w:rPr>
      </w:pPr>
      <w:r w:rsidRPr="339D4D05">
        <w:rPr>
          <w:rFonts w:ascii="Arial" w:hAnsi="Arial" w:cs="Arial"/>
          <w:color w:val="000000"/>
          <w:lang w:eastAsia="zh-CN"/>
        </w:rPr>
        <w:t>Provide clear, concise and fit-for-purpose technical advice to internal and external stakeholders within agreed timeframes to inform decision making and support consideration of mitigation and risk management options.</w:t>
      </w:r>
    </w:p>
    <w:p w14:paraId="228D6939" w14:textId="5E2A5D1F" w:rsidR="00535DD6" w:rsidRPr="00535DD6" w:rsidRDefault="00535DD6" w:rsidP="339D4D05">
      <w:pPr>
        <w:numPr>
          <w:ilvl w:val="0"/>
          <w:numId w:val="23"/>
        </w:numPr>
        <w:tabs>
          <w:tab w:val="clear" w:pos="720"/>
          <w:tab w:val="num" w:pos="360"/>
        </w:tabs>
        <w:spacing w:before="0" w:after="0" w:line="240" w:lineRule="auto"/>
        <w:ind w:left="360"/>
        <w:rPr>
          <w:rFonts w:ascii="Arial" w:hAnsi="Arial" w:cs="Arial"/>
          <w:color w:val="000000"/>
          <w:lang w:val="en-US" w:eastAsia="zh-CN"/>
        </w:rPr>
      </w:pPr>
      <w:r w:rsidRPr="339D4D05">
        <w:rPr>
          <w:rFonts w:ascii="Arial" w:hAnsi="Arial" w:cs="Arial"/>
          <w:color w:val="000000"/>
          <w:lang w:eastAsia="zh-CN"/>
        </w:rPr>
        <w:t>Support regional implementation of strategies and actions to deliver on priorities to advance self-determination outcomes for Traditional Owners.</w:t>
      </w:r>
    </w:p>
    <w:p w14:paraId="260A78B0" w14:textId="77777777" w:rsidR="00535DD6" w:rsidRPr="00535DD6" w:rsidRDefault="00535DD6" w:rsidP="339D4D05">
      <w:pPr>
        <w:numPr>
          <w:ilvl w:val="0"/>
          <w:numId w:val="23"/>
        </w:numPr>
        <w:tabs>
          <w:tab w:val="clear" w:pos="720"/>
          <w:tab w:val="num" w:pos="360"/>
        </w:tabs>
        <w:spacing w:before="0" w:after="0" w:line="240" w:lineRule="auto"/>
        <w:ind w:left="360"/>
        <w:rPr>
          <w:rFonts w:ascii="Arial" w:hAnsi="Arial" w:cs="Arial"/>
          <w:color w:val="000000"/>
          <w:lang w:val="en-US" w:eastAsia="zh-CN"/>
        </w:rPr>
      </w:pPr>
      <w:r w:rsidRPr="339D4D05">
        <w:rPr>
          <w:rFonts w:cs="Arial"/>
          <w:color w:val="000000"/>
          <w:lang w:eastAsia="zh-CN"/>
        </w:rPr>
        <w:t>Practise cultural safety and progress self-determination by creating environments, relationships and systems free from r</w:t>
      </w:r>
      <w:r w:rsidRPr="339D4D05">
        <w:rPr>
          <w:rFonts w:ascii="Arial" w:hAnsi="Arial" w:cs="Arial"/>
          <w:color w:val="000000"/>
          <w:lang w:eastAsia="zh-CN"/>
        </w:rPr>
        <w:t>acism and discrimination so that people can feel safe, valued and able to participate.</w:t>
      </w:r>
    </w:p>
    <w:p w14:paraId="1AEE2617" w14:textId="77777777" w:rsidR="00495B3B" w:rsidRPr="00495B3B" w:rsidRDefault="00495B3B" w:rsidP="00535DD6">
      <w:pPr>
        <w:spacing w:before="0" w:after="0" w:line="240" w:lineRule="auto"/>
        <w:rPr>
          <w:rFonts w:ascii="Arial" w:hAnsi="Arial" w:cs="Arial"/>
          <w:lang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1CDBEE14">
      <w:pPr>
        <w:spacing w:before="0" w:after="0"/>
        <w:rPr>
          <w:rFonts w:ascii="Arial" w:hAnsi="Arial" w:cs="Arial"/>
        </w:rPr>
      </w:pPr>
      <w:r w:rsidRPr="1CDBEE14">
        <w:rPr>
          <w:rFonts w:ascii="Arial" w:hAnsi="Arial" w:cs="Arial"/>
        </w:rPr>
        <w:t>The key selection criteria specified below outline the capabilities required for the position.</w:t>
      </w:r>
    </w:p>
    <w:p w14:paraId="7195DD23" w14:textId="7C2C9CF8" w:rsidR="00495B3B" w:rsidRPr="004A64F6" w:rsidRDefault="00495B3B" w:rsidP="1CDBEE14">
      <w:pPr>
        <w:spacing w:before="160" w:after="0"/>
        <w:rPr>
          <w:rFonts w:ascii="Arial" w:hAnsi="Arial" w:cs="Arial"/>
          <w:b/>
          <w:bCs/>
          <w:color w:val="363534"/>
        </w:rPr>
      </w:pPr>
      <w:r w:rsidRPr="004A64F6">
        <w:rPr>
          <w:rFonts w:ascii="Arial" w:hAnsi="Arial" w:cs="Arial"/>
          <w:b/>
          <w:bCs/>
          <w:color w:val="363534"/>
        </w:rPr>
        <w:t>S</w:t>
      </w:r>
      <w:r w:rsidRPr="004A64F6">
        <w:rPr>
          <w:rFonts w:cs="Arial"/>
          <w:b/>
          <w:bCs/>
          <w:color w:val="000000"/>
          <w:lang w:eastAsia="zh-CN"/>
        </w:rPr>
        <w:t>pecialist/Technical Expertise/Qualifications</w:t>
      </w:r>
    </w:p>
    <w:p w14:paraId="02688142" w14:textId="77777777" w:rsidR="00535DD6" w:rsidRPr="00535DD6" w:rsidRDefault="00535DD6" w:rsidP="339D4D05">
      <w:pPr>
        <w:numPr>
          <w:ilvl w:val="0"/>
          <w:numId w:val="20"/>
        </w:numPr>
        <w:tabs>
          <w:tab w:val="num" w:pos="720"/>
        </w:tabs>
        <w:spacing w:before="0" w:after="0" w:line="240" w:lineRule="auto"/>
        <w:rPr>
          <w:rFonts w:ascii="Arial" w:hAnsi="Arial" w:cs="Arial"/>
          <w:color w:val="000000"/>
          <w:lang w:val="en-US" w:eastAsia="zh-CN"/>
        </w:rPr>
      </w:pPr>
      <w:r w:rsidRPr="339D4D05">
        <w:rPr>
          <w:rFonts w:ascii="Arial" w:hAnsi="Arial" w:cs="Arial"/>
          <w:color w:val="000000"/>
          <w:lang w:eastAsia="zh-CN"/>
        </w:rPr>
        <w:t xml:space="preserve">An appropriate tertiary qualification related to natural resource </w:t>
      </w:r>
      <w:proofErr w:type="gramStart"/>
      <w:r w:rsidRPr="339D4D05">
        <w:rPr>
          <w:rFonts w:ascii="Arial" w:hAnsi="Arial" w:cs="Arial"/>
          <w:color w:val="000000"/>
          <w:lang w:eastAsia="zh-CN"/>
        </w:rPr>
        <w:t>management,</w:t>
      </w:r>
      <w:proofErr w:type="gramEnd"/>
      <w:r w:rsidRPr="339D4D05">
        <w:rPr>
          <w:rFonts w:ascii="Arial" w:hAnsi="Arial" w:cs="Arial"/>
          <w:color w:val="000000"/>
          <w:lang w:eastAsia="zh-CN"/>
        </w:rPr>
        <w:t xml:space="preserve"> environmental or ecological sciences or similar and / or relevant </w:t>
      </w:r>
      <w:r w:rsidRPr="00ED26E5">
        <w:rPr>
          <w:rFonts w:ascii="Arial" w:hAnsi="Arial" w:cs="Arial"/>
          <w:color w:val="000000"/>
          <w:lang w:eastAsia="zh-CN"/>
        </w:rPr>
        <w:t>experience is desirable.</w:t>
      </w:r>
      <w:r w:rsidRPr="00ED26E5">
        <w:rPr>
          <w:rFonts w:ascii="Arial" w:hAnsi="Arial" w:cs="Arial"/>
          <w:color w:val="000000"/>
          <w:lang w:val="en-US" w:eastAsia="zh-CN"/>
        </w:rPr>
        <w:t>​</w:t>
      </w:r>
    </w:p>
    <w:p w14:paraId="7E337366" w14:textId="71AC64F6" w:rsidR="00535DD6" w:rsidRPr="00535DD6" w:rsidRDefault="00535DD6" w:rsidP="339D4D05">
      <w:pPr>
        <w:numPr>
          <w:ilvl w:val="0"/>
          <w:numId w:val="20"/>
        </w:numPr>
        <w:tabs>
          <w:tab w:val="num" w:pos="720"/>
        </w:tabs>
        <w:spacing w:before="0" w:after="0" w:line="240" w:lineRule="auto"/>
        <w:rPr>
          <w:rFonts w:ascii="Arial" w:hAnsi="Arial" w:cs="Arial"/>
          <w:color w:val="000000"/>
          <w:lang w:val="en-US" w:eastAsia="zh-CN"/>
        </w:rPr>
      </w:pPr>
      <w:r w:rsidRPr="339D4D05">
        <w:rPr>
          <w:rFonts w:ascii="Arial" w:hAnsi="Arial" w:cs="Arial"/>
          <w:color w:val="000000"/>
          <w:lang w:eastAsia="zh-CN"/>
        </w:rPr>
        <w:t>Demonstrated ability to apply environmental and biodiversity assessment processes, focused on biodiversity risk management and mitigation, native vegetation policy, and related policy and legislation</w:t>
      </w:r>
    </w:p>
    <w:p w14:paraId="62DD3F46" w14:textId="77777777" w:rsidR="00495B3B" w:rsidRPr="00495B3B" w:rsidRDefault="00495B3B" w:rsidP="00495B3B">
      <w:pPr>
        <w:spacing w:before="160" w:after="0"/>
        <w:rPr>
          <w:rFonts w:ascii="Arial" w:hAnsi="Arial" w:cs="Arial"/>
          <w:b/>
          <w:color w:val="363534"/>
        </w:rPr>
      </w:pPr>
      <w:r w:rsidRPr="00495B3B">
        <w:rPr>
          <w:rFonts w:ascii="Arial" w:hAnsi="Arial" w:cs="Arial"/>
          <w:b/>
          <w:color w:val="363534"/>
        </w:rPr>
        <w:t>Capabilities</w:t>
      </w:r>
    </w:p>
    <w:p w14:paraId="025AE88E" w14:textId="77777777" w:rsidR="00535DD6" w:rsidRPr="00535DD6" w:rsidRDefault="00535DD6" w:rsidP="008D4ED2">
      <w:pPr>
        <w:pStyle w:val="paragraph"/>
        <w:numPr>
          <w:ilvl w:val="0"/>
          <w:numId w:val="18"/>
        </w:numPr>
        <w:spacing w:before="0" w:beforeAutospacing="0" w:after="0" w:afterAutospacing="0"/>
        <w:textAlignment w:val="baseline"/>
        <w:rPr>
          <w:rFonts w:ascii="Arial" w:hAnsi="Arial" w:cs="Arial"/>
          <w:color w:val="363534"/>
          <w:sz w:val="20"/>
          <w:szCs w:val="20"/>
          <w:lang w:val="en-US"/>
        </w:rPr>
      </w:pPr>
      <w:r w:rsidRPr="00D00115">
        <w:rPr>
          <w:rStyle w:val="normaltextrun"/>
          <w:rFonts w:ascii="Arial" w:hAnsi="Arial" w:cs="Arial"/>
          <w:b/>
          <w:bCs/>
          <w:color w:val="363534"/>
          <w:sz w:val="20"/>
          <w:szCs w:val="20"/>
        </w:rPr>
        <w:t>Interpersonal skills:</w:t>
      </w:r>
      <w:r w:rsidRPr="00535DD6">
        <w:rPr>
          <w:rStyle w:val="normaltextrun"/>
          <w:rFonts w:ascii="Arial" w:hAnsi="Arial" w:cs="Arial"/>
          <w:color w:val="363534"/>
          <w:sz w:val="20"/>
          <w:szCs w:val="20"/>
        </w:rPr>
        <w:t xml:space="preserve"> Sees things from another’s point of view and confirms understanding; Understand motivations, needs and wants of stakeholders and their impact on service delivery; Tailor communications according to audience and/or audience preference.</w:t>
      </w:r>
      <w:r w:rsidRPr="00535DD6">
        <w:rPr>
          <w:rStyle w:val="eop"/>
          <w:rFonts w:ascii="Arial" w:hAnsi="Arial" w:cs="Arial"/>
          <w:color w:val="363534"/>
          <w:sz w:val="20"/>
          <w:szCs w:val="20"/>
          <w:lang w:val="en-US"/>
        </w:rPr>
        <w:t>​</w:t>
      </w:r>
    </w:p>
    <w:p w14:paraId="749834D3" w14:textId="77777777" w:rsidR="00535DD6" w:rsidRPr="00535DD6" w:rsidRDefault="00535DD6" w:rsidP="008D4ED2">
      <w:pPr>
        <w:pStyle w:val="paragraph"/>
        <w:numPr>
          <w:ilvl w:val="0"/>
          <w:numId w:val="18"/>
        </w:numPr>
        <w:spacing w:before="0" w:beforeAutospacing="0" w:after="0" w:afterAutospacing="0"/>
        <w:textAlignment w:val="baseline"/>
        <w:rPr>
          <w:rFonts w:ascii="Arial" w:hAnsi="Arial" w:cs="Arial"/>
          <w:color w:val="363534"/>
          <w:sz w:val="20"/>
          <w:szCs w:val="20"/>
          <w:lang w:val="en-US"/>
        </w:rPr>
      </w:pPr>
      <w:r w:rsidRPr="00D00115">
        <w:rPr>
          <w:rStyle w:val="normaltextrun"/>
          <w:rFonts w:ascii="Arial" w:hAnsi="Arial" w:cs="Arial"/>
          <w:b/>
          <w:bCs/>
          <w:color w:val="363534"/>
          <w:sz w:val="20"/>
          <w:szCs w:val="20"/>
        </w:rPr>
        <w:t>Working Collaboratively:</w:t>
      </w:r>
      <w:r w:rsidRPr="00535DD6">
        <w:rPr>
          <w:rStyle w:val="normaltextrun"/>
          <w:rFonts w:ascii="Arial" w:hAnsi="Arial" w:cs="Arial"/>
          <w:color w:val="363534"/>
          <w:sz w:val="20"/>
          <w:szCs w:val="20"/>
        </w:rPr>
        <w:t xml:space="preserve"> Build a supportive and cooperative team environment. Engages other teams to share information </w:t>
      </w:r>
      <w:proofErr w:type="gramStart"/>
      <w:r w:rsidRPr="00535DD6">
        <w:rPr>
          <w:rStyle w:val="normaltextrun"/>
          <w:rFonts w:ascii="Arial" w:hAnsi="Arial" w:cs="Arial"/>
          <w:color w:val="363534"/>
          <w:sz w:val="20"/>
          <w:szCs w:val="20"/>
        </w:rPr>
        <w:t>in order to</w:t>
      </w:r>
      <w:proofErr w:type="gramEnd"/>
      <w:r w:rsidRPr="00535DD6">
        <w:rPr>
          <w:rStyle w:val="normaltextrun"/>
          <w:rFonts w:ascii="Arial" w:hAnsi="Arial" w:cs="Arial"/>
          <w:color w:val="363534"/>
          <w:sz w:val="20"/>
          <w:szCs w:val="20"/>
        </w:rPr>
        <w:t> understand or respond to issues; Support others in challenging situations</w:t>
      </w:r>
      <w:r w:rsidRPr="00535DD6">
        <w:rPr>
          <w:rStyle w:val="eop"/>
          <w:rFonts w:ascii="Arial" w:hAnsi="Arial" w:cs="Arial"/>
          <w:color w:val="363534"/>
          <w:sz w:val="20"/>
          <w:szCs w:val="20"/>
          <w:lang w:val="en-US"/>
        </w:rPr>
        <w:t>​</w:t>
      </w:r>
    </w:p>
    <w:p w14:paraId="0E2F6710" w14:textId="77777777" w:rsidR="00535DD6" w:rsidRPr="00535DD6" w:rsidRDefault="00535DD6" w:rsidP="008D4ED2">
      <w:pPr>
        <w:pStyle w:val="paragraph"/>
        <w:numPr>
          <w:ilvl w:val="0"/>
          <w:numId w:val="18"/>
        </w:numPr>
        <w:spacing w:before="0" w:beforeAutospacing="0" w:after="0" w:afterAutospacing="0"/>
        <w:textAlignment w:val="baseline"/>
        <w:rPr>
          <w:rFonts w:ascii="Arial" w:hAnsi="Arial" w:cs="Arial"/>
          <w:color w:val="363534"/>
          <w:sz w:val="20"/>
          <w:szCs w:val="20"/>
          <w:lang w:val="en-US"/>
        </w:rPr>
      </w:pPr>
      <w:r w:rsidRPr="00D00115">
        <w:rPr>
          <w:rStyle w:val="normaltextrun"/>
          <w:rFonts w:ascii="Arial" w:hAnsi="Arial" w:cs="Arial"/>
          <w:b/>
          <w:bCs/>
          <w:color w:val="363534"/>
          <w:sz w:val="20"/>
          <w:szCs w:val="20"/>
        </w:rPr>
        <w:t>Critical Thinking and Problem Solving:</w:t>
      </w:r>
      <w:r w:rsidRPr="00535DD6">
        <w:rPr>
          <w:rStyle w:val="normaltextrun"/>
          <w:rFonts w:ascii="Arial" w:hAnsi="Arial" w:cs="Arial"/>
          <w:color w:val="363534"/>
          <w:sz w:val="20"/>
          <w:szCs w:val="20"/>
        </w:rPr>
        <w:t> Resolves issues through deep understanding or interpretation of existing guidelines. Where guidelines are not available, analyses ideas available and </w:t>
      </w:r>
      <w:proofErr w:type="gramStart"/>
      <w:r w:rsidRPr="00535DD6">
        <w:rPr>
          <w:rStyle w:val="normaltextrun"/>
          <w:rFonts w:ascii="Arial" w:hAnsi="Arial" w:cs="Arial"/>
          <w:color w:val="363534"/>
          <w:sz w:val="20"/>
          <w:szCs w:val="20"/>
        </w:rPr>
        <w:t>takes action</w:t>
      </w:r>
      <w:proofErr w:type="gramEnd"/>
      <w:r w:rsidRPr="00535DD6">
        <w:rPr>
          <w:rStyle w:val="normaltextrun"/>
          <w:rFonts w:ascii="Arial" w:hAnsi="Arial" w:cs="Arial"/>
          <w:color w:val="363534"/>
          <w:sz w:val="20"/>
          <w:szCs w:val="20"/>
        </w:rPr>
        <w:t> through self, or in consultation with others to resolve problems. If required, determine additional information needed to make informed decisions. Applies critical thinking and problem-solving concepts in the right context.</w:t>
      </w:r>
      <w:r w:rsidRPr="00535DD6">
        <w:rPr>
          <w:rStyle w:val="eop"/>
          <w:rFonts w:ascii="Arial" w:hAnsi="Arial" w:cs="Arial"/>
          <w:color w:val="363534"/>
          <w:sz w:val="20"/>
          <w:szCs w:val="20"/>
          <w:lang w:val="en-US"/>
        </w:rPr>
        <w:t>​</w:t>
      </w:r>
    </w:p>
    <w:p w14:paraId="5CD13ADE" w14:textId="7F4137BE" w:rsidR="00495B3B" w:rsidRPr="004A64F6" w:rsidRDefault="00535DD6" w:rsidP="004A64F6">
      <w:pPr>
        <w:pStyle w:val="paragraph"/>
        <w:numPr>
          <w:ilvl w:val="0"/>
          <w:numId w:val="18"/>
        </w:numPr>
        <w:spacing w:before="0" w:beforeAutospacing="0" w:after="0" w:afterAutospacing="0"/>
        <w:textAlignment w:val="baseline"/>
        <w:rPr>
          <w:rFonts w:ascii="Arial" w:hAnsi="Arial" w:cs="Arial"/>
          <w:color w:val="363534"/>
          <w:sz w:val="20"/>
          <w:szCs w:val="20"/>
        </w:rPr>
      </w:pPr>
      <w:r w:rsidRPr="00D00115">
        <w:rPr>
          <w:rStyle w:val="normaltextrun"/>
          <w:rFonts w:ascii="Arial" w:hAnsi="Arial" w:cs="Arial"/>
          <w:b/>
          <w:bCs/>
          <w:color w:val="363534"/>
          <w:sz w:val="20"/>
          <w:szCs w:val="20"/>
        </w:rPr>
        <w:t>Stakeholder Management: </w:t>
      </w:r>
      <w:r w:rsidRPr="5F13114B">
        <w:rPr>
          <w:rStyle w:val="normaltextrun"/>
          <w:rFonts w:ascii="Arial" w:hAnsi="Arial" w:cs="Arial"/>
          <w:color w:val="363534"/>
          <w:sz w:val="20"/>
          <w:szCs w:val="20"/>
        </w:rPr>
        <w:t>Takes</w:t>
      </w:r>
      <w:r w:rsidRPr="00535DD6">
        <w:rPr>
          <w:rStyle w:val="normaltextrun"/>
          <w:rFonts w:ascii="Arial" w:hAnsi="Arial" w:cs="Arial"/>
          <w:color w:val="363534"/>
          <w:sz w:val="20"/>
          <w:szCs w:val="20"/>
        </w:rPr>
        <w:t xml:space="preserve"> steps to add value for the client or stakeholder. Links people with other areas as appropriate. Monitors client and stakeholder satisfaction. Constructively deals with stakeholder issues.</w:t>
      </w: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bookmarkStart w:id="2" w:name="_Hlk102550785"/>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6AB29D6F" w:rsidR="00495B3B" w:rsidRPr="00A97304"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A97304">
              <w:rPr>
                <w:rFonts w:cs="Arial"/>
                <w:color w:val="1A1A1A"/>
                <w:sz w:val="20"/>
              </w:rPr>
              <w:t>$</w:t>
            </w:r>
            <w:r w:rsidR="00931807" w:rsidRPr="00A97304">
              <w:rPr>
                <w:rFonts w:cs="Arial"/>
                <w:color w:val="1A1A1A"/>
                <w:sz w:val="20"/>
              </w:rPr>
              <w:t>50,000</w:t>
            </w:r>
            <w:r w:rsidRPr="00A97304">
              <w:rPr>
                <w:rFonts w:cs="Arial"/>
                <w:color w:val="1A1A1A"/>
                <w:sz w:val="20"/>
              </w:rPr>
              <w:t xml:space="preserve"> A declaration of Private Interests will be required for positions with financial delegations of &gt;$20,000</w:t>
            </w:r>
          </w:p>
        </w:tc>
      </w:tr>
      <w:tr w:rsidR="00495B3B" w:rsidRPr="00495B3B" w14:paraId="13112EBA"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4A64F6" w:rsidRDefault="00495B3B" w:rsidP="00495B3B">
            <w:pPr>
              <w:spacing w:line="240" w:lineRule="auto"/>
              <w:contextualSpacing/>
              <w:outlineLvl w:val="1"/>
              <w:rPr>
                <w:rFonts w:ascii="Arial" w:hAnsi="Arial" w:cs="Arial"/>
                <w:color w:val="auto"/>
                <w:sz w:val="20"/>
              </w:rPr>
            </w:pPr>
            <w:r w:rsidRPr="004A64F6">
              <w:rPr>
                <w:rFonts w:ascii="Arial" w:hAnsi="Arial" w:cs="Arial"/>
                <w:color w:val="auto"/>
                <w:sz w:val="20"/>
              </w:rPr>
              <w:t>The occupational health and safety    requirements of this position may include, but are not limited to:</w:t>
            </w:r>
          </w:p>
          <w:p w14:paraId="7E591157" w14:textId="77777777" w:rsidR="00495B3B" w:rsidRPr="004A64F6" w:rsidRDefault="00495B3B" w:rsidP="00495B3B">
            <w:pPr>
              <w:rPr>
                <w:rFonts w:ascii="Arial" w:hAnsi="Arial" w:cs="Arial"/>
                <w:color w:val="auto"/>
                <w:sz w:val="20"/>
              </w:rPr>
            </w:pPr>
          </w:p>
        </w:tc>
        <w:tc>
          <w:tcPr>
            <w:tcW w:w="6803" w:type="dxa"/>
            <w:shd w:val="clear" w:color="auto" w:fill="auto"/>
          </w:tcPr>
          <w:p w14:paraId="7216FB89" w14:textId="77777777" w:rsidR="00495B3B" w:rsidRPr="004A64F6" w:rsidRDefault="00495B3B" w:rsidP="008D4ED2">
            <w:pPr>
              <w:numPr>
                <w:ilvl w:val="0"/>
                <w:numId w:val="19"/>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4A64F6">
              <w:rPr>
                <w:rFonts w:ascii="Arial" w:hAnsi="Arial" w:cs="Arial"/>
                <w:color w:val="auto"/>
                <w:sz w:val="20"/>
              </w:rPr>
              <w:t>Sedentary desk work</w:t>
            </w:r>
          </w:p>
          <w:p w14:paraId="76BCBB17" w14:textId="77777777" w:rsidR="00495B3B" w:rsidRPr="004A64F6" w:rsidRDefault="00495B3B" w:rsidP="008D4ED2">
            <w:pPr>
              <w:numPr>
                <w:ilvl w:val="0"/>
                <w:numId w:val="19"/>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4A64F6">
              <w:rPr>
                <w:rFonts w:ascii="Arial" w:hAnsi="Arial" w:cs="Arial"/>
                <w:color w:val="auto"/>
                <w:sz w:val="20"/>
              </w:rPr>
              <w:t>Field work</w:t>
            </w:r>
          </w:p>
          <w:p w14:paraId="4162592B" w14:textId="77777777" w:rsidR="00495B3B" w:rsidRPr="004A64F6" w:rsidRDefault="00495B3B" w:rsidP="008D4ED2">
            <w:pPr>
              <w:numPr>
                <w:ilvl w:val="0"/>
                <w:numId w:val="19"/>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4A64F6">
              <w:rPr>
                <w:rFonts w:ascii="Arial" w:hAnsi="Arial" w:cs="Arial"/>
                <w:color w:val="auto"/>
                <w:sz w:val="20"/>
              </w:rPr>
              <w:t>Manual handling</w:t>
            </w:r>
          </w:p>
          <w:p w14:paraId="23FF4545" w14:textId="77777777" w:rsidR="00495B3B" w:rsidRPr="004A64F6" w:rsidRDefault="00495B3B" w:rsidP="008D4ED2">
            <w:pPr>
              <w:numPr>
                <w:ilvl w:val="0"/>
                <w:numId w:val="19"/>
              </w:numPr>
              <w:spacing w:line="240" w:lineRule="auto"/>
              <w:ind w:left="714" w:hanging="357"/>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4A64F6">
              <w:rPr>
                <w:rFonts w:ascii="Arial" w:hAnsi="Arial" w:cs="Arial"/>
                <w:color w:val="auto"/>
                <w:sz w:val="20"/>
              </w:rPr>
              <w:t>Emergency response work</w:t>
            </w:r>
          </w:p>
        </w:tc>
      </w:tr>
      <w:tr w:rsidR="00495B3B" w:rsidRPr="00495B3B" w14:paraId="7CD2DEBC"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3830FABC" w:rsidR="00495B3B" w:rsidRPr="004A64F6" w:rsidRDefault="00495B3B" w:rsidP="004A64F6">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51997E1A" w:rsidR="00495B3B" w:rsidRPr="00495B3B" w:rsidRDefault="00495B3B" w:rsidP="00535DD6">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495B3B" w:rsidRPr="00495B3B" w14:paraId="555B356F"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42EC8F2C"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0B847FCA"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B96B2C">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77777777"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38B01252" w14:textId="77777777" w:rsidR="004A64F6" w:rsidRPr="00495B3B" w:rsidRDefault="004A64F6" w:rsidP="004A64F6">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About the Department</w:t>
      </w:r>
    </w:p>
    <w:p w14:paraId="55BBA828" w14:textId="77777777" w:rsidR="004A64F6" w:rsidRPr="00454423" w:rsidRDefault="004A64F6" w:rsidP="004A64F6">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1B2EF49A" w14:textId="77777777" w:rsidR="004A64F6" w:rsidRPr="005763CD" w:rsidRDefault="004A64F6" w:rsidP="004A64F6">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736A8B43" w14:textId="77777777" w:rsidR="004A64F6" w:rsidRPr="005763CD" w:rsidRDefault="004A64F6" w:rsidP="004A64F6">
      <w:pPr>
        <w:spacing w:before="0" w:after="0"/>
        <w:rPr>
          <w:rFonts w:ascii="Arial" w:hAnsi="Arial" w:cs="Arial"/>
        </w:rPr>
      </w:pPr>
    </w:p>
    <w:p w14:paraId="596D88F1" w14:textId="77777777" w:rsidR="004A64F6" w:rsidRPr="005763CD" w:rsidRDefault="004A64F6" w:rsidP="004A64F6">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1" w:history="1">
        <w:r w:rsidRPr="00220147">
          <w:rPr>
            <w:rStyle w:val="Hyperlink"/>
            <w:rFonts w:ascii="Arial" w:hAnsi="Arial" w:cs="Arial"/>
            <w:lang w:eastAsia="en-US"/>
          </w:rPr>
          <w:t>www.deeca.vic.gov.au</w:t>
        </w:r>
      </w:hyperlink>
    </w:p>
    <w:p w14:paraId="5A2B6C47" w14:textId="77777777" w:rsidR="004A64F6" w:rsidRPr="00495B3B" w:rsidRDefault="004A64F6" w:rsidP="004A64F6">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4EE5BAC1" w14:textId="77777777" w:rsidR="004A64F6" w:rsidRPr="002775A7" w:rsidRDefault="004A64F6" w:rsidP="004A64F6">
      <w:pPr>
        <w:spacing w:before="0" w:after="0" w:line="240" w:lineRule="auto"/>
        <w:jc w:val="both"/>
        <w:rPr>
          <w:rFonts w:ascii="Arial" w:hAnsi="Arial" w:cs="Arial"/>
        </w:rPr>
      </w:pPr>
      <w:r w:rsidRPr="00AC1638">
        <w:rPr>
          <w:rFonts w:ascii="Arial" w:hAnsi="Arial" w:cs="Arial"/>
        </w:rPr>
        <w:t xml:space="preserve">Our values align with the core </w:t>
      </w:r>
      <w:hyperlink r:id="rId32"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023E1B6F" w14:textId="35C7349A" w:rsidR="004A64F6" w:rsidRPr="00AC1638" w:rsidRDefault="004A64F6" w:rsidP="004A64F6">
      <w:pPr>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23AF1ECF" w14:textId="77777777" w:rsidR="004A64F6" w:rsidRPr="00AC1638" w:rsidRDefault="004A64F6" w:rsidP="004A64F6">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103DA87F" w14:textId="77777777" w:rsidR="004A64F6" w:rsidRPr="00495B3B" w:rsidRDefault="004A64F6" w:rsidP="004A64F6">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2875CA95" w14:textId="77777777" w:rsidR="004A64F6" w:rsidRDefault="004A64F6" w:rsidP="004A64F6">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49E983AE" w14:textId="77777777" w:rsidR="004A64F6" w:rsidRPr="00495B3B" w:rsidRDefault="004A64F6" w:rsidP="004A64F6">
      <w:pPr>
        <w:spacing w:line="240" w:lineRule="auto"/>
        <w:contextualSpacing/>
        <w:outlineLvl w:val="1"/>
        <w:rPr>
          <w:rFonts w:ascii="Arial" w:hAnsi="Arial" w:cs="Arial"/>
          <w:color w:val="363534"/>
        </w:rPr>
      </w:pPr>
    </w:p>
    <w:p w14:paraId="1E6D83FA" w14:textId="77777777" w:rsidR="004A64F6" w:rsidRPr="00495B3B" w:rsidRDefault="004A64F6" w:rsidP="004A64F6">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6A6CD886" w14:textId="77777777" w:rsidR="004A64F6" w:rsidRPr="00495B3B" w:rsidRDefault="004A64F6" w:rsidP="004A64F6">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6CBB6A30" w14:textId="77777777" w:rsidR="004A64F6" w:rsidRPr="00495B3B" w:rsidRDefault="004A64F6" w:rsidP="004A64F6">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6CE5A7A6" w14:textId="77777777" w:rsidR="004A64F6" w:rsidRPr="00495B3B" w:rsidRDefault="004A64F6" w:rsidP="004A64F6">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415D8104" w14:textId="77777777" w:rsidR="004A64F6" w:rsidRPr="00495B3B" w:rsidRDefault="004A64F6" w:rsidP="004A64F6">
      <w:pPr>
        <w:rPr>
          <w:rFonts w:ascii="Arial" w:hAnsi="Arial" w:cs="Arial"/>
          <w:b/>
          <w:bCs/>
          <w:color w:val="363534"/>
        </w:rPr>
      </w:pPr>
      <w:r w:rsidRPr="00495B3B">
        <w:rPr>
          <w:rFonts w:ascii="Arial" w:hAnsi="Arial" w:cs="Arial"/>
          <w:b/>
          <w:bCs/>
          <w:color w:val="363534"/>
        </w:rPr>
        <w:t>Aboriginal Cultural Safety</w:t>
      </w:r>
    </w:p>
    <w:p w14:paraId="3B2B5E14" w14:textId="77777777" w:rsidR="004A64F6" w:rsidRPr="00495B3B" w:rsidRDefault="004A64F6" w:rsidP="004A64F6">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3" w:history="1">
        <w:r w:rsidRPr="726134F3">
          <w:rPr>
            <w:rStyle w:val="Hyperlink"/>
            <w:rFonts w:ascii="Arial" w:hAnsi="Arial" w:cs="Arial"/>
          </w:rPr>
          <w:t>aboriginal.employment@deeca.vic.gov.au</w:t>
        </w:r>
      </w:hyperlink>
      <w:r>
        <w:t>.</w:t>
      </w:r>
    </w:p>
    <w:p w14:paraId="09C50720" w14:textId="77777777" w:rsidR="004A64F6" w:rsidRPr="00495B3B" w:rsidRDefault="004A64F6" w:rsidP="004A64F6">
      <w:pPr>
        <w:rPr>
          <w:rFonts w:ascii="Arial" w:hAnsi="Arial" w:cs="Arial"/>
          <w:b/>
          <w:color w:val="363534"/>
          <w:szCs w:val="22"/>
        </w:rPr>
      </w:pPr>
      <w:r w:rsidRPr="00495B3B">
        <w:rPr>
          <w:rFonts w:ascii="Arial" w:hAnsi="Arial" w:cs="Arial"/>
          <w:b/>
          <w:color w:val="363534"/>
          <w:szCs w:val="22"/>
        </w:rPr>
        <w:t>Balancing your Life / Hybrid Working</w:t>
      </w:r>
    </w:p>
    <w:p w14:paraId="66AF12A4" w14:textId="77777777" w:rsidR="004A64F6" w:rsidRPr="00495B3B" w:rsidRDefault="004A64F6" w:rsidP="004A64F6">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656B0A5F" w14:textId="77777777" w:rsidR="004A64F6" w:rsidRPr="00495B3B" w:rsidRDefault="004A64F6" w:rsidP="004A64F6">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4" w:history="1">
        <w:r w:rsidRPr="00220147">
          <w:rPr>
            <w:rStyle w:val="Hyperlink"/>
            <w:rFonts w:ascii="Arial" w:eastAsia="Microsoft JhengHei" w:hAnsi="Arial" w:cs="Arial"/>
            <w:sz w:val="22"/>
            <w:szCs w:val="24"/>
            <w:lang w:eastAsia="en-US"/>
          </w:rPr>
          <w:t>customer.service@deeca.vic.gov.au</w:t>
        </w:r>
      </w:hyperlink>
    </w:p>
    <w:p w14:paraId="69B28C1E" w14:textId="3BF81E52" w:rsidR="00A14A3F" w:rsidRPr="001F70CA" w:rsidRDefault="00A14A3F" w:rsidP="004A64F6">
      <w:pPr>
        <w:keepNext/>
        <w:spacing w:before="360" w:line="240" w:lineRule="auto"/>
        <w:rPr>
          <w:rFonts w:ascii="Arial" w:hAnsi="Arial" w:cs="Arial"/>
          <w:sz w:val="28"/>
          <w:szCs w:val="28"/>
          <w:lang w:eastAsia="en-US"/>
        </w:rPr>
      </w:pPr>
    </w:p>
    <w:sectPr w:rsidR="00A14A3F" w:rsidRPr="001F70CA" w:rsidSect="007425C9">
      <w:headerReference w:type="default" r:id="rId35"/>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0C2BBBF" w14:textId="77777777" w:rsidR="00132362" w:rsidRDefault="00132362" w:rsidP="00CD157B">
      <w:pPr>
        <w:pStyle w:val="NoSpacing"/>
      </w:pPr>
    </w:p>
    <w:p w14:paraId="79A97E2D" w14:textId="77777777" w:rsidR="00132362" w:rsidRDefault="00132362"/>
  </w:endnote>
  <w:endnote w:type="continuationSeparator" w:id="0">
    <w:p w14:paraId="09A76675" w14:textId="77777777" w:rsidR="00132362" w:rsidRDefault="00132362" w:rsidP="00CD157B">
      <w:pPr>
        <w:pStyle w:val="NoSpacing"/>
      </w:pPr>
    </w:p>
    <w:p w14:paraId="76124016" w14:textId="77777777" w:rsidR="00132362" w:rsidRDefault="00132362"/>
  </w:endnote>
  <w:endnote w:type="continuationNotice" w:id="1">
    <w:p w14:paraId="47C55888" w14:textId="77777777" w:rsidR="00132362" w:rsidRDefault="00132362" w:rsidP="00CD157B">
      <w:pPr>
        <w:pStyle w:val="NoSpacing"/>
      </w:pPr>
    </w:p>
    <w:p w14:paraId="78E22A7A" w14:textId="77777777" w:rsidR="00132362" w:rsidRDefault="0013236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1132" w:type="dxa"/>
      <w:tblLayout w:type="fixed"/>
      <w:tblCellMar>
        <w:bottom w:w="284" w:type="dxa"/>
      </w:tblCellMar>
      <w:tblLook w:val="04A0" w:firstRow="1" w:lastRow="0" w:firstColumn="1" w:lastColumn="0" w:noHBand="0" w:noVBand="1"/>
    </w:tblPr>
    <w:tblGrid>
      <w:gridCol w:w="340"/>
      <w:gridCol w:w="792"/>
    </w:tblGrid>
    <w:tr w:rsidR="00A60698" w14:paraId="7F15A3E7" w14:textId="77777777" w:rsidTr="00B96B2C">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792" w:type="dxa"/>
        </w:tcPr>
        <w:p w14:paraId="2152C328" w14:textId="5C52F89A"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6729A7C7"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D488F86" w14:textId="77777777" w:rsidR="00132362" w:rsidRPr="0056073C" w:rsidRDefault="00132362" w:rsidP="005D764F">
      <w:pPr>
        <w:pStyle w:val="FootnoteSeparator"/>
      </w:pPr>
    </w:p>
    <w:p w14:paraId="03B6CE31" w14:textId="77777777" w:rsidR="00132362" w:rsidRDefault="00132362"/>
  </w:footnote>
  <w:footnote w:type="continuationSeparator" w:id="0">
    <w:p w14:paraId="7D2F1781" w14:textId="77777777" w:rsidR="00132362" w:rsidRPr="00CA30B7" w:rsidRDefault="00132362" w:rsidP="006D5A90">
      <w:pPr>
        <w:rPr>
          <w:lang w:val="en-US"/>
        </w:rPr>
      </w:pPr>
      <w:r w:rsidRPr="00CA30B7">
        <w:rPr>
          <w:lang w:val="en-US"/>
        </w:rPr>
        <w:t>_______</w:t>
      </w:r>
    </w:p>
    <w:p w14:paraId="12A5B6E3" w14:textId="77777777" w:rsidR="00132362" w:rsidRDefault="00132362"/>
  </w:footnote>
  <w:footnote w:type="continuationNotice" w:id="1">
    <w:p w14:paraId="31A4BB04" w14:textId="77777777" w:rsidR="00132362" w:rsidRDefault="00132362" w:rsidP="006D5A90"/>
    <w:p w14:paraId="17A74A51" w14:textId="77777777" w:rsidR="00132362" w:rsidRDefault="0013236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86D2B09"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406B640"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CC76411"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6274B8C"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D6D09DE" id="Hdr_Element2"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04E640B" id="Hdr_Element3"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56BA30A" id="Hdr_Element6"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08D07F9" id="Hdr_Element1"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D03D46B" id="Hdr_Element4"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DAF4CE1" id="Hdr_Element5"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6FC5C5D" id="Hdr_Element2"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F4FF2E8"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A29A922"/>
    <w:multiLevelType w:val="hybridMultilevel"/>
    <w:tmpl w:val="C0EE0496"/>
    <w:lvl w:ilvl="0" w:tplc="5AFC0956">
      <w:start w:val="1"/>
      <w:numFmt w:val="bullet"/>
      <w:lvlText w:val=""/>
      <w:lvlJc w:val="left"/>
      <w:pPr>
        <w:ind w:left="720" w:hanging="360"/>
      </w:pPr>
      <w:rPr>
        <w:rFonts w:ascii="Symbol" w:hAnsi="Symbol" w:hint="default"/>
      </w:rPr>
    </w:lvl>
    <w:lvl w:ilvl="1" w:tplc="84C4E58C">
      <w:start w:val="1"/>
      <w:numFmt w:val="bullet"/>
      <w:lvlText w:val="o"/>
      <w:lvlJc w:val="left"/>
      <w:pPr>
        <w:ind w:left="1440" w:hanging="360"/>
      </w:pPr>
      <w:rPr>
        <w:rFonts w:ascii="Courier New" w:hAnsi="Courier New" w:hint="default"/>
      </w:rPr>
    </w:lvl>
    <w:lvl w:ilvl="2" w:tplc="EF54EADE">
      <w:start w:val="1"/>
      <w:numFmt w:val="bullet"/>
      <w:lvlText w:val=""/>
      <w:lvlJc w:val="left"/>
      <w:pPr>
        <w:ind w:left="2160" w:hanging="360"/>
      </w:pPr>
      <w:rPr>
        <w:rFonts w:ascii="Wingdings" w:hAnsi="Wingdings" w:hint="default"/>
      </w:rPr>
    </w:lvl>
    <w:lvl w:ilvl="3" w:tplc="F282F5A2">
      <w:start w:val="1"/>
      <w:numFmt w:val="bullet"/>
      <w:lvlText w:val=""/>
      <w:lvlJc w:val="left"/>
      <w:pPr>
        <w:ind w:left="2880" w:hanging="360"/>
      </w:pPr>
      <w:rPr>
        <w:rFonts w:ascii="Symbol" w:hAnsi="Symbol" w:hint="default"/>
      </w:rPr>
    </w:lvl>
    <w:lvl w:ilvl="4" w:tplc="D6806324">
      <w:start w:val="1"/>
      <w:numFmt w:val="bullet"/>
      <w:lvlText w:val="o"/>
      <w:lvlJc w:val="left"/>
      <w:pPr>
        <w:ind w:left="3600" w:hanging="360"/>
      </w:pPr>
      <w:rPr>
        <w:rFonts w:ascii="Courier New" w:hAnsi="Courier New" w:hint="default"/>
      </w:rPr>
    </w:lvl>
    <w:lvl w:ilvl="5" w:tplc="F0904A66">
      <w:start w:val="1"/>
      <w:numFmt w:val="bullet"/>
      <w:lvlText w:val=""/>
      <w:lvlJc w:val="left"/>
      <w:pPr>
        <w:ind w:left="4320" w:hanging="360"/>
      </w:pPr>
      <w:rPr>
        <w:rFonts w:ascii="Wingdings" w:hAnsi="Wingdings" w:hint="default"/>
      </w:rPr>
    </w:lvl>
    <w:lvl w:ilvl="6" w:tplc="8C6EDCAE">
      <w:start w:val="1"/>
      <w:numFmt w:val="bullet"/>
      <w:lvlText w:val=""/>
      <w:lvlJc w:val="left"/>
      <w:pPr>
        <w:ind w:left="5040" w:hanging="360"/>
      </w:pPr>
      <w:rPr>
        <w:rFonts w:ascii="Symbol" w:hAnsi="Symbol" w:hint="default"/>
      </w:rPr>
    </w:lvl>
    <w:lvl w:ilvl="7" w:tplc="ACB2A0D8">
      <w:start w:val="1"/>
      <w:numFmt w:val="bullet"/>
      <w:lvlText w:val="o"/>
      <w:lvlJc w:val="left"/>
      <w:pPr>
        <w:ind w:left="5760" w:hanging="360"/>
      </w:pPr>
      <w:rPr>
        <w:rFonts w:ascii="Courier New" w:hAnsi="Courier New" w:hint="default"/>
      </w:rPr>
    </w:lvl>
    <w:lvl w:ilvl="8" w:tplc="FCD8A83E">
      <w:start w:val="1"/>
      <w:numFmt w:val="bullet"/>
      <w:lvlText w:val=""/>
      <w:lvlJc w:val="left"/>
      <w:pPr>
        <w:ind w:left="6480" w:hanging="360"/>
      </w:pPr>
      <w:rPr>
        <w:rFonts w:ascii="Wingdings" w:hAnsi="Wingdings" w:hint="default"/>
      </w:rPr>
    </w:lvl>
  </w:abstractNum>
  <w:abstractNum w:abstractNumId="3" w15:restartNumberingAfterBreak="0">
    <w:nsid w:val="0AF228D4"/>
    <w:multiLevelType w:val="hybridMultilevel"/>
    <w:tmpl w:val="9F006CB2"/>
    <w:lvl w:ilvl="0" w:tplc="72466CBE">
      <w:start w:val="1"/>
      <w:numFmt w:val="bullet"/>
      <w:lvlText w:val=""/>
      <w:lvlJc w:val="left"/>
      <w:pPr>
        <w:ind w:left="720" w:hanging="360"/>
      </w:pPr>
      <w:rPr>
        <w:rFonts w:ascii="Symbol" w:hAnsi="Symbol" w:hint="default"/>
      </w:rPr>
    </w:lvl>
    <w:lvl w:ilvl="1" w:tplc="31784E64">
      <w:start w:val="1"/>
      <w:numFmt w:val="bullet"/>
      <w:lvlText w:val="o"/>
      <w:lvlJc w:val="left"/>
      <w:pPr>
        <w:ind w:left="1440" w:hanging="360"/>
      </w:pPr>
      <w:rPr>
        <w:rFonts w:ascii="Symbol" w:hAnsi="Symbol" w:hint="default"/>
      </w:rPr>
    </w:lvl>
    <w:lvl w:ilvl="2" w:tplc="D1EE5072">
      <w:start w:val="1"/>
      <w:numFmt w:val="bullet"/>
      <w:lvlText w:val=""/>
      <w:lvlJc w:val="left"/>
      <w:pPr>
        <w:ind w:left="2160" w:hanging="360"/>
      </w:pPr>
      <w:rPr>
        <w:rFonts w:ascii="Wingdings" w:hAnsi="Wingdings" w:hint="default"/>
      </w:rPr>
    </w:lvl>
    <w:lvl w:ilvl="3" w:tplc="BBC2956A">
      <w:start w:val="1"/>
      <w:numFmt w:val="bullet"/>
      <w:lvlText w:val=""/>
      <w:lvlJc w:val="left"/>
      <w:pPr>
        <w:ind w:left="2880" w:hanging="360"/>
      </w:pPr>
      <w:rPr>
        <w:rFonts w:ascii="Symbol" w:hAnsi="Symbol" w:hint="default"/>
      </w:rPr>
    </w:lvl>
    <w:lvl w:ilvl="4" w:tplc="AA0AD9D8">
      <w:start w:val="1"/>
      <w:numFmt w:val="bullet"/>
      <w:lvlText w:val="o"/>
      <w:lvlJc w:val="left"/>
      <w:pPr>
        <w:ind w:left="3600" w:hanging="360"/>
      </w:pPr>
      <w:rPr>
        <w:rFonts w:ascii="Courier New" w:hAnsi="Courier New" w:hint="default"/>
      </w:rPr>
    </w:lvl>
    <w:lvl w:ilvl="5" w:tplc="AB543538">
      <w:start w:val="1"/>
      <w:numFmt w:val="bullet"/>
      <w:lvlText w:val=""/>
      <w:lvlJc w:val="left"/>
      <w:pPr>
        <w:ind w:left="4320" w:hanging="360"/>
      </w:pPr>
      <w:rPr>
        <w:rFonts w:ascii="Wingdings" w:hAnsi="Wingdings" w:hint="default"/>
      </w:rPr>
    </w:lvl>
    <w:lvl w:ilvl="6" w:tplc="EEFE0E8E">
      <w:start w:val="1"/>
      <w:numFmt w:val="bullet"/>
      <w:lvlText w:val=""/>
      <w:lvlJc w:val="left"/>
      <w:pPr>
        <w:ind w:left="5040" w:hanging="360"/>
      </w:pPr>
      <w:rPr>
        <w:rFonts w:ascii="Symbol" w:hAnsi="Symbol" w:hint="default"/>
      </w:rPr>
    </w:lvl>
    <w:lvl w:ilvl="7" w:tplc="B61E3A18">
      <w:start w:val="1"/>
      <w:numFmt w:val="bullet"/>
      <w:lvlText w:val="o"/>
      <w:lvlJc w:val="left"/>
      <w:pPr>
        <w:ind w:left="5760" w:hanging="360"/>
      </w:pPr>
      <w:rPr>
        <w:rFonts w:ascii="Courier New" w:hAnsi="Courier New" w:hint="default"/>
      </w:rPr>
    </w:lvl>
    <w:lvl w:ilvl="8" w:tplc="0D7E0A50">
      <w:start w:val="1"/>
      <w:numFmt w:val="bullet"/>
      <w:lvlText w:val=""/>
      <w:lvlJc w:val="left"/>
      <w:pPr>
        <w:ind w:left="6480" w:hanging="360"/>
      </w:pPr>
      <w:rPr>
        <w:rFonts w:ascii="Wingdings" w:hAnsi="Wingdings" w:hint="default"/>
      </w:rPr>
    </w:lvl>
  </w:abstractNum>
  <w:abstractNum w:abstractNumId="4"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5"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6" w15:restartNumberingAfterBreak="0">
    <w:nsid w:val="0DA4F889"/>
    <w:multiLevelType w:val="hybridMultilevel"/>
    <w:tmpl w:val="0F00B50E"/>
    <w:lvl w:ilvl="0" w:tplc="849A755E">
      <w:start w:val="1"/>
      <w:numFmt w:val="bullet"/>
      <w:lvlText w:val=""/>
      <w:lvlJc w:val="left"/>
      <w:pPr>
        <w:ind w:left="720" w:hanging="360"/>
      </w:pPr>
      <w:rPr>
        <w:rFonts w:ascii="Symbol" w:hAnsi="Symbol" w:hint="default"/>
      </w:rPr>
    </w:lvl>
    <w:lvl w:ilvl="1" w:tplc="3B800264">
      <w:start w:val="1"/>
      <w:numFmt w:val="bullet"/>
      <w:lvlText w:val="o"/>
      <w:lvlJc w:val="left"/>
      <w:pPr>
        <w:ind w:left="1440" w:hanging="360"/>
      </w:pPr>
      <w:rPr>
        <w:rFonts w:ascii="Courier New" w:hAnsi="Courier New" w:hint="default"/>
      </w:rPr>
    </w:lvl>
    <w:lvl w:ilvl="2" w:tplc="FAF4FC7A">
      <w:start w:val="1"/>
      <w:numFmt w:val="bullet"/>
      <w:lvlText w:val=""/>
      <w:lvlJc w:val="left"/>
      <w:pPr>
        <w:ind w:left="2160" w:hanging="360"/>
      </w:pPr>
      <w:rPr>
        <w:rFonts w:ascii="Wingdings" w:hAnsi="Wingdings" w:hint="default"/>
      </w:rPr>
    </w:lvl>
    <w:lvl w:ilvl="3" w:tplc="737011B6">
      <w:start w:val="1"/>
      <w:numFmt w:val="bullet"/>
      <w:lvlText w:val=""/>
      <w:lvlJc w:val="left"/>
      <w:pPr>
        <w:ind w:left="2880" w:hanging="360"/>
      </w:pPr>
      <w:rPr>
        <w:rFonts w:ascii="Symbol" w:hAnsi="Symbol" w:hint="default"/>
      </w:rPr>
    </w:lvl>
    <w:lvl w:ilvl="4" w:tplc="AF106920">
      <w:start w:val="1"/>
      <w:numFmt w:val="bullet"/>
      <w:lvlText w:val="o"/>
      <w:lvlJc w:val="left"/>
      <w:pPr>
        <w:ind w:left="3600" w:hanging="360"/>
      </w:pPr>
      <w:rPr>
        <w:rFonts w:ascii="Courier New" w:hAnsi="Courier New" w:hint="default"/>
      </w:rPr>
    </w:lvl>
    <w:lvl w:ilvl="5" w:tplc="90E2B756">
      <w:start w:val="1"/>
      <w:numFmt w:val="bullet"/>
      <w:lvlText w:val=""/>
      <w:lvlJc w:val="left"/>
      <w:pPr>
        <w:ind w:left="4320" w:hanging="360"/>
      </w:pPr>
      <w:rPr>
        <w:rFonts w:ascii="Wingdings" w:hAnsi="Wingdings" w:hint="default"/>
      </w:rPr>
    </w:lvl>
    <w:lvl w:ilvl="6" w:tplc="D1343526">
      <w:start w:val="1"/>
      <w:numFmt w:val="bullet"/>
      <w:lvlText w:val=""/>
      <w:lvlJc w:val="left"/>
      <w:pPr>
        <w:ind w:left="5040" w:hanging="360"/>
      </w:pPr>
      <w:rPr>
        <w:rFonts w:ascii="Symbol" w:hAnsi="Symbol" w:hint="default"/>
      </w:rPr>
    </w:lvl>
    <w:lvl w:ilvl="7" w:tplc="7FDEEDA0">
      <w:start w:val="1"/>
      <w:numFmt w:val="bullet"/>
      <w:lvlText w:val="o"/>
      <w:lvlJc w:val="left"/>
      <w:pPr>
        <w:ind w:left="5760" w:hanging="360"/>
      </w:pPr>
      <w:rPr>
        <w:rFonts w:ascii="Courier New" w:hAnsi="Courier New" w:hint="default"/>
      </w:rPr>
    </w:lvl>
    <w:lvl w:ilvl="8" w:tplc="A0743108">
      <w:start w:val="1"/>
      <w:numFmt w:val="bullet"/>
      <w:lvlText w:val=""/>
      <w:lvlJc w:val="left"/>
      <w:pPr>
        <w:ind w:left="6480" w:hanging="360"/>
      </w:pPr>
      <w:rPr>
        <w:rFonts w:ascii="Wingdings" w:hAnsi="Wingdings" w:hint="default"/>
      </w:rPr>
    </w:lvl>
  </w:abstractNum>
  <w:abstractNum w:abstractNumId="7"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0"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 w15:restartNumberingAfterBreak="0">
    <w:nsid w:val="1C117859"/>
    <w:multiLevelType w:val="hybridMultilevel"/>
    <w:tmpl w:val="8CF04AF4"/>
    <w:lvl w:ilvl="0" w:tplc="963AA700">
      <w:start w:val="1"/>
      <w:numFmt w:val="bullet"/>
      <w:lvlText w:val=""/>
      <w:lvlJc w:val="left"/>
      <w:pPr>
        <w:tabs>
          <w:tab w:val="num" w:pos="720"/>
        </w:tabs>
        <w:ind w:left="720" w:hanging="360"/>
      </w:pPr>
      <w:rPr>
        <w:rFonts w:ascii="Symbol" w:hAnsi="Symbol" w:hint="default"/>
        <w:sz w:val="20"/>
      </w:rPr>
    </w:lvl>
    <w:lvl w:ilvl="1" w:tplc="1602B576" w:tentative="1">
      <w:start w:val="1"/>
      <w:numFmt w:val="bullet"/>
      <w:lvlText w:val=""/>
      <w:lvlJc w:val="left"/>
      <w:pPr>
        <w:tabs>
          <w:tab w:val="num" w:pos="1440"/>
        </w:tabs>
        <w:ind w:left="1440" w:hanging="360"/>
      </w:pPr>
      <w:rPr>
        <w:rFonts w:ascii="Symbol" w:hAnsi="Symbol" w:hint="default"/>
        <w:sz w:val="20"/>
      </w:rPr>
    </w:lvl>
    <w:lvl w:ilvl="2" w:tplc="FB62A74C" w:tentative="1">
      <w:start w:val="1"/>
      <w:numFmt w:val="bullet"/>
      <w:lvlText w:val=""/>
      <w:lvlJc w:val="left"/>
      <w:pPr>
        <w:tabs>
          <w:tab w:val="num" w:pos="2160"/>
        </w:tabs>
        <w:ind w:left="2160" w:hanging="360"/>
      </w:pPr>
      <w:rPr>
        <w:rFonts w:ascii="Symbol" w:hAnsi="Symbol" w:hint="default"/>
        <w:sz w:val="20"/>
      </w:rPr>
    </w:lvl>
    <w:lvl w:ilvl="3" w:tplc="88780DBE" w:tentative="1">
      <w:start w:val="1"/>
      <w:numFmt w:val="bullet"/>
      <w:lvlText w:val=""/>
      <w:lvlJc w:val="left"/>
      <w:pPr>
        <w:tabs>
          <w:tab w:val="num" w:pos="2880"/>
        </w:tabs>
        <w:ind w:left="2880" w:hanging="360"/>
      </w:pPr>
      <w:rPr>
        <w:rFonts w:ascii="Symbol" w:hAnsi="Symbol" w:hint="default"/>
        <w:sz w:val="20"/>
      </w:rPr>
    </w:lvl>
    <w:lvl w:ilvl="4" w:tplc="B09CE0BE" w:tentative="1">
      <w:start w:val="1"/>
      <w:numFmt w:val="bullet"/>
      <w:lvlText w:val=""/>
      <w:lvlJc w:val="left"/>
      <w:pPr>
        <w:tabs>
          <w:tab w:val="num" w:pos="3600"/>
        </w:tabs>
        <w:ind w:left="3600" w:hanging="360"/>
      </w:pPr>
      <w:rPr>
        <w:rFonts w:ascii="Symbol" w:hAnsi="Symbol" w:hint="default"/>
        <w:sz w:val="20"/>
      </w:rPr>
    </w:lvl>
    <w:lvl w:ilvl="5" w:tplc="6002B7B0" w:tentative="1">
      <w:start w:val="1"/>
      <w:numFmt w:val="bullet"/>
      <w:lvlText w:val=""/>
      <w:lvlJc w:val="left"/>
      <w:pPr>
        <w:tabs>
          <w:tab w:val="num" w:pos="4320"/>
        </w:tabs>
        <w:ind w:left="4320" w:hanging="360"/>
      </w:pPr>
      <w:rPr>
        <w:rFonts w:ascii="Symbol" w:hAnsi="Symbol" w:hint="default"/>
        <w:sz w:val="20"/>
      </w:rPr>
    </w:lvl>
    <w:lvl w:ilvl="6" w:tplc="822AF940" w:tentative="1">
      <w:start w:val="1"/>
      <w:numFmt w:val="bullet"/>
      <w:lvlText w:val=""/>
      <w:lvlJc w:val="left"/>
      <w:pPr>
        <w:tabs>
          <w:tab w:val="num" w:pos="5040"/>
        </w:tabs>
        <w:ind w:left="5040" w:hanging="360"/>
      </w:pPr>
      <w:rPr>
        <w:rFonts w:ascii="Symbol" w:hAnsi="Symbol" w:hint="default"/>
        <w:sz w:val="20"/>
      </w:rPr>
    </w:lvl>
    <w:lvl w:ilvl="7" w:tplc="D6AAC944" w:tentative="1">
      <w:start w:val="1"/>
      <w:numFmt w:val="bullet"/>
      <w:lvlText w:val=""/>
      <w:lvlJc w:val="left"/>
      <w:pPr>
        <w:tabs>
          <w:tab w:val="num" w:pos="5760"/>
        </w:tabs>
        <w:ind w:left="5760" w:hanging="360"/>
      </w:pPr>
      <w:rPr>
        <w:rFonts w:ascii="Symbol" w:hAnsi="Symbol" w:hint="default"/>
        <w:sz w:val="20"/>
      </w:rPr>
    </w:lvl>
    <w:lvl w:ilvl="8" w:tplc="C2FCE73C"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3" w15:restartNumberingAfterBreak="0">
    <w:nsid w:val="1E9F76CD"/>
    <w:multiLevelType w:val="hybridMultilevel"/>
    <w:tmpl w:val="E1C87222"/>
    <w:lvl w:ilvl="0" w:tplc="93EA216C">
      <w:start w:val="1"/>
      <w:numFmt w:val="bullet"/>
      <w:lvlText w:val=""/>
      <w:lvlJc w:val="left"/>
      <w:pPr>
        <w:tabs>
          <w:tab w:val="num" w:pos="720"/>
        </w:tabs>
        <w:ind w:left="720" w:hanging="360"/>
      </w:pPr>
      <w:rPr>
        <w:rFonts w:ascii="Symbol" w:hAnsi="Symbol" w:hint="default"/>
        <w:sz w:val="20"/>
      </w:rPr>
    </w:lvl>
    <w:lvl w:ilvl="1" w:tplc="6D80576A" w:tentative="1">
      <w:start w:val="1"/>
      <w:numFmt w:val="bullet"/>
      <w:lvlText w:val=""/>
      <w:lvlJc w:val="left"/>
      <w:pPr>
        <w:tabs>
          <w:tab w:val="num" w:pos="1440"/>
        </w:tabs>
        <w:ind w:left="1440" w:hanging="360"/>
      </w:pPr>
      <w:rPr>
        <w:rFonts w:ascii="Symbol" w:hAnsi="Symbol" w:hint="default"/>
        <w:sz w:val="20"/>
      </w:rPr>
    </w:lvl>
    <w:lvl w:ilvl="2" w:tplc="150CD3B0" w:tentative="1">
      <w:start w:val="1"/>
      <w:numFmt w:val="bullet"/>
      <w:lvlText w:val=""/>
      <w:lvlJc w:val="left"/>
      <w:pPr>
        <w:tabs>
          <w:tab w:val="num" w:pos="2160"/>
        </w:tabs>
        <w:ind w:left="2160" w:hanging="360"/>
      </w:pPr>
      <w:rPr>
        <w:rFonts w:ascii="Symbol" w:hAnsi="Symbol" w:hint="default"/>
        <w:sz w:val="20"/>
      </w:rPr>
    </w:lvl>
    <w:lvl w:ilvl="3" w:tplc="C64E1DC4" w:tentative="1">
      <w:start w:val="1"/>
      <w:numFmt w:val="bullet"/>
      <w:lvlText w:val=""/>
      <w:lvlJc w:val="left"/>
      <w:pPr>
        <w:tabs>
          <w:tab w:val="num" w:pos="2880"/>
        </w:tabs>
        <w:ind w:left="2880" w:hanging="360"/>
      </w:pPr>
      <w:rPr>
        <w:rFonts w:ascii="Symbol" w:hAnsi="Symbol" w:hint="default"/>
        <w:sz w:val="20"/>
      </w:rPr>
    </w:lvl>
    <w:lvl w:ilvl="4" w:tplc="5F8E369E" w:tentative="1">
      <w:start w:val="1"/>
      <w:numFmt w:val="bullet"/>
      <w:lvlText w:val=""/>
      <w:lvlJc w:val="left"/>
      <w:pPr>
        <w:tabs>
          <w:tab w:val="num" w:pos="3600"/>
        </w:tabs>
        <w:ind w:left="3600" w:hanging="360"/>
      </w:pPr>
      <w:rPr>
        <w:rFonts w:ascii="Symbol" w:hAnsi="Symbol" w:hint="default"/>
        <w:sz w:val="20"/>
      </w:rPr>
    </w:lvl>
    <w:lvl w:ilvl="5" w:tplc="9594DA70" w:tentative="1">
      <w:start w:val="1"/>
      <w:numFmt w:val="bullet"/>
      <w:lvlText w:val=""/>
      <w:lvlJc w:val="left"/>
      <w:pPr>
        <w:tabs>
          <w:tab w:val="num" w:pos="4320"/>
        </w:tabs>
        <w:ind w:left="4320" w:hanging="360"/>
      </w:pPr>
      <w:rPr>
        <w:rFonts w:ascii="Symbol" w:hAnsi="Symbol" w:hint="default"/>
        <w:sz w:val="20"/>
      </w:rPr>
    </w:lvl>
    <w:lvl w:ilvl="6" w:tplc="7DE0945C" w:tentative="1">
      <w:start w:val="1"/>
      <w:numFmt w:val="bullet"/>
      <w:lvlText w:val=""/>
      <w:lvlJc w:val="left"/>
      <w:pPr>
        <w:tabs>
          <w:tab w:val="num" w:pos="5040"/>
        </w:tabs>
        <w:ind w:left="5040" w:hanging="360"/>
      </w:pPr>
      <w:rPr>
        <w:rFonts w:ascii="Symbol" w:hAnsi="Symbol" w:hint="default"/>
        <w:sz w:val="20"/>
      </w:rPr>
    </w:lvl>
    <w:lvl w:ilvl="7" w:tplc="045C8ADC" w:tentative="1">
      <w:start w:val="1"/>
      <w:numFmt w:val="bullet"/>
      <w:lvlText w:val=""/>
      <w:lvlJc w:val="left"/>
      <w:pPr>
        <w:tabs>
          <w:tab w:val="num" w:pos="5760"/>
        </w:tabs>
        <w:ind w:left="5760" w:hanging="360"/>
      </w:pPr>
      <w:rPr>
        <w:rFonts w:ascii="Symbol" w:hAnsi="Symbol" w:hint="default"/>
        <w:sz w:val="20"/>
      </w:rPr>
    </w:lvl>
    <w:lvl w:ilvl="8" w:tplc="8404F50C"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5" w15:restartNumberingAfterBreak="0">
    <w:nsid w:val="28B25CBF"/>
    <w:multiLevelType w:val="multilevel"/>
    <w:tmpl w:val="C6BCC9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7"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8"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9"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0"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1"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2"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4"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5"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8"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0"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1"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2"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3"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4"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5"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6"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7"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8"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9"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0"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1"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2" w15:restartNumberingAfterBreak="0">
    <w:nsid w:val="603476C7"/>
    <w:multiLevelType w:val="hybridMultilevel"/>
    <w:tmpl w:val="21340F84"/>
    <w:lvl w:ilvl="0" w:tplc="B57CD854">
      <w:start w:val="1"/>
      <w:numFmt w:val="bullet"/>
      <w:lvlText w:val=""/>
      <w:lvlJc w:val="left"/>
      <w:pPr>
        <w:tabs>
          <w:tab w:val="num" w:pos="360"/>
        </w:tabs>
        <w:ind w:left="360" w:hanging="360"/>
      </w:pPr>
      <w:rPr>
        <w:rFonts w:ascii="Symbol" w:hAnsi="Symbol" w:hint="default"/>
        <w:sz w:val="20"/>
      </w:rPr>
    </w:lvl>
    <w:lvl w:ilvl="1" w:tplc="A2B8F4B0" w:tentative="1">
      <w:start w:val="1"/>
      <w:numFmt w:val="bullet"/>
      <w:lvlText w:val=""/>
      <w:lvlJc w:val="left"/>
      <w:pPr>
        <w:tabs>
          <w:tab w:val="num" w:pos="1080"/>
        </w:tabs>
        <w:ind w:left="1080" w:hanging="360"/>
      </w:pPr>
      <w:rPr>
        <w:rFonts w:ascii="Symbol" w:hAnsi="Symbol" w:hint="default"/>
        <w:sz w:val="20"/>
      </w:rPr>
    </w:lvl>
    <w:lvl w:ilvl="2" w:tplc="AFD2AAD0" w:tentative="1">
      <w:start w:val="1"/>
      <w:numFmt w:val="bullet"/>
      <w:lvlText w:val=""/>
      <w:lvlJc w:val="left"/>
      <w:pPr>
        <w:tabs>
          <w:tab w:val="num" w:pos="1800"/>
        </w:tabs>
        <w:ind w:left="1800" w:hanging="360"/>
      </w:pPr>
      <w:rPr>
        <w:rFonts w:ascii="Symbol" w:hAnsi="Symbol" w:hint="default"/>
        <w:sz w:val="20"/>
      </w:rPr>
    </w:lvl>
    <w:lvl w:ilvl="3" w:tplc="84703462" w:tentative="1">
      <w:start w:val="1"/>
      <w:numFmt w:val="bullet"/>
      <w:lvlText w:val=""/>
      <w:lvlJc w:val="left"/>
      <w:pPr>
        <w:tabs>
          <w:tab w:val="num" w:pos="2520"/>
        </w:tabs>
        <w:ind w:left="2520" w:hanging="360"/>
      </w:pPr>
      <w:rPr>
        <w:rFonts w:ascii="Symbol" w:hAnsi="Symbol" w:hint="default"/>
        <w:sz w:val="20"/>
      </w:rPr>
    </w:lvl>
    <w:lvl w:ilvl="4" w:tplc="0B8C5090" w:tentative="1">
      <w:start w:val="1"/>
      <w:numFmt w:val="bullet"/>
      <w:lvlText w:val=""/>
      <w:lvlJc w:val="left"/>
      <w:pPr>
        <w:tabs>
          <w:tab w:val="num" w:pos="3240"/>
        </w:tabs>
        <w:ind w:left="3240" w:hanging="360"/>
      </w:pPr>
      <w:rPr>
        <w:rFonts w:ascii="Symbol" w:hAnsi="Symbol" w:hint="default"/>
        <w:sz w:val="20"/>
      </w:rPr>
    </w:lvl>
    <w:lvl w:ilvl="5" w:tplc="05D4F6E6" w:tentative="1">
      <w:start w:val="1"/>
      <w:numFmt w:val="bullet"/>
      <w:lvlText w:val=""/>
      <w:lvlJc w:val="left"/>
      <w:pPr>
        <w:tabs>
          <w:tab w:val="num" w:pos="3960"/>
        </w:tabs>
        <w:ind w:left="3960" w:hanging="360"/>
      </w:pPr>
      <w:rPr>
        <w:rFonts w:ascii="Symbol" w:hAnsi="Symbol" w:hint="default"/>
        <w:sz w:val="20"/>
      </w:rPr>
    </w:lvl>
    <w:lvl w:ilvl="6" w:tplc="788C0B2A" w:tentative="1">
      <w:start w:val="1"/>
      <w:numFmt w:val="bullet"/>
      <w:lvlText w:val=""/>
      <w:lvlJc w:val="left"/>
      <w:pPr>
        <w:tabs>
          <w:tab w:val="num" w:pos="4680"/>
        </w:tabs>
        <w:ind w:left="4680" w:hanging="360"/>
      </w:pPr>
      <w:rPr>
        <w:rFonts w:ascii="Symbol" w:hAnsi="Symbol" w:hint="default"/>
        <w:sz w:val="20"/>
      </w:rPr>
    </w:lvl>
    <w:lvl w:ilvl="7" w:tplc="8D1840BE" w:tentative="1">
      <w:start w:val="1"/>
      <w:numFmt w:val="bullet"/>
      <w:lvlText w:val=""/>
      <w:lvlJc w:val="left"/>
      <w:pPr>
        <w:tabs>
          <w:tab w:val="num" w:pos="5400"/>
        </w:tabs>
        <w:ind w:left="5400" w:hanging="360"/>
      </w:pPr>
      <w:rPr>
        <w:rFonts w:ascii="Symbol" w:hAnsi="Symbol" w:hint="default"/>
        <w:sz w:val="20"/>
      </w:rPr>
    </w:lvl>
    <w:lvl w:ilvl="8" w:tplc="425C1754" w:tentative="1">
      <w:start w:val="1"/>
      <w:numFmt w:val="bullet"/>
      <w:lvlText w:val=""/>
      <w:lvlJc w:val="left"/>
      <w:pPr>
        <w:tabs>
          <w:tab w:val="num" w:pos="6120"/>
        </w:tabs>
        <w:ind w:left="6120" w:hanging="360"/>
      </w:pPr>
      <w:rPr>
        <w:rFonts w:ascii="Symbol" w:hAnsi="Symbol" w:hint="default"/>
        <w:sz w:val="20"/>
      </w:rPr>
    </w:lvl>
  </w:abstractNum>
  <w:abstractNum w:abstractNumId="43"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4"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5"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6"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7"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8"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9"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0"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490487781">
    <w:abstractNumId w:val="2"/>
  </w:num>
  <w:num w:numId="2" w16cid:durableId="1128745877">
    <w:abstractNumId w:val="14"/>
  </w:num>
  <w:num w:numId="3" w16cid:durableId="170411264">
    <w:abstractNumId w:val="41"/>
  </w:num>
  <w:num w:numId="4" w16cid:durableId="985085104">
    <w:abstractNumId w:val="12"/>
  </w:num>
  <w:num w:numId="5" w16cid:durableId="1872112631">
    <w:abstractNumId w:val="16"/>
  </w:num>
  <w:num w:numId="6" w16cid:durableId="336812815">
    <w:abstractNumId w:val="27"/>
  </w:num>
  <w:num w:numId="7" w16cid:durableId="155153463">
    <w:abstractNumId w:val="0"/>
  </w:num>
  <w:num w:numId="8" w16cid:durableId="1428236886">
    <w:abstractNumId w:val="30"/>
  </w:num>
  <w:num w:numId="9" w16cid:durableId="103154041">
    <w:abstractNumId w:val="32"/>
  </w:num>
  <w:num w:numId="10" w16cid:durableId="1308436166">
    <w:abstractNumId w:val="29"/>
  </w:num>
  <w:num w:numId="11" w16cid:durableId="1335643199">
    <w:abstractNumId w:val="39"/>
  </w:num>
  <w:num w:numId="12" w16cid:durableId="1160577431">
    <w:abstractNumId w:val="31"/>
  </w:num>
  <w:num w:numId="13" w16cid:durableId="1673139647">
    <w:abstractNumId w:val="20"/>
  </w:num>
  <w:num w:numId="14" w16cid:durableId="1742215375">
    <w:abstractNumId w:val="49"/>
  </w:num>
  <w:num w:numId="15" w16cid:durableId="664823544">
    <w:abstractNumId w:val="46"/>
  </w:num>
  <w:num w:numId="16" w16cid:durableId="979774751">
    <w:abstractNumId w:val="17"/>
  </w:num>
  <w:num w:numId="17" w16cid:durableId="1149785811">
    <w:abstractNumId w:val="35"/>
  </w:num>
  <w:num w:numId="18" w16cid:durableId="729228463">
    <w:abstractNumId w:val="7"/>
  </w:num>
  <w:num w:numId="19" w16cid:durableId="322781625">
    <w:abstractNumId w:val="28"/>
  </w:num>
  <w:num w:numId="20" w16cid:durableId="1316449132">
    <w:abstractNumId w:val="42"/>
  </w:num>
  <w:num w:numId="21" w16cid:durableId="836576305">
    <w:abstractNumId w:val="15"/>
  </w:num>
  <w:num w:numId="22" w16cid:durableId="1865360610">
    <w:abstractNumId w:val="13"/>
  </w:num>
  <w:num w:numId="23" w16cid:durableId="86117182">
    <w:abstractNumId w:val="11"/>
  </w:num>
  <w:num w:numId="24" w16cid:durableId="1048991226">
    <w:abstractNumId w:val="3"/>
  </w:num>
  <w:num w:numId="25" w16cid:durableId="2133353825">
    <w:abstractNumId w:val="6"/>
  </w:num>
  <w:numIdMacAtCleanup w:val="2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87C"/>
    <w:rsid w:val="00001D81"/>
    <w:rsid w:val="00002691"/>
    <w:rsid w:val="00003260"/>
    <w:rsid w:val="000035F6"/>
    <w:rsid w:val="00004327"/>
    <w:rsid w:val="00004810"/>
    <w:rsid w:val="00004A68"/>
    <w:rsid w:val="00004EEE"/>
    <w:rsid w:val="000058A9"/>
    <w:rsid w:val="00005CCD"/>
    <w:rsid w:val="00006884"/>
    <w:rsid w:val="000068CA"/>
    <w:rsid w:val="0000712F"/>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27767"/>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3D60"/>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3F3"/>
    <w:rsid w:val="00086400"/>
    <w:rsid w:val="0008678B"/>
    <w:rsid w:val="00086BBF"/>
    <w:rsid w:val="00086C5B"/>
    <w:rsid w:val="00086EBB"/>
    <w:rsid w:val="00087019"/>
    <w:rsid w:val="00087157"/>
    <w:rsid w:val="0008765C"/>
    <w:rsid w:val="00087AA2"/>
    <w:rsid w:val="00087CE5"/>
    <w:rsid w:val="00087DBC"/>
    <w:rsid w:val="0009026C"/>
    <w:rsid w:val="00090C31"/>
    <w:rsid w:val="00090CB5"/>
    <w:rsid w:val="00090D68"/>
    <w:rsid w:val="0009129D"/>
    <w:rsid w:val="000913B9"/>
    <w:rsid w:val="00091C6D"/>
    <w:rsid w:val="00091C90"/>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96C"/>
    <w:rsid w:val="000D5CE1"/>
    <w:rsid w:val="000D6417"/>
    <w:rsid w:val="000D6482"/>
    <w:rsid w:val="000D66AF"/>
    <w:rsid w:val="000D7227"/>
    <w:rsid w:val="000D73BF"/>
    <w:rsid w:val="000D73C9"/>
    <w:rsid w:val="000D7514"/>
    <w:rsid w:val="000D752F"/>
    <w:rsid w:val="000D7AF3"/>
    <w:rsid w:val="000D7F5B"/>
    <w:rsid w:val="000E0068"/>
    <w:rsid w:val="000E1777"/>
    <w:rsid w:val="000E2369"/>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175"/>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362"/>
    <w:rsid w:val="00132534"/>
    <w:rsid w:val="00132ECF"/>
    <w:rsid w:val="00133CEB"/>
    <w:rsid w:val="00133DA1"/>
    <w:rsid w:val="00133EF1"/>
    <w:rsid w:val="00133FBF"/>
    <w:rsid w:val="00134222"/>
    <w:rsid w:val="001347AD"/>
    <w:rsid w:val="00134985"/>
    <w:rsid w:val="001359FC"/>
    <w:rsid w:val="00135A21"/>
    <w:rsid w:val="0013609B"/>
    <w:rsid w:val="001369F7"/>
    <w:rsid w:val="00136DBE"/>
    <w:rsid w:val="001378AA"/>
    <w:rsid w:val="00137A24"/>
    <w:rsid w:val="00137E68"/>
    <w:rsid w:val="001406CA"/>
    <w:rsid w:val="00140841"/>
    <w:rsid w:val="001417FF"/>
    <w:rsid w:val="00141FDF"/>
    <w:rsid w:val="00142793"/>
    <w:rsid w:val="00142974"/>
    <w:rsid w:val="00143CE6"/>
    <w:rsid w:val="0014423E"/>
    <w:rsid w:val="00144787"/>
    <w:rsid w:val="00145F74"/>
    <w:rsid w:val="0014604E"/>
    <w:rsid w:val="00146431"/>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80B"/>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6CD9"/>
    <w:rsid w:val="001E70EA"/>
    <w:rsid w:val="001E7FE0"/>
    <w:rsid w:val="001F0748"/>
    <w:rsid w:val="001F0A72"/>
    <w:rsid w:val="001F2252"/>
    <w:rsid w:val="001F2907"/>
    <w:rsid w:val="001F29B1"/>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0CA"/>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3937A"/>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4B9A"/>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501"/>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4A8"/>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335A"/>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3FB7"/>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8AC"/>
    <w:rsid w:val="00386B09"/>
    <w:rsid w:val="00386D61"/>
    <w:rsid w:val="00386E62"/>
    <w:rsid w:val="00387193"/>
    <w:rsid w:val="003911E0"/>
    <w:rsid w:val="003912A1"/>
    <w:rsid w:val="0039187A"/>
    <w:rsid w:val="00392593"/>
    <w:rsid w:val="00392B47"/>
    <w:rsid w:val="00392F4B"/>
    <w:rsid w:val="00393FAA"/>
    <w:rsid w:val="0039415F"/>
    <w:rsid w:val="00394307"/>
    <w:rsid w:val="0039477E"/>
    <w:rsid w:val="00394873"/>
    <w:rsid w:val="003948BD"/>
    <w:rsid w:val="00395144"/>
    <w:rsid w:val="003954A4"/>
    <w:rsid w:val="003960A6"/>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C7E24"/>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272"/>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64C"/>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06B"/>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795"/>
    <w:rsid w:val="00461991"/>
    <w:rsid w:val="004620C7"/>
    <w:rsid w:val="00462C55"/>
    <w:rsid w:val="00463436"/>
    <w:rsid w:val="00463E1E"/>
    <w:rsid w:val="0046413C"/>
    <w:rsid w:val="004646F8"/>
    <w:rsid w:val="00464A44"/>
    <w:rsid w:val="00464BC2"/>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624"/>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202"/>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4F6"/>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27F"/>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38AF"/>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5DD6"/>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33"/>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2B"/>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6A3"/>
    <w:rsid w:val="005A273A"/>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2D88"/>
    <w:rsid w:val="005E380B"/>
    <w:rsid w:val="005E3C28"/>
    <w:rsid w:val="005E3F3A"/>
    <w:rsid w:val="005E4EEA"/>
    <w:rsid w:val="005E6040"/>
    <w:rsid w:val="005E69D4"/>
    <w:rsid w:val="005E6A8D"/>
    <w:rsid w:val="005E7A2A"/>
    <w:rsid w:val="005E7C89"/>
    <w:rsid w:val="005E7E31"/>
    <w:rsid w:val="005F0A4C"/>
    <w:rsid w:val="005F15E0"/>
    <w:rsid w:val="005F1870"/>
    <w:rsid w:val="005F187E"/>
    <w:rsid w:val="005F272A"/>
    <w:rsid w:val="005F277D"/>
    <w:rsid w:val="005F2947"/>
    <w:rsid w:val="005F2CA7"/>
    <w:rsid w:val="005F2FD2"/>
    <w:rsid w:val="005F38F7"/>
    <w:rsid w:val="005F3ACF"/>
    <w:rsid w:val="005F3BFD"/>
    <w:rsid w:val="005F422E"/>
    <w:rsid w:val="005F47A7"/>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0FA5"/>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30DF"/>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3B"/>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6CB"/>
    <w:rsid w:val="006A7F85"/>
    <w:rsid w:val="006B0408"/>
    <w:rsid w:val="006B05D1"/>
    <w:rsid w:val="006B0971"/>
    <w:rsid w:val="006B0B27"/>
    <w:rsid w:val="006B17C7"/>
    <w:rsid w:val="006B1823"/>
    <w:rsid w:val="006B190F"/>
    <w:rsid w:val="006B286A"/>
    <w:rsid w:val="006B2DE8"/>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0E99"/>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569"/>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C03"/>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2D61"/>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060"/>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17C02"/>
    <w:rsid w:val="00817E14"/>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2DB7"/>
    <w:rsid w:val="008338F1"/>
    <w:rsid w:val="00833F28"/>
    <w:rsid w:val="008343EF"/>
    <w:rsid w:val="008346EA"/>
    <w:rsid w:val="00834C64"/>
    <w:rsid w:val="00834EE1"/>
    <w:rsid w:val="00834F75"/>
    <w:rsid w:val="008351FE"/>
    <w:rsid w:val="00835590"/>
    <w:rsid w:val="00835C6A"/>
    <w:rsid w:val="00836163"/>
    <w:rsid w:val="008362A6"/>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5B60"/>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65BE"/>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1C3"/>
    <w:rsid w:val="0089732D"/>
    <w:rsid w:val="0089760C"/>
    <w:rsid w:val="008A0667"/>
    <w:rsid w:val="008A0727"/>
    <w:rsid w:val="008A0940"/>
    <w:rsid w:val="008A17BE"/>
    <w:rsid w:val="008A17C5"/>
    <w:rsid w:val="008A19B9"/>
    <w:rsid w:val="008A27F2"/>
    <w:rsid w:val="008A2815"/>
    <w:rsid w:val="008A2A93"/>
    <w:rsid w:val="008A2E7A"/>
    <w:rsid w:val="008A2FF2"/>
    <w:rsid w:val="008A3B5D"/>
    <w:rsid w:val="008A3FCD"/>
    <w:rsid w:val="008A45F2"/>
    <w:rsid w:val="008A490F"/>
    <w:rsid w:val="008A4B37"/>
    <w:rsid w:val="008A4E0D"/>
    <w:rsid w:val="008A543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4ED2"/>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807"/>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26F"/>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57F93"/>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7D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77F74"/>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874FF"/>
    <w:rsid w:val="00987653"/>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733"/>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21A"/>
    <w:rsid w:val="00A94789"/>
    <w:rsid w:val="00A9596E"/>
    <w:rsid w:val="00A95EFD"/>
    <w:rsid w:val="00A95F86"/>
    <w:rsid w:val="00A96357"/>
    <w:rsid w:val="00A9679B"/>
    <w:rsid w:val="00A96887"/>
    <w:rsid w:val="00A97304"/>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315"/>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1F0"/>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E28"/>
    <w:rsid w:val="00B13A64"/>
    <w:rsid w:val="00B149D2"/>
    <w:rsid w:val="00B15095"/>
    <w:rsid w:val="00B15554"/>
    <w:rsid w:val="00B15AA7"/>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B16"/>
    <w:rsid w:val="00B43D8E"/>
    <w:rsid w:val="00B43FF7"/>
    <w:rsid w:val="00B4458D"/>
    <w:rsid w:val="00B44EB6"/>
    <w:rsid w:val="00B45695"/>
    <w:rsid w:val="00B45BB7"/>
    <w:rsid w:val="00B4601B"/>
    <w:rsid w:val="00B4644D"/>
    <w:rsid w:val="00B46913"/>
    <w:rsid w:val="00B46943"/>
    <w:rsid w:val="00B47309"/>
    <w:rsid w:val="00B47812"/>
    <w:rsid w:val="00B5062C"/>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973"/>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5D13"/>
    <w:rsid w:val="00B96973"/>
    <w:rsid w:val="00B96B2C"/>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136"/>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5A3"/>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027"/>
    <w:rsid w:val="00C14649"/>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75E"/>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6BAD"/>
    <w:rsid w:val="00C47369"/>
    <w:rsid w:val="00C4752A"/>
    <w:rsid w:val="00C4780E"/>
    <w:rsid w:val="00C47920"/>
    <w:rsid w:val="00C47E51"/>
    <w:rsid w:val="00C503CB"/>
    <w:rsid w:val="00C506AA"/>
    <w:rsid w:val="00C50C02"/>
    <w:rsid w:val="00C5185F"/>
    <w:rsid w:val="00C51BF8"/>
    <w:rsid w:val="00C52EF1"/>
    <w:rsid w:val="00C535D4"/>
    <w:rsid w:val="00C53E10"/>
    <w:rsid w:val="00C547ED"/>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734"/>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51"/>
    <w:rsid w:val="00C829D9"/>
    <w:rsid w:val="00C82BE1"/>
    <w:rsid w:val="00C82D8F"/>
    <w:rsid w:val="00C82FED"/>
    <w:rsid w:val="00C833AA"/>
    <w:rsid w:val="00C836BA"/>
    <w:rsid w:val="00C836BE"/>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83D"/>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59C5"/>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4F4B"/>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C3B"/>
    <w:rsid w:val="00CD7E51"/>
    <w:rsid w:val="00CD7E93"/>
    <w:rsid w:val="00CD7ED1"/>
    <w:rsid w:val="00CE0671"/>
    <w:rsid w:val="00CE0AEB"/>
    <w:rsid w:val="00CE0C94"/>
    <w:rsid w:val="00CE0D01"/>
    <w:rsid w:val="00CE156E"/>
    <w:rsid w:val="00CE1ED6"/>
    <w:rsid w:val="00CE23A4"/>
    <w:rsid w:val="00CE2BB8"/>
    <w:rsid w:val="00CE3230"/>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115"/>
    <w:rsid w:val="00D006A6"/>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6E94"/>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BA0"/>
    <w:rsid w:val="00D57DDF"/>
    <w:rsid w:val="00D60604"/>
    <w:rsid w:val="00D61FAE"/>
    <w:rsid w:val="00D6253D"/>
    <w:rsid w:val="00D6289B"/>
    <w:rsid w:val="00D62EEE"/>
    <w:rsid w:val="00D63133"/>
    <w:rsid w:val="00D6390E"/>
    <w:rsid w:val="00D6471F"/>
    <w:rsid w:val="00D64ADC"/>
    <w:rsid w:val="00D64B09"/>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171"/>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47EC9"/>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890"/>
    <w:rsid w:val="00E749E2"/>
    <w:rsid w:val="00E74E1E"/>
    <w:rsid w:val="00E74E26"/>
    <w:rsid w:val="00E75213"/>
    <w:rsid w:val="00E75522"/>
    <w:rsid w:val="00E757C4"/>
    <w:rsid w:val="00E75952"/>
    <w:rsid w:val="00E75955"/>
    <w:rsid w:val="00E75969"/>
    <w:rsid w:val="00E7632C"/>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A62"/>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6E5"/>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5E6F"/>
    <w:rsid w:val="00EE61DB"/>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614"/>
    <w:rsid w:val="00EF383D"/>
    <w:rsid w:val="00EF3AA0"/>
    <w:rsid w:val="00EF4E32"/>
    <w:rsid w:val="00EF521E"/>
    <w:rsid w:val="00EF5937"/>
    <w:rsid w:val="00EF635B"/>
    <w:rsid w:val="00EF6780"/>
    <w:rsid w:val="00EF7543"/>
    <w:rsid w:val="00EF7932"/>
    <w:rsid w:val="00EF7B8F"/>
    <w:rsid w:val="00EF7CFD"/>
    <w:rsid w:val="00EF7E6E"/>
    <w:rsid w:val="00F00345"/>
    <w:rsid w:val="00F00C18"/>
    <w:rsid w:val="00F00C2C"/>
    <w:rsid w:val="00F00D50"/>
    <w:rsid w:val="00F015CC"/>
    <w:rsid w:val="00F01603"/>
    <w:rsid w:val="00F01C62"/>
    <w:rsid w:val="00F02520"/>
    <w:rsid w:val="00F03016"/>
    <w:rsid w:val="00F048AE"/>
    <w:rsid w:val="00F04EF2"/>
    <w:rsid w:val="00F05484"/>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5C"/>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2F7"/>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5C6D"/>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75A"/>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03E"/>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8FEC0D7"/>
    <w:rsid w:val="1CDBEE14"/>
    <w:rsid w:val="1DE09793"/>
    <w:rsid w:val="2F32E543"/>
    <w:rsid w:val="339D4D05"/>
    <w:rsid w:val="4E8D317C"/>
    <w:rsid w:val="5F13114B"/>
    <w:rsid w:val="6F1674B1"/>
    <w:rsid w:val="76B500D8"/>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BE2481AE-D30C-49CC-B6BE-F6639061AEA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9"/>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9"/>
      </w:numPr>
    </w:pPr>
  </w:style>
  <w:style w:type="paragraph" w:customStyle="1" w:styleId="Source">
    <w:name w:val="Source"/>
    <w:basedOn w:val="Normal"/>
    <w:next w:val="BodyText"/>
    <w:qFormat/>
    <w:rsid w:val="00853A46"/>
    <w:pPr>
      <w:numPr>
        <w:numId w:val="10"/>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9"/>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2"/>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1"/>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3"/>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4"/>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5"/>
      </w:numPr>
      <w:tabs>
        <w:tab w:val="left" w:pos="1134"/>
      </w:tabs>
      <w:spacing w:before="120" w:after="120"/>
    </w:pPr>
    <w:rPr>
      <w:rFonts w:cs="Arial"/>
    </w:rPr>
  </w:style>
  <w:style w:type="paragraph" w:customStyle="1" w:styleId="QuoteBullet2">
    <w:name w:val="Quote Bullet 2"/>
    <w:basedOn w:val="Quote"/>
    <w:qFormat/>
    <w:rsid w:val="00AC1C83"/>
    <w:pPr>
      <w:numPr>
        <w:ilvl w:val="1"/>
        <w:numId w:val="15"/>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6"/>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6"/>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6"/>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 w:type="paragraph" w:customStyle="1" w:styleId="paragraph">
    <w:name w:val="paragraph"/>
    <w:basedOn w:val="Normal"/>
    <w:rsid w:val="00535DD6"/>
    <w:pPr>
      <w:spacing w:before="100" w:beforeAutospacing="1" w:after="100" w:afterAutospacing="1" w:line="240" w:lineRule="auto"/>
    </w:pPr>
    <w:rPr>
      <w:rFonts w:ascii="Times New Roman" w:hAnsi="Times New Roman"/>
      <w:sz w:val="24"/>
      <w:szCs w:val="24"/>
    </w:rPr>
  </w:style>
  <w:style w:type="character" w:customStyle="1" w:styleId="normaltextrun">
    <w:name w:val="normaltextrun"/>
    <w:basedOn w:val="DefaultParagraphFont"/>
    <w:rsid w:val="00535DD6"/>
  </w:style>
  <w:style w:type="character" w:customStyle="1" w:styleId="eop">
    <w:name w:val="eop"/>
    <w:basedOn w:val="DefaultParagraphFont"/>
    <w:rsid w:val="00535DD6"/>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35214948">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417944288">
      <w:bodyDiv w:val="1"/>
      <w:marLeft w:val="0"/>
      <w:marRight w:val="0"/>
      <w:marTop w:val="0"/>
      <w:marBottom w:val="0"/>
      <w:divBdr>
        <w:top w:val="none" w:sz="0" w:space="0" w:color="auto"/>
        <w:left w:val="none" w:sz="0" w:space="0" w:color="auto"/>
        <w:bottom w:val="none" w:sz="0" w:space="0" w:color="auto"/>
        <w:right w:val="none" w:sz="0" w:space="0" w:color="auto"/>
      </w:divBdr>
    </w:div>
    <w:div w:id="1439175808">
      <w:bodyDiv w:val="1"/>
      <w:marLeft w:val="0"/>
      <w:marRight w:val="0"/>
      <w:marTop w:val="0"/>
      <w:marBottom w:val="0"/>
      <w:divBdr>
        <w:top w:val="none" w:sz="0" w:space="0" w:color="auto"/>
        <w:left w:val="none" w:sz="0" w:space="0" w:color="auto"/>
        <w:bottom w:val="none" w:sz="0" w:space="0" w:color="auto"/>
        <w:right w:val="none" w:sz="0" w:space="0" w:color="auto"/>
      </w:divBdr>
    </w:div>
    <w:div w:id="1447038202">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732072054">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21" Type="http://schemas.openxmlformats.org/officeDocument/2006/relationships/image" Target="media/image8.png"/><Relationship Id="rId34" Type="http://schemas.openxmlformats.org/officeDocument/2006/relationships/hyperlink" Target="mailto:customer.service@deeca.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mailto:aboriginal.employment@deeca.vic.gov.au" TargetMode="Externa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s://careers.vic.gov.au/victorian-public-sector/public-sector-values-integrity" TargetMode="External"/><Relationship Id="rId37"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http://www.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eader" Target="header2.xm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0712F"/>
    <w:rsid w:val="000D72C9"/>
    <w:rsid w:val="0010148E"/>
    <w:rsid w:val="00146431"/>
    <w:rsid w:val="0017480B"/>
    <w:rsid w:val="0019787B"/>
    <w:rsid w:val="0020130E"/>
    <w:rsid w:val="00205DBE"/>
    <w:rsid w:val="0032335A"/>
    <w:rsid w:val="00353FB7"/>
    <w:rsid w:val="00386E62"/>
    <w:rsid w:val="003F6272"/>
    <w:rsid w:val="00445C89"/>
    <w:rsid w:val="00543833"/>
    <w:rsid w:val="00580999"/>
    <w:rsid w:val="005E7C89"/>
    <w:rsid w:val="0066431B"/>
    <w:rsid w:val="00794C03"/>
    <w:rsid w:val="007C55E8"/>
    <w:rsid w:val="007E0E75"/>
    <w:rsid w:val="008475C7"/>
    <w:rsid w:val="0097438C"/>
    <w:rsid w:val="009D1EFC"/>
    <w:rsid w:val="00A6372E"/>
    <w:rsid w:val="00AD514D"/>
    <w:rsid w:val="00AE289E"/>
    <w:rsid w:val="00B451A9"/>
    <w:rsid w:val="00B5062C"/>
    <w:rsid w:val="00C60F14"/>
    <w:rsid w:val="00C62734"/>
    <w:rsid w:val="00CB4F4B"/>
    <w:rsid w:val="00D006A6"/>
    <w:rsid w:val="00D83E5E"/>
    <w:rsid w:val="00EF3614"/>
    <w:rsid w:val="00F2395C"/>
    <w:rsid w:val="00F931D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4.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3D43689ACC407849950BBA0BF8C45648" ma:contentTypeVersion="0" ma:contentTypeDescription="For use with ECM V2 HR Administration libraries. Documents relating to the hiring, on boarding, secondment, higher duties etc. of staff and contractors. &#10;!Note: Performance Management is in EPP " ma:contentTypeScope="" ma:versionID="b2d69a8665ef7b99fe0faa6055231205">
  <xsd:schema xmlns:xsd="http://www.w3.org/2001/XMLSchema" xmlns:xs="http://www.w3.org/2001/XMLSchema" xmlns:p="http://schemas.microsoft.com/office/2006/metadata/properties" xmlns:ns1="http://schemas.microsoft.com/sharepoint/v3" xmlns:ns2="da5ea22f-fe03-46f3-a4f3-1b15377ab7cc" xmlns:ns3="9fd47c19-1c4a-4d7d-b342-c10cef269344" xmlns:ns4="a5f32de4-e402-4188-b034-e71ca7d22e54" targetNamespace="http://schemas.microsoft.com/office/2006/metadata/properties" ma:root="true" ma:fieldsID="f309dd5e0f93ddd90eb6eebeb4e8fe1b" ns1:_="" ns2:_="" ns3:_="" ns4:_="">
    <xsd:import namespace="http://schemas.microsoft.com/sharepoint/v3"/>
    <xsd:import namespace="da5ea22f-fe03-46f3-a4f3-1b15377ab7cc"/>
    <xsd:import namespace="9fd47c19-1c4a-4d7d-b342-c10cef269344"/>
    <xsd:import namespace="a5f32de4-e402-4188-b034-e71ca7d22e54"/>
    <xsd:element name="properties">
      <xsd:complexType>
        <xsd:sequence>
          <xsd:element name="documentManagement">
            <xsd:complexType>
              <xsd:all>
                <xsd:element ref="ns2:Financial_x0020_Year" minOccurs="0"/>
                <xsd:element ref="ns3:TaxCatchAll" minOccurs="0"/>
                <xsd:element ref="ns2:Division" minOccurs="0"/>
                <xsd:element ref="ns2:Branch" minOccurs="0"/>
                <xsd:element ref="ns2:Unit" minOccurs="0"/>
                <xsd:element ref="ns2:Grade" minOccurs="0"/>
                <xsd:element ref="ns2:Tenure" minOccurs="0"/>
                <xsd:element ref="ns2:Fixed_x0020_term_x0020_end_x0020_date" minOccurs="0"/>
                <xsd:element ref="ns2:Position_x0020_ID" minOccurs="0"/>
                <xsd:element ref="ns2:Noofpositions" minOccurs="0"/>
                <xsd:element ref="ns2:EOIID" minOccurs="0"/>
                <xsd:element ref="ns2:Region" minOccurs="0"/>
                <xsd:element ref="ns2:Employee_Name" minOccurs="0"/>
                <xsd:element ref="ns1:ManagersName" minOccurs="0"/>
                <xsd:element ref="ns4:_dlc_DocId" minOccurs="0"/>
                <xsd:element ref="ns4:_dlc_DocIdUrl" minOccurs="0"/>
                <xsd:element ref="ns4:_dlc_DocIdPersistId" minOccurs="0"/>
                <xsd:element ref="ns2:pd01c257034b4e86b1f58279a3bd54c6"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ManagersName" ma:index="26" nillable="true" ma:displayName="Manager's Name" ma:description="" ma:internalName="ManagersName"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a5ea22f-fe03-46f3-a4f3-1b15377ab7cc"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ma:readOnly="false">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Division" ma:index="15" nillable="true" ma:displayName="Division" ma:format="Dropdown" ma:internalName="Division">
      <xsd:simpleType>
        <xsd:restriction base="dms:Choice">
          <xsd:enumeration value="DEECA Regions"/>
          <xsd:enumeration value="First Peoples Self-Determination"/>
          <xsd:enumeration value="Climate Action and Circular Economy"/>
          <xsd:enumeration value="Land and Biodiversity Policy"/>
          <xsd:enumeration value="Office of Deputy Secretary"/>
        </xsd:restriction>
      </xsd:simpleType>
    </xsd:element>
    <xsd:element name="Branch" ma:index="16" nillable="true" ma:displayName="Branch" ma:format="Dropdown" ma:internalName="Branch">
      <xsd:complexType>
        <xsd:complexContent>
          <xsd:extension base="dms:MultiChoiceFillIn">
            <xsd:sequence>
              <xsd:element name="Value" maxOccurs="unbounded" minOccurs="0" nillable="true">
                <xsd:simpleType>
                  <xsd:union memberTypes="dms:Text">
                    <xsd:simpleType>
                      <xsd:restriction base="dms:Choice">
                        <xsd:enumeration value="Aboriginal Engagement and Delivery"/>
                        <xsd:enumeration value="Barwon South West Region"/>
                        <xsd:enumeration value="Biodiversity Policy"/>
                        <xsd:enumeration value="Biodiversity Regulatory Reform and Emergencies"/>
                        <xsd:enumeration value="Biodiversity Research and Information"/>
                        <xsd:enumeration value="Office of the Deputy Secretary"/>
                        <xsd:enumeration value="Circular Economy &amp; Environment Protection Frameworks"/>
                        <xsd:enumeration value="Circular Economy &amp; Environment Protection Policy"/>
                        <xsd:enumeration value="Circular Economy Policy"/>
                        <xsd:enumeration value="Climate Action Strategy"/>
                        <xsd:enumeration value="Climate Resilience Victoria"/>
                        <xsd:enumeration value="First Peoples Employment and Development"/>
                        <xsd:enumeration value="Gippsland Region"/>
                        <xsd:enumeration value="Grampians Region"/>
                        <xsd:enumeration value="Hume Region"/>
                        <xsd:enumeration value="Loddon Mallee Region"/>
                        <xsd:enumeration value="Marine, Coast and Land Policy"/>
                        <xsd:enumeration value="Melbourne Strategic Assessment"/>
                        <xsd:enumeration value="Net Zero Economy"/>
                        <xsd:enumeration value="Office of the Executive Director (CACE)"/>
                        <xsd:enumeration value="Office of the Executive Director (LBP)"/>
                        <xsd:enumeration value="Office of the Executive Director, DEECA Regions"/>
                        <xsd:enumeration value="Port Phillip Region"/>
                      </xsd:restriction>
                    </xsd:simpleType>
                  </xsd:union>
                </xsd:simpleType>
              </xsd:element>
            </xsd:sequence>
          </xsd:extension>
        </xsd:complexContent>
      </xsd:complexType>
    </xsd:element>
    <xsd:element name="Unit" ma:index="17" nillable="true" ma:displayName="Unit" ma:format="Dropdown" ma:internalName="Unit">
      <xsd:complexType>
        <xsd:complexContent>
          <xsd:extension base="dms:MultiChoiceFillIn">
            <xsd:sequence>
              <xsd:element name="Value" maxOccurs="unbounded" minOccurs="0" nillable="true">
                <xsd:simpleType>
                  <xsd:union memberTypes="dms:Text">
                    <xsd:simpleType>
                      <xsd:restriction base="dms:Choice">
                        <xsd:enumeration value="Aboriginal Employment and Development"/>
                        <xsd:enumeration value="Aboriginal Partnerships and Engagement"/>
                        <xsd:enumeration value="Adaptation Action"/>
                        <xsd:enumeration value="Agreement Implementation and Governance"/>
                        <xsd:enumeration value="Agreement Negotiation and Policy"/>
                        <xsd:enumeration value="Biodiversity Impact Assessment"/>
                        <xsd:enumeration value="Biodiversity Information Systems"/>
                        <xsd:enumeration value="Business Performance"/>
                        <xsd:enumeration value="Circular Economy Policy"/>
                        <xsd:enumeration value="Climate Action and Circular Economy"/>
                        <xsd:enumeration value="Climate Mainstreaming"/>
                        <xsd:enumeration value="Climate Partnerships"/>
                        <xsd:enumeration value="Climate Resilience Policy"/>
                        <xsd:enumeration value="Climate Science"/>
                        <xsd:enumeration value="Climate Strategy and Transition"/>
                        <xsd:enumeration value="DEECA Recovery Coordination and Coastal Operations"/>
                        <xsd:enumeration value="Ecological and Threatened Species Policy"/>
                        <xsd:enumeration value="Environment Protection Policy"/>
                        <xsd:enumeration value="Environmental Investments &amp; Programs"/>
                        <xsd:enumeration value="Governance (LBP)"/>
                        <xsd:enumeration value="Land Management"/>
                        <xsd:enumeration value="Land Acquistion and Planning"/>
                        <xsd:enumeration value="Legislation and Regulation"/>
                        <xsd:enumeration value="Major Projects (BSW)"/>
                        <xsd:enumeration value="Melbourne Strategic Assessment Operations"/>
                        <xsd:enumeration value="National Circular Economy Policy"/>
                        <xsd:enumeration value="Office of the Regional Director"/>
                        <xsd:enumeration value="Office of the Executive Director (DEECA Regions)"/>
                        <xsd:enumeration value="Net Zero Agriculture and Land"/>
                        <xsd:enumeration value="Net Zero Energy and Transport"/>
                        <xsd:enumeration value="Planning and Environment Assessment"/>
                        <xsd:enumeration value="Policy (LBP)"/>
                        <xsd:enumeration value="Public Land Legislation Implementation"/>
                        <xsd:enumeration value="Public Land Reform"/>
                        <xsd:enumeration value="Public Land Services"/>
                        <xsd:enumeration value="Regulatory Policy and Design"/>
                        <xsd:enumeration value="Strategic Biodiversity Policy"/>
                        <xsd:enumeration value="Strategic Performance (FPSDD)"/>
                        <xsd:enumeration value="Strategy and Service Delivery"/>
                        <xsd:enumeration value="Strategy &amp; Stakeholder Partnerships"/>
                        <xsd:enumeration value="Traditional Owner Partnerships"/>
                        <xsd:enumeration value="Yoorrook Taskforce"/>
                        <xsd:enumeration value="First Peoples Climate Action and Partnerships"/>
                        <xsd:enumeration value="Climate Risk"/>
                        <xsd:enumeration value="Wildlife and Landscape Protection"/>
                        <xsd:enumeration value="Climate Strategy"/>
                        <xsd:enumeration value="Science Translation and Decision Support"/>
                      </xsd:restriction>
                    </xsd:simpleType>
                  </xsd:union>
                </xsd:simpleType>
              </xsd:element>
            </xsd:sequence>
          </xsd:extension>
        </xsd:complexContent>
      </xsd:complexType>
    </xsd:element>
    <xsd:element name="Grade" ma:index="18" nillable="true" ma:displayName="Grade or Band" ma:format="Dropdown" ma:internalName="Grade">
      <xsd:simpleType>
        <xsd:union memberTypes="dms:Text">
          <xsd:simpleType>
            <xsd:restriction base="dms:Choice">
              <xsd:enumeration value="VPS Grade 3"/>
              <xsd:enumeration value="VPS Grade 4"/>
              <xsd:enumeration value="VPS Grade 5"/>
              <xsd:enumeration value="VPS Grade 6"/>
              <xsd:enumeration value="STS"/>
              <xsd:enumeration value="Science B"/>
              <xsd:enumeration value="EO 1"/>
              <xsd:enumeration value="EO 2"/>
            </xsd:restriction>
          </xsd:simpleType>
        </xsd:union>
      </xsd:simpleType>
    </xsd:element>
    <xsd:element name="Tenure" ma:index="19" nillable="true" ma:displayName="Tenure" ma:default="Ongoing" ma:format="Dropdown" ma:internalName="Tenure">
      <xsd:complexType>
        <xsd:complexContent>
          <xsd:extension base="dms:MultiChoice">
            <xsd:sequence>
              <xsd:element name="Value" maxOccurs="unbounded" minOccurs="0" nillable="true">
                <xsd:simpleType>
                  <xsd:restriction base="dms:Choice">
                    <xsd:enumeration value="Fixed Term"/>
                    <xsd:enumeration value="Ongoing"/>
                  </xsd:restriction>
                </xsd:simpleType>
              </xsd:element>
            </xsd:sequence>
          </xsd:extension>
        </xsd:complexContent>
      </xsd:complexType>
    </xsd:element>
    <xsd:element name="Fixed_x0020_term_x0020_end_x0020_date" ma:index="20" nillable="true" ma:displayName="Fixed term end date" ma:format="DateOnly" ma:internalName="Fixed_x0020_term_x0020_end_x0020_date" ma:readOnly="false">
      <xsd:simpleType>
        <xsd:restriction base="dms:DateTime"/>
      </xsd:simpleType>
    </xsd:element>
    <xsd:element name="Position_x0020_ID" ma:index="21" nillable="true" ma:displayName="Position ID" ma:format="Dropdown" ma:internalName="Position_x0020_ID">
      <xsd:simpleType>
        <xsd:restriction base="dms:Text">
          <xsd:maxLength value="255"/>
        </xsd:restriction>
      </xsd:simpleType>
    </xsd:element>
    <xsd:element name="Noofpositions" ma:index="22" nillable="true" ma:displayName="No of positions" ma:internalName="Noofpositions" ma:readOnly="false" ma:percentage="FALSE">
      <xsd:simpleType>
        <xsd:restriction base="dms:Number"/>
      </xsd:simpleType>
    </xsd:element>
    <xsd:element name="EOIID" ma:index="23" nillable="true" ma:displayName="EOI ID" ma:description="Unique identifier for each role assigned by Change Team" ma:internalName="EOIID" ma:readOnly="false">
      <xsd:simpleType>
        <xsd:restriction base="dms:Text">
          <xsd:maxLength value="255"/>
        </xsd:restriction>
      </xsd:simpleType>
    </xsd:element>
    <xsd:element name="Region" ma:index="24" nillable="true" ma:displayName="Work Location" ma:description="Work Location as per PD" ma:format="Dropdown" ma:internalName="Region">
      <xsd:complexType>
        <xsd:complexContent>
          <xsd:extension base="dms:MultiChoice">
            <xsd:sequence>
              <xsd:element name="Value" maxOccurs="unbounded" minOccurs="0" nillable="true">
                <xsd:simpleType>
                  <xsd:restriction base="dms:Choice">
                    <xsd:enumeration value="Flexible"/>
                    <xsd:enumeration value="Flexible (Barwon South West Region)"/>
                    <xsd:enumeration value="Flexible (Gippsland Region)"/>
                    <xsd:enumeration value="Flexible (Grampians Region)"/>
                    <xsd:enumeration value="Flexible (Hume Region)"/>
                    <xsd:enumeration value="Flexible (Loddon Mallee Region)"/>
                    <xsd:enumeration value="Flexible (Port Phillip Region)"/>
                    <xsd:enumeration value="Flexible (PP &amp; LM Regions)"/>
                    <xsd:enumeration value="Flexible (GMP &amp; BSW Regions)"/>
                    <xsd:enumeration value="Flexible (HM &amp; Gipps Regions)"/>
                    <xsd:enumeration value="Seymour/Broadford"/>
                    <xsd:enumeration value="Geelong"/>
                    <xsd:enumeration value="Traralgon"/>
                    <xsd:enumeration value="Bairnsdale"/>
                    <xsd:enumeration value="Ballarat"/>
                    <xsd:enumeration value="Knoxfield"/>
                    <xsd:enumeration value="Bendigo"/>
                    <xsd:enumeration value="Benalla"/>
                    <xsd:enumeration value="Orbost"/>
                    <xsd:enumeration value="Wodonga"/>
                    <xsd:enumeration value="Flexible (BSW, Gipps, PP Regions)"/>
                  </xsd:restriction>
                </xsd:simpleType>
              </xsd:element>
            </xsd:sequence>
          </xsd:extension>
        </xsd:complexContent>
      </xsd:complexType>
    </xsd:element>
    <xsd:element name="Employee_Name" ma:index="25" nillable="true" ma:displayName="Employee_Name" ma:list="UserInfo" ma:SharePointGroup="0" ma:internalName="Employee_Name" ma:readOnly="fals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d01c257034b4e86b1f58279a3bd54c6" ma:index="30" nillable="true" ma:displayName="Security Classification_0" ma:hidden="true" ma:internalName="pd01c257034b4e86b1f58279a3bd54c6">
      <xsd:simpleType>
        <xsd:restriction base="dms:Note"/>
      </xsd:simpleType>
    </xsd:element>
    <xsd:element name="TaxCatchAllLabel" ma:index="31" nillable="true" ma:displayName="Taxonomy Catch All Column1" ma:hidden="true" ma:list="{417a65b1-7c88-4587-aa90-50d8b49a20b1}" ma:internalName="TaxCatchAllLabel" ma:readOnly="true" ma:showField="CatchAllDataLabel">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32" nillable="true" ma:displayName="Dissemination Limiting Marker_0" ma:hidden="true" ma:internalName="fb3179c379644f499d7166d0c985669b" ma:readOnly="false">
      <xsd:simpleType>
        <xsd:restriction base="dms:Note"/>
      </xsd:simpleType>
    </xsd:element>
    <xsd:element name="b9b43b809ea4445880dbf70bb9849525" ma:index="33" nillable="true" ma:displayName="Department Document Type_0" ma:hidden="true" ma:internalName="b9b43b809ea4445880dbf70bb9849525" ma:readOnly="false">
      <xsd:simpleType>
        <xsd:restriction base="dms:Note"/>
      </xsd:simpleType>
    </xsd:element>
    <xsd:element name="pb0badcc4c144703855597c78047301a" ma:index="34" nillable="true" ma:displayName="Records Class HR Admin_0" ma:hidden="true" ma:internalName="pb0badcc4c144703855597c78047301a" ma:readOnly="false">
      <xsd:simpleType>
        <xsd:restriction base="dms:Note"/>
      </xsd:simpleType>
    </xsd:element>
    <xsd:element name="g91c59fb10974fa1a03160ad8386f0f4" ma:index="35" nillable="true" ma:displayName="Record Purpose_0" ma:hidden="true" ma:internalName="g91c59fb10974fa1a03160ad8386f0f4" ma:readOnly="false">
      <xsd:simpleType>
        <xsd:restriction base="dms:Note"/>
      </xsd:simpleType>
    </xsd:element>
    <xsd:element name="MediaServiceMetadata" ma:index="36" nillable="true" ma:displayName="MediaServiceMetadata" ma:hidden="true" ma:internalName="MediaServiceMetadata" ma:readOnly="true">
      <xsd:simpleType>
        <xsd:restriction base="dms:Note"/>
      </xsd:simpleType>
    </xsd:element>
    <xsd:element name="MediaServiceFastMetadata" ma:index="37" nillable="true" ma:displayName="MediaServiceFastMetadata" ma:hidden="true" ma:internalName="MediaServiceFastMetadata" ma:readOnly="true">
      <xsd:simpleType>
        <xsd:restriction base="dms:Note"/>
      </xsd:simpleType>
    </xsd:element>
    <xsd:element name="MediaServiceSearchProperties" ma:index="3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8" nillable="true" ma:displayName="Taxonomy Catch All Column" ma:description="" ma:hidden="true" ma:list="{417a65b1-7c88-4587-aa90-50d8b49a20b1}" ma:internalName="TaxCatchAll" ma:showField="CatchAllData" ma:web="ae98bd93-5aa0-4797-aa21-3491bdf2d85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27" nillable="true" ma:displayName="Document ID Value" ma:description="The value of the document ID assigned to this item."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25</Value>
      <Value>2</Value>
      <Value>1</Value>
      <Value>14</Value>
    </TaxCatchAll>
    <_dlc_DocId xmlns="a5f32de4-e402-4188-b034-e71ca7d22e54">DOCID1119-54365373-487</_dlc_DocId>
    <_dlc_DocIdUrl xmlns="a5f32de4-e402-4188-b034-e71ca7d22e54">
      <Url>https://delwpvicgovau.sharepoint.com/sites/ecm_1119/_layouts/15/DocIdRedir.aspx?ID=DOCID1119-54365373-487</Url>
      <Description>DOCID1119-54365373-487</Description>
    </_dlc_DocIdUrl>
    <b9b43b809ea4445880dbf70bb9849525 xmlns="da5ea22f-fe03-46f3-a4f3-1b15377ab7cc">Template|ad5654aa-69da-4dc8-81ae-e984a44f2180</b9b43b809ea4445880dbf70bb9849525>
    <pd01c257034b4e86b1f58279a3bd54c6 xmlns="da5ea22f-fe03-46f3-a4f3-1b15377ab7cc">Unclassified|7fa379f4-4aba-4692-ab80-7d39d3a23cf4</pd01c257034b4e86b1f58279a3bd54c6>
    <g91c59fb10974fa1a03160ad8386f0f4 xmlns="da5ea22f-fe03-46f3-a4f3-1b15377ab7cc" xsi:nil="true"/>
    <fb3179c379644f499d7166d0c985669b xmlns="da5ea22f-fe03-46f3-a4f3-1b15377ab7cc">FOUO|955eb6fc-b35a-4808-8aa5-31e514fa3f26</fb3179c379644f499d7166d0c985669b>
    <Branch xmlns="da5ea22f-fe03-46f3-a4f3-1b15377ab7cc">
      <Value>Loddon Mallee Region</Value>
    </Branch>
    <EOIID xmlns="da5ea22f-fe03-46f3-a4f3-1b15377ab7cc" xsi:nil="true"/>
    <ManagersName xmlns="http://schemas.microsoft.com/sharepoint/v3" xsi:nil="true"/>
    <Region xmlns="da5ea22f-fe03-46f3-a4f3-1b15377ab7cc">
      <Value>Flexible (GMP &amp; BSW Regions)</Value>
    </Region>
    <Unit xmlns="da5ea22f-fe03-46f3-a4f3-1b15377ab7cc">
      <Value>Biodiversity Impact Assessment</Value>
    </Unit>
    <Tenure xmlns="da5ea22f-fe03-46f3-a4f3-1b15377ab7cc">
      <Value>Ongoing</Value>
    </Tenure>
    <Fixed_x0020_term_x0020_end_x0020_date xmlns="da5ea22f-fe03-46f3-a4f3-1b15377ab7cc" xsi:nil="true"/>
    <Financial_x0020_Year xmlns="da5ea22f-fe03-46f3-a4f3-1b15377ab7cc" xsi:nil="true"/>
    <Position_x0020_ID xmlns="da5ea22f-fe03-46f3-a4f3-1b15377ab7cc">REG-27-LM</Position_x0020_ID>
    <Noofpositions xmlns="da5ea22f-fe03-46f3-a4f3-1b15377ab7cc" xsi:nil="true"/>
    <Employee_Name xmlns="da5ea22f-fe03-46f3-a4f3-1b15377ab7cc">
      <UserInfo>
        <DisplayName/>
        <AccountId xsi:nil="true"/>
        <AccountType/>
      </UserInfo>
    </Employee_Name>
    <pb0badcc4c144703855597c78047301a xmlns="da5ea22f-fe03-46f3-a4f3-1b15377ab7cc" xsi:nil="true"/>
    <Grade xmlns="da5ea22f-fe03-46f3-a4f3-1b15377ab7cc">VPS Grade 4</Grade>
    <Division xmlns="da5ea22f-fe03-46f3-a4f3-1b15377ab7cc">DEECA Regions</Division>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3.xml><?xml version="1.0" encoding="utf-8"?>
<ds:datastoreItem xmlns:ds="http://schemas.openxmlformats.org/officeDocument/2006/customXml" ds:itemID="{EDE4E6DA-AC09-4275-879A-680C28834F1B}">
  <ds:schemaRefs>
    <ds:schemaRef ds:uri="Microsoft.SharePoint.Taxonomy.ContentTypeSync"/>
  </ds:schemaRefs>
</ds:datastoreItem>
</file>

<file path=customXml/itemProps4.xml><?xml version="1.0" encoding="utf-8"?>
<ds:datastoreItem xmlns:ds="http://schemas.openxmlformats.org/officeDocument/2006/customXml" ds:itemID="{8644433D-68CD-4591-98FA-9260287F9F3A}">
  <ds:schemaRefs>
    <ds:schemaRef ds:uri="http://schemas.microsoft.com/sharepoint/events"/>
    <ds:schemaRef ds:uri=""/>
  </ds:schemaRefs>
</ds:datastoreItem>
</file>

<file path=customXml/itemProps5.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6.xml><?xml version="1.0" encoding="utf-8"?>
<ds:datastoreItem xmlns:ds="http://schemas.openxmlformats.org/officeDocument/2006/customXml" ds:itemID="{1E23F4E2-0905-47A2-ABD8-B28811B3FC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a5ea22f-fe03-46f3-a4f3-1b15377ab7cc"/>
    <ds:schemaRef ds:uri="9fd47c19-1c4a-4d7d-b342-c10cef269344"/>
    <ds:schemaRef ds:uri="a5f32de4-e402-4188-b034-e71ca7d22e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da5ea22f-fe03-46f3-a4f3-1b15377ab7cc"/>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Template>Normal.dotm</Template>
  <TotalTime>7</TotalTime>
  <Pages>4</Pages>
  <Words>2106</Words>
  <Characters>12009</Characters>
  <Application>Microsoft Office Word</Application>
  <DocSecurity>0</DocSecurity>
  <Lines>100</Lines>
  <Paragraphs>28</Paragraphs>
  <ScaleCrop>false</ScaleCrop>
  <HeadingPairs>
    <vt:vector size="2" baseType="variant">
      <vt:variant>
        <vt:lpstr>Title</vt:lpstr>
      </vt:variant>
      <vt:variant>
        <vt:i4>1</vt:i4>
      </vt:variant>
    </vt:vector>
  </HeadingPairs>
  <TitlesOfParts>
    <vt:vector size="1" baseType="lpstr">
      <vt:lpstr>Biodiversity Assessment Officer</vt:lpstr>
    </vt:vector>
  </TitlesOfParts>
  <Company/>
  <LinksUpToDate>false</LinksUpToDate>
  <CharactersWithSpaces>14087</CharactersWithSpaces>
  <SharedDoc>false</SharedDoc>
  <HLinks>
    <vt:vector size="24" baseType="variant">
      <vt:variant>
        <vt:i4>3997788</vt:i4>
      </vt:variant>
      <vt:variant>
        <vt:i4>18</vt:i4>
      </vt:variant>
      <vt:variant>
        <vt:i4>0</vt:i4>
      </vt:variant>
      <vt:variant>
        <vt:i4>5</vt:i4>
      </vt:variant>
      <vt:variant>
        <vt:lpwstr>mailto:customer.service@deeca.vic.gov.au</vt:lpwstr>
      </vt:variant>
      <vt:variant>
        <vt:lpwstr/>
      </vt:variant>
      <vt:variant>
        <vt:i4>5242913</vt:i4>
      </vt:variant>
      <vt:variant>
        <vt:i4>15</vt:i4>
      </vt:variant>
      <vt:variant>
        <vt:i4>0</vt:i4>
      </vt:variant>
      <vt:variant>
        <vt:i4>5</vt:i4>
      </vt:variant>
      <vt:variant>
        <vt:lpwstr>mailto:self.determination@deeca.vic.gov.au</vt:lpwstr>
      </vt:variant>
      <vt:variant>
        <vt:lpwstr/>
      </vt:variant>
      <vt:variant>
        <vt:i4>65547</vt:i4>
      </vt:variant>
      <vt:variant>
        <vt:i4>12</vt:i4>
      </vt:variant>
      <vt:variant>
        <vt:i4>0</vt:i4>
      </vt:variant>
      <vt:variant>
        <vt:i4>5</vt:i4>
      </vt:variant>
      <vt:variant>
        <vt:lpwstr>http://www.deeca.vic.gov.au/</vt:lpwstr>
      </vt:variant>
      <vt:variant>
        <vt:lpwstr/>
      </vt:variant>
      <vt:variant>
        <vt:i4>16</vt:i4>
      </vt:variant>
      <vt:variant>
        <vt:i4>0</vt:i4>
      </vt:variant>
      <vt:variant>
        <vt:i4>0</vt:i4>
      </vt:variant>
      <vt:variant>
        <vt:i4>5</vt:i4>
      </vt:variant>
      <vt:variant>
        <vt:lpwstr>C:\Users\fionadurante\Downloads\deeca.vic.gov.au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Fionna X Keating (DEECA)</cp:lastModifiedBy>
  <cp:revision>3</cp:revision>
  <cp:lastPrinted>2022-06-19T05:14:00Z</cp:lastPrinted>
  <dcterms:created xsi:type="dcterms:W3CDTF">2026-07-13T03:46:00Z</dcterms:created>
  <dcterms:modified xsi:type="dcterms:W3CDTF">2026-07-14T04:27:00Z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0x0101009298E819CE1EBB4F8D2096B3E0F0C2910F003D43689ACC407849950BBA0BF8C45648</vt:lpwstr>
  </property>
  <property fmtid="{D5CDD505-2E9C-101B-9397-08002B2CF9AE}" pid="5" name="MediaServiceImageTags">
    <vt:lpwstr/>
  </property>
  <property fmtid="{D5CDD505-2E9C-101B-9397-08002B2CF9AE}" pid="6" name="_dlc_DocIdItemGuid">
    <vt:lpwstr>b4d1ded8-4023-4cf7-8a0c-6048262c9e4c</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25;#Template|ad5654aa-69da-4dc8-81ae-e984a44f2180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Security_x0020_Classification">
    <vt:lpwstr>2;#Unclassified|7fa379f4-4aba-4692-ab80-7d39d3a23cf4</vt:lpwstr>
  </property>
  <property fmtid="{D5CDD505-2E9C-101B-9397-08002B2CF9AE}" pid="25" name="Department_x0020_Document_x0020_Type">
    <vt:lpwstr>25;#Template|ad5654aa-69da-4dc8-81ae-e984a44f2180</vt:lpwstr>
  </property>
  <property fmtid="{D5CDD505-2E9C-101B-9397-08002B2CF9AE}" pid="26" name="Dissemination_x0020_Limiting_x0020_Marker">
    <vt:lpwstr>1;#FOUO|955eb6fc-b35a-4808-8aa5-31e514fa3f26</vt:lpwstr>
  </property>
  <property fmtid="{D5CDD505-2E9C-101B-9397-08002B2CF9AE}" pid="27" name="Records Class Governance">
    <vt:lpwstr>14;#Restructuring|4ed8c4ad-f9c6-4e29-b5f5-b51df56c3de6</vt:lpwstr>
  </property>
  <property fmtid="{D5CDD505-2E9C-101B-9397-08002B2CF9AE}" pid="28" name="Records_x0020_Class_x0020_Governance">
    <vt:lpwstr>14;#Restructuring|4ed8c4ad-f9c6-4e29-b5f5-b51df56c3de6</vt:lpwstr>
  </property>
  <property fmtid="{D5CDD505-2E9C-101B-9397-08002B2CF9AE}" pid="29" name="_docset_NoMedatataSyncRequired">
    <vt:lpwstr>False</vt:lpwstr>
  </property>
  <property fmtid="{D5CDD505-2E9C-101B-9397-08002B2CF9AE}" pid="30" name="docLang">
    <vt:lpwstr>en</vt:lpwstr>
  </property>
  <property fmtid="{D5CDD505-2E9C-101B-9397-08002B2CF9AE}" pid="31" name="Order">
    <vt:r8>805700</vt:r8>
  </property>
  <property fmtid="{D5CDD505-2E9C-101B-9397-08002B2CF9AE}" pid="32" name="xd_ProgID">
    <vt:lpwstr/>
  </property>
  <property fmtid="{D5CDD505-2E9C-101B-9397-08002B2CF9AE}" pid="33" name="DocumentSetDescription">
    <vt:lpwstr/>
  </property>
  <property fmtid="{D5CDD505-2E9C-101B-9397-08002B2CF9AE}" pid="34" name="ComplianceAssetId">
    <vt:lpwstr/>
  </property>
  <property fmtid="{D5CDD505-2E9C-101B-9397-08002B2CF9AE}" pid="35" name="TemplateUrl">
    <vt:lpwstr/>
  </property>
  <property fmtid="{D5CDD505-2E9C-101B-9397-08002B2CF9AE}" pid="36" name="_ApprovalStatus">
    <vt:i4>0</vt:i4>
  </property>
  <property fmtid="{D5CDD505-2E9C-101B-9397-08002B2CF9AE}" pid="37" name="$Resources:core,Signoff_Status">
    <vt:lpwstr>Approved</vt:lpwstr>
  </property>
  <property fmtid="{D5CDD505-2E9C-101B-9397-08002B2CF9AE}" pid="38" name="DLCPolicyLabelValue">
    <vt:lpwstr>Version 0.2</vt:lpwstr>
  </property>
  <property fmtid="{D5CDD505-2E9C-101B-9397-08002B2CF9AE}" pid="39" name="_ExtendedDescription">
    <vt:lpwstr/>
  </property>
  <property fmtid="{D5CDD505-2E9C-101B-9397-08002B2CF9AE}" pid="40" name="Documentsittingwith">
    <vt:lpwstr>199;#i:0#.f|membership|claire.trevenen@deeca.vic.gov.au,#i:0#.f|membership|claire.trevenen@deeca.vic.gov.au,#claire.trevenen@deeca.vic.gov.au,#,#Claire L Trevenen (DEECA),#,#Regions, Environment, Climate Action and First Peoples,#Executive Assistant</vt:lpwstr>
  </property>
  <property fmtid="{D5CDD505-2E9C-101B-9397-08002B2CF9AE}" pid="41" name="DLCPolicyLabelClientValue">
    <vt:lpwstr>Version {_UIVersionString}</vt:lpwstr>
  </property>
  <property fmtid="{D5CDD505-2E9C-101B-9397-08002B2CF9AE}" pid="42" name="TriggerFlowInfo">
    <vt:lpwstr/>
  </property>
  <property fmtid="{D5CDD505-2E9C-101B-9397-08002B2CF9AE}" pid="43" name="je2f59c6279d441e8dbf3cc557b3306f">
    <vt:lpwstr>Restructuring|4ed8c4ad-f9c6-4e29-b5f5-b51df56c3de6</vt:lpwstr>
  </property>
  <property fmtid="{D5CDD505-2E9C-101B-9397-08002B2CF9AE}" pid="44" name="xd_Signature">
    <vt:bool>false</vt:bool>
  </property>
  <property fmtid="{D5CDD505-2E9C-101B-9397-08002B2CF9AE}" pid="45" name="fb3179c379644f499d7166d0c985669b0">
    <vt:lpwstr>FOUO|955eb6fc-b35a-4808-8aa5-31e514fa3f26</vt:lpwstr>
  </property>
  <property fmtid="{D5CDD505-2E9C-101B-9397-08002B2CF9AE}" pid="46" name="pd01c257034b4e86b1f58279a3bd54c60">
    <vt:lpwstr>Unclassified|7fa379f4-4aba-4692-ab80-7d39d3a23cf4</vt:lpwstr>
  </property>
  <property fmtid="{D5CDD505-2E9C-101B-9397-08002B2CF9AE}" pid="47" name="g91c59fb10974fa1a03160ad8386f0f40">
    <vt:lpwstr/>
  </property>
  <property fmtid="{D5CDD505-2E9C-101B-9397-08002B2CF9AE}" pid="48" name="b9b43b809ea4445880dbf70bb98495250">
    <vt:lpwstr>Template|ad5654aa-69da-4dc8-81ae-e984a44f2180</vt:lpwstr>
  </property>
  <property fmtid="{D5CDD505-2E9C-101B-9397-08002B2CF9AE}" pid="49" name="pb0badcc4c144703855597c78047301a0">
    <vt:lpwstr>Position Description|9b605b16-5ff4-4142-9815-57489365a519</vt:lpwstr>
  </property>
  <property fmtid="{D5CDD505-2E9C-101B-9397-08002B2CF9AE}" pid="50" name="Records Class HR Admin">
    <vt:lpwstr>14;#Position Description|9b605b16-5ff4-4142-9815-57489365a519</vt:lpwstr>
  </property>
  <property fmtid="{D5CDD505-2E9C-101B-9397-08002B2CF9AE}" pid="51" name="Records_x0020_Class_x0020_HR_x0020_Admin">
    <vt:lpwstr>14;#Position Description|9b605b16-5ff4-4142-9815-57489365a519</vt:lpwstr>
  </property>
  <property fmtid="{D5CDD505-2E9C-101B-9397-08002B2CF9AE}" pid="52" name="AvailableforDEECAWideRecruitment">
    <vt:bool>true</vt:bool>
  </property>
</Properties>
</file>