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4C389E18" w:rsidR="00254F12" w:rsidRPr="00862057" w:rsidRDefault="00744584"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277E46">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20B2213F" w:rsidR="004C1F02" w:rsidRDefault="00277E46"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63B11223">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1DA3FC5B">
              <v:shape id="Navy" style="position:absolute;margin-left:0;margin-top:0;width:538.3pt;height:175.45pt;z-index:-2516899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1A46BB53">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3C715AB1">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7BB72773">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74CD1BF9">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76960866">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6F612E49">
              <v:shape id="RibbonElement2" style="position:absolute;margin-left:413.8pt;margin-top:105.25pt;width:98.95pt;height:70.3pt;z-index:2516449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6CE85E6B">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5F4CD469">
              <v:shape id="RibbonElement3" style="position:absolute;margin-left:380.55pt;margin-top:140.05pt;width:82.5pt;height:35.45pt;z-index:2516510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4AF35CF7">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279BD3C4">
              <v:shape id="RibbonElement4Grp" style="position:absolute;margin-left:446.25pt;margin-top:105.25pt;width:83.05pt;height:70.3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0E7BCA31">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5C74FDE6">
              <v:shape id="RibbonElement1" style="position:absolute;margin-left:463.65pt;margin-top:0;width:132.1pt;height:140.3pt;z-index:2516387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77D73536">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DF213B" w:rsidP="00254F12">
                        <w:pPr>
                          <w:pStyle w:val="xWebCoverPage"/>
                        </w:pPr>
                        <w:hyperlink r:id="rId26" w:history="1">
                          <w:r w:rsidR="00254F12"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headerReference w:type="default" r:id="rId28"/>
          <w:footerReference w:type="even" r:id="rId29"/>
          <w:footerReference w:type="default" r:id="rId30"/>
          <w:headerReference w:type="first" r:id="rId31"/>
          <w:footerReference w:type="first" r:id="rId32"/>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4EABB9B3" w:rsidR="00495B3B" w:rsidRPr="00495B3B" w:rsidRDefault="00DF213B" w:rsidP="00495B3B">
            <w:pPr>
              <w:spacing w:before="0" w:after="0"/>
              <w:ind w:left="57" w:right="-450"/>
              <w:rPr>
                <w:rFonts w:ascii="Arial" w:hAnsi="Arial" w:cs="Arial"/>
                <w:color w:val="363534"/>
                <w:szCs w:val="22"/>
              </w:rPr>
            </w:pPr>
            <w:r w:rsidRPr="007960C1">
              <w:rPr>
                <w:rFonts w:ascii="Arial" w:hAnsi="Arial" w:cs="Arial"/>
                <w:color w:val="232222" w:themeColor="text1"/>
                <w:szCs w:val="22"/>
              </w:rPr>
              <w:t>Field Operations Supervisor</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4F7820A8" w:rsidR="00495B3B" w:rsidRPr="00495B3B" w:rsidRDefault="00DF213B" w:rsidP="00495B3B">
            <w:pPr>
              <w:spacing w:before="0" w:after="0"/>
              <w:ind w:left="57" w:right="-450"/>
              <w:rPr>
                <w:rFonts w:ascii="Arial" w:hAnsi="Arial" w:cs="Arial"/>
                <w:color w:val="363534"/>
                <w:szCs w:val="22"/>
              </w:rPr>
            </w:pPr>
            <w:r w:rsidRPr="007960C1">
              <w:rPr>
                <w:rFonts w:ascii="Arial" w:hAnsi="Arial" w:cs="Arial"/>
                <w:color w:val="232222" w:themeColor="text1"/>
                <w:szCs w:val="22"/>
              </w:rPr>
              <w:t>50925550</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71CA3702" w:rsidR="00495B3B" w:rsidRPr="00495B3B" w:rsidRDefault="00DF213B" w:rsidP="00495B3B">
            <w:pPr>
              <w:spacing w:before="0" w:after="0"/>
              <w:ind w:left="57" w:right="-450"/>
              <w:rPr>
                <w:rFonts w:ascii="Arial" w:hAnsi="Arial" w:cs="Arial"/>
                <w:color w:val="363534"/>
                <w:szCs w:val="22"/>
              </w:rPr>
            </w:pPr>
            <w:r w:rsidRPr="007960C1">
              <w:rPr>
                <w:rFonts w:ascii="Arial" w:hAnsi="Arial" w:cs="Arial"/>
                <w:color w:val="232222" w:themeColor="text1"/>
                <w:szCs w:val="22"/>
              </w:rPr>
              <w:t>AWU Award 4</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2B500956" w:rsidR="00495B3B" w:rsidRPr="00495B3B" w:rsidRDefault="00DF213B" w:rsidP="00495B3B">
            <w:pPr>
              <w:spacing w:before="0" w:after="0"/>
              <w:ind w:left="57" w:right="-450"/>
              <w:rPr>
                <w:rFonts w:ascii="Arial" w:hAnsi="Arial" w:cs="Arial"/>
                <w:color w:val="363534"/>
                <w:szCs w:val="22"/>
              </w:rPr>
            </w:pPr>
            <w:r>
              <w:rPr>
                <w:rFonts w:ascii="Arial" w:hAnsi="Arial"/>
                <w:szCs w:val="22"/>
              </w:rPr>
              <w:t>$</w:t>
            </w:r>
            <w:r w:rsidR="00A20298">
              <w:rPr>
                <w:rFonts w:ascii="Arial" w:hAnsi="Arial"/>
                <w:szCs w:val="22"/>
              </w:rPr>
              <w:t>75</w:t>
            </w:r>
            <w:r>
              <w:rPr>
                <w:rFonts w:ascii="Arial" w:hAnsi="Arial"/>
                <w:szCs w:val="22"/>
              </w:rPr>
              <w:t>,</w:t>
            </w:r>
            <w:r w:rsidR="00A20298">
              <w:rPr>
                <w:rFonts w:ascii="Arial" w:hAnsi="Arial"/>
                <w:szCs w:val="22"/>
              </w:rPr>
              <w:t>361</w:t>
            </w:r>
            <w:r>
              <w:rPr>
                <w:rFonts w:ascii="Arial" w:hAnsi="Arial"/>
                <w:szCs w:val="22"/>
              </w:rPr>
              <w:t xml:space="preserve"> - $</w:t>
            </w:r>
            <w:r w:rsidR="00DF568F">
              <w:rPr>
                <w:rFonts w:ascii="Arial" w:hAnsi="Arial"/>
                <w:szCs w:val="22"/>
              </w:rPr>
              <w:t>82</w:t>
            </w:r>
            <w:r>
              <w:rPr>
                <w:rFonts w:ascii="Arial" w:hAnsi="Arial"/>
                <w:szCs w:val="22"/>
              </w:rPr>
              <w:t>,</w:t>
            </w:r>
            <w:r w:rsidR="00DF568F">
              <w:rPr>
                <w:rFonts w:ascii="Arial" w:hAnsi="Arial"/>
                <w:szCs w:val="22"/>
              </w:rPr>
              <w:t>298</w:t>
            </w:r>
            <w:r>
              <w:rPr>
                <w:rFonts w:ascii="Arial" w:hAnsi="Arial"/>
                <w:szCs w:val="22"/>
              </w:rPr>
              <w:t xml:space="preserve"> + superannuation</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7105A6B0" w:rsidR="00495B3B" w:rsidRPr="00495B3B" w:rsidRDefault="00495B3B" w:rsidP="00495B3B">
            <w:pPr>
              <w:tabs>
                <w:tab w:val="left" w:pos="3529"/>
              </w:tabs>
              <w:spacing w:before="0" w:after="0"/>
              <w:ind w:left="57" w:right="-450"/>
              <w:rPr>
                <w:rFonts w:ascii="Arial" w:hAnsi="Arial" w:cs="Arial"/>
                <w:color w:val="363534"/>
                <w:szCs w:val="22"/>
              </w:rPr>
            </w:pPr>
            <w:r w:rsidRPr="007960C1">
              <w:rPr>
                <w:rFonts w:ascii="Arial" w:hAnsi="Arial" w:cs="Arial"/>
                <w:color w:val="232222" w:themeColor="text1"/>
                <w:szCs w:val="22"/>
              </w:rPr>
              <w:t xml:space="preserve">Ongoing </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44D58BA2" w:rsidR="00495B3B" w:rsidRPr="00495B3B" w:rsidRDefault="00DF213B" w:rsidP="00495B3B">
            <w:pPr>
              <w:spacing w:before="0" w:after="0"/>
              <w:ind w:left="57" w:right="-450"/>
              <w:rPr>
                <w:rFonts w:ascii="Arial" w:hAnsi="Arial" w:cs="Arial"/>
                <w:color w:val="363534"/>
                <w:szCs w:val="22"/>
              </w:rPr>
            </w:pPr>
            <w:r>
              <w:rPr>
                <w:rFonts w:ascii="Arial" w:hAnsi="Arial"/>
                <w:szCs w:val="22"/>
              </w:rPr>
              <w:t>Forest, Fire and Regions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088ABC29" w:rsidR="00495B3B" w:rsidRPr="00495B3B" w:rsidRDefault="00DF213B" w:rsidP="00495B3B">
            <w:pPr>
              <w:spacing w:before="0" w:after="0"/>
              <w:ind w:left="57" w:right="-450"/>
              <w:rPr>
                <w:rFonts w:ascii="Arial" w:hAnsi="Arial" w:cs="Arial"/>
                <w:color w:val="363534"/>
                <w:szCs w:val="22"/>
              </w:rPr>
            </w:pPr>
            <w:r>
              <w:rPr>
                <w:rFonts w:ascii="Arial" w:hAnsi="Arial"/>
                <w:szCs w:val="22"/>
              </w:rPr>
              <w:t>Forest and Fire Operations Division</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2C3B9173" w:rsidR="00495B3B" w:rsidRPr="007960C1" w:rsidRDefault="00DF213B" w:rsidP="00495B3B">
            <w:pPr>
              <w:spacing w:before="0" w:after="0"/>
              <w:ind w:left="57" w:right="-450"/>
              <w:rPr>
                <w:rFonts w:ascii="Arial" w:hAnsi="Arial" w:cs="Arial"/>
                <w:color w:val="232222" w:themeColor="text1"/>
                <w:szCs w:val="22"/>
              </w:rPr>
            </w:pPr>
            <w:r w:rsidRPr="007960C1">
              <w:rPr>
                <w:rFonts w:ascii="Arial" w:hAnsi="Arial" w:cs="Arial"/>
                <w:color w:val="232222" w:themeColor="text1"/>
                <w:szCs w:val="22"/>
              </w:rPr>
              <w:t>Beaufort</w:t>
            </w:r>
          </w:p>
          <w:p w14:paraId="3B7CA3B3" w14:textId="6AEB266D" w:rsidR="00495B3B" w:rsidRPr="00495B3B" w:rsidRDefault="00495B3B" w:rsidP="00495B3B">
            <w:pPr>
              <w:spacing w:before="0" w:after="0"/>
              <w:ind w:left="57" w:right="-450"/>
              <w:rPr>
                <w:rFonts w:ascii="Arial" w:hAnsi="Arial" w:cs="Arial"/>
                <w:color w:val="363534"/>
                <w:szCs w:val="22"/>
              </w:rPr>
            </w:pPr>
            <w:r w:rsidRPr="007960C1">
              <w:rPr>
                <w:rFonts w:ascii="Arial" w:hAnsi="Arial" w:cs="Arial"/>
                <w:color w:val="232222" w:themeColor="text1"/>
                <w:szCs w:val="22"/>
              </w:rPr>
              <w:t xml:space="preserve">Hybrid work arrangement available: </w:t>
            </w:r>
            <w:r w:rsidRPr="007960C1">
              <w:rPr>
                <w:rFonts w:ascii="Arial" w:hAnsi="Arial" w:cs="Arial"/>
                <w:color w:val="232222" w:themeColor="text1"/>
                <w:szCs w:val="22"/>
              </w:rPr>
              <w:fldChar w:fldCharType="begin">
                <w:ffData>
                  <w:name w:val=""/>
                  <w:enabled/>
                  <w:calcOnExit w:val="0"/>
                  <w:checkBox>
                    <w:size w:val="26"/>
                    <w:default w:val="0"/>
                    <w:checked w:val="0"/>
                  </w:checkBox>
                </w:ffData>
              </w:fldChar>
            </w:r>
            <w:r w:rsidRPr="007960C1">
              <w:rPr>
                <w:rFonts w:ascii="Arial" w:hAnsi="Arial" w:cs="Arial"/>
                <w:color w:val="232222" w:themeColor="text1"/>
                <w:szCs w:val="22"/>
              </w:rPr>
              <w:instrText xml:space="preserve"> FORMCHECKBOX </w:instrText>
            </w:r>
            <w:r w:rsidRPr="007960C1">
              <w:rPr>
                <w:rFonts w:ascii="Arial" w:hAnsi="Arial" w:cs="Arial"/>
                <w:color w:val="232222" w:themeColor="text1"/>
                <w:szCs w:val="22"/>
              </w:rPr>
            </w:r>
            <w:r w:rsidRPr="007960C1">
              <w:rPr>
                <w:rFonts w:ascii="Arial" w:hAnsi="Arial" w:cs="Arial"/>
                <w:color w:val="232222" w:themeColor="text1"/>
                <w:szCs w:val="22"/>
              </w:rPr>
              <w:fldChar w:fldCharType="separate"/>
            </w:r>
            <w:r w:rsidRPr="007960C1">
              <w:rPr>
                <w:rFonts w:ascii="Arial" w:hAnsi="Arial" w:cs="Arial"/>
                <w:color w:val="232222" w:themeColor="text1"/>
                <w:szCs w:val="22"/>
              </w:rPr>
              <w:fldChar w:fldCharType="end"/>
            </w:r>
            <w:r w:rsidRPr="007960C1">
              <w:rPr>
                <w:rFonts w:ascii="Arial" w:hAnsi="Arial" w:cs="Arial"/>
                <w:color w:val="232222" w:themeColor="text1"/>
                <w:szCs w:val="22"/>
              </w:rPr>
              <w:t>Yes</w:t>
            </w:r>
            <w:r w:rsidRPr="007960C1">
              <w:rPr>
                <w:rFonts w:ascii="Arial" w:hAnsi="Arial" w:cs="Arial"/>
                <w:color w:val="232222" w:themeColor="text1"/>
                <w:szCs w:val="22"/>
              </w:rPr>
              <w:tab/>
            </w:r>
            <w:r w:rsidR="00DF213B" w:rsidRPr="007960C1">
              <w:rPr>
                <w:rFonts w:ascii="Arial" w:hAnsi="Arial" w:cs="Arial"/>
                <w:color w:val="232222" w:themeColor="text1"/>
                <w:szCs w:val="22"/>
              </w:rPr>
              <w:fldChar w:fldCharType="begin">
                <w:ffData>
                  <w:name w:val=""/>
                  <w:enabled/>
                  <w:calcOnExit w:val="0"/>
                  <w:checkBox>
                    <w:size w:val="26"/>
                    <w:default w:val="1"/>
                  </w:checkBox>
                </w:ffData>
              </w:fldChar>
            </w:r>
            <w:r w:rsidR="00DF213B" w:rsidRPr="007960C1">
              <w:rPr>
                <w:rFonts w:ascii="Arial" w:hAnsi="Arial" w:cs="Arial"/>
                <w:color w:val="232222" w:themeColor="text1"/>
                <w:szCs w:val="22"/>
              </w:rPr>
              <w:instrText xml:space="preserve"> FORMCHECKBOX </w:instrText>
            </w:r>
            <w:r w:rsidR="00DF213B" w:rsidRPr="007960C1">
              <w:rPr>
                <w:rFonts w:ascii="Arial" w:hAnsi="Arial" w:cs="Arial"/>
                <w:color w:val="232222" w:themeColor="text1"/>
                <w:szCs w:val="22"/>
              </w:rPr>
            </w:r>
            <w:r w:rsidR="00DF213B" w:rsidRPr="007960C1">
              <w:rPr>
                <w:rFonts w:ascii="Arial" w:hAnsi="Arial" w:cs="Arial"/>
                <w:color w:val="232222" w:themeColor="text1"/>
                <w:szCs w:val="22"/>
              </w:rPr>
              <w:fldChar w:fldCharType="separate"/>
            </w:r>
            <w:r w:rsidR="00DF213B" w:rsidRPr="007960C1">
              <w:rPr>
                <w:rFonts w:ascii="Arial" w:hAnsi="Arial" w:cs="Arial"/>
                <w:color w:val="232222" w:themeColor="text1"/>
                <w:szCs w:val="22"/>
              </w:rPr>
              <w:fldChar w:fldCharType="end"/>
            </w:r>
            <w:r w:rsidRPr="007960C1">
              <w:rPr>
                <w:rFonts w:ascii="Arial" w:hAnsi="Arial" w:cs="Arial"/>
                <w:color w:val="232222" w:themeColor="text1"/>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44C300A3" w:rsidR="00495B3B" w:rsidRPr="00495B3B" w:rsidRDefault="00DF213B" w:rsidP="00495B3B">
            <w:pPr>
              <w:tabs>
                <w:tab w:val="left" w:pos="469"/>
                <w:tab w:val="left" w:pos="1189"/>
              </w:tabs>
              <w:spacing w:before="0" w:after="0"/>
              <w:ind w:left="57" w:right="-450"/>
              <w:rPr>
                <w:rFonts w:ascii="Arial" w:hAnsi="Arial" w:cs="Arial"/>
                <w:color w:val="363534"/>
                <w:szCs w:val="22"/>
              </w:rPr>
            </w:pPr>
            <w:proofErr w:type="spellStart"/>
            <w:r w:rsidRPr="00E11343">
              <w:rPr>
                <w:rFonts w:ascii="Arial" w:hAnsi="Arial"/>
                <w:szCs w:val="22"/>
              </w:rPr>
              <w:t>Workcentre</w:t>
            </w:r>
            <w:proofErr w:type="spellEnd"/>
            <w:r w:rsidRPr="00E11343">
              <w:rPr>
                <w:rFonts w:ascii="Arial" w:hAnsi="Arial"/>
                <w:szCs w:val="22"/>
              </w:rPr>
              <w:t xml:space="preserve"> Operations Coordinator</w:t>
            </w:r>
            <w:r w:rsidRPr="001B1027">
              <w:rPr>
                <w:rFonts w:ascii="Arial" w:hAnsi="Arial"/>
                <w:szCs w:val="22"/>
              </w:rPr>
              <w:tab/>
            </w:r>
            <w:r w:rsidR="00495B3B" w:rsidRPr="00495B3B">
              <w:rPr>
                <w:rFonts w:ascii="Arial" w:hAnsi="Arial" w:cs="Arial"/>
                <w:color w:val="363534"/>
                <w:szCs w:val="22"/>
              </w:rPr>
              <w:tab/>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70576EA0" w:rsidR="00495B3B" w:rsidRPr="007960C1" w:rsidRDefault="00DF213B" w:rsidP="00495B3B">
            <w:pPr>
              <w:tabs>
                <w:tab w:val="left" w:pos="469"/>
                <w:tab w:val="left" w:pos="1189"/>
              </w:tabs>
              <w:spacing w:before="0" w:after="0"/>
              <w:ind w:left="57" w:right="-450"/>
              <w:rPr>
                <w:rFonts w:ascii="Arial" w:hAnsi="Arial" w:cs="Arial"/>
                <w:color w:val="232222" w:themeColor="text1"/>
                <w:szCs w:val="22"/>
              </w:rPr>
            </w:pPr>
            <w:r w:rsidRPr="007960C1">
              <w:rPr>
                <w:rFonts w:ascii="Arial" w:hAnsi="Arial" w:cs="Arial"/>
                <w:color w:val="232222" w:themeColor="text1"/>
                <w:szCs w:val="22"/>
              </w:rPr>
              <w:fldChar w:fldCharType="begin">
                <w:ffData>
                  <w:name w:val=""/>
                  <w:enabled/>
                  <w:calcOnExit w:val="0"/>
                  <w:checkBox>
                    <w:size w:val="26"/>
                    <w:default w:val="1"/>
                  </w:checkBox>
                </w:ffData>
              </w:fldChar>
            </w:r>
            <w:r w:rsidRPr="007960C1">
              <w:rPr>
                <w:rFonts w:ascii="Arial" w:hAnsi="Arial" w:cs="Arial"/>
                <w:color w:val="232222" w:themeColor="text1"/>
                <w:szCs w:val="22"/>
              </w:rPr>
              <w:instrText xml:space="preserve"> FORMCHECKBOX </w:instrText>
            </w:r>
            <w:r w:rsidRPr="007960C1">
              <w:rPr>
                <w:rFonts w:ascii="Arial" w:hAnsi="Arial" w:cs="Arial"/>
                <w:color w:val="232222" w:themeColor="text1"/>
                <w:szCs w:val="22"/>
              </w:rPr>
            </w:r>
            <w:r w:rsidRPr="007960C1">
              <w:rPr>
                <w:rFonts w:ascii="Arial" w:hAnsi="Arial" w:cs="Arial"/>
                <w:color w:val="232222" w:themeColor="text1"/>
                <w:szCs w:val="22"/>
              </w:rPr>
              <w:fldChar w:fldCharType="separate"/>
            </w:r>
            <w:r w:rsidRPr="007960C1">
              <w:rPr>
                <w:rFonts w:ascii="Arial" w:hAnsi="Arial" w:cs="Arial"/>
                <w:color w:val="232222" w:themeColor="text1"/>
                <w:szCs w:val="22"/>
              </w:rPr>
              <w:fldChar w:fldCharType="end"/>
            </w:r>
            <w:r w:rsidR="00495B3B" w:rsidRPr="007960C1">
              <w:rPr>
                <w:rFonts w:ascii="Arial" w:hAnsi="Arial" w:cs="Arial"/>
                <w:color w:val="232222" w:themeColor="text1"/>
                <w:szCs w:val="22"/>
              </w:rPr>
              <w:tab/>
              <w:t>Yes</w:t>
            </w:r>
            <w:r w:rsidR="00495B3B" w:rsidRPr="007960C1">
              <w:rPr>
                <w:rFonts w:ascii="Arial" w:hAnsi="Arial" w:cs="Arial"/>
                <w:color w:val="232222" w:themeColor="text1"/>
                <w:szCs w:val="22"/>
              </w:rPr>
              <w:tab/>
            </w:r>
            <w:r w:rsidR="00495B3B" w:rsidRPr="007960C1">
              <w:rPr>
                <w:rFonts w:ascii="Arial" w:hAnsi="Arial" w:cs="Arial"/>
                <w:color w:val="232222" w:themeColor="text1"/>
                <w:szCs w:val="22"/>
              </w:rPr>
              <w:fldChar w:fldCharType="begin">
                <w:ffData>
                  <w:name w:val=""/>
                  <w:enabled/>
                  <w:calcOnExit w:val="0"/>
                  <w:checkBox>
                    <w:size w:val="26"/>
                    <w:default w:val="0"/>
                    <w:checked w:val="0"/>
                  </w:checkBox>
                </w:ffData>
              </w:fldChar>
            </w:r>
            <w:r w:rsidR="00495B3B" w:rsidRPr="007960C1">
              <w:rPr>
                <w:rFonts w:ascii="Arial" w:hAnsi="Arial" w:cs="Arial"/>
                <w:color w:val="232222" w:themeColor="text1"/>
                <w:szCs w:val="22"/>
              </w:rPr>
              <w:instrText xml:space="preserve"> FORMCHECKBOX </w:instrText>
            </w:r>
            <w:r w:rsidR="00495B3B" w:rsidRPr="007960C1">
              <w:rPr>
                <w:rFonts w:ascii="Arial" w:hAnsi="Arial" w:cs="Arial"/>
                <w:color w:val="232222" w:themeColor="text1"/>
                <w:szCs w:val="22"/>
              </w:rPr>
            </w:r>
            <w:r w:rsidR="00495B3B" w:rsidRPr="007960C1">
              <w:rPr>
                <w:rFonts w:ascii="Arial" w:hAnsi="Arial" w:cs="Arial"/>
                <w:color w:val="232222" w:themeColor="text1"/>
                <w:szCs w:val="22"/>
              </w:rPr>
              <w:fldChar w:fldCharType="separate"/>
            </w:r>
            <w:r w:rsidR="00495B3B" w:rsidRPr="007960C1">
              <w:rPr>
                <w:rFonts w:ascii="Arial" w:hAnsi="Arial" w:cs="Arial"/>
                <w:color w:val="232222" w:themeColor="text1"/>
                <w:szCs w:val="22"/>
              </w:rPr>
              <w:fldChar w:fldCharType="end"/>
            </w:r>
            <w:r w:rsidR="00495B3B" w:rsidRPr="007960C1">
              <w:rPr>
                <w:rFonts w:ascii="Arial" w:hAnsi="Arial" w:cs="Arial"/>
                <w:color w:val="232222" w:themeColor="text1"/>
                <w:szCs w:val="22"/>
              </w:rPr>
              <w:t xml:space="preserve">  No                If yes, how many?</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51550576" w:rsidR="00495B3B" w:rsidRPr="00495B3B" w:rsidRDefault="00DF213B" w:rsidP="00495B3B">
            <w:pPr>
              <w:spacing w:before="0" w:after="0"/>
              <w:ind w:left="57" w:right="-450"/>
              <w:rPr>
                <w:rFonts w:ascii="Arial" w:hAnsi="Arial" w:cs="Arial"/>
                <w:color w:val="363534"/>
                <w:szCs w:val="22"/>
              </w:rPr>
            </w:pPr>
            <w:r>
              <w:rPr>
                <w:rFonts w:ascii="Arial" w:hAnsi="Arial"/>
                <w:szCs w:val="22"/>
              </w:rPr>
              <w:t>Tony Venes 0429 141 804</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24507916" w14:textId="5373FDF9" w:rsidR="00DF213B" w:rsidRDefault="00DF213B" w:rsidP="00DF213B">
      <w:pPr>
        <w:tabs>
          <w:tab w:val="left" w:pos="10178"/>
        </w:tabs>
        <w:ind w:right="114"/>
        <w:rPr>
          <w:rFonts w:ascii="Arial" w:hAnsi="Arial"/>
          <w:noProof/>
          <w:szCs w:val="22"/>
          <w:lang w:eastAsia="zh-CN"/>
        </w:rPr>
      </w:pPr>
      <w:r w:rsidRPr="00E11343">
        <w:rPr>
          <w:rFonts w:ascii="Arial" w:hAnsi="Arial"/>
          <w:noProof/>
          <w:szCs w:val="22"/>
          <w:lang w:eastAsia="zh-CN"/>
        </w:rPr>
        <w:t>The Field Operations Supervisor is responsible for assisting with the management of staff involved in the implementation of a range of plans and programs to deliver specific Forest and Fire Operations activities including bushfire response. The position has a role in the leadership of staff and the day to day management and deployment of workcentre staff.</w:t>
      </w:r>
    </w:p>
    <w:p w14:paraId="0509FD39" w14:textId="23E32847" w:rsidR="00DF213B" w:rsidRDefault="00DF213B" w:rsidP="00DF213B">
      <w:pPr>
        <w:tabs>
          <w:tab w:val="left" w:pos="10178"/>
        </w:tabs>
        <w:ind w:right="114"/>
        <w:rPr>
          <w:rFonts w:ascii="Arial" w:hAnsi="Arial"/>
          <w:noProof/>
          <w:szCs w:val="22"/>
          <w:lang w:eastAsia="zh-CN"/>
        </w:rPr>
      </w:pPr>
      <w:r w:rsidRPr="00E11343">
        <w:rPr>
          <w:rFonts w:ascii="Arial" w:hAnsi="Arial"/>
          <w:noProof/>
          <w:szCs w:val="22"/>
          <w:lang w:eastAsia="zh-CN"/>
        </w:rPr>
        <w:t>This position is required to lead to workcentre staff that are responsible for implementing a wide range of operational tasks and fire prevention activities. Workcentre activities are focused on forested area operations and require knowledge of road and infrastructure maintenance, forest operations and emergency response. Other requirements of the position include working with DE</w:t>
      </w:r>
      <w:r>
        <w:rPr>
          <w:rFonts w:ascii="Arial" w:hAnsi="Arial"/>
          <w:noProof/>
          <w:szCs w:val="22"/>
          <w:lang w:eastAsia="zh-CN"/>
        </w:rPr>
        <w:t>ECA</w:t>
      </w:r>
      <w:r w:rsidRPr="00E11343">
        <w:rPr>
          <w:rFonts w:ascii="Arial" w:hAnsi="Arial"/>
          <w:noProof/>
          <w:szCs w:val="22"/>
          <w:lang w:eastAsia="zh-CN"/>
        </w:rPr>
        <w:t xml:space="preserve"> personnel, other agency staff, contractors and seasonal firefighters to deliver programs and projects on public land and forest areas.</w:t>
      </w:r>
    </w:p>
    <w:p w14:paraId="32915160" w14:textId="5C8CF812" w:rsidR="00DF213B" w:rsidRDefault="00DF213B" w:rsidP="00DF213B">
      <w:pPr>
        <w:tabs>
          <w:tab w:val="left" w:pos="10178"/>
        </w:tabs>
        <w:ind w:right="114"/>
        <w:rPr>
          <w:rFonts w:ascii="Arial" w:hAnsi="Arial"/>
          <w:noProof/>
          <w:szCs w:val="22"/>
          <w:lang w:eastAsia="zh-CN"/>
        </w:rPr>
      </w:pPr>
      <w:r w:rsidRPr="00E11343">
        <w:rPr>
          <w:rFonts w:ascii="Arial" w:hAnsi="Arial"/>
          <w:noProof/>
          <w:szCs w:val="22"/>
          <w:lang w:eastAsia="zh-CN"/>
        </w:rPr>
        <w:t xml:space="preserve">The person best suited to this role will be well organised and able to work closely with team members in a dynamic environment with a high focus on safe work practices. </w:t>
      </w:r>
    </w:p>
    <w:p w14:paraId="6770CA77" w14:textId="2715A0EF" w:rsidR="00DF213B" w:rsidRDefault="00DF213B" w:rsidP="00DF213B">
      <w:pPr>
        <w:tabs>
          <w:tab w:val="left" w:pos="10178"/>
        </w:tabs>
        <w:ind w:right="114"/>
        <w:rPr>
          <w:rFonts w:ascii="Arial" w:hAnsi="Arial"/>
          <w:noProof/>
          <w:szCs w:val="22"/>
          <w:lang w:eastAsia="zh-CN"/>
        </w:rPr>
      </w:pPr>
      <w:r w:rsidRPr="00E11343">
        <w:rPr>
          <w:rFonts w:ascii="Arial" w:hAnsi="Arial"/>
          <w:noProof/>
          <w:szCs w:val="22"/>
          <w:lang w:eastAsia="zh-CN"/>
        </w:rPr>
        <w:t>The Forest, Fire and Regions Group plays a critical role in the delivery of integrated, accessible and high-quality land and natural resource management for Victorians and protection against and management of fires and emergencies.  As a large diverse Group, it provides opportunities to make a positive impact on Victoria’s natural environment and communities while offering its employees variety of work and challenges.</w:t>
      </w:r>
    </w:p>
    <w:p w14:paraId="6D1429CB" w14:textId="77777777" w:rsidR="00DF213B" w:rsidRPr="00E11343" w:rsidRDefault="00DF213B" w:rsidP="00DF213B">
      <w:pPr>
        <w:tabs>
          <w:tab w:val="left" w:pos="10178"/>
        </w:tabs>
        <w:ind w:right="114"/>
        <w:rPr>
          <w:rFonts w:ascii="Arial" w:hAnsi="Arial"/>
          <w:noProof/>
          <w:szCs w:val="22"/>
          <w:lang w:eastAsia="zh-CN"/>
        </w:rPr>
      </w:pPr>
      <w:r w:rsidRPr="00E11343">
        <w:rPr>
          <w:rFonts w:ascii="Arial" w:hAnsi="Arial"/>
          <w:noProof/>
          <w:szCs w:val="22"/>
          <w:lang w:eastAsia="zh-CN"/>
        </w:rPr>
        <w:t>Forest, Fire and Regions Group is committed to developing and promoting an organisation that is flexible, agile and innovative. They give staff the tools, development opportunities and responsibility to deliver to high standards and continually improve.</w:t>
      </w:r>
    </w:p>
    <w:p w14:paraId="39944689" w14:textId="77777777" w:rsidR="00DF213B" w:rsidRDefault="00DF213B" w:rsidP="00DF213B">
      <w:pPr>
        <w:tabs>
          <w:tab w:val="left" w:pos="10178"/>
        </w:tabs>
        <w:ind w:right="114"/>
        <w:rPr>
          <w:rFonts w:ascii="Arial" w:hAnsi="Arial"/>
          <w:noProof/>
          <w:szCs w:val="22"/>
          <w:lang w:eastAsia="zh-CN"/>
        </w:rPr>
      </w:pPr>
    </w:p>
    <w:p w14:paraId="0862BDEE" w14:textId="77777777" w:rsidR="00DF213B" w:rsidRDefault="00DF213B" w:rsidP="00DF213B">
      <w:pPr>
        <w:tabs>
          <w:tab w:val="left" w:pos="10178"/>
        </w:tabs>
        <w:ind w:right="114"/>
        <w:rPr>
          <w:rFonts w:ascii="Arial" w:hAnsi="Arial"/>
          <w:noProof/>
          <w:szCs w:val="22"/>
          <w:lang w:eastAsia="zh-CN"/>
        </w:rPr>
      </w:pPr>
      <w:r w:rsidRPr="00E11343">
        <w:rPr>
          <w:rFonts w:ascii="Arial" w:hAnsi="Arial"/>
          <w:noProof/>
          <w:szCs w:val="22"/>
          <w:lang w:eastAsia="zh-CN"/>
        </w:rPr>
        <w:lastRenderedPageBreak/>
        <w:t>The department cares for the safety and wellbeing of its employees, supports work life balance and champions diversity.</w:t>
      </w:r>
    </w:p>
    <w:p w14:paraId="1B3F576A" w14:textId="77777777"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3A582D56" w14:textId="77777777" w:rsidR="00C9572A" w:rsidRDefault="00C9572A" w:rsidP="00C9572A">
      <w:pPr>
        <w:spacing w:before="160"/>
        <w:rPr>
          <w:rFonts w:ascii="Arial" w:hAnsi="Arial"/>
          <w:i/>
          <w:color w:val="000000"/>
          <w:szCs w:val="22"/>
        </w:rPr>
      </w:pPr>
      <w:r w:rsidRPr="0F06A63A">
        <w:rPr>
          <w:rFonts w:ascii="Arial" w:hAnsi="Arial"/>
          <w:i/>
          <w:iCs/>
          <w:color w:val="000000"/>
        </w:rPr>
        <w:t>The Group</w:t>
      </w:r>
    </w:p>
    <w:p w14:paraId="3088C605" w14:textId="41773A53" w:rsidR="55A754F5" w:rsidRDefault="55A754F5" w:rsidP="0F06A63A">
      <w:pPr>
        <w:rPr>
          <w:rFonts w:ascii="Arial" w:hAnsi="Arial"/>
          <w:color w:val="111111"/>
        </w:rPr>
      </w:pPr>
      <w:r w:rsidRPr="0F06A63A">
        <w:rPr>
          <w:rFonts w:ascii="Arial" w:hAnsi="Arial"/>
          <w:color w:val="111111"/>
        </w:rPr>
        <w:t>Bushfire and Forest Services</w:t>
      </w:r>
      <w:r w:rsidR="0CC4372F" w:rsidRPr="0F06A63A">
        <w:rPr>
          <w:rFonts w:ascii="Arial" w:hAnsi="Arial"/>
          <w:color w:val="111111"/>
        </w:rPr>
        <w:t xml:space="preserve"> (BFS)</w:t>
      </w:r>
      <w:r w:rsidRPr="0F06A63A">
        <w:rPr>
          <w:rFonts w:ascii="Arial" w:hAnsi="Arial"/>
          <w:color w:val="111111"/>
        </w:rPr>
        <w:t xml:space="preserve"> is the public land manager for 3.2 million hectares of State forests, including delivery and maintenance of recreation assets, tourism services and forest health activities, and leads DEECA’s works across the state in preparing for and responding to fire and other emergencies, to reduce impacts on people, property and the environment. </w:t>
      </w:r>
    </w:p>
    <w:p w14:paraId="59C9BD2F" w14:textId="36377F72" w:rsidR="55A754F5" w:rsidRDefault="55A754F5" w:rsidP="0F06A63A">
      <w:r w:rsidRPr="0F06A63A">
        <w:rPr>
          <w:rFonts w:ascii="Arial" w:hAnsi="Arial"/>
          <w:color w:val="111111"/>
        </w:rPr>
        <w:t xml:space="preserve">Underpinned by our commitment to work in partnership with Traditional Owners, BFS collaborates across government and DEECA to deliver key policies and outcomes in support of communities and industries that use our forests and is directly responsible for recreation policy and service delivery in state forests. </w:t>
      </w:r>
    </w:p>
    <w:p w14:paraId="0FB104B7" w14:textId="34A69F42" w:rsidR="55A754F5" w:rsidRDefault="55A754F5" w:rsidP="0F06A63A">
      <w:r w:rsidRPr="0F06A63A">
        <w:rPr>
          <w:rFonts w:ascii="Arial" w:hAnsi="Arial"/>
          <w:color w:val="111111"/>
        </w:rPr>
        <w:t>BFS plays a key role in working alongside emergency services under the Victorian Government’s ‘all communities, all emergencies’ operating framework, including to meet DEECA’s responsibilities before, during and after an emergency event.</w:t>
      </w:r>
    </w:p>
    <w:p w14:paraId="265216D6" w14:textId="458AF25A" w:rsidR="55A754F5" w:rsidRDefault="55A754F5" w:rsidP="0F06A63A">
      <w:r w:rsidRPr="0F06A63A">
        <w:rPr>
          <w:rFonts w:ascii="Arial" w:hAnsi="Arial"/>
          <w:color w:val="111111"/>
        </w:rPr>
        <w:t>BFS undertakes regulatory functions for timber harvesting, biodiversity, public land use and fire prevention, leads development and advice on forest, fire and emergency management policy, strategy and legislation, and delivers safe and fit-for-purpose capability solutions including statewide assets, equipment, technology and learning, ensuring consistency with the Victorian Government’s broader strategic objectives</w:t>
      </w:r>
    </w:p>
    <w:p w14:paraId="3F84A578" w14:textId="77777777" w:rsidR="00C9572A" w:rsidRDefault="00C9572A" w:rsidP="00C9572A">
      <w:pPr>
        <w:spacing w:before="160"/>
        <w:rPr>
          <w:rFonts w:ascii="Arial" w:hAnsi="Arial"/>
          <w:i/>
          <w:color w:val="000000"/>
          <w:szCs w:val="22"/>
        </w:rPr>
      </w:pPr>
      <w:r w:rsidRPr="001B1027">
        <w:rPr>
          <w:rFonts w:ascii="Arial" w:hAnsi="Arial"/>
          <w:i/>
          <w:color w:val="000000"/>
          <w:szCs w:val="22"/>
        </w:rPr>
        <w:t>The Division</w:t>
      </w:r>
    </w:p>
    <w:p w14:paraId="33907163" w14:textId="77777777" w:rsidR="00DF213B" w:rsidRPr="0094296C" w:rsidRDefault="00DF213B" w:rsidP="00DF213B">
      <w:pPr>
        <w:spacing w:before="160"/>
        <w:rPr>
          <w:rFonts w:ascii="Arial" w:hAnsi="Arial"/>
          <w:color w:val="000000"/>
          <w:szCs w:val="22"/>
        </w:rPr>
      </w:pPr>
      <w:r w:rsidRPr="0094296C">
        <w:rPr>
          <w:rFonts w:ascii="Arial" w:hAnsi="Arial"/>
          <w:color w:val="000000"/>
          <w:szCs w:val="22"/>
        </w:rPr>
        <w:t xml:space="preserve">Forest and Fire Operations Division provides </w:t>
      </w:r>
      <w:proofErr w:type="gramStart"/>
      <w:r w:rsidRPr="0094296C">
        <w:rPr>
          <w:rFonts w:ascii="Arial" w:hAnsi="Arial"/>
          <w:color w:val="000000"/>
          <w:szCs w:val="22"/>
        </w:rPr>
        <w:t>place based</w:t>
      </w:r>
      <w:proofErr w:type="gramEnd"/>
      <w:r w:rsidRPr="0094296C">
        <w:rPr>
          <w:rFonts w:ascii="Arial" w:hAnsi="Arial"/>
          <w:color w:val="000000"/>
          <w:szCs w:val="22"/>
        </w:rPr>
        <w:t xml:space="preserve"> design and delivery of forest, fire and emergency management operations and supports Regional Directorates to deliver programs and projects. </w:t>
      </w:r>
    </w:p>
    <w:p w14:paraId="475ABFE0" w14:textId="77777777" w:rsidR="00DF213B" w:rsidRPr="0094296C" w:rsidRDefault="00DF213B" w:rsidP="00DF213B">
      <w:pPr>
        <w:spacing w:before="160"/>
        <w:rPr>
          <w:rFonts w:ascii="Arial" w:hAnsi="Arial"/>
          <w:color w:val="000000"/>
          <w:szCs w:val="22"/>
        </w:rPr>
      </w:pPr>
      <w:r w:rsidRPr="0094296C">
        <w:rPr>
          <w:rFonts w:ascii="Arial" w:hAnsi="Arial"/>
          <w:color w:val="000000"/>
          <w:szCs w:val="22"/>
        </w:rPr>
        <w:t>Forest and Fire Operations Division also works across the department, Forest Fire Management Victoria partners, and fire and emergency management agencies to support the operational implementation of Safer Together: a new approach to reducing the risk of bushfire in Victoria.</w:t>
      </w:r>
    </w:p>
    <w:p w14:paraId="3D3561F7" w14:textId="77777777" w:rsidR="00DF213B" w:rsidRDefault="00DF213B" w:rsidP="00DF213B">
      <w:pPr>
        <w:spacing w:before="160"/>
        <w:rPr>
          <w:rFonts w:ascii="Arial" w:hAnsi="Arial"/>
          <w:i/>
          <w:color w:val="000000"/>
          <w:szCs w:val="22"/>
        </w:rPr>
      </w:pPr>
      <w:r w:rsidRPr="001B1027">
        <w:rPr>
          <w:rFonts w:ascii="Arial" w:hAnsi="Arial"/>
          <w:i/>
          <w:color w:val="000000"/>
          <w:szCs w:val="22"/>
        </w:rPr>
        <w:t xml:space="preserve">The </w:t>
      </w:r>
      <w:r>
        <w:rPr>
          <w:rFonts w:ascii="Arial" w:hAnsi="Arial"/>
          <w:i/>
          <w:color w:val="000000"/>
          <w:szCs w:val="22"/>
        </w:rPr>
        <w:t>Region</w:t>
      </w:r>
    </w:p>
    <w:p w14:paraId="43FC26A2" w14:textId="77777777" w:rsidR="00DF213B" w:rsidRPr="0094296C" w:rsidRDefault="00DF213B" w:rsidP="00DF213B">
      <w:pPr>
        <w:rPr>
          <w:rFonts w:ascii="Arial" w:hAnsi="Arial"/>
          <w:color w:val="000000"/>
          <w:szCs w:val="22"/>
        </w:rPr>
      </w:pPr>
      <w:r w:rsidRPr="0094296C">
        <w:rPr>
          <w:rFonts w:ascii="Arial" w:hAnsi="Arial"/>
          <w:color w:val="000000"/>
          <w:szCs w:val="22"/>
        </w:rPr>
        <w:t>In the region, DE</w:t>
      </w:r>
      <w:r>
        <w:rPr>
          <w:rFonts w:ascii="Arial" w:hAnsi="Arial"/>
          <w:color w:val="000000"/>
          <w:szCs w:val="22"/>
        </w:rPr>
        <w:t>ECA</w:t>
      </w:r>
      <w:r w:rsidRPr="0094296C">
        <w:rPr>
          <w:rFonts w:ascii="Arial" w:hAnsi="Arial"/>
          <w:color w:val="000000"/>
          <w:szCs w:val="22"/>
        </w:rPr>
        <w:t xml:space="preserve"> delivers a range of programs, often in collaboration with other departments, to protect environmental assets, manage public land, and respond to fire and other emergencies through an all-hazards approach. The department ensures appropriate planning, supports regional water management agencies and local governments, and delivers regional services to the community through strong partnerships with regional stakeholders.</w:t>
      </w: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61E8E3A7" w14:textId="77777777" w:rsidR="00DF213B" w:rsidRPr="0094296C" w:rsidRDefault="00DF213B" w:rsidP="00DF213B">
      <w:pPr>
        <w:numPr>
          <w:ilvl w:val="0"/>
          <w:numId w:val="43"/>
        </w:numPr>
        <w:spacing w:before="0" w:after="0" w:line="276" w:lineRule="auto"/>
        <w:contextualSpacing/>
        <w:rPr>
          <w:rFonts w:ascii="Arial" w:hAnsi="Arial"/>
          <w:lang w:val="en-GB" w:eastAsia="en-US"/>
        </w:rPr>
      </w:pPr>
      <w:r w:rsidRPr="0094296C">
        <w:rPr>
          <w:rFonts w:ascii="Arial" w:hAnsi="Arial"/>
          <w:lang w:val="en-GB" w:eastAsia="en-US"/>
        </w:rPr>
        <w:t xml:space="preserve">Assist with the supervision of </w:t>
      </w:r>
      <w:proofErr w:type="spellStart"/>
      <w:r w:rsidRPr="0094296C">
        <w:rPr>
          <w:rFonts w:ascii="Arial" w:hAnsi="Arial"/>
          <w:lang w:val="en-GB" w:eastAsia="en-US"/>
        </w:rPr>
        <w:t>workcentre</w:t>
      </w:r>
      <w:proofErr w:type="spellEnd"/>
      <w:r w:rsidRPr="0094296C">
        <w:rPr>
          <w:rFonts w:ascii="Arial" w:hAnsi="Arial"/>
          <w:lang w:val="en-GB" w:eastAsia="en-US"/>
        </w:rPr>
        <w:t xml:space="preserve"> operations staff to ensure all work is carried out effectively within current OH&amp;S processes, equal opportunity legislation and to departmental values.</w:t>
      </w:r>
    </w:p>
    <w:p w14:paraId="3E72564F" w14:textId="77777777" w:rsidR="00DF213B" w:rsidRPr="0094296C" w:rsidRDefault="00DF213B" w:rsidP="00DF213B">
      <w:pPr>
        <w:numPr>
          <w:ilvl w:val="0"/>
          <w:numId w:val="43"/>
        </w:numPr>
        <w:spacing w:before="60" w:after="0" w:line="276" w:lineRule="auto"/>
        <w:rPr>
          <w:rFonts w:ascii="Arial" w:hAnsi="Arial"/>
          <w:lang w:val="en-GB" w:eastAsia="en-US"/>
        </w:rPr>
      </w:pPr>
      <w:r w:rsidRPr="0094296C">
        <w:rPr>
          <w:rFonts w:ascii="Arial" w:hAnsi="Arial"/>
          <w:lang w:val="en-GB" w:eastAsia="en-US"/>
        </w:rPr>
        <w:t xml:space="preserve">Assist in the training, development and capability planning for </w:t>
      </w:r>
      <w:proofErr w:type="spellStart"/>
      <w:r w:rsidRPr="0094296C">
        <w:rPr>
          <w:rFonts w:ascii="Arial" w:hAnsi="Arial"/>
          <w:lang w:val="en-GB" w:eastAsia="en-US"/>
        </w:rPr>
        <w:t>workcentre</w:t>
      </w:r>
      <w:proofErr w:type="spellEnd"/>
      <w:r w:rsidRPr="0094296C">
        <w:rPr>
          <w:rFonts w:ascii="Arial" w:hAnsi="Arial"/>
          <w:lang w:val="en-GB" w:eastAsia="en-US"/>
        </w:rPr>
        <w:t xml:space="preserve"> staff and actively contribute to performance and development planning with all </w:t>
      </w:r>
      <w:proofErr w:type="spellStart"/>
      <w:r w:rsidRPr="0094296C">
        <w:rPr>
          <w:rFonts w:ascii="Arial" w:hAnsi="Arial"/>
          <w:lang w:val="en-GB" w:eastAsia="en-US"/>
        </w:rPr>
        <w:t>workcentre</w:t>
      </w:r>
      <w:proofErr w:type="spellEnd"/>
      <w:r w:rsidRPr="0094296C">
        <w:rPr>
          <w:rFonts w:ascii="Arial" w:hAnsi="Arial"/>
          <w:lang w:val="en-GB" w:eastAsia="en-US"/>
        </w:rPr>
        <w:t xml:space="preserve"> staff.</w:t>
      </w:r>
    </w:p>
    <w:p w14:paraId="4365E9F8" w14:textId="77777777" w:rsidR="00DF213B" w:rsidRPr="0094296C" w:rsidRDefault="00DF213B" w:rsidP="00DF213B">
      <w:pPr>
        <w:numPr>
          <w:ilvl w:val="0"/>
          <w:numId w:val="43"/>
        </w:numPr>
        <w:spacing w:before="0" w:after="0" w:line="276" w:lineRule="auto"/>
        <w:contextualSpacing/>
        <w:rPr>
          <w:rFonts w:ascii="Arial" w:hAnsi="Arial"/>
          <w:lang w:val="en-GB" w:eastAsia="en-US"/>
        </w:rPr>
      </w:pPr>
      <w:r w:rsidRPr="0094296C">
        <w:rPr>
          <w:rFonts w:ascii="Arial" w:hAnsi="Arial"/>
          <w:lang w:val="en-GB" w:eastAsia="en-US"/>
        </w:rPr>
        <w:t xml:space="preserve">Manage the implementation of a range of plans and programs to deliver specific Forest and Fire Operations activities within agreed timeframes and allocated budget. </w:t>
      </w:r>
    </w:p>
    <w:p w14:paraId="37CD9DB2" w14:textId="77777777" w:rsidR="00DF213B" w:rsidRPr="0094296C" w:rsidRDefault="00DF213B" w:rsidP="00DF213B">
      <w:pPr>
        <w:numPr>
          <w:ilvl w:val="0"/>
          <w:numId w:val="43"/>
        </w:numPr>
        <w:spacing w:before="0" w:after="0" w:line="276" w:lineRule="auto"/>
        <w:contextualSpacing/>
        <w:rPr>
          <w:rFonts w:ascii="Arial" w:hAnsi="Arial"/>
          <w:lang w:val="en-GB" w:eastAsia="en-US"/>
        </w:rPr>
      </w:pPr>
      <w:r w:rsidRPr="0094296C">
        <w:rPr>
          <w:rFonts w:ascii="Arial" w:hAnsi="Arial"/>
          <w:lang w:val="en-GB" w:eastAsia="en-US"/>
        </w:rPr>
        <w:t>Oversee reporting and inspection of departmental vehicles, plant, equipment, personnel and resources to ensure they are available for emergency response and other activities in line with departmental standards.</w:t>
      </w:r>
    </w:p>
    <w:p w14:paraId="66277DE5" w14:textId="77777777" w:rsidR="00DF213B" w:rsidRDefault="00DF213B" w:rsidP="00DF213B">
      <w:pPr>
        <w:numPr>
          <w:ilvl w:val="0"/>
          <w:numId w:val="43"/>
        </w:numPr>
        <w:spacing w:before="0" w:after="0" w:line="276" w:lineRule="auto"/>
        <w:contextualSpacing/>
        <w:rPr>
          <w:rFonts w:ascii="Arial" w:hAnsi="Arial"/>
          <w:lang w:val="en-GB" w:eastAsia="en-GB"/>
        </w:rPr>
      </w:pPr>
      <w:r w:rsidRPr="0094296C">
        <w:rPr>
          <w:rFonts w:ascii="Arial" w:hAnsi="Arial"/>
          <w:lang w:val="en-GB" w:eastAsia="en-US"/>
        </w:rPr>
        <w:t>Assist with the implementation of project management, forward planning, scheduling,</w:t>
      </w:r>
      <w:r w:rsidRPr="0094296C">
        <w:rPr>
          <w:rFonts w:ascii="Arial" w:hAnsi="Arial"/>
          <w:lang w:val="en-GB" w:eastAsia="en-GB"/>
        </w:rPr>
        <w:t xml:space="preserve"> delivery and reporting of the </w:t>
      </w:r>
      <w:proofErr w:type="spellStart"/>
      <w:r w:rsidRPr="0094296C">
        <w:rPr>
          <w:rFonts w:ascii="Arial" w:hAnsi="Arial"/>
          <w:lang w:val="en-GB" w:eastAsia="en-GB"/>
        </w:rPr>
        <w:t>Workcentre</w:t>
      </w:r>
      <w:proofErr w:type="spellEnd"/>
      <w:r w:rsidRPr="0094296C">
        <w:rPr>
          <w:rFonts w:ascii="Arial" w:hAnsi="Arial"/>
          <w:lang w:val="en-GB" w:eastAsia="en-GB"/>
        </w:rPr>
        <w:t xml:space="preserve"> Programs.</w:t>
      </w:r>
      <w:r>
        <w:rPr>
          <w:rFonts w:ascii="Arial" w:hAnsi="Arial"/>
          <w:lang w:val="en-GB" w:eastAsia="en-GB"/>
        </w:rPr>
        <w:t xml:space="preserve"> </w:t>
      </w:r>
    </w:p>
    <w:p w14:paraId="141597EE" w14:textId="77777777" w:rsidR="00DF213B" w:rsidRDefault="00DF213B" w:rsidP="00DF213B">
      <w:pPr>
        <w:numPr>
          <w:ilvl w:val="0"/>
          <w:numId w:val="43"/>
        </w:numPr>
        <w:spacing w:before="0" w:after="0" w:line="276" w:lineRule="auto"/>
        <w:contextualSpacing/>
        <w:rPr>
          <w:rFonts w:ascii="Arial" w:hAnsi="Arial"/>
          <w:lang w:val="en-GB" w:eastAsia="en-US"/>
        </w:rPr>
      </w:pPr>
      <w:r w:rsidRPr="0094296C">
        <w:rPr>
          <w:rFonts w:ascii="Arial" w:hAnsi="Arial"/>
          <w:lang w:val="en-GB" w:eastAsia="en-US"/>
        </w:rPr>
        <w:t>Represent DE</w:t>
      </w:r>
      <w:r>
        <w:rPr>
          <w:rFonts w:ascii="Arial" w:hAnsi="Arial"/>
          <w:lang w:val="en-GB" w:eastAsia="en-US"/>
        </w:rPr>
        <w:t>ECA</w:t>
      </w:r>
      <w:r w:rsidRPr="0094296C">
        <w:rPr>
          <w:rFonts w:ascii="Arial" w:hAnsi="Arial"/>
          <w:lang w:val="en-GB" w:eastAsia="en-US"/>
        </w:rPr>
        <w:t xml:space="preserve"> within the community and across agencies as required, including (but not limited to) attendance at events, engagement with forest neighbours and provision of information to other agency personnel and community members as required.</w:t>
      </w:r>
    </w:p>
    <w:p w14:paraId="3115586D" w14:textId="73D837B7" w:rsidR="00495B3B" w:rsidRPr="00495B3B" w:rsidRDefault="00DF213B" w:rsidP="00495B3B">
      <w:pPr>
        <w:numPr>
          <w:ilvl w:val="0"/>
          <w:numId w:val="43"/>
        </w:numPr>
        <w:spacing w:before="0" w:after="0" w:line="240" w:lineRule="auto"/>
        <w:ind w:left="357" w:hanging="357"/>
        <w:rPr>
          <w:rFonts w:ascii="Arial" w:hAnsi="Arial" w:cs="Arial"/>
          <w:color w:val="363534"/>
          <w:szCs w:val="22"/>
        </w:rPr>
      </w:pPr>
      <w:r>
        <w:rPr>
          <w:rFonts w:ascii="Arial" w:hAnsi="Arial" w:cs="Arial"/>
          <w:color w:val="363534"/>
          <w:szCs w:val="22"/>
        </w:rPr>
        <w:t>T</w:t>
      </w:r>
      <w:r w:rsidR="00495B3B" w:rsidRPr="00495B3B">
        <w:rPr>
          <w:rFonts w:ascii="Arial" w:hAnsi="Arial" w:cs="Arial"/>
          <w:color w:val="363534"/>
          <w:szCs w:val="22"/>
        </w:rPr>
        <w:t>o practice cultural safety by creating environments, relationships and systems free from racism and discrimination so that people can feel safe, valued and able to participate.</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lastRenderedPageBreak/>
        <w:t>Specialist/Technical Expertise/Qualifications</w:t>
      </w:r>
    </w:p>
    <w:p w14:paraId="662CDE45" w14:textId="77777777" w:rsidR="00DF213B" w:rsidRPr="0094296C" w:rsidRDefault="00DF213B" w:rsidP="00DF213B">
      <w:pPr>
        <w:pStyle w:val="ListParagraph"/>
        <w:numPr>
          <w:ilvl w:val="0"/>
          <w:numId w:val="43"/>
        </w:numPr>
        <w:spacing w:before="0" w:after="0" w:line="276" w:lineRule="auto"/>
        <w:rPr>
          <w:rFonts w:ascii="Arial" w:hAnsi="Arial"/>
          <w:color w:val="000000"/>
          <w:lang w:eastAsia="zh-CN"/>
        </w:rPr>
      </w:pPr>
      <w:r w:rsidRPr="0094296C">
        <w:rPr>
          <w:rFonts w:ascii="Arial" w:hAnsi="Arial"/>
          <w:color w:val="000000"/>
          <w:lang w:eastAsia="zh-CN"/>
        </w:rPr>
        <w:t xml:space="preserve">Experience in managing works programs in one or more of the following: - planned burning, unsealed road management or other operational forest management activities including experience in management of staff. </w:t>
      </w:r>
    </w:p>
    <w:p w14:paraId="6257D88D" w14:textId="77777777" w:rsidR="00DF213B" w:rsidRPr="0094296C" w:rsidRDefault="00DF213B" w:rsidP="00DF213B">
      <w:pPr>
        <w:pStyle w:val="ListParagraph"/>
        <w:numPr>
          <w:ilvl w:val="0"/>
          <w:numId w:val="43"/>
        </w:numPr>
        <w:spacing w:before="0" w:after="0" w:line="276" w:lineRule="auto"/>
        <w:rPr>
          <w:rFonts w:ascii="Arial" w:hAnsi="Arial"/>
          <w:color w:val="000000"/>
          <w:lang w:eastAsia="zh-CN"/>
        </w:rPr>
      </w:pPr>
      <w:r w:rsidRPr="0094296C">
        <w:rPr>
          <w:rFonts w:ascii="Arial" w:hAnsi="Arial"/>
          <w:color w:val="000000"/>
          <w:lang w:eastAsia="zh-CN"/>
        </w:rPr>
        <w:t>Experience and understanding of forest firefighting techniques, the Australian Interagency Incident Management System and other emergency response activities.</w:t>
      </w:r>
    </w:p>
    <w:p w14:paraId="62DD3F46" w14:textId="77777777" w:rsidR="00495B3B" w:rsidRPr="00495B3B" w:rsidRDefault="00495B3B" w:rsidP="00495B3B">
      <w:pPr>
        <w:spacing w:before="160" w:after="0"/>
        <w:rPr>
          <w:rFonts w:ascii="Arial" w:hAnsi="Arial" w:cs="Arial"/>
          <w:b/>
          <w:color w:val="363534"/>
        </w:rPr>
      </w:pPr>
      <w:r w:rsidRPr="00495B3B">
        <w:rPr>
          <w:rFonts w:ascii="Arial" w:hAnsi="Arial" w:cs="Arial"/>
          <w:b/>
          <w:color w:val="363534"/>
        </w:rPr>
        <w:t>Capabilities</w:t>
      </w:r>
    </w:p>
    <w:p w14:paraId="1A358BA9" w14:textId="77777777" w:rsidR="00DF213B" w:rsidRPr="0094296C" w:rsidRDefault="00DF213B" w:rsidP="00DF213B">
      <w:pPr>
        <w:spacing w:before="60" w:line="240" w:lineRule="auto"/>
        <w:rPr>
          <w:rFonts w:ascii="Arial" w:hAnsi="Arial"/>
          <w:color w:val="363534"/>
          <w:sz w:val="22"/>
          <w:szCs w:val="22"/>
        </w:rPr>
      </w:pPr>
      <w:bookmarkStart w:id="2" w:name="_Hlk102550785"/>
      <w:r w:rsidRPr="0094296C">
        <w:rPr>
          <w:rFonts w:ascii="Arial" w:eastAsia="Arial" w:hAnsi="Arial"/>
          <w:color w:val="363534"/>
        </w:rPr>
        <w:t xml:space="preserve">Managing People: </w:t>
      </w:r>
      <w:r w:rsidRPr="0094296C">
        <w:rPr>
          <w:rFonts w:ascii="Arial" w:hAnsi="Arial"/>
          <w:color w:val="363534"/>
        </w:rPr>
        <w:t xml:space="preserve"> </w:t>
      </w:r>
    </w:p>
    <w:p w14:paraId="133B923D" w14:textId="77777777" w:rsidR="00DF213B" w:rsidRPr="0094296C" w:rsidRDefault="00DF213B" w:rsidP="00DF213B">
      <w:pPr>
        <w:numPr>
          <w:ilvl w:val="0"/>
          <w:numId w:val="46"/>
        </w:numPr>
        <w:spacing w:before="0" w:after="0" w:line="240" w:lineRule="auto"/>
        <w:contextualSpacing/>
        <w:rPr>
          <w:rFonts w:ascii="Arial" w:hAnsi="Arial"/>
          <w:color w:val="363534"/>
        </w:rPr>
      </w:pPr>
      <w:r w:rsidRPr="0094296C">
        <w:rPr>
          <w:rFonts w:ascii="Arial" w:hAnsi="Arial"/>
          <w:color w:val="363534"/>
        </w:rPr>
        <w:t>Understands own performance goals and how they are linked to broader operational needs</w:t>
      </w:r>
    </w:p>
    <w:p w14:paraId="6F65EF58" w14:textId="77777777" w:rsidR="00DF213B" w:rsidRPr="0094296C" w:rsidRDefault="00DF213B" w:rsidP="00DF213B">
      <w:pPr>
        <w:numPr>
          <w:ilvl w:val="0"/>
          <w:numId w:val="46"/>
        </w:numPr>
        <w:spacing w:before="0" w:after="0" w:line="240" w:lineRule="auto"/>
        <w:contextualSpacing/>
        <w:rPr>
          <w:rFonts w:ascii="Arial" w:hAnsi="Arial"/>
          <w:color w:val="363534"/>
        </w:rPr>
      </w:pPr>
      <w:r w:rsidRPr="0094296C">
        <w:rPr>
          <w:rFonts w:ascii="Arial" w:hAnsi="Arial"/>
          <w:color w:val="363534"/>
        </w:rPr>
        <w:t>Supports others to achieve goals</w:t>
      </w:r>
    </w:p>
    <w:p w14:paraId="349C0439" w14:textId="77777777" w:rsidR="00DF213B" w:rsidRPr="0094296C" w:rsidRDefault="00DF213B" w:rsidP="00DF213B">
      <w:pPr>
        <w:numPr>
          <w:ilvl w:val="0"/>
          <w:numId w:val="46"/>
        </w:numPr>
        <w:spacing w:before="0" w:after="0" w:line="240" w:lineRule="auto"/>
        <w:contextualSpacing/>
        <w:rPr>
          <w:rFonts w:ascii="Arial" w:hAnsi="Arial"/>
          <w:color w:val="363534"/>
        </w:rPr>
      </w:pPr>
      <w:r w:rsidRPr="0094296C">
        <w:rPr>
          <w:rFonts w:ascii="Arial" w:hAnsi="Arial"/>
          <w:color w:val="363534"/>
        </w:rPr>
        <w:t>Demonstrates empathy and contributes to the wellbeing and motivation of team</w:t>
      </w:r>
    </w:p>
    <w:p w14:paraId="605ABEEB" w14:textId="77777777" w:rsidR="00DF213B" w:rsidRPr="0094296C" w:rsidRDefault="00DF213B" w:rsidP="00DF213B">
      <w:pPr>
        <w:numPr>
          <w:ilvl w:val="0"/>
          <w:numId w:val="46"/>
        </w:numPr>
        <w:spacing w:before="0" w:after="0" w:line="240" w:lineRule="auto"/>
        <w:contextualSpacing/>
        <w:rPr>
          <w:rFonts w:ascii="Times New Roman" w:hAnsi="Times New Roman"/>
          <w:color w:val="363534"/>
          <w:sz w:val="22"/>
          <w:szCs w:val="22"/>
        </w:rPr>
      </w:pPr>
      <w:r w:rsidRPr="0094296C">
        <w:rPr>
          <w:rFonts w:ascii="Arial" w:hAnsi="Arial"/>
          <w:color w:val="363534"/>
        </w:rPr>
        <w:t>Understands and acts in accordance with public sector values, ethics, and codes of conduct</w:t>
      </w:r>
    </w:p>
    <w:p w14:paraId="145B30C3" w14:textId="77777777" w:rsidR="00DF213B" w:rsidRPr="0094296C" w:rsidRDefault="00DF213B" w:rsidP="00DF213B">
      <w:pPr>
        <w:numPr>
          <w:ilvl w:val="0"/>
          <w:numId w:val="46"/>
        </w:numPr>
        <w:spacing w:before="0" w:after="0" w:line="240" w:lineRule="auto"/>
        <w:contextualSpacing/>
        <w:rPr>
          <w:rFonts w:ascii="Times New Roman" w:hAnsi="Times New Roman"/>
          <w:color w:val="363534"/>
          <w:sz w:val="22"/>
          <w:szCs w:val="22"/>
        </w:rPr>
      </w:pPr>
      <w:proofErr w:type="gramStart"/>
      <w:r w:rsidRPr="0094296C">
        <w:rPr>
          <w:rFonts w:ascii="Arial" w:hAnsi="Arial"/>
          <w:color w:val="363534"/>
        </w:rPr>
        <w:t>Models</w:t>
      </w:r>
      <w:proofErr w:type="gramEnd"/>
      <w:r w:rsidRPr="0094296C">
        <w:rPr>
          <w:rFonts w:ascii="Arial" w:hAnsi="Arial"/>
          <w:color w:val="363534"/>
        </w:rPr>
        <w:t xml:space="preserve"> behaviour expected of others</w:t>
      </w:r>
    </w:p>
    <w:p w14:paraId="38E63310" w14:textId="77777777" w:rsidR="0066483E" w:rsidRDefault="0066483E" w:rsidP="00DF213B">
      <w:pPr>
        <w:spacing w:before="60" w:line="240" w:lineRule="auto"/>
        <w:rPr>
          <w:rFonts w:ascii="Arial" w:eastAsia="Arial" w:hAnsi="Arial"/>
          <w:color w:val="363534"/>
        </w:rPr>
      </w:pPr>
    </w:p>
    <w:p w14:paraId="096A7831" w14:textId="03CBB4DD" w:rsidR="00DF213B" w:rsidRPr="0094296C" w:rsidRDefault="00DF213B" w:rsidP="00DF213B">
      <w:pPr>
        <w:spacing w:before="60" w:line="240" w:lineRule="auto"/>
        <w:rPr>
          <w:rFonts w:ascii="Arial" w:eastAsia="Arial" w:hAnsi="Arial"/>
          <w:color w:val="363534"/>
        </w:rPr>
      </w:pPr>
      <w:r w:rsidRPr="0094296C">
        <w:rPr>
          <w:rFonts w:ascii="Arial" w:eastAsia="Arial" w:hAnsi="Arial"/>
          <w:color w:val="363534"/>
        </w:rPr>
        <w:t>Critical Thinking and Problem Solving:</w:t>
      </w:r>
    </w:p>
    <w:p w14:paraId="5491B0FD" w14:textId="77777777" w:rsidR="00DF213B" w:rsidRPr="0094296C" w:rsidRDefault="00DF213B" w:rsidP="00DF213B">
      <w:pPr>
        <w:numPr>
          <w:ilvl w:val="0"/>
          <w:numId w:val="46"/>
        </w:numPr>
        <w:spacing w:before="0" w:after="0" w:line="276" w:lineRule="atLeast"/>
        <w:contextualSpacing/>
        <w:rPr>
          <w:rFonts w:ascii="Arial" w:eastAsia="PMingLiU" w:hAnsi="Arial"/>
          <w:color w:val="363534"/>
        </w:rPr>
      </w:pPr>
      <w:r w:rsidRPr="0094296C">
        <w:rPr>
          <w:rFonts w:ascii="Arial" w:hAnsi="Arial"/>
          <w:color w:val="363534"/>
        </w:rPr>
        <w:t>Seeks resolution of problems through policy or process guidelines</w:t>
      </w:r>
    </w:p>
    <w:p w14:paraId="743FB4CC" w14:textId="77777777" w:rsidR="00DF213B" w:rsidRPr="0094296C" w:rsidRDefault="00DF213B" w:rsidP="00DF213B">
      <w:pPr>
        <w:numPr>
          <w:ilvl w:val="0"/>
          <w:numId w:val="46"/>
        </w:numPr>
        <w:spacing w:before="0" w:after="0" w:line="276" w:lineRule="atLeast"/>
        <w:contextualSpacing/>
        <w:rPr>
          <w:rFonts w:ascii="Arial" w:eastAsia="PMingLiU" w:hAnsi="Arial"/>
          <w:color w:val="363534"/>
        </w:rPr>
      </w:pPr>
      <w:r w:rsidRPr="0094296C">
        <w:rPr>
          <w:rFonts w:ascii="Arial" w:hAnsi="Arial"/>
          <w:color w:val="363534"/>
        </w:rPr>
        <w:t>Otherwise seeks guidance by providing information and ideas relevant towards resolution of problem.</w:t>
      </w:r>
    </w:p>
    <w:p w14:paraId="4B07DC9C" w14:textId="77777777" w:rsidR="00DF213B" w:rsidRPr="0094296C" w:rsidRDefault="00DF213B" w:rsidP="00DF213B">
      <w:pPr>
        <w:numPr>
          <w:ilvl w:val="0"/>
          <w:numId w:val="46"/>
        </w:numPr>
        <w:spacing w:before="0" w:after="0" w:line="276" w:lineRule="atLeast"/>
        <w:contextualSpacing/>
        <w:rPr>
          <w:rFonts w:ascii="Arial" w:eastAsia="PMingLiU" w:hAnsi="Arial"/>
          <w:color w:val="363534"/>
        </w:rPr>
      </w:pPr>
      <w:r w:rsidRPr="0094296C">
        <w:rPr>
          <w:rFonts w:ascii="Arial" w:hAnsi="Arial"/>
          <w:color w:val="363534"/>
        </w:rPr>
        <w:t>Understands concepts enabling improvements in critical thinking and problem solving</w:t>
      </w:r>
    </w:p>
    <w:p w14:paraId="07A73919" w14:textId="77777777" w:rsidR="00DF213B" w:rsidRPr="0094296C" w:rsidRDefault="00DF213B" w:rsidP="00DF213B">
      <w:pPr>
        <w:spacing w:before="60" w:line="240" w:lineRule="auto"/>
        <w:rPr>
          <w:rFonts w:ascii="Arial" w:eastAsia="Arial" w:hAnsi="Arial"/>
          <w:color w:val="363534"/>
        </w:rPr>
      </w:pPr>
      <w:r w:rsidRPr="0094296C">
        <w:rPr>
          <w:rFonts w:ascii="Arial" w:eastAsia="Arial" w:hAnsi="Arial"/>
          <w:color w:val="363534"/>
        </w:rPr>
        <w:t>Innovation and Continuous Improvement:</w:t>
      </w:r>
    </w:p>
    <w:p w14:paraId="35462131" w14:textId="77777777" w:rsidR="00DF213B" w:rsidRPr="0094296C" w:rsidRDefault="00DF213B" w:rsidP="00DF213B">
      <w:pPr>
        <w:numPr>
          <w:ilvl w:val="0"/>
          <w:numId w:val="46"/>
        </w:numPr>
        <w:spacing w:before="0" w:after="0" w:line="276" w:lineRule="atLeast"/>
        <w:contextualSpacing/>
        <w:rPr>
          <w:rFonts w:ascii="Arial" w:eastAsia="PMingLiU" w:hAnsi="Arial"/>
          <w:color w:val="363534"/>
        </w:rPr>
      </w:pPr>
      <w:r w:rsidRPr="0094296C">
        <w:rPr>
          <w:rFonts w:ascii="Arial" w:eastAsia="PMingLiU" w:hAnsi="Arial"/>
          <w:color w:val="363534"/>
        </w:rPr>
        <w:t>Contributes ideas toward improving the effectiveness of own work area</w:t>
      </w:r>
    </w:p>
    <w:p w14:paraId="5E74159D" w14:textId="77777777" w:rsidR="00DF213B" w:rsidRPr="0094296C" w:rsidRDefault="00DF213B" w:rsidP="00DF213B">
      <w:pPr>
        <w:numPr>
          <w:ilvl w:val="0"/>
          <w:numId w:val="46"/>
        </w:numPr>
        <w:spacing w:before="0" w:after="0" w:line="276" w:lineRule="atLeast"/>
        <w:contextualSpacing/>
        <w:rPr>
          <w:rFonts w:ascii="Arial" w:eastAsia="PMingLiU" w:hAnsi="Arial"/>
          <w:color w:val="363534"/>
        </w:rPr>
      </w:pPr>
      <w:r w:rsidRPr="0094296C">
        <w:rPr>
          <w:rFonts w:ascii="Arial" w:eastAsia="PMingLiU" w:hAnsi="Arial"/>
          <w:color w:val="363534"/>
        </w:rPr>
        <w:t>Understands and delivers against standards of quality and effectiveness applicable to own area of work</w:t>
      </w:r>
    </w:p>
    <w:p w14:paraId="266E0672" w14:textId="77777777" w:rsidR="00DF213B" w:rsidRPr="0094296C" w:rsidRDefault="00DF213B" w:rsidP="00DF213B">
      <w:pPr>
        <w:numPr>
          <w:ilvl w:val="0"/>
          <w:numId w:val="46"/>
        </w:numPr>
        <w:spacing w:before="0" w:after="0" w:line="276" w:lineRule="atLeast"/>
        <w:contextualSpacing/>
        <w:rPr>
          <w:rFonts w:ascii="Arial" w:eastAsia="PMingLiU" w:hAnsi="Arial"/>
          <w:color w:val="363534"/>
        </w:rPr>
      </w:pPr>
      <w:r w:rsidRPr="0094296C">
        <w:rPr>
          <w:rFonts w:ascii="Arial" w:eastAsia="PMingLiU" w:hAnsi="Arial"/>
          <w:color w:val="363534"/>
        </w:rPr>
        <w:t>Maintains quality in the face of time pressure</w:t>
      </w:r>
    </w:p>
    <w:p w14:paraId="65FA1828" w14:textId="77777777" w:rsidR="00DF213B" w:rsidRPr="0094296C" w:rsidRDefault="00DF213B" w:rsidP="00DF213B">
      <w:pPr>
        <w:spacing w:before="60" w:line="240" w:lineRule="auto"/>
        <w:rPr>
          <w:rFonts w:ascii="Arial" w:eastAsia="Arial" w:hAnsi="Arial"/>
          <w:color w:val="363534"/>
        </w:rPr>
      </w:pPr>
      <w:r w:rsidRPr="0094296C">
        <w:rPr>
          <w:rFonts w:ascii="Arial" w:eastAsia="Arial" w:hAnsi="Arial"/>
          <w:color w:val="363534"/>
        </w:rPr>
        <w:t>Resource mobilisation:</w:t>
      </w:r>
    </w:p>
    <w:p w14:paraId="467DA114" w14:textId="77777777" w:rsidR="00DF213B" w:rsidRPr="0094296C" w:rsidRDefault="00DF213B" w:rsidP="00DF213B">
      <w:pPr>
        <w:numPr>
          <w:ilvl w:val="0"/>
          <w:numId w:val="46"/>
        </w:numPr>
        <w:spacing w:before="0" w:after="0" w:line="276" w:lineRule="atLeast"/>
        <w:contextualSpacing/>
        <w:rPr>
          <w:rFonts w:ascii="Arial" w:eastAsia="PMingLiU" w:hAnsi="Arial"/>
          <w:color w:val="363534"/>
        </w:rPr>
      </w:pPr>
      <w:r w:rsidRPr="0094296C">
        <w:rPr>
          <w:rFonts w:ascii="Arial" w:eastAsia="PMingLiU" w:hAnsi="Arial"/>
          <w:color w:val="363534"/>
        </w:rPr>
        <w:t>Understands resources required to deliver work required</w:t>
      </w:r>
    </w:p>
    <w:p w14:paraId="5C996158" w14:textId="77777777" w:rsidR="00DF213B" w:rsidRPr="0094296C" w:rsidRDefault="00DF213B" w:rsidP="00DF213B">
      <w:pPr>
        <w:numPr>
          <w:ilvl w:val="0"/>
          <w:numId w:val="46"/>
        </w:numPr>
        <w:spacing w:before="0" w:after="0" w:line="276" w:lineRule="atLeast"/>
        <w:contextualSpacing/>
        <w:rPr>
          <w:rFonts w:ascii="Arial" w:eastAsia="PMingLiU" w:hAnsi="Arial"/>
          <w:color w:val="363534"/>
        </w:rPr>
      </w:pPr>
      <w:r w:rsidRPr="0094296C">
        <w:rPr>
          <w:rFonts w:ascii="Arial" w:eastAsia="PMingLiU" w:hAnsi="Arial"/>
          <w:color w:val="363534"/>
        </w:rPr>
        <w:t xml:space="preserve">Monitors against availability of resources and takes actions to optimise resources available </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44E91CFB"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DF213B">
              <w:rPr>
                <w:rFonts w:cs="Arial"/>
                <w:color w:val="1A1A1A"/>
                <w:sz w:val="20"/>
              </w:rPr>
              <w:t>10,000</w:t>
            </w:r>
            <w:r w:rsidRPr="00495B3B">
              <w:rPr>
                <w:rFonts w:cs="Arial"/>
                <w:color w:val="1A1A1A"/>
                <w:sz w:val="20"/>
              </w:rPr>
              <w:t xml:space="preserve"> A declaration of Private Interests will be required for positions with financial delegations of &gt;$20,000</w:t>
            </w:r>
          </w:p>
        </w:tc>
      </w:tr>
      <w:bookmarkEnd w:id="2"/>
      <w:tr w:rsidR="00DF213B" w:rsidRPr="00495B3B" w14:paraId="13112EBA"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DF213B" w:rsidRPr="00495B3B" w:rsidRDefault="00DF213B" w:rsidP="00DF21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7E591157" w14:textId="77777777" w:rsidR="00DF213B" w:rsidRPr="00495B3B" w:rsidRDefault="00DF213B" w:rsidP="00DF213B">
            <w:pPr>
              <w:rPr>
                <w:rFonts w:ascii="Arial" w:hAnsi="Arial" w:cs="Arial"/>
                <w:color w:val="1A1A1A"/>
                <w:sz w:val="20"/>
              </w:rPr>
            </w:pPr>
          </w:p>
        </w:tc>
        <w:tc>
          <w:tcPr>
            <w:tcW w:w="6803" w:type="dxa"/>
            <w:shd w:val="clear" w:color="auto" w:fill="auto"/>
          </w:tcPr>
          <w:p w14:paraId="4EA7ACD8" w14:textId="77777777" w:rsidR="00DF213B" w:rsidRPr="00E56C25" w:rsidRDefault="00DF213B" w:rsidP="00DF213B">
            <w:pPr>
              <w:pStyle w:val="ListParagraph"/>
              <w:numPr>
                <w:ilvl w:val="0"/>
                <w:numId w:val="44"/>
              </w:numPr>
              <w:spacing w:line="240" w:lineRule="auto"/>
              <w:outlineLvl w:val="1"/>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sz w:val="20"/>
              </w:rPr>
            </w:pPr>
            <w:r w:rsidRPr="00E56C25">
              <w:rPr>
                <w:rFonts w:cstheme="minorHAnsi"/>
                <w:color w:val="111111" w:themeColor="text1" w:themeShade="80"/>
                <w:sz w:val="20"/>
              </w:rPr>
              <w:t>Undertaking a variety of physical tasks including endurance walking, lifting, handling or movement of heavy and awkward objects.</w:t>
            </w:r>
          </w:p>
          <w:p w14:paraId="119EAE18" w14:textId="77777777" w:rsidR="00DF213B" w:rsidRPr="00E56C25" w:rsidRDefault="00DF213B" w:rsidP="00DF213B">
            <w:pPr>
              <w:pStyle w:val="ListParagraph"/>
              <w:numPr>
                <w:ilvl w:val="0"/>
                <w:numId w:val="44"/>
              </w:numPr>
              <w:spacing w:line="240" w:lineRule="auto"/>
              <w:outlineLvl w:val="1"/>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sz w:val="20"/>
              </w:rPr>
            </w:pPr>
            <w:r w:rsidRPr="00E56C25">
              <w:rPr>
                <w:rFonts w:cstheme="minorHAnsi"/>
                <w:color w:val="111111" w:themeColor="text1" w:themeShade="80"/>
                <w:sz w:val="20"/>
              </w:rPr>
              <w:t>Operating or working near manual powered hand tools.</w:t>
            </w:r>
          </w:p>
          <w:p w14:paraId="0F89771C" w14:textId="77777777" w:rsidR="00DF213B" w:rsidRPr="00E56C25" w:rsidRDefault="00DF213B" w:rsidP="00DF213B">
            <w:pPr>
              <w:pStyle w:val="ListParagraph"/>
              <w:numPr>
                <w:ilvl w:val="0"/>
                <w:numId w:val="44"/>
              </w:numPr>
              <w:spacing w:line="240" w:lineRule="auto"/>
              <w:outlineLvl w:val="1"/>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sz w:val="20"/>
              </w:rPr>
            </w:pPr>
            <w:r w:rsidRPr="00E56C25">
              <w:rPr>
                <w:rFonts w:cstheme="minorHAnsi"/>
                <w:color w:val="111111" w:themeColor="text1" w:themeShade="80"/>
                <w:sz w:val="20"/>
              </w:rPr>
              <w:t>Participation on rosters for both emergency response and planned burning.</w:t>
            </w:r>
          </w:p>
          <w:p w14:paraId="27AB1CFA" w14:textId="77777777" w:rsidR="00DF213B" w:rsidRPr="00E56C25" w:rsidRDefault="00DF213B" w:rsidP="00DF213B">
            <w:pPr>
              <w:pStyle w:val="ListParagraph"/>
              <w:numPr>
                <w:ilvl w:val="0"/>
                <w:numId w:val="44"/>
              </w:numPr>
              <w:spacing w:line="240" w:lineRule="auto"/>
              <w:outlineLvl w:val="1"/>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sz w:val="20"/>
              </w:rPr>
            </w:pPr>
            <w:r w:rsidRPr="00E56C25">
              <w:rPr>
                <w:rFonts w:cstheme="minorHAnsi"/>
                <w:color w:val="111111" w:themeColor="text1" w:themeShade="80"/>
                <w:sz w:val="20"/>
              </w:rPr>
              <w:t xml:space="preserve">Travelling away from the home </w:t>
            </w:r>
            <w:proofErr w:type="spellStart"/>
            <w:r w:rsidRPr="00E56C25">
              <w:rPr>
                <w:rFonts w:cstheme="minorHAnsi"/>
                <w:color w:val="111111" w:themeColor="text1" w:themeShade="80"/>
                <w:sz w:val="20"/>
              </w:rPr>
              <w:t>workcentre</w:t>
            </w:r>
            <w:proofErr w:type="spellEnd"/>
            <w:r w:rsidRPr="00E56C25">
              <w:rPr>
                <w:rFonts w:cstheme="minorHAnsi"/>
                <w:color w:val="111111" w:themeColor="text1" w:themeShade="80"/>
                <w:sz w:val="20"/>
              </w:rPr>
              <w:t xml:space="preserve"> to other regional locations within the state or interstate may be required. Working in remote locations with the possibility of camping for up to a week at a time.</w:t>
            </w:r>
          </w:p>
          <w:p w14:paraId="6A837850" w14:textId="77777777" w:rsidR="00DF213B" w:rsidRPr="00E56C25" w:rsidRDefault="00DF213B" w:rsidP="00DF213B">
            <w:pPr>
              <w:pStyle w:val="ListParagraph"/>
              <w:numPr>
                <w:ilvl w:val="0"/>
                <w:numId w:val="44"/>
              </w:numPr>
              <w:spacing w:line="240" w:lineRule="auto"/>
              <w:outlineLvl w:val="1"/>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sz w:val="20"/>
              </w:rPr>
            </w:pPr>
            <w:r w:rsidRPr="00E56C25">
              <w:rPr>
                <w:rFonts w:cstheme="minorHAnsi"/>
                <w:color w:val="111111" w:themeColor="text1" w:themeShade="80"/>
                <w:sz w:val="20"/>
              </w:rPr>
              <w:t>Travelling in or working near heavy plant, 4WD’s, vehicles, helicopters and light aircraft and working from heights.</w:t>
            </w:r>
          </w:p>
          <w:p w14:paraId="50AB7891" w14:textId="77777777" w:rsidR="00DF213B" w:rsidRPr="00E56C25" w:rsidRDefault="00DF213B" w:rsidP="00DF213B">
            <w:pPr>
              <w:pStyle w:val="ListParagraph"/>
              <w:numPr>
                <w:ilvl w:val="0"/>
                <w:numId w:val="44"/>
              </w:numPr>
              <w:spacing w:line="240" w:lineRule="auto"/>
              <w:outlineLvl w:val="1"/>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sz w:val="20"/>
              </w:rPr>
            </w:pPr>
            <w:r w:rsidRPr="00E56C25">
              <w:rPr>
                <w:rFonts w:cstheme="minorHAnsi"/>
                <w:color w:val="111111" w:themeColor="text1" w:themeShade="80"/>
                <w:sz w:val="20"/>
              </w:rPr>
              <w:t xml:space="preserve">Operating in environments subject to extreme heat, cold, dust, smoke, pollens and chemical and biological agents. </w:t>
            </w:r>
          </w:p>
          <w:p w14:paraId="5D3D34E8" w14:textId="77777777" w:rsidR="00DF213B" w:rsidRPr="00E56C25" w:rsidRDefault="00DF213B" w:rsidP="00DF213B">
            <w:pPr>
              <w:pStyle w:val="ListParagraph"/>
              <w:numPr>
                <w:ilvl w:val="0"/>
                <w:numId w:val="44"/>
              </w:numPr>
              <w:spacing w:line="240" w:lineRule="auto"/>
              <w:outlineLvl w:val="1"/>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sz w:val="20"/>
              </w:rPr>
            </w:pPr>
            <w:r w:rsidRPr="00E56C25">
              <w:rPr>
                <w:rFonts w:cstheme="minorHAnsi"/>
                <w:color w:val="111111" w:themeColor="text1" w:themeShade="80"/>
                <w:sz w:val="20"/>
              </w:rPr>
              <w:t>Wearing personal protective equipment and clothing, including equipment that may increase metabolic heat and workloads, and reduce vision, respiration, smell, touch and hearing.</w:t>
            </w:r>
          </w:p>
          <w:p w14:paraId="10238725" w14:textId="77777777" w:rsidR="00DF213B" w:rsidRPr="00E56C25" w:rsidRDefault="00DF213B" w:rsidP="00DF213B">
            <w:pPr>
              <w:pStyle w:val="ListParagraph"/>
              <w:numPr>
                <w:ilvl w:val="0"/>
                <w:numId w:val="44"/>
              </w:numPr>
              <w:spacing w:line="240" w:lineRule="auto"/>
              <w:outlineLvl w:val="1"/>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sz w:val="20"/>
              </w:rPr>
            </w:pPr>
            <w:r w:rsidRPr="00E56C25">
              <w:rPr>
                <w:rFonts w:cstheme="minorHAnsi"/>
                <w:color w:val="111111" w:themeColor="text1" w:themeShade="80"/>
                <w:sz w:val="20"/>
              </w:rPr>
              <w:t>Undertaking work requiring sustained physical effort and intense concentration in adverse conditions over extended periods of time.</w:t>
            </w:r>
          </w:p>
          <w:p w14:paraId="23FF4545" w14:textId="3E044845" w:rsidR="00DF213B" w:rsidRPr="00495B3B" w:rsidRDefault="00DF213B" w:rsidP="00DF213B">
            <w:pPr>
              <w:numPr>
                <w:ilvl w:val="0"/>
                <w:numId w:val="44"/>
              </w:numPr>
              <w:spacing w:line="240" w:lineRule="auto"/>
              <w:ind w:left="714" w:hanging="357"/>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E56C25">
              <w:rPr>
                <w:rFonts w:cstheme="minorHAnsi"/>
                <w:color w:val="111111" w:themeColor="text1" w:themeShade="80"/>
                <w:sz w:val="20"/>
              </w:rPr>
              <w:t>Work associated with firefighting and other emergency responses may be required (e.g., overtime, standby duty, unusual hours of shift work duty, weekend work, long shifts, work at night, weekends and public holidays).</w:t>
            </w:r>
          </w:p>
        </w:tc>
      </w:tr>
      <w:tr w:rsidR="00DF213B" w:rsidRPr="00495B3B" w14:paraId="7CD2DEB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DF213B" w:rsidRPr="00495B3B" w:rsidRDefault="00DF213B" w:rsidP="00DF213B">
            <w:pPr>
              <w:rPr>
                <w:rFonts w:ascii="Arial" w:hAnsi="Arial" w:cs="Arial"/>
                <w:color w:val="1A1A1A"/>
                <w:sz w:val="20"/>
              </w:rPr>
            </w:pPr>
            <w:r w:rsidRPr="00495B3B">
              <w:rPr>
                <w:rFonts w:ascii="Arial" w:hAnsi="Arial" w:cs="Arial"/>
                <w:color w:val="1A1A1A"/>
                <w:sz w:val="20"/>
              </w:rPr>
              <w:lastRenderedPageBreak/>
              <w:t xml:space="preserve">DEECA will conduct relevant checks about applicants and the information provided within an application. Checks will include but are not limited to: </w:t>
            </w:r>
          </w:p>
          <w:p w14:paraId="79B7B004" w14:textId="77777777" w:rsidR="00DF213B" w:rsidRPr="00495B3B" w:rsidRDefault="00DF213B" w:rsidP="00DF213B">
            <w:pPr>
              <w:rPr>
                <w:rFonts w:ascii="Arial" w:hAnsi="Arial" w:cs="Arial"/>
                <w:color w:val="1A1A1A"/>
                <w:sz w:val="20"/>
              </w:rPr>
            </w:pPr>
          </w:p>
          <w:p w14:paraId="16E8913A" w14:textId="77777777" w:rsidR="00DF213B" w:rsidRPr="00495B3B" w:rsidRDefault="00DF213B" w:rsidP="00DF21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7802F8B9" w14:textId="77777777" w:rsidR="00DF213B" w:rsidRPr="00076C66" w:rsidRDefault="00DF213B" w:rsidP="00DF213B">
            <w:pPr>
              <w:jc w:val="both"/>
              <w:cnfStyle w:val="000000010000" w:firstRow="0" w:lastRow="0" w:firstColumn="0" w:lastColumn="0" w:oddVBand="0" w:evenVBand="0" w:oddHBand="0" w:evenHBand="1" w:firstRowFirstColumn="0" w:firstRowLastColumn="0" w:lastRowFirstColumn="0" w:lastRowLastColumn="0"/>
              <w:rPr>
                <w:rFonts w:cstheme="minorHAnsi"/>
                <w:color w:val="111111" w:themeColor="text1" w:themeShade="80"/>
                <w:sz w:val="20"/>
              </w:rPr>
            </w:pPr>
            <w:r w:rsidRPr="00076C66">
              <w:rPr>
                <w:rFonts w:cstheme="minorHAnsi"/>
                <w:color w:val="111111" w:themeColor="text1" w:themeShade="80"/>
                <w:sz w:val="20"/>
              </w:rPr>
              <w:t>A Declaration and Consent form consenting to DE</w:t>
            </w:r>
            <w:r>
              <w:rPr>
                <w:rFonts w:cstheme="minorHAnsi"/>
                <w:color w:val="111111" w:themeColor="text1" w:themeShade="80"/>
                <w:sz w:val="20"/>
              </w:rPr>
              <w:t>ECA</w:t>
            </w:r>
            <w:r w:rsidRPr="00076C66">
              <w:rPr>
                <w:rFonts w:cstheme="minorHAnsi"/>
                <w:color w:val="111111" w:themeColor="text1" w:themeShade="80"/>
                <w:sz w:val="20"/>
              </w:rPr>
              <w:t xml:space="preserve"> contacting current and previous employer(s) to substantiate employment history, past conduct and performance is required. </w:t>
            </w:r>
          </w:p>
          <w:p w14:paraId="250CCDF7" w14:textId="77777777" w:rsidR="00DF213B" w:rsidRDefault="00DF213B" w:rsidP="00DF213B">
            <w:pPr>
              <w:cnfStyle w:val="000000010000" w:firstRow="0" w:lastRow="0" w:firstColumn="0" w:lastColumn="0" w:oddVBand="0" w:evenVBand="0" w:oddHBand="0" w:evenHBand="1" w:firstRowFirstColumn="0" w:firstRowLastColumn="0" w:lastRowFirstColumn="0" w:lastRowLastColumn="0"/>
              <w:rPr>
                <w:rFonts w:cstheme="minorHAnsi"/>
                <w:color w:val="111111" w:themeColor="text1" w:themeShade="80"/>
                <w:sz w:val="20"/>
              </w:rPr>
            </w:pPr>
            <w:r w:rsidRPr="00076C66">
              <w:rPr>
                <w:rFonts w:cstheme="minorHAnsi"/>
                <w:color w:val="111111" w:themeColor="text1" w:themeShade="80"/>
                <w:sz w:val="20"/>
              </w:rPr>
              <w:t>A satisfactory National Police Check will be required (for all non-</w:t>
            </w:r>
            <w:r>
              <w:rPr>
                <w:rFonts w:cstheme="minorHAnsi"/>
                <w:color w:val="111111" w:themeColor="text1" w:themeShade="80"/>
                <w:sz w:val="20"/>
              </w:rPr>
              <w:t>DEECA</w:t>
            </w:r>
            <w:r w:rsidRPr="00076C66">
              <w:rPr>
                <w:rFonts w:cstheme="minorHAnsi"/>
                <w:color w:val="111111" w:themeColor="text1" w:themeShade="80"/>
                <w:sz w:val="20"/>
              </w:rPr>
              <w:t xml:space="preserve"> employees).</w:t>
            </w:r>
          </w:p>
          <w:p w14:paraId="774640D6" w14:textId="77777777" w:rsidR="00DF213B" w:rsidRDefault="00DF213B" w:rsidP="00DF213B">
            <w:pPr>
              <w:cnfStyle w:val="000000010000" w:firstRow="0" w:lastRow="0" w:firstColumn="0" w:lastColumn="0" w:oddVBand="0" w:evenVBand="0" w:oddHBand="0" w:evenHBand="1" w:firstRowFirstColumn="0" w:firstRowLastColumn="0" w:lastRowFirstColumn="0" w:lastRowLastColumn="0"/>
              <w:rPr>
                <w:color w:val="auto"/>
                <w:sz w:val="20"/>
              </w:rPr>
            </w:pPr>
            <w:r w:rsidRPr="00124E20">
              <w:rPr>
                <w:color w:val="auto"/>
                <w:sz w:val="20"/>
              </w:rPr>
              <w:t xml:space="preserve">Under the </w:t>
            </w:r>
            <w:r>
              <w:rPr>
                <w:color w:val="auto"/>
                <w:sz w:val="20"/>
              </w:rPr>
              <w:t>DEECA</w:t>
            </w:r>
            <w:r w:rsidRPr="00124E20">
              <w:rPr>
                <w:color w:val="auto"/>
                <w:sz w:val="20"/>
              </w:rPr>
              <w:t xml:space="preserve"> COVID-19 Vaccination Requirements Policy, it is a requirement that all employees have an up-to-date vaccination status (3 doses) against COVID-19 to undertake work outside of their ordinary place of residence (unless a medical exemption applies). Inability to provide this may impact your subsequent employment to the department.</w:t>
            </w:r>
          </w:p>
          <w:p w14:paraId="4A0A00F0" w14:textId="5D325637" w:rsidR="00DF213B" w:rsidRPr="00495B3B" w:rsidRDefault="00DF213B" w:rsidP="00DF21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076C66">
              <w:rPr>
                <w:rFonts w:cstheme="minorHAnsi"/>
                <w:color w:val="111111" w:themeColor="text1" w:themeShade="80"/>
                <w:sz w:val="20"/>
              </w:rPr>
              <w:t>This position has a requirement to work shift work or out of hours work will be required that will involve evening or weekend work including occasional overnight travel.</w:t>
            </w:r>
          </w:p>
        </w:tc>
      </w:tr>
      <w:tr w:rsidR="00DF213B" w:rsidRPr="00495B3B" w14:paraId="1749435D"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30984D3" w14:textId="2AEF3A30" w:rsidR="00DF213B" w:rsidRPr="00495B3B" w:rsidRDefault="00DF213B" w:rsidP="00DF213B">
            <w:pPr>
              <w:rPr>
                <w:rFonts w:ascii="Arial" w:hAnsi="Arial"/>
                <w:color w:val="1A1A1A"/>
              </w:rPr>
            </w:pPr>
            <w:r>
              <w:rPr>
                <w:rFonts w:ascii="Arial" w:hAnsi="Arial" w:cs="Arial"/>
                <w:color w:val="1A1A1A"/>
                <w:sz w:val="20"/>
              </w:rPr>
              <w:t xml:space="preserve"> Mandatory Requirements</w:t>
            </w:r>
          </w:p>
        </w:tc>
        <w:tc>
          <w:tcPr>
            <w:tcW w:w="6803" w:type="dxa"/>
            <w:shd w:val="clear" w:color="auto" w:fill="auto"/>
          </w:tcPr>
          <w:p w14:paraId="5156F6F9" w14:textId="77777777" w:rsidR="00DF213B" w:rsidRPr="00D0725E" w:rsidRDefault="00DF213B" w:rsidP="00DF213B">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sz w:val="20"/>
              </w:rPr>
            </w:pPr>
            <w:r w:rsidRPr="00D0725E">
              <w:rPr>
                <w:rFonts w:cstheme="minorHAnsi"/>
                <w:color w:val="111111" w:themeColor="text1" w:themeShade="80"/>
                <w:sz w:val="20"/>
              </w:rPr>
              <w:t xml:space="preserve">Hold a current manual Drivers Licence (Conditions A, I &amp; V not acceptable for employment). </w:t>
            </w:r>
          </w:p>
          <w:p w14:paraId="104D8A3F" w14:textId="77777777" w:rsidR="00DF213B" w:rsidRPr="00D0725E" w:rsidRDefault="00DF213B" w:rsidP="00DF213B">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sz w:val="20"/>
              </w:rPr>
            </w:pPr>
            <w:r w:rsidRPr="00D0725E">
              <w:rPr>
                <w:rFonts w:cstheme="minorHAnsi"/>
                <w:color w:val="111111" w:themeColor="text1" w:themeShade="80"/>
                <w:sz w:val="20"/>
              </w:rPr>
              <w:t xml:space="preserve">Be an Australian Citizen, Permanent Resident or hold a valid work visa for the employment period. </w:t>
            </w:r>
          </w:p>
          <w:p w14:paraId="09BD59EC" w14:textId="77777777" w:rsidR="00DF213B" w:rsidRPr="00D0725E" w:rsidRDefault="00DF213B" w:rsidP="00DF213B">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sz w:val="20"/>
              </w:rPr>
            </w:pPr>
            <w:r w:rsidRPr="00D0725E">
              <w:rPr>
                <w:rFonts w:cstheme="minorHAnsi"/>
                <w:color w:val="111111" w:themeColor="text1" w:themeShade="80"/>
                <w:sz w:val="20"/>
              </w:rPr>
              <w:t>Meet the “</w:t>
            </w:r>
            <w:r w:rsidRPr="00D0725E">
              <w:rPr>
                <w:rFonts w:cstheme="minorHAnsi"/>
                <w:b/>
                <w:bCs/>
                <w:color w:val="111111" w:themeColor="text1" w:themeShade="80"/>
                <w:sz w:val="20"/>
              </w:rPr>
              <w:t>Category B – Firefighter Arduous</w:t>
            </w:r>
            <w:r w:rsidRPr="00D0725E">
              <w:rPr>
                <w:rFonts w:cstheme="minorHAnsi"/>
                <w:color w:val="111111" w:themeColor="text1" w:themeShade="80"/>
                <w:sz w:val="20"/>
              </w:rPr>
              <w:t>” medical and fitness requirements. This requires passing the DE</w:t>
            </w:r>
            <w:r>
              <w:rPr>
                <w:rFonts w:cstheme="minorHAnsi"/>
                <w:color w:val="111111" w:themeColor="text1" w:themeShade="80"/>
                <w:sz w:val="20"/>
              </w:rPr>
              <w:t>ECA</w:t>
            </w:r>
            <w:r w:rsidRPr="00D0725E">
              <w:rPr>
                <w:rFonts w:cstheme="minorHAnsi"/>
                <w:color w:val="111111" w:themeColor="text1" w:themeShade="80"/>
                <w:sz w:val="20"/>
              </w:rPr>
              <w:t xml:space="preserve"> firefighter medical assessment at least every two years, and successful completion of the “Pack Hike Test” prior to each fire season. This requirement also includes notification of any changes in your medical condition prior or after your medical assessment.</w:t>
            </w:r>
          </w:p>
          <w:p w14:paraId="402F6DB4" w14:textId="77777777" w:rsidR="00DF213B" w:rsidRPr="00D0725E" w:rsidRDefault="00DF213B" w:rsidP="00DF213B">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sz w:val="20"/>
              </w:rPr>
            </w:pPr>
            <w:r w:rsidRPr="00D0725E">
              <w:rPr>
                <w:rFonts w:cstheme="minorHAnsi"/>
                <w:color w:val="111111" w:themeColor="text1" w:themeShade="80"/>
                <w:sz w:val="20"/>
              </w:rPr>
              <w:t>Biannual medical and annual task-based assessments are an ongoing requirement of the role.</w:t>
            </w:r>
          </w:p>
          <w:p w14:paraId="3F3960F4" w14:textId="76906A5A" w:rsidR="00DF213B" w:rsidRPr="00495B3B" w:rsidRDefault="00DF213B" w:rsidP="00DF21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rPr>
            </w:pPr>
            <w:r w:rsidRPr="00D0725E">
              <w:rPr>
                <w:rFonts w:cstheme="minorHAnsi"/>
                <w:color w:val="111111" w:themeColor="text1" w:themeShade="80"/>
                <w:sz w:val="20"/>
              </w:rPr>
              <w:t>Ability to achieve competent result in the DE</w:t>
            </w:r>
            <w:r>
              <w:rPr>
                <w:rFonts w:cstheme="minorHAnsi"/>
                <w:color w:val="111111" w:themeColor="text1" w:themeShade="80"/>
                <w:sz w:val="20"/>
              </w:rPr>
              <w:t>ECA</w:t>
            </w:r>
            <w:r w:rsidRPr="00D0725E">
              <w:rPr>
                <w:rFonts w:cstheme="minorHAnsi"/>
                <w:color w:val="111111" w:themeColor="text1" w:themeShade="80"/>
                <w:sz w:val="20"/>
              </w:rPr>
              <w:t xml:space="preserve"> General Firefighter accreditation.</w:t>
            </w:r>
          </w:p>
        </w:tc>
      </w:tr>
      <w:tr w:rsidR="00DF213B" w:rsidRPr="00495B3B" w14:paraId="555B356F"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DF213B" w:rsidRPr="00495B3B" w:rsidRDefault="00DF213B" w:rsidP="00DF21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DF213B" w:rsidRPr="00495B3B" w:rsidRDefault="00DF213B" w:rsidP="00DF213B">
            <w:pPr>
              <w:spacing w:before="120" w:after="120"/>
              <w:rPr>
                <w:rFonts w:ascii="Arial" w:hAnsi="Arial"/>
                <w:color w:val="1A1A1A"/>
                <w:sz w:val="20"/>
              </w:rPr>
            </w:pPr>
          </w:p>
        </w:tc>
        <w:tc>
          <w:tcPr>
            <w:tcW w:w="6803" w:type="dxa"/>
            <w:shd w:val="clear" w:color="auto" w:fill="auto"/>
          </w:tcPr>
          <w:p w14:paraId="3A186302" w14:textId="77777777" w:rsidR="00DF213B" w:rsidRDefault="00DF213B" w:rsidP="00DF213B">
            <w:pPr>
              <w:pStyle w:val="ListParagraph"/>
              <w:spacing w:line="240" w:lineRule="auto"/>
              <w:ind w:left="139"/>
              <w:contextualSpacing w:val="0"/>
              <w:outlineLvl w:val="1"/>
              <w:cnfStyle w:val="000000010000" w:firstRow="0" w:lastRow="0" w:firstColumn="0" w:lastColumn="0" w:oddVBand="0" w:evenVBand="0" w:oddHBand="0" w:evenHBand="1" w:firstRowFirstColumn="0" w:firstRowLastColumn="0" w:lastRowFirstColumn="0" w:lastRowLastColumn="0"/>
              <w:rPr>
                <w:rFonts w:cstheme="minorHAnsi"/>
                <w:i/>
                <w:iCs/>
                <w:color w:val="111111" w:themeColor="text1" w:themeShade="80"/>
                <w:sz w:val="20"/>
              </w:rPr>
            </w:pPr>
            <w:r>
              <w:rPr>
                <w:rFonts w:cstheme="minorHAnsi"/>
                <w:color w:val="111111" w:themeColor="text1" w:themeShade="80"/>
                <w:sz w:val="20"/>
              </w:rPr>
              <w:t xml:space="preserve">Are </w:t>
            </w:r>
            <w:r w:rsidRPr="00613870">
              <w:rPr>
                <w:rFonts w:cstheme="minorHAnsi"/>
                <w:color w:val="111111" w:themeColor="text1" w:themeShade="80"/>
                <w:sz w:val="20"/>
              </w:rPr>
              <w:t xml:space="preserve">governed by the </w:t>
            </w:r>
            <w:r w:rsidRPr="00D0725E">
              <w:rPr>
                <w:rFonts w:cstheme="minorHAnsi"/>
                <w:i/>
                <w:iCs/>
                <w:color w:val="111111" w:themeColor="text1" w:themeShade="80"/>
                <w:sz w:val="20"/>
              </w:rPr>
              <w:t xml:space="preserve">Field Staff and Wild Dog Controllers Agreement 2021 </w:t>
            </w:r>
            <w:r w:rsidRPr="00613870">
              <w:rPr>
                <w:rFonts w:cstheme="minorHAnsi"/>
                <w:color w:val="111111" w:themeColor="text1" w:themeShade="80"/>
                <w:sz w:val="20"/>
              </w:rPr>
              <w:t xml:space="preserve">and the </w:t>
            </w:r>
            <w:r w:rsidRPr="00613870">
              <w:rPr>
                <w:rFonts w:cstheme="minorHAnsi"/>
                <w:i/>
                <w:iCs/>
                <w:color w:val="111111" w:themeColor="text1" w:themeShade="80"/>
                <w:sz w:val="20"/>
              </w:rPr>
              <w:t>Public Administration Act</w:t>
            </w:r>
            <w:r>
              <w:rPr>
                <w:rFonts w:cstheme="minorHAnsi"/>
                <w:color w:val="111111" w:themeColor="text1" w:themeShade="80"/>
                <w:sz w:val="20"/>
              </w:rPr>
              <w:t xml:space="preserve"> </w:t>
            </w:r>
            <w:r w:rsidRPr="00613870">
              <w:rPr>
                <w:rFonts w:cstheme="minorHAnsi"/>
                <w:i/>
                <w:iCs/>
                <w:color w:val="111111" w:themeColor="text1" w:themeShade="80"/>
                <w:sz w:val="20"/>
              </w:rPr>
              <w:t>2004.</w:t>
            </w:r>
          </w:p>
          <w:p w14:paraId="549B165F" w14:textId="77777777" w:rsidR="00DF213B" w:rsidRPr="00D0725E" w:rsidRDefault="00DF213B" w:rsidP="00DF213B">
            <w:pPr>
              <w:pStyle w:val="ListParagraph"/>
              <w:spacing w:line="240" w:lineRule="auto"/>
              <w:ind w:left="139"/>
              <w:outlineLvl w:val="1"/>
              <w:cnfStyle w:val="000000010000" w:firstRow="0" w:lastRow="0" w:firstColumn="0" w:lastColumn="0" w:oddVBand="0" w:evenVBand="0" w:oddHBand="0" w:evenHBand="1" w:firstRowFirstColumn="0" w:firstRowLastColumn="0" w:lastRowFirstColumn="0" w:lastRowLastColumn="0"/>
              <w:rPr>
                <w:rFonts w:cstheme="minorHAnsi"/>
                <w:color w:val="111111" w:themeColor="text1" w:themeShade="80"/>
                <w:sz w:val="20"/>
              </w:rPr>
            </w:pPr>
            <w:r w:rsidRPr="00D0725E">
              <w:rPr>
                <w:rFonts w:cstheme="minorHAnsi"/>
                <w:color w:val="111111" w:themeColor="text1" w:themeShade="80"/>
                <w:sz w:val="20"/>
              </w:rPr>
              <w:t xml:space="preserve">Non-department applicants will be subject to a probation period of six months. </w:t>
            </w:r>
          </w:p>
          <w:p w14:paraId="5CB621C3" w14:textId="77777777" w:rsidR="00DF213B" w:rsidRPr="00D0725E" w:rsidRDefault="00DF213B" w:rsidP="00DF213B">
            <w:pPr>
              <w:pStyle w:val="ListParagraph"/>
              <w:spacing w:line="240" w:lineRule="auto"/>
              <w:ind w:left="139"/>
              <w:outlineLvl w:val="1"/>
              <w:cnfStyle w:val="000000010000" w:firstRow="0" w:lastRow="0" w:firstColumn="0" w:lastColumn="0" w:oddVBand="0" w:evenVBand="0" w:oddHBand="0" w:evenHBand="1" w:firstRowFirstColumn="0" w:firstRowLastColumn="0" w:lastRowFirstColumn="0" w:lastRowLastColumn="0"/>
              <w:rPr>
                <w:rFonts w:cstheme="minorHAnsi"/>
                <w:color w:val="111111" w:themeColor="text1" w:themeShade="80"/>
                <w:sz w:val="20"/>
              </w:rPr>
            </w:pPr>
            <w:r w:rsidRPr="00D0725E">
              <w:rPr>
                <w:rFonts w:cstheme="minorHAnsi"/>
                <w:color w:val="111111" w:themeColor="text1" w:themeShade="80"/>
                <w:sz w:val="20"/>
              </w:rPr>
              <w:t>Shift work or out of hours work that will involve evening or weekend work including occasional overnight travel will be required.</w:t>
            </w:r>
          </w:p>
          <w:p w14:paraId="5C30C0A4" w14:textId="523A1B38" w:rsidR="00DF213B" w:rsidRPr="00495B3B" w:rsidRDefault="00DF213B" w:rsidP="00DF213B">
            <w:pPr>
              <w:tabs>
                <w:tab w:val="left" w:pos="360"/>
                <w:tab w:val="left" w:pos="720"/>
              </w:tabs>
              <w:autoSpaceDE w:val="0"/>
              <w:autoSpaceDN w:val="0"/>
              <w:adjustRightInd w:val="0"/>
              <w:spacing w:before="120" w:after="120" w:line="240" w:lineRule="auto"/>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D0725E">
              <w:rPr>
                <w:rFonts w:cstheme="minorHAnsi"/>
                <w:color w:val="111111" w:themeColor="text1" w:themeShade="80"/>
                <w:sz w:val="20"/>
              </w:rPr>
              <w:t>Be available for standby for an immediate return to work during the employment period. A maximum 20-minute response time is preferred.</w:t>
            </w:r>
          </w:p>
        </w:tc>
      </w:tr>
      <w:tr w:rsidR="00DF213B" w:rsidRPr="00495B3B" w14:paraId="10873C64"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DF213B" w:rsidRPr="00495B3B" w:rsidRDefault="00DF213B" w:rsidP="00DF21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DF213B" w:rsidRPr="00495B3B" w:rsidRDefault="00DF213B" w:rsidP="00DF213B">
            <w:pPr>
              <w:tabs>
                <w:tab w:val="left" w:pos="360"/>
                <w:tab w:val="left" w:pos="720"/>
              </w:tabs>
              <w:autoSpaceDE w:val="0"/>
              <w:autoSpaceDN w:val="0"/>
              <w:adjustRightInd w:val="0"/>
              <w:spacing w:line="240" w:lineRule="auto"/>
              <w:ind w:left="136"/>
              <w:jc w:val="both"/>
              <w:cnfStyle w:val="000000000000" w:firstRow="0" w:lastRow="0" w:firstColumn="0" w:lastColumn="0" w:oddVBand="0" w:evenVBand="0" w:oddHBand="0" w:evenHBand="0"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2F24748A" w14:textId="77777777" w:rsidR="00495B3B" w:rsidRPr="00495B3B" w:rsidRDefault="00495B3B" w:rsidP="00495B3B">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1F41658" w14:textId="77777777" w:rsidR="0066483E" w:rsidRPr="00454423" w:rsidRDefault="0066483E" w:rsidP="0066483E">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2C09E112" w14:textId="77777777" w:rsidR="0066483E" w:rsidRPr="005763CD" w:rsidRDefault="0066483E" w:rsidP="0066483E">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120C44BC" w14:textId="77777777" w:rsidR="0066483E" w:rsidRPr="005763CD" w:rsidRDefault="0066483E" w:rsidP="0066483E">
      <w:pPr>
        <w:spacing w:before="0" w:after="0"/>
        <w:rPr>
          <w:rFonts w:ascii="Arial" w:hAnsi="Arial" w:cs="Arial"/>
        </w:rPr>
      </w:pPr>
    </w:p>
    <w:p w14:paraId="7BB5A7ED" w14:textId="77777777" w:rsidR="0066483E" w:rsidRPr="005763CD" w:rsidRDefault="0066483E" w:rsidP="0066483E">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3" w:history="1">
        <w:r w:rsidRPr="00220147">
          <w:rPr>
            <w:rStyle w:val="Hyperlink"/>
            <w:rFonts w:ascii="Arial" w:hAnsi="Arial" w:cs="Arial"/>
            <w:lang w:eastAsia="en-US"/>
          </w:rPr>
          <w:t>www.deeca.vic.gov.au</w:t>
        </w:r>
      </w:hyperlink>
    </w:p>
    <w:p w14:paraId="78BBA915" w14:textId="77777777" w:rsidR="00495B3B" w:rsidRPr="00495B3B" w:rsidRDefault="00495B3B" w:rsidP="00495B3B">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1521184B" w14:textId="6E3129D5" w:rsidR="00495B3B" w:rsidRDefault="0066483E" w:rsidP="0066483E">
      <w:pPr>
        <w:spacing w:before="0" w:after="0" w:line="240" w:lineRule="auto"/>
        <w:jc w:val="both"/>
        <w:rPr>
          <w:rFonts w:ascii="Arial" w:hAnsi="Arial" w:cs="Arial"/>
        </w:rPr>
      </w:pPr>
      <w:r w:rsidRPr="00AC1638">
        <w:rPr>
          <w:rFonts w:ascii="Arial" w:hAnsi="Arial" w:cs="Arial"/>
        </w:rPr>
        <w:t xml:space="preserve">Our values align with the core </w:t>
      </w:r>
      <w:hyperlink r:id="rId34"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 xml:space="preserve">Do What Matters’ and ‘Make a Difference’ we create a culture that puts our people at </w:t>
      </w:r>
      <w:r w:rsidRPr="002775A7">
        <w:rPr>
          <w:rFonts w:ascii="Arial" w:hAnsi="Arial" w:cs="Arial"/>
        </w:rPr>
        <w:lastRenderedPageBreak/>
        <w:t>the centre of everything we do. The Leadership Model reminds us of what’s important in our daily interactions with each other, and in the actions and decisions we take to deliver our work.</w:t>
      </w:r>
    </w:p>
    <w:p w14:paraId="4223B075"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6E3541A2" w14:textId="77777777" w:rsidR="00495B3B" w:rsidRPr="00495B3B" w:rsidRDefault="00495B3B" w:rsidP="00495B3B">
      <w:pPr>
        <w:spacing w:before="0" w:after="240"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0C23C87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3CEEE6C" w14:textId="77777777" w:rsidR="00495B3B" w:rsidRPr="00495B3B" w:rsidRDefault="00495B3B" w:rsidP="00495B3B">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449D99F9" w14:textId="77777777" w:rsidR="00495B3B" w:rsidRPr="00495B3B" w:rsidRDefault="00495B3B" w:rsidP="00495B3B">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6D28BF25" w14:textId="77777777" w:rsidR="00495B3B" w:rsidRPr="00495B3B" w:rsidRDefault="00495B3B" w:rsidP="00495B3B">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F39D88A" w14:textId="77777777" w:rsidR="00495B3B" w:rsidRPr="00495B3B" w:rsidRDefault="00495B3B" w:rsidP="00495B3B">
      <w:pPr>
        <w:rPr>
          <w:rFonts w:ascii="Arial" w:hAnsi="Arial" w:cs="Arial"/>
          <w:b/>
          <w:bCs/>
          <w:color w:val="363534"/>
        </w:rPr>
      </w:pPr>
      <w:r w:rsidRPr="00495B3B">
        <w:rPr>
          <w:rFonts w:ascii="Arial" w:hAnsi="Arial" w:cs="Arial"/>
          <w:b/>
          <w:bCs/>
          <w:color w:val="363534"/>
        </w:rPr>
        <w:t>Aboriginal Cultural Safety</w:t>
      </w:r>
    </w:p>
    <w:p w14:paraId="3125F31A" w14:textId="77777777" w:rsidR="0066483E" w:rsidRPr="00495B3B" w:rsidRDefault="0066483E" w:rsidP="0066483E">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5" w:history="1">
        <w:r w:rsidRPr="726134F3">
          <w:rPr>
            <w:rStyle w:val="Hyperlink"/>
            <w:rFonts w:ascii="Arial" w:hAnsi="Arial" w:cs="Arial"/>
          </w:rPr>
          <w:t>aboriginal.employment@deeca.vic.gov.au</w:t>
        </w:r>
      </w:hyperlink>
      <w:r>
        <w:t>.</w:t>
      </w:r>
    </w:p>
    <w:p w14:paraId="0277B7AF" w14:textId="77777777" w:rsidR="00495B3B" w:rsidRPr="00495B3B" w:rsidRDefault="00495B3B" w:rsidP="00495B3B">
      <w:pPr>
        <w:rPr>
          <w:rFonts w:ascii="Arial" w:hAnsi="Arial" w:cs="Arial"/>
          <w:b/>
          <w:color w:val="363534"/>
          <w:szCs w:val="22"/>
        </w:rPr>
      </w:pPr>
      <w:r w:rsidRPr="00495B3B">
        <w:rPr>
          <w:rFonts w:ascii="Arial" w:hAnsi="Arial" w:cs="Arial"/>
          <w:b/>
          <w:color w:val="363534"/>
          <w:szCs w:val="22"/>
        </w:rPr>
        <w:t>Balancing your Life / Hybrid Working</w:t>
      </w:r>
    </w:p>
    <w:p w14:paraId="45CE6128" w14:textId="77777777" w:rsidR="00495B3B" w:rsidRPr="00495B3B" w:rsidRDefault="00495B3B" w:rsidP="00495B3B">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7CEE02A9" w14:textId="77777777" w:rsidR="0066483E" w:rsidRPr="00495B3B" w:rsidRDefault="0066483E" w:rsidP="0066483E">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6" w:history="1">
        <w:r w:rsidRPr="00220147">
          <w:rPr>
            <w:rStyle w:val="Hyperlink"/>
            <w:rFonts w:ascii="Arial" w:eastAsia="Microsoft JhengHei" w:hAnsi="Arial" w:cs="Arial"/>
            <w:sz w:val="22"/>
            <w:szCs w:val="24"/>
            <w:lang w:eastAsia="en-US"/>
          </w:rPr>
          <w:t>customer.service@deeca.vic.gov.au</w:t>
        </w:r>
      </w:hyperlink>
    </w:p>
    <w:p w14:paraId="491AE125" w14:textId="77777777" w:rsidR="00495B3B" w:rsidRPr="00495B3B" w:rsidRDefault="00495B3B" w:rsidP="00495B3B">
      <w:pPr>
        <w:spacing w:line="240" w:lineRule="auto"/>
        <w:rPr>
          <w:rFonts w:ascii="Arial" w:hAnsi="Arial" w:cs="Arial"/>
          <w:sz w:val="28"/>
          <w:szCs w:val="28"/>
          <w:lang w:eastAsia="en-US"/>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7"/>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637E369" w14:textId="77777777" w:rsidR="00744584" w:rsidRDefault="00744584" w:rsidP="00CD157B">
      <w:pPr>
        <w:pStyle w:val="NoSpacing"/>
      </w:pPr>
    </w:p>
    <w:p w14:paraId="491BFC0D" w14:textId="77777777" w:rsidR="00744584" w:rsidRDefault="00744584"/>
  </w:endnote>
  <w:endnote w:type="continuationSeparator" w:id="0">
    <w:p w14:paraId="344B4F72" w14:textId="77777777" w:rsidR="00744584" w:rsidRDefault="00744584" w:rsidP="00CD157B">
      <w:pPr>
        <w:pStyle w:val="NoSpacing"/>
      </w:pPr>
    </w:p>
    <w:p w14:paraId="48338EB2" w14:textId="77777777" w:rsidR="00744584" w:rsidRDefault="00744584"/>
  </w:endnote>
  <w:endnote w:type="continuationNotice" w:id="1">
    <w:p w14:paraId="0ADDF973" w14:textId="77777777" w:rsidR="00744584" w:rsidRDefault="00744584" w:rsidP="00CD157B">
      <w:pPr>
        <w:pStyle w:val="NoSpacing"/>
      </w:pPr>
    </w:p>
    <w:p w14:paraId="00B769F4" w14:textId="77777777" w:rsidR="00744584" w:rsidRDefault="0074458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E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PMingLiU">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Text Box 41"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EA68929" w:rsidR="00A60698" w:rsidRPr="00810C40" w:rsidRDefault="0092145B" w:rsidP="00495B3B">
          <w:pPr>
            <w:pStyle w:val="FooterEven"/>
            <w:jc w:val="right"/>
          </w:pPr>
          <w:r>
            <w:t>June</w:t>
          </w:r>
          <w:r w:rsidR="00495B3B">
            <w:t xml:space="preserve"> 2023</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4D195057">
                    <wp:simplePos x="0" y="0"/>
                    <wp:positionH relativeFrom="page">
                      <wp:posOffset>0</wp:posOffset>
                    </wp:positionH>
                    <wp:positionV relativeFrom="page">
                      <wp:posOffset>10229215</wp:posOffset>
                    </wp:positionV>
                    <wp:extent cx="7560945" cy="273050"/>
                    <wp:effectExtent l="0" t="0" r="0" b="12700"/>
                    <wp:wrapNone/>
                    <wp:docPr id="3" name="Text Box 3"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2B58009F"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Text Box 3"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2B58009F"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464F3F70" w:rsidR="00495B3B" w:rsidRPr="00D55628" w:rsidRDefault="0092145B" w:rsidP="00495B3B">
          <w:pPr>
            <w:pStyle w:val="FooterOddPageNumber"/>
            <w:ind w:left="-9070" w:firstLine="9070"/>
            <w:jc w:val="left"/>
          </w:pPr>
          <w:r>
            <w:t>June</w:t>
          </w:r>
          <w:r w:rsidR="00495B3B">
            <w:t xml:space="preserve"> 2023</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6CF45667" w:rsidR="00364C9A" w:rsidRDefault="00364C9A" w:rsidP="0092145B">
    <w:pPr>
      <w:pStyle w:val="Footer"/>
      <w:ind w:left="8640"/>
    </w:pPr>
    <w:r>
      <w:rPr>
        <w:noProof/>
      </w:rPr>
      <mc:AlternateContent>
        <mc:Choice Requires="wps">
          <w:drawing>
            <wp:anchor distT="0" distB="0" distL="114300" distR="114300" simplePos="0" relativeHeight="251658252" behindDoc="0" locked="0" layoutInCell="0" allowOverlap="1" wp14:anchorId="4244B73F" wp14:editId="47E022FA">
              <wp:simplePos x="0" y="0"/>
              <wp:positionH relativeFrom="page">
                <wp:posOffset>0</wp:posOffset>
              </wp:positionH>
              <wp:positionV relativeFrom="page">
                <wp:posOffset>10229215</wp:posOffset>
              </wp:positionV>
              <wp:extent cx="7560945" cy="273050"/>
              <wp:effectExtent l="0" t="0" r="0" b="12700"/>
              <wp:wrapNone/>
              <wp:docPr id="40" name="Text Box 40"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67CFCBC5"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Text Box 40" o:spid="_x0000_s1031" type="#_x0000_t202" alt="{&quot;HashCode&quot;:1862493762,&quot;Height&quot;:841.0,&quot;Width&quot;:595.0,&quot;Placement&quot;:&quot;Footer&quot;,&quot;Index&quot;:&quot;FirstPage&quot;,&quot;Section&quot;:1,&quot;Top&quot;:0.0,&quot;Left&quot;:0.0}" style="position:absolute;left:0;text-align:left;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67CFCBC5"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92145B">
      <w:t>June 2023</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79C42CD" w14:textId="77777777" w:rsidR="00744584" w:rsidRPr="0056073C" w:rsidRDefault="00744584" w:rsidP="005D764F">
      <w:pPr>
        <w:pStyle w:val="FootnoteSeparator"/>
      </w:pPr>
    </w:p>
    <w:p w14:paraId="30BB89D7" w14:textId="77777777" w:rsidR="00744584" w:rsidRDefault="00744584"/>
  </w:footnote>
  <w:footnote w:type="continuationSeparator" w:id="0">
    <w:p w14:paraId="1849214C" w14:textId="77777777" w:rsidR="00744584" w:rsidRPr="00CA30B7" w:rsidRDefault="00744584" w:rsidP="006D5A90">
      <w:pPr>
        <w:rPr>
          <w:lang w:val="en-US"/>
        </w:rPr>
      </w:pPr>
      <w:r w:rsidRPr="00CA30B7">
        <w:rPr>
          <w:lang w:val="en-US"/>
        </w:rPr>
        <w:t>_______</w:t>
      </w:r>
    </w:p>
    <w:p w14:paraId="488F2279" w14:textId="77777777" w:rsidR="00744584" w:rsidRDefault="00744584"/>
  </w:footnote>
  <w:footnote w:type="continuationNotice" w:id="1">
    <w:p w14:paraId="0F38FB28" w14:textId="77777777" w:rsidR="00744584" w:rsidRDefault="00744584" w:rsidP="006D5A90"/>
    <w:p w14:paraId="1807F6F7" w14:textId="77777777" w:rsidR="00744584" w:rsidRDefault="0074458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47C5A51F">
            <v:shape id="Hdr_Element6" style="position:absolute;margin-left:512.5pt;margin-top:0;width:83.05pt;height:35.15pt;z-index:2516418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2C17D7DC">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21C26F1F">
            <v:shape id="Hdr_Element1" style="position:absolute;margin-left:0;margin-top:0;width:595.3pt;height:35.15pt;z-index:251635712;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2D245AB9">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6D0D0154">
            <v:shape id="Hdr_Element4" style="position:absolute;margin-left:363.9pt;margin-top:0;width:115.65pt;height:35.15pt;z-index:2516480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5597753C">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59791308">
            <v:shape id="Hdr_Element5" style="position:absolute;margin-left:463.3pt;margin-top:0;width:66.05pt;height:35.15pt;z-index:2516541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5986093C">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7E1D2C7C">
            <v:shape id="Hdr_Element2" style="position:absolute;margin-left:297.65pt;margin-top:0;width:82.75pt;height:35.15pt;z-index:25166028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3A06F4D0">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64CBE935">
            <v:shape id="Hdr_Element3" style="position:absolute;margin-left:363.8pt;margin-top:0;width:33.15pt;height:35.15pt;z-index:2516664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1DC86C0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463D3A" w14:textId="77777777" w:rsidR="00C9572A" w:rsidRDefault="00C9572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01F91F" w14:textId="77777777" w:rsidR="00C9572A" w:rsidRDefault="00C9572A">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2205965B">
            <v:shape id="Hdr_Element6" style="position:absolute;margin-left:512.5pt;margin-top:0;width:83.05pt;height:35.15pt;z-index:25166336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263AD085">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40127B99">
            <v:shape id="Hdr_Element1" style="position:absolute;margin-left:0;margin-top:0;width:595.3pt;height:35.15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44DD7778">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2B71FBC7">
            <v:shape id="Hdr_Element4" style="position:absolute;margin-left:363.9pt;margin-top:0;width:115.65pt;height:35.15pt;z-index:2516654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26BAB5F2">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05CA2351">
            <v:shape id="Hdr_Element5" style="position:absolute;margin-left:463.3pt;margin-top:0;width:66.05pt;height:35.15pt;z-index:2516664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56FDF215">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0DB0859F">
            <v:shape id="Hdr_Element2" style="position:absolute;margin-left:297.65pt;margin-top:0;width:82.75pt;height:35.15pt;z-index:2516674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5462F44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w14:anchorId="237B46D2">
            <v:shape id="Hdr_Element3" style="position:absolute;margin-left:363.8pt;margin-top:0;width:33.15pt;height:35.15pt;z-index:2516684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759AF755">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6"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7"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8"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9"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0"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1"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3"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4"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7" w15:restartNumberingAfterBreak="0">
    <w:nsid w:val="40622241"/>
    <w:multiLevelType w:val="hybridMultilevel"/>
    <w:tmpl w:val="C4744B4E"/>
    <w:lvl w:ilvl="0" w:tplc="47DAD2B6">
      <w:start w:val="1"/>
      <w:numFmt w:val="bullet"/>
      <w:lvlText w:val=""/>
      <w:lvlJc w:val="left"/>
      <w:pPr>
        <w:ind w:left="720" w:hanging="360"/>
      </w:pPr>
      <w:rPr>
        <w:rFonts w:ascii="Symbol" w:hAnsi="Symbol" w:hint="default"/>
        <w:sz w:val="20"/>
        <w:szCs w:val="20"/>
      </w:rPr>
    </w:lvl>
    <w:lvl w:ilvl="1" w:tplc="CBB43C34">
      <w:start w:val="1"/>
      <w:numFmt w:val="bullet"/>
      <w:lvlText w:val="o"/>
      <w:lvlJc w:val="left"/>
      <w:pPr>
        <w:ind w:left="1440" w:hanging="360"/>
      </w:pPr>
      <w:rPr>
        <w:rFonts w:ascii="Courier New" w:hAnsi="Courier New" w:hint="default"/>
      </w:rPr>
    </w:lvl>
    <w:lvl w:ilvl="2" w:tplc="E4E6E930">
      <w:start w:val="1"/>
      <w:numFmt w:val="bullet"/>
      <w:lvlText w:val=""/>
      <w:lvlJc w:val="left"/>
      <w:pPr>
        <w:ind w:left="2160" w:hanging="360"/>
      </w:pPr>
      <w:rPr>
        <w:rFonts w:ascii="Wingdings" w:hAnsi="Wingdings" w:hint="default"/>
      </w:rPr>
    </w:lvl>
    <w:lvl w:ilvl="3" w:tplc="61EE8176">
      <w:start w:val="1"/>
      <w:numFmt w:val="bullet"/>
      <w:lvlText w:val=""/>
      <w:lvlJc w:val="left"/>
      <w:pPr>
        <w:ind w:left="2880" w:hanging="360"/>
      </w:pPr>
      <w:rPr>
        <w:rFonts w:ascii="Symbol" w:hAnsi="Symbol" w:hint="default"/>
      </w:rPr>
    </w:lvl>
    <w:lvl w:ilvl="4" w:tplc="20DE4E9A">
      <w:start w:val="1"/>
      <w:numFmt w:val="bullet"/>
      <w:lvlText w:val="o"/>
      <w:lvlJc w:val="left"/>
      <w:pPr>
        <w:ind w:left="3600" w:hanging="360"/>
      </w:pPr>
      <w:rPr>
        <w:rFonts w:ascii="Courier New" w:hAnsi="Courier New" w:hint="default"/>
      </w:rPr>
    </w:lvl>
    <w:lvl w:ilvl="5" w:tplc="E5908AB8">
      <w:start w:val="1"/>
      <w:numFmt w:val="bullet"/>
      <w:lvlText w:val=""/>
      <w:lvlJc w:val="left"/>
      <w:pPr>
        <w:ind w:left="4320" w:hanging="360"/>
      </w:pPr>
      <w:rPr>
        <w:rFonts w:ascii="Wingdings" w:hAnsi="Wingdings" w:hint="default"/>
      </w:rPr>
    </w:lvl>
    <w:lvl w:ilvl="6" w:tplc="531CA930">
      <w:start w:val="1"/>
      <w:numFmt w:val="bullet"/>
      <w:lvlText w:val=""/>
      <w:lvlJc w:val="left"/>
      <w:pPr>
        <w:ind w:left="5040" w:hanging="360"/>
      </w:pPr>
      <w:rPr>
        <w:rFonts w:ascii="Symbol" w:hAnsi="Symbol" w:hint="default"/>
      </w:rPr>
    </w:lvl>
    <w:lvl w:ilvl="7" w:tplc="0C8C9A1C">
      <w:start w:val="1"/>
      <w:numFmt w:val="bullet"/>
      <w:lvlText w:val="o"/>
      <w:lvlJc w:val="left"/>
      <w:pPr>
        <w:ind w:left="5760" w:hanging="360"/>
      </w:pPr>
      <w:rPr>
        <w:rFonts w:ascii="Courier New" w:hAnsi="Courier New" w:hint="default"/>
      </w:rPr>
    </w:lvl>
    <w:lvl w:ilvl="8" w:tplc="CC600722">
      <w:start w:val="1"/>
      <w:numFmt w:val="bullet"/>
      <w:lvlText w:val=""/>
      <w:lvlJc w:val="left"/>
      <w:pPr>
        <w:ind w:left="6480" w:hanging="360"/>
      </w:pPr>
      <w:rPr>
        <w:rFonts w:ascii="Wingdings" w:hAnsi="Wingdings" w:hint="default"/>
      </w:rPr>
    </w:lvl>
  </w:abstractNum>
  <w:abstractNum w:abstractNumId="28"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0"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1"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4"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8"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9"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0"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1"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2"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3"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4"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5"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6" w15:restartNumberingAfterBreak="0">
    <w:nsid w:val="60D3408C"/>
    <w:multiLevelType w:val="hybridMultilevel"/>
    <w:tmpl w:val="9496B7F8"/>
    <w:lvl w:ilvl="0" w:tplc="FFFFFFFF">
      <w:start w:val="1"/>
      <w:numFmt w:val="bullet"/>
      <w:lvlText w:val=""/>
      <w:lvlJc w:val="left"/>
      <w:pPr>
        <w:ind w:left="720" w:hanging="360"/>
      </w:pPr>
      <w:rPr>
        <w:rFonts w:ascii="Symbol" w:hAnsi="Symbol" w:hint="default"/>
      </w:rPr>
    </w:lvl>
    <w:lvl w:ilvl="1" w:tplc="EDB04216">
      <w:numFmt w:val="bullet"/>
      <w:lvlText w:val="·"/>
      <w:lvlJc w:val="left"/>
      <w:pPr>
        <w:ind w:left="1440" w:hanging="360"/>
      </w:pPr>
      <w:rPr>
        <w:rFonts w:ascii="Arial" w:eastAsia="Times New Roman" w:hAnsi="Arial" w:cs="Arial"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7"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8"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9"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0"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1"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2"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3"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4"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5"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2"/>
  </w:num>
  <w:num w:numId="2" w16cid:durableId="1128745877">
    <w:abstractNumId w:val="13"/>
  </w:num>
  <w:num w:numId="3" w16cid:durableId="170411264">
    <w:abstractNumId w:val="45"/>
  </w:num>
  <w:num w:numId="4" w16cid:durableId="985085104">
    <w:abstractNumId w:val="11"/>
  </w:num>
  <w:num w:numId="5" w16cid:durableId="1872112631">
    <w:abstractNumId w:val="14"/>
  </w:num>
  <w:num w:numId="6" w16cid:durableId="336812815">
    <w:abstractNumId w:val="29"/>
  </w:num>
  <w:num w:numId="7" w16cid:durableId="155153463">
    <w:abstractNumId w:val="3"/>
  </w:num>
  <w:num w:numId="8" w16cid:durableId="1428236886">
    <w:abstractNumId w:val="33"/>
  </w:num>
  <w:num w:numId="9" w16cid:durableId="1644658156">
    <w:abstractNumId w:val="23"/>
  </w:num>
  <w:num w:numId="10" w16cid:durableId="103154041">
    <w:abstractNumId w:val="35"/>
  </w:num>
  <w:num w:numId="11" w16cid:durableId="2129203638">
    <w:abstractNumId w:val="39"/>
  </w:num>
  <w:num w:numId="12" w16cid:durableId="377365663">
    <w:abstractNumId w:val="30"/>
  </w:num>
  <w:num w:numId="13" w16cid:durableId="1308436166">
    <w:abstractNumId w:val="32"/>
  </w:num>
  <w:num w:numId="14" w16cid:durableId="1335643199">
    <w:abstractNumId w:val="43"/>
  </w:num>
  <w:num w:numId="15" w16cid:durableId="384449836">
    <w:abstractNumId w:val="9"/>
  </w:num>
  <w:num w:numId="16" w16cid:durableId="1160577431">
    <w:abstractNumId w:val="34"/>
  </w:num>
  <w:num w:numId="17" w16cid:durableId="27071314">
    <w:abstractNumId w:val="8"/>
  </w:num>
  <w:num w:numId="18" w16cid:durableId="338120444">
    <w:abstractNumId w:val="5"/>
  </w:num>
  <w:num w:numId="19" w16cid:durableId="1673139647">
    <w:abstractNumId w:val="19"/>
  </w:num>
  <w:num w:numId="20" w16cid:durableId="197548056">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6"/>
  </w:num>
  <w:num w:numId="26" w16cid:durableId="893349253">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6"/>
  </w:num>
  <w:num w:numId="30" w16cid:durableId="1579175524">
    <w:abstractNumId w:val="0"/>
  </w:num>
  <w:num w:numId="31" w16cid:durableId="1199856773">
    <w:abstractNumId w:val="2"/>
  </w:num>
  <w:num w:numId="32" w16cid:durableId="2138447666">
    <w:abstractNumId w:val="1"/>
  </w:num>
  <w:num w:numId="33" w16cid:durableId="334118162">
    <w:abstractNumId w:val="41"/>
  </w:num>
  <w:num w:numId="34" w16cid:durableId="196283207">
    <w:abstractNumId w:val="44"/>
  </w:num>
  <w:num w:numId="35" w16cid:durableId="1742215375">
    <w:abstractNumId w:val="54"/>
  </w:num>
  <w:num w:numId="36" w16cid:durableId="664823544">
    <w:abstractNumId w:val="50"/>
  </w:num>
  <w:num w:numId="37" w16cid:durableId="592250350">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2"/>
  </w:num>
  <w:num w:numId="40" w16cid:durableId="16010494">
    <w:abstractNumId w:val="4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5"/>
  </w:num>
  <w:num w:numId="42" w16cid:durableId="1149785811">
    <w:abstractNumId w:val="38"/>
  </w:num>
  <w:num w:numId="43" w16cid:durableId="729228463">
    <w:abstractNumId w:val="7"/>
  </w:num>
  <w:num w:numId="44" w16cid:durableId="322781625">
    <w:abstractNumId w:val="31"/>
  </w:num>
  <w:num w:numId="45" w16cid:durableId="1469279334">
    <w:abstractNumId w:val="46"/>
  </w:num>
  <w:num w:numId="46" w16cid:durableId="524364866">
    <w:abstractNumId w:val="27"/>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6CA"/>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6DBF"/>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5418"/>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77E46"/>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4CF"/>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07E92"/>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110"/>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83E"/>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584"/>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0C1"/>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0B6B"/>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23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87D8E"/>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882"/>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298"/>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49"/>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66C"/>
    <w:rsid w:val="00B05733"/>
    <w:rsid w:val="00B05998"/>
    <w:rsid w:val="00B05AB9"/>
    <w:rsid w:val="00B05B00"/>
    <w:rsid w:val="00B06077"/>
    <w:rsid w:val="00B0680D"/>
    <w:rsid w:val="00B072DC"/>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57A"/>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26A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1BE4"/>
    <w:rsid w:val="00C6207A"/>
    <w:rsid w:val="00C624EE"/>
    <w:rsid w:val="00C62C3A"/>
    <w:rsid w:val="00C631B2"/>
    <w:rsid w:val="00C632AB"/>
    <w:rsid w:val="00C63AFE"/>
    <w:rsid w:val="00C63CA0"/>
    <w:rsid w:val="00C648F9"/>
    <w:rsid w:val="00C64A4E"/>
    <w:rsid w:val="00C64DF6"/>
    <w:rsid w:val="00C659B5"/>
    <w:rsid w:val="00C65EF5"/>
    <w:rsid w:val="00C65F8D"/>
    <w:rsid w:val="00C6675F"/>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72A"/>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2F5F"/>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13B"/>
    <w:rsid w:val="00DF23FB"/>
    <w:rsid w:val="00DF2537"/>
    <w:rsid w:val="00DF2654"/>
    <w:rsid w:val="00DF313A"/>
    <w:rsid w:val="00DF3196"/>
    <w:rsid w:val="00DF3716"/>
    <w:rsid w:val="00DF37BF"/>
    <w:rsid w:val="00DF39C3"/>
    <w:rsid w:val="00DF3CCC"/>
    <w:rsid w:val="00DF3DD0"/>
    <w:rsid w:val="00DF404C"/>
    <w:rsid w:val="00DF495D"/>
    <w:rsid w:val="00DF4F52"/>
    <w:rsid w:val="00DF568F"/>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07FE3"/>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B8F"/>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283"/>
    <w:rsid w:val="00EE47B3"/>
    <w:rsid w:val="00EE4D70"/>
    <w:rsid w:val="00EE4FF5"/>
    <w:rsid w:val="00EE521D"/>
    <w:rsid w:val="00EE59CC"/>
    <w:rsid w:val="00EE6450"/>
    <w:rsid w:val="00EE64AC"/>
    <w:rsid w:val="00EE6632"/>
    <w:rsid w:val="00EE75D4"/>
    <w:rsid w:val="00EE7E53"/>
    <w:rsid w:val="00EF0565"/>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B13"/>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CC4372F"/>
    <w:rsid w:val="0F06A63A"/>
    <w:rsid w:val="3B37DCF7"/>
    <w:rsid w:val="55A754F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B1E6F4A"/>
  <w15:docId w15:val="{34A323D9-7C0D-49AC-A302-D80C73DD31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glossaryDocument" Target="glossary/document.xml"/><Relationship Id="rId21" Type="http://schemas.openxmlformats.org/officeDocument/2006/relationships/image" Target="media/image8.png"/><Relationship Id="rId34" Type="http://schemas.openxmlformats.org/officeDocument/2006/relationships/hyperlink" Target="https://careers.vic.gov.au/victorian-public-sector/public-sector-values-integrity"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www.deeca.vic.gov.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footer" Target="footer3.xml"/><Relationship Id="rId37" Type="http://schemas.openxmlformats.org/officeDocument/2006/relationships/header" Target="header4.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header" Target="header2.xml"/><Relationship Id="rId36" Type="http://schemas.openxmlformats.org/officeDocument/2006/relationships/hyperlink" Target="mailto:customer.service@deeca.vic.gov.au" TargetMode="Externa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2.xml"/><Relationship Id="rId35" Type="http://schemas.openxmlformats.org/officeDocument/2006/relationships/hyperlink" Target="mailto:aboriginal.employment@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E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PMingLiU">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27BAC"/>
    <w:rsid w:val="001E4784"/>
    <w:rsid w:val="002E2B7B"/>
    <w:rsid w:val="007C5429"/>
    <w:rsid w:val="00AD2949"/>
    <w:rsid w:val="00B057CB"/>
    <w:rsid w:val="00D83E5E"/>
    <w:rsid w:val="00DC1188"/>
    <w:rsid w:val="00E07FE3"/>
    <w:rsid w:val="00F7721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Ada Document" ma:contentTypeID="0x010100754D2B83D9CE0240B88DF0B214D2B37500D524BAD8C0DB484D9877DCF459A51ADE" ma:contentTypeVersion="23" ma:contentTypeDescription="" ma:contentTypeScope="" ma:versionID="1fd3a987ee71aa07c341e5930aa4a9e1">
  <xsd:schema xmlns:xsd="http://www.w3.org/2001/XMLSchema" xmlns:xs="http://www.w3.org/2001/XMLSchema" xmlns:p="http://schemas.microsoft.com/office/2006/metadata/properties" xmlns:ns2="e78f64a4-9aab-44ce-974f-e1336e2dca34" xmlns:ns3="59d12b91-b74f-4b49-b03f-48db312c8174" targetNamespace="http://schemas.microsoft.com/office/2006/metadata/properties" ma:root="true" ma:fieldsID="9bb8b88041b5f675ec537302c7e8b0a5" ns2:_="" ns3:_="">
    <xsd:import namespace="e78f64a4-9aab-44ce-974f-e1336e2dca34"/>
    <xsd:import namespace="59d12b91-b74f-4b49-b03f-48db312c8174"/>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Tags" minOccurs="0"/>
                <xsd:element ref="ns2:MediaServiceAutoKeyPoints" minOccurs="0"/>
                <xsd:element ref="ns2:MediaServiceKeyPoint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8f64a4-9aab-44ce-974f-e1336e2dca34"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MediaServiceAutoTags" ma:internalName="MediaServiceAutoTags"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9d12b91-b74f-4b49-b03f-48db312c817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59d12b91-b74f-4b49-b03f-48db312c8174">
      <UserInfo>
        <DisplayName>Laurie Barker (DEECA)</DisplayName>
        <AccountId>1470</AccountId>
        <AccountType/>
      </UserInfo>
    </SharedWithUsers>
  </documentManagement>
</p:properties>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file>

<file path=customXml/item7.xml><?xml version="1.0" encoding="utf-8"?>
<?mso-contentType ?>
<SharedContentType xmlns="Microsoft.SharePoint.Taxonomy.ContentTypeSync" SourceId="797aeec6-0273-40f2-ab3e-beee73212332" ContentTypeId="0x0101" PreviousValue="true"/>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808C606-6620-46E7-987E-85F2A4AC22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78f64a4-9aab-44ce-974f-e1336e2dca34"/>
    <ds:schemaRef ds:uri="59d12b91-b74f-4b49-b03f-48db312c81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59d12b91-b74f-4b49-b03f-48db312c8174"/>
  </ds:schemaRefs>
</ds:datastoreItem>
</file>

<file path=customXml/itemProps4.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5.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6.xml><?xml version="1.0" encoding="utf-8"?>
<ds:datastoreItem xmlns:ds="http://schemas.openxmlformats.org/officeDocument/2006/customXml" ds:itemID="{D1AF1446-0FA3-456A-A9AD-CC0CC07C956D}">
  <ds:schemaRefs>
    <ds:schemaRef ds:uri="http://schemas.microsoft.com/sharepoint/events"/>
  </ds:schemaRefs>
</ds:datastoreItem>
</file>

<file path=customXml/itemProps7.xml><?xml version="1.0" encoding="utf-8"?>
<ds:datastoreItem xmlns:ds="http://schemas.openxmlformats.org/officeDocument/2006/customXml" ds:itemID="{0396691C-79E3-4DE7-BAD0-6D8E5387EA01}">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21</TotalTime>
  <Pages>5</Pages>
  <Words>2289</Words>
  <Characters>13049</Characters>
  <Application>Microsoft Office Word</Application>
  <DocSecurity>0</DocSecurity>
  <Lines>108</Lines>
  <Paragraphs>30</Paragraphs>
  <ScaleCrop>false</ScaleCrop>
  <HeadingPairs>
    <vt:vector size="2" baseType="variant">
      <vt:variant>
        <vt:lpstr>Title</vt:lpstr>
      </vt:variant>
      <vt:variant>
        <vt:i4>1</vt:i4>
      </vt:variant>
    </vt:vector>
  </HeadingPairs>
  <TitlesOfParts>
    <vt:vector size="1" baseType="lpstr">
      <vt:lpstr>Title over two lines maximum just to see how it looks and how it will work</vt:lpstr>
    </vt:vector>
  </TitlesOfParts>
  <Company/>
  <LinksUpToDate>false</LinksUpToDate>
  <CharactersWithSpaces>15308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Aida Kapetanovic (DEECA)</cp:lastModifiedBy>
  <cp:revision>8</cp:revision>
  <cp:lastPrinted>2022-06-17T19:14:00Z</cp:lastPrinted>
  <dcterms:created xsi:type="dcterms:W3CDTF">2024-06-13T05:59:00Z</dcterms:created>
  <dcterms:modified xsi:type="dcterms:W3CDTF">2026-07-22T03:54:00Z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0x010100754D2B83D9CE0240B88DF0B214D2B37500D524BAD8C0DB484D9877DCF459A51ADE</vt:lpwstr>
  </property>
  <property fmtid="{D5CDD505-2E9C-101B-9397-08002B2CF9AE}" pid="5" name="MediaServiceImageTags">
    <vt:lpwstr/>
  </property>
  <property fmtid="{D5CDD505-2E9C-101B-9397-08002B2CF9AE}" pid="6" name="_dlc_DocIdItemGuid">
    <vt:lpwstr>46622043-69d7-4d8f-91a0-0c3eb6190049</vt:lpwstr>
  </property>
  <property fmtid="{D5CDD505-2E9C-101B-9397-08002B2CF9AE}" pid="7" name="Dissemination Limiting Marker">
    <vt:lpwstr>2;#FOUO|955eb6fc-b35a-4808-8aa5-31e514fa3f26</vt:lpwstr>
  </property>
  <property fmtid="{D5CDD505-2E9C-101B-9397-08002B2CF9AE}" pid="8" name="Security Classification">
    <vt:lpwstr>3;#Unclassified|7fa379f4-4aba-4692-ab80-7d39d3a23cf4</vt:lpwstr>
  </property>
  <property fmtid="{D5CDD505-2E9C-101B-9397-08002B2CF9AE}" pid="9" name="g91c59fb10974fa1a03160ad8386f0f4">
    <vt:lpwstr/>
  </property>
  <property fmtid="{D5CDD505-2E9C-101B-9397-08002B2CF9AE}" pid="10" name="Records Class Team Admin">
    <vt:lpwstr/>
  </property>
  <property fmtid="{D5CDD505-2E9C-101B-9397-08002B2CF9AE}" pid="11" name="Department Document Type">
    <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6" name="Sub-Section">
    <vt:lpwstr/>
  </property>
  <property fmtid="{D5CDD505-2E9C-101B-9397-08002B2CF9AE}" pid="17" name="Agency">
    <vt:lpwstr>1;#Department of Environment, Land, Water and Planning|607a3f87-1228-4cd9-82a5-076aa8776274</vt:lpwstr>
  </property>
  <property fmtid="{D5CDD505-2E9C-101B-9397-08002B2CF9AE}" pid="18" name="Branch">
    <vt:lpwstr>6;#All|8270565e-a836-42c0-aa61-1ac7b0ff14aa</vt:lpwstr>
  </property>
  <property fmtid="{D5CDD505-2E9C-101B-9397-08002B2CF9AE}" pid="19" name="o85941e134754762b9719660a258a6e6">
    <vt:lpwstr/>
  </property>
  <property fmtid="{D5CDD505-2E9C-101B-9397-08002B2CF9AE}" pid="20" name="xTOCTable">
    <vt:lpwstr>H</vt:lpwstr>
  </property>
  <property fmtid="{D5CDD505-2E9C-101B-9397-08002B2CF9AE}" pid="21" name="xHeadingsNumbered">
    <vt:lpwstr>0</vt:lpwstr>
  </property>
  <property fmtid="{D5CDD505-2E9C-101B-9397-08002B2CF9AE}" pid="22" name="Copyright Licence Name">
    <vt:lpwstr/>
  </property>
  <property fmtid="{D5CDD505-2E9C-101B-9397-08002B2CF9AE}" pid="23" name="Resource type">
    <vt:lpwstr/>
  </property>
  <property fmtid="{D5CDD505-2E9C-101B-9397-08002B2CF9AE}" pid="24" name="xSubtitle">
    <vt:lpwstr>Subtitle</vt:lpwstr>
  </property>
  <property fmtid="{D5CDD505-2E9C-101B-9397-08002B2CF9AE}" pid="25" name="xCR">
    <vt:lpwstr>Heading</vt:lpwstr>
  </property>
  <property fmtid="{D5CDD505-2E9C-101B-9397-08002B2CF9AE}" pid="26" name="xDoctype">
    <vt:lpwstr/>
  </property>
  <property fmtid="{D5CDD505-2E9C-101B-9397-08002B2CF9AE}" pid="27" name="df723ab3fe1c4eb7a0b151674e7ac40d">
    <vt:lpwstr/>
  </property>
  <property fmtid="{D5CDD505-2E9C-101B-9397-08002B2CF9AE}" pid="28" name="Division">
    <vt:lpwstr>5;#People and Culture|c4e519e5-2a1a-4634-bbb0-9eb965f1a8c4</vt:lpwstr>
  </property>
  <property fmtid="{D5CDD505-2E9C-101B-9397-08002B2CF9AE}" pid="29" name="xTOCApp">
    <vt:lpwstr>H</vt:lpwstr>
  </property>
  <property fmtid="{D5CDD505-2E9C-101B-9397-08002B2CF9AE}" pid="30" name="xDate">
    <vt:lpwstr/>
  </property>
  <property fmtid="{D5CDD505-2E9C-101B-9397-08002B2CF9AE}" pid="31" name="xTOCH2">
    <vt:lpwstr>Y</vt:lpwstr>
  </property>
  <property fmtid="{D5CDD505-2E9C-101B-9397-08002B2CF9AE}" pid="32" name="AuthorIds_UIVersion_9216">
    <vt:lpwstr>1110</vt:lpwstr>
  </property>
  <property fmtid="{D5CDD505-2E9C-101B-9397-08002B2CF9AE}" pid="33" name="ld508a88e6264ce89693af80a72862cb">
    <vt:lpwstr/>
  </property>
  <property fmtid="{D5CDD505-2E9C-101B-9397-08002B2CF9AE}" pid="34" name="Category">
    <vt:lpwstr/>
  </property>
  <property fmtid="{D5CDD505-2E9C-101B-9397-08002B2CF9AE}" pid="35" name="AdaOwningGroup">
    <vt:lpwstr>18;#People and Culture|4fe8dd26-179b-41a1-8a74-1f09d81ad67a</vt:lpwstr>
  </property>
  <property fmtid="{D5CDD505-2E9C-101B-9397-08002B2CF9AE}" pid="36" name="xTitle">
    <vt:lpwstr>Title</vt:lpwstr>
  </property>
  <property fmtid="{D5CDD505-2E9C-101B-9397-08002B2CF9AE}" pid="37" name="xTOCFigure">
    <vt:lpwstr>H</vt:lpwstr>
  </property>
  <property fmtid="{D5CDD505-2E9C-101B-9397-08002B2CF9AE}" pid="38" name="xTOCH3">
    <vt:lpwstr>Y</vt:lpwstr>
  </property>
  <property fmtid="{D5CDD505-2E9C-101B-9397-08002B2CF9AE}" pid="39" name="xStatus">
    <vt:lpwstr/>
  </property>
  <property fmtid="{D5CDD505-2E9C-101B-9397-08002B2CF9AE}" pid="40" name="Reference Type">
    <vt:lpwstr/>
  </property>
  <property fmtid="{D5CDD505-2E9C-101B-9397-08002B2CF9AE}" pid="41" name="Copyright License Type">
    <vt:lpwstr/>
  </property>
  <property fmtid="{D5CDD505-2E9C-101B-9397-08002B2CF9AE}" pid="42" name="xAppendixName">
    <vt:lpwstr>Appendix</vt:lpwstr>
  </property>
  <property fmtid="{D5CDD505-2E9C-101B-9397-08002B2CF9AE}" pid="43" name="Capability">
    <vt:lpwstr/>
  </property>
  <property fmtid="{D5CDD505-2E9C-101B-9397-08002B2CF9AE}" pid="44" name="xTOCH4">
    <vt:lpwstr>N</vt:lpwstr>
  </property>
  <property fmtid="{D5CDD505-2E9C-101B-9397-08002B2CF9AE}" pid="45" name="Group1">
    <vt:lpwstr>4;#Corporate Services|583021de-5b88-4fc0-9d26-f0e13a42b826</vt:lpwstr>
  </property>
  <property fmtid="{D5CDD505-2E9C-101B-9397-08002B2CF9AE}" pid="46" name="Section">
    <vt:lpwstr>7;#All|8270565e-a836-42c0-aa61-1ac7b0ff14aa</vt:lpwstr>
  </property>
  <property fmtid="{D5CDD505-2E9C-101B-9397-08002B2CF9AE}" pid="47" name="MSIP_Label_4257e2ab-f512-40e2-9c9a-c64247360765_Enabled">
    <vt:lpwstr>true</vt:lpwstr>
  </property>
  <property fmtid="{D5CDD505-2E9C-101B-9397-08002B2CF9AE}" pid="48" name="MSIP_Label_4257e2ab-f512-40e2-9c9a-c64247360765_Method">
    <vt:lpwstr>Privileged</vt:lpwstr>
  </property>
  <property fmtid="{D5CDD505-2E9C-101B-9397-08002B2CF9AE}" pid="49" name="MSIP_Label_4257e2ab-f512-40e2-9c9a-c64247360765_Name">
    <vt:lpwstr>OFFICIAL</vt:lpwstr>
  </property>
  <property fmtid="{D5CDD505-2E9C-101B-9397-08002B2CF9AE}" pid="50" name="MSIP_Label_4257e2ab-f512-40e2-9c9a-c64247360765_SiteId">
    <vt:lpwstr>e8bdd6f7-fc18-4e48-a554-7f547927223b</vt:lpwstr>
  </property>
  <property fmtid="{D5CDD505-2E9C-101B-9397-08002B2CF9AE}" pid="51" name="MSIP_Label_4257e2ab-f512-40e2-9c9a-c64247360765_ContentBits">
    <vt:lpwstr>2</vt:lpwstr>
  </property>
  <property fmtid="{D5CDD505-2E9C-101B-9397-08002B2CF9AE}" pid="52" name="MSIP_Label_4257e2ab-f512-40e2-9c9a-c64247360765_SetDate">
    <vt:lpwstr>2023-07-31T00:39:52Z</vt:lpwstr>
  </property>
  <property fmtid="{D5CDD505-2E9C-101B-9397-08002B2CF9AE}" pid="53" name="MSIP_Label_4257e2ab-f512-40e2-9c9a-c64247360765_ActionId">
    <vt:lpwstr>a41eb282-9d1d-48a1-ab6f-6938229dc586</vt:lpwstr>
  </property>
</Properties>
</file>