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4DC93710" w:rsidR="00254F12" w:rsidRPr="00862057" w:rsidRDefault="00E30D6A"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3CCA" w:rsidRPr="00E87FFA">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5362389" w:rsidR="004C1F02" w:rsidRDefault="00940044" w:rsidP="001806EE">
          <w:pPr>
            <w:pStyle w:val="Subtitle"/>
            <w:framePr w:wrap="around"/>
          </w:pPr>
          <w:r w:rsidRPr="00501031">
            <w:t>Position Description</w:t>
          </w:r>
        </w:p>
      </w:sdtContent>
    </w:sdt>
    <w:p w14:paraId="7665CF80" w14:textId="77777777" w:rsidR="00254F12" w:rsidRPr="004C1F02" w:rsidRDefault="00254F12" w:rsidP="004C1F02">
      <w:pPr>
        <w:pStyle w:val="xVicLogo"/>
        <w:framePr w:wrap="around"/>
      </w:pPr>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5460BEC">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93091E"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0DCE4E5">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43FD20B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2C1E864">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3313B70">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6"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7AE099"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8EC29D"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496E80"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456BAE3"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7"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8"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966AE0">
          <w:headerReference w:type="even" r:id="rId29"/>
          <w:footerReference w:type="even" r:id="rId30"/>
          <w:footerReference w:type="defaul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4E6CE548" w:rsidR="00655FE5" w:rsidRPr="00E07986" w:rsidRDefault="00655FE5" w:rsidP="00655FE5">
            <w:pPr>
              <w:spacing w:before="0" w:after="0"/>
              <w:ind w:left="57" w:right="-450"/>
              <w:rPr>
                <w:rFonts w:ascii="Arial" w:hAnsi="Arial" w:cs="Arial"/>
                <w:szCs w:val="22"/>
              </w:rPr>
            </w:pPr>
            <w:r w:rsidRPr="00E07986">
              <w:rPr>
                <w:rFonts w:ascii="Arial" w:hAnsi="Arial"/>
                <w:szCs w:val="22"/>
              </w:rPr>
              <w:t>Forest and Fire Operations Officer - Technical Lead</w:t>
            </w:r>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76FDC7BF" w:rsidR="00655FE5" w:rsidRPr="00E07986" w:rsidRDefault="00006665" w:rsidP="00655FE5">
            <w:pPr>
              <w:spacing w:before="0" w:after="0"/>
              <w:ind w:left="57" w:right="-450"/>
              <w:rPr>
                <w:rFonts w:ascii="Arial" w:hAnsi="Arial" w:cs="Arial"/>
                <w:szCs w:val="22"/>
              </w:rPr>
            </w:pPr>
            <w:r w:rsidRPr="00C06ED3">
              <w:rPr>
                <w:rFonts w:ascii="Arial" w:hAnsi="Arial" w:cs="Arial"/>
                <w:color w:val="363534"/>
              </w:rPr>
              <w:t>50922390</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6BAFBD6" w:rsidR="00655FE5" w:rsidRPr="00E07986" w:rsidRDefault="00D44EA7" w:rsidP="00655FE5">
            <w:pPr>
              <w:spacing w:before="0" w:after="0"/>
              <w:ind w:left="57" w:right="-450"/>
              <w:rPr>
                <w:rFonts w:ascii="Arial" w:hAnsi="Arial" w:cs="Arial"/>
                <w:szCs w:val="22"/>
              </w:rPr>
            </w:pPr>
            <w:r w:rsidRPr="00E07986">
              <w:rPr>
                <w:rFonts w:ascii="Arial" w:hAnsi="Arial"/>
                <w:szCs w:val="22"/>
              </w:rPr>
              <w:t xml:space="preserve">Field Staff </w:t>
            </w:r>
            <w:r w:rsidR="00655FE5" w:rsidRPr="00E07986">
              <w:rPr>
                <w:rFonts w:ascii="Arial" w:hAnsi="Arial"/>
                <w:szCs w:val="22"/>
              </w:rPr>
              <w:t>Band 3</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6440E59" w:rsidR="00655FE5" w:rsidRPr="00E07986" w:rsidRDefault="00B121CC" w:rsidP="00655FE5">
            <w:pPr>
              <w:spacing w:before="0" w:after="0"/>
              <w:ind w:left="57" w:right="-450"/>
              <w:rPr>
                <w:rFonts w:ascii="Arial" w:hAnsi="Arial" w:cs="Arial"/>
                <w:szCs w:val="22"/>
              </w:rPr>
            </w:pPr>
            <w:r w:rsidRPr="00E07986">
              <w:rPr>
                <w:rFonts w:ascii="Arial" w:hAnsi="Arial"/>
                <w:szCs w:val="22"/>
              </w:rPr>
              <w:t>$66,265 - $74,200 +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FDD0ABE" w:rsidR="004C355E" w:rsidRPr="00E07986" w:rsidRDefault="006A7632" w:rsidP="004C355E">
            <w:pPr>
              <w:tabs>
                <w:tab w:val="left" w:pos="3529"/>
              </w:tabs>
              <w:spacing w:before="0" w:after="0"/>
              <w:ind w:left="57" w:right="-450"/>
              <w:rPr>
                <w:rFonts w:ascii="Arial" w:hAnsi="Arial" w:cs="Arial"/>
                <w:szCs w:val="22"/>
              </w:rPr>
            </w:pPr>
            <w:r w:rsidRPr="00E07986">
              <w:rPr>
                <w:rFonts w:ascii="Arial" w:hAnsi="Arial"/>
                <w:szCs w:val="22"/>
              </w:rPr>
              <w:t xml:space="preserve">Ongoing </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E07986" w:rsidRDefault="008C3327" w:rsidP="004C355E">
            <w:pPr>
              <w:spacing w:before="0" w:after="0"/>
              <w:ind w:left="57" w:right="-450"/>
              <w:rPr>
                <w:rFonts w:ascii="Arial" w:hAnsi="Arial" w:cs="Arial"/>
                <w:szCs w:val="22"/>
              </w:rPr>
            </w:pPr>
            <w:r w:rsidRPr="00E07986">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75D2E8AB" w:rsidR="004C355E" w:rsidRPr="00E07986" w:rsidRDefault="00A64939" w:rsidP="004C355E">
            <w:pPr>
              <w:spacing w:before="0" w:after="0"/>
              <w:ind w:left="57" w:right="-450"/>
              <w:rPr>
                <w:rFonts w:ascii="Arial" w:hAnsi="Arial" w:cs="Arial"/>
                <w:szCs w:val="22"/>
              </w:rPr>
            </w:pPr>
            <w:r w:rsidRPr="00DB34D7">
              <w:rPr>
                <w:rFonts w:ascii="Arial" w:hAnsi="Arial"/>
                <w:szCs w:val="22"/>
              </w:rPr>
              <w:t xml:space="preserve">Forest and Fire Operations </w:t>
            </w:r>
            <w:r>
              <w:rPr>
                <w:rFonts w:ascii="Arial" w:hAnsi="Arial"/>
                <w:szCs w:val="22"/>
              </w:rPr>
              <w:t>/</w:t>
            </w:r>
            <w:r w:rsidR="00006665">
              <w:rPr>
                <w:rFonts w:ascii="Arial" w:hAnsi="Arial"/>
                <w:szCs w:val="22"/>
              </w:rPr>
              <w:t xml:space="preserve"> Gippsland</w:t>
            </w:r>
            <w:r>
              <w:rPr>
                <w:rFonts w:ascii="Arial" w:hAnsi="Arial"/>
                <w:szCs w:val="22"/>
              </w:rPr>
              <w:t xml:space="preserve"> Region</w:t>
            </w:r>
            <w:r w:rsidR="00D83D46">
              <w:rPr>
                <w:rFonts w:ascii="Arial" w:hAnsi="Arial"/>
                <w:szCs w:val="22"/>
              </w:rPr>
              <w:t xml:space="preserve"> </w:t>
            </w:r>
            <w:r>
              <w:rPr>
                <w:rFonts w:ascii="Arial" w:hAnsi="Arial"/>
                <w:szCs w:val="22"/>
              </w:rPr>
              <w:t>/</w:t>
            </w:r>
            <w:r w:rsidR="00D83D46">
              <w:rPr>
                <w:rFonts w:ascii="Arial" w:hAnsi="Arial"/>
                <w:szCs w:val="22"/>
              </w:rPr>
              <w:t xml:space="preserve"> </w:t>
            </w:r>
            <w:r w:rsidR="00006665" w:rsidRPr="00006665">
              <w:rPr>
                <w:rFonts w:ascii="Arial" w:hAnsi="Arial"/>
                <w:szCs w:val="22"/>
              </w:rPr>
              <w:t>District Management Latrobe</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1497DA38" w14:textId="7733EDAD" w:rsidR="00CD7A3E" w:rsidRPr="00E07986" w:rsidRDefault="00006665" w:rsidP="00CD7A3E">
            <w:pPr>
              <w:spacing w:before="0" w:after="0"/>
              <w:ind w:left="57" w:right="-450"/>
              <w:rPr>
                <w:rFonts w:ascii="Arial" w:hAnsi="Arial"/>
                <w:szCs w:val="22"/>
              </w:rPr>
            </w:pPr>
            <w:r w:rsidRPr="00006665">
              <w:rPr>
                <w:rFonts w:ascii="Arial" w:hAnsi="Arial"/>
                <w:szCs w:val="22"/>
              </w:rPr>
              <w:t>Parkers Corner</w:t>
            </w:r>
            <w:r>
              <w:rPr>
                <w:rFonts w:ascii="Arial" w:hAnsi="Arial"/>
                <w:szCs w:val="22"/>
              </w:rPr>
              <w:t xml:space="preserve"> / Erica </w:t>
            </w:r>
            <w:proofErr w:type="spellStart"/>
            <w:r w:rsidR="00D83D46">
              <w:rPr>
                <w:rFonts w:ascii="Arial" w:hAnsi="Arial"/>
                <w:szCs w:val="22"/>
              </w:rPr>
              <w:t>Workcentre</w:t>
            </w:r>
            <w:proofErr w:type="spellEnd"/>
          </w:p>
          <w:p w14:paraId="3B7CA3B3" w14:textId="3B7814C5" w:rsidR="004C355E" w:rsidRPr="00E07986" w:rsidRDefault="004C355E" w:rsidP="004C355E">
            <w:pPr>
              <w:spacing w:before="0" w:after="0"/>
              <w:ind w:left="57" w:right="-450"/>
              <w:rPr>
                <w:rFonts w:ascii="Arial" w:hAnsi="Arial" w:cs="Arial"/>
                <w:szCs w:val="22"/>
              </w:rPr>
            </w:pPr>
            <w:r w:rsidRPr="00E07986">
              <w:rPr>
                <w:rFonts w:ascii="Arial" w:hAnsi="Arial"/>
                <w:szCs w:val="22"/>
              </w:rPr>
              <w:t xml:space="preserve">Hybrid work arrangement available: </w:t>
            </w:r>
            <w:r w:rsidRPr="00E07986">
              <w:rPr>
                <w:rFonts w:ascii="Arial" w:hAnsi="Arial"/>
                <w:szCs w:val="22"/>
              </w:rPr>
              <w:fldChar w:fldCharType="begin">
                <w:ffData>
                  <w:name w:val=""/>
                  <w:enabled/>
                  <w:calcOnExit w:val="0"/>
                  <w:checkBox>
                    <w:size w:val="26"/>
                    <w:default w:val="0"/>
                    <w:checked w:val="0"/>
                  </w:checkBox>
                </w:ffData>
              </w:fldChar>
            </w:r>
            <w:r w:rsidRPr="00E07986">
              <w:rPr>
                <w:rFonts w:ascii="Arial" w:hAnsi="Arial"/>
                <w:szCs w:val="22"/>
              </w:rPr>
              <w:instrText xml:space="preserve"> FORMCHECKBOX </w:instrText>
            </w:r>
            <w:r w:rsidRPr="00E07986">
              <w:rPr>
                <w:rFonts w:ascii="Arial" w:hAnsi="Arial"/>
                <w:szCs w:val="22"/>
              </w:rPr>
            </w:r>
            <w:r w:rsidRPr="00E07986">
              <w:rPr>
                <w:rFonts w:ascii="Arial" w:hAnsi="Arial"/>
                <w:szCs w:val="22"/>
              </w:rPr>
              <w:fldChar w:fldCharType="separate"/>
            </w:r>
            <w:r w:rsidRPr="00E07986">
              <w:rPr>
                <w:rFonts w:ascii="Arial" w:hAnsi="Arial"/>
                <w:szCs w:val="22"/>
              </w:rPr>
              <w:fldChar w:fldCharType="end"/>
            </w:r>
            <w:r w:rsidRPr="00E07986">
              <w:rPr>
                <w:rFonts w:ascii="Arial" w:hAnsi="Arial"/>
                <w:szCs w:val="22"/>
              </w:rPr>
              <w:t>Yes</w:t>
            </w:r>
            <w:r w:rsidRPr="00E07986">
              <w:rPr>
                <w:rFonts w:ascii="Arial" w:hAnsi="Arial"/>
                <w:szCs w:val="22"/>
              </w:rPr>
              <w:tab/>
            </w:r>
            <w:r w:rsidR="00E027B6" w:rsidRPr="00E07986">
              <w:rPr>
                <w:rFonts w:ascii="Arial" w:hAnsi="Arial"/>
                <w:szCs w:val="22"/>
              </w:rPr>
              <w:fldChar w:fldCharType="begin">
                <w:ffData>
                  <w:name w:val=""/>
                  <w:enabled/>
                  <w:calcOnExit w:val="0"/>
                  <w:checkBox>
                    <w:size w:val="26"/>
                    <w:default w:val="1"/>
                  </w:checkBox>
                </w:ffData>
              </w:fldChar>
            </w:r>
            <w:r w:rsidR="00E027B6" w:rsidRPr="00E07986">
              <w:rPr>
                <w:rFonts w:ascii="Arial" w:hAnsi="Arial"/>
                <w:szCs w:val="22"/>
              </w:rPr>
              <w:instrText xml:space="preserve"> FORMCHECKBOX </w:instrText>
            </w:r>
            <w:r w:rsidR="00E027B6" w:rsidRPr="00E07986">
              <w:rPr>
                <w:rFonts w:ascii="Arial" w:hAnsi="Arial"/>
                <w:szCs w:val="22"/>
              </w:rPr>
            </w:r>
            <w:r w:rsidR="00E027B6" w:rsidRPr="00E07986">
              <w:rPr>
                <w:rFonts w:ascii="Arial" w:hAnsi="Arial"/>
                <w:szCs w:val="22"/>
              </w:rPr>
              <w:fldChar w:fldCharType="separate"/>
            </w:r>
            <w:r w:rsidR="00E027B6" w:rsidRPr="00E07986">
              <w:rPr>
                <w:rFonts w:ascii="Arial" w:hAnsi="Arial"/>
                <w:szCs w:val="22"/>
              </w:rPr>
              <w:fldChar w:fldCharType="end"/>
            </w:r>
            <w:r w:rsidRPr="00E07986">
              <w:rPr>
                <w:rFonts w:ascii="Arial" w:hAnsi="Arial"/>
                <w:szCs w:val="22"/>
              </w:rPr>
              <w:t xml:space="preserve">  No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6606A4F4" w:rsidR="004C355E" w:rsidRPr="00E07986" w:rsidRDefault="00006665" w:rsidP="004C355E">
            <w:pPr>
              <w:tabs>
                <w:tab w:val="left" w:pos="469"/>
                <w:tab w:val="left" w:pos="1189"/>
              </w:tabs>
              <w:spacing w:before="0" w:after="0"/>
              <w:ind w:left="57" w:right="-450"/>
              <w:rPr>
                <w:rFonts w:ascii="Arial" w:hAnsi="Arial" w:cs="Arial"/>
                <w:szCs w:val="22"/>
              </w:rPr>
            </w:pPr>
            <w:r w:rsidRPr="00006665">
              <w:rPr>
                <w:rFonts w:ascii="Arial" w:hAnsi="Arial" w:cs="Arial"/>
                <w:szCs w:val="22"/>
              </w:rPr>
              <w:t>Field Operations Supervisor</w:t>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13238A17" w:rsidR="004C355E" w:rsidRPr="00E07986" w:rsidRDefault="004C355E" w:rsidP="004C355E">
            <w:pPr>
              <w:tabs>
                <w:tab w:val="left" w:pos="469"/>
                <w:tab w:val="left" w:pos="1189"/>
              </w:tabs>
              <w:spacing w:before="0" w:after="0"/>
              <w:ind w:left="57" w:right="-450"/>
              <w:rPr>
                <w:rFonts w:ascii="Arial" w:hAnsi="Arial" w:cs="Arial"/>
                <w:szCs w:val="22"/>
              </w:rPr>
            </w:pPr>
            <w:r w:rsidRPr="00E07986">
              <w:rPr>
                <w:rFonts w:ascii="Arial" w:hAnsi="Arial" w:cs="Arial"/>
                <w:szCs w:val="22"/>
              </w:rPr>
              <w:fldChar w:fldCharType="begin">
                <w:ffData>
                  <w:name w:val=""/>
                  <w:enabled/>
                  <w:calcOnExit w:val="0"/>
                  <w:checkBox>
                    <w:size w:val="26"/>
                    <w:default w:val="0"/>
                    <w:checked w:val="0"/>
                  </w:checkBox>
                </w:ffData>
              </w:fldChar>
            </w:r>
            <w:r w:rsidRPr="00E07986">
              <w:rPr>
                <w:rFonts w:ascii="Arial" w:hAnsi="Arial" w:cs="Arial"/>
                <w:szCs w:val="22"/>
              </w:rPr>
              <w:instrText xml:space="preserve"> FORMCHECKBOX </w:instrText>
            </w:r>
            <w:r w:rsidRPr="00E07986">
              <w:rPr>
                <w:rFonts w:ascii="Arial" w:hAnsi="Arial" w:cs="Arial"/>
                <w:szCs w:val="22"/>
              </w:rPr>
            </w:r>
            <w:r w:rsidRPr="00E07986">
              <w:rPr>
                <w:rFonts w:ascii="Arial" w:hAnsi="Arial" w:cs="Arial"/>
                <w:szCs w:val="22"/>
              </w:rPr>
              <w:fldChar w:fldCharType="separate"/>
            </w:r>
            <w:r w:rsidRPr="00E07986">
              <w:rPr>
                <w:rFonts w:ascii="Arial" w:hAnsi="Arial" w:cs="Arial"/>
                <w:szCs w:val="22"/>
              </w:rPr>
              <w:fldChar w:fldCharType="end"/>
            </w:r>
            <w:r w:rsidRPr="00E07986">
              <w:rPr>
                <w:rFonts w:ascii="Arial" w:hAnsi="Arial" w:cs="Arial"/>
                <w:szCs w:val="22"/>
              </w:rPr>
              <w:tab/>
              <w:t>Yes</w:t>
            </w:r>
            <w:r w:rsidRPr="00E07986">
              <w:rPr>
                <w:rFonts w:ascii="Arial" w:hAnsi="Arial" w:cs="Arial"/>
                <w:szCs w:val="22"/>
              </w:rPr>
              <w:tab/>
            </w:r>
            <w:r w:rsidR="00006665">
              <w:rPr>
                <w:rFonts w:ascii="Arial" w:hAnsi="Arial" w:cs="Arial"/>
                <w:szCs w:val="22"/>
              </w:rPr>
              <w:fldChar w:fldCharType="begin">
                <w:ffData>
                  <w:name w:val=""/>
                  <w:enabled/>
                  <w:calcOnExit w:val="0"/>
                  <w:checkBox>
                    <w:size w:val="26"/>
                    <w:default w:val="1"/>
                  </w:checkBox>
                </w:ffData>
              </w:fldChar>
            </w:r>
            <w:r w:rsidR="00006665">
              <w:rPr>
                <w:rFonts w:ascii="Arial" w:hAnsi="Arial" w:cs="Arial"/>
                <w:szCs w:val="22"/>
              </w:rPr>
              <w:instrText xml:space="preserve"> FORMCHECKBOX </w:instrText>
            </w:r>
            <w:r w:rsidR="00006665">
              <w:rPr>
                <w:rFonts w:ascii="Arial" w:hAnsi="Arial" w:cs="Arial"/>
                <w:szCs w:val="22"/>
              </w:rPr>
            </w:r>
            <w:r w:rsidR="00006665">
              <w:rPr>
                <w:rFonts w:ascii="Arial" w:hAnsi="Arial" w:cs="Arial"/>
                <w:szCs w:val="22"/>
              </w:rPr>
              <w:fldChar w:fldCharType="separate"/>
            </w:r>
            <w:r w:rsidR="00006665">
              <w:rPr>
                <w:rFonts w:ascii="Arial" w:hAnsi="Arial" w:cs="Arial"/>
                <w:szCs w:val="22"/>
              </w:rPr>
              <w:fldChar w:fldCharType="end"/>
            </w:r>
            <w:r w:rsidRPr="00E07986">
              <w:rPr>
                <w:rFonts w:ascii="Arial" w:hAnsi="Arial" w:cs="Arial"/>
                <w:szCs w:val="22"/>
              </w:rPr>
              <w:t xml:space="preserve">  No                If yes, how many?</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783673A0" w:rsidR="004C355E" w:rsidRPr="00E07986" w:rsidRDefault="001D00EE" w:rsidP="004C355E">
            <w:pPr>
              <w:spacing w:before="0" w:after="0"/>
              <w:ind w:left="57" w:right="-450"/>
              <w:rPr>
                <w:rFonts w:ascii="Arial" w:hAnsi="Arial" w:cs="Arial"/>
                <w:szCs w:val="22"/>
              </w:rPr>
            </w:pPr>
            <w:r w:rsidRPr="00E07986">
              <w:rPr>
                <w:rFonts w:ascii="Arial" w:hAnsi="Arial" w:cs="Arial"/>
                <w:szCs w:val="22"/>
              </w:rPr>
              <w:t xml:space="preserve"> </w:t>
            </w:r>
            <w:r w:rsidR="00006665" w:rsidRPr="00006665">
              <w:rPr>
                <w:rFonts w:ascii="Arial" w:hAnsi="Arial"/>
                <w:szCs w:val="22"/>
              </w:rPr>
              <w:t>Liam Doyle</w:t>
            </w:r>
            <w:r w:rsidR="00006665">
              <w:rPr>
                <w:rFonts w:ascii="Arial" w:hAnsi="Arial"/>
                <w:szCs w:val="22"/>
              </w:rPr>
              <w:t xml:space="preserve">, </w:t>
            </w:r>
            <w:hyperlink r:id="rId33" w:history="1">
              <w:r w:rsidR="00006665" w:rsidRPr="00A23289">
                <w:rPr>
                  <w:rStyle w:val="Hyperlink"/>
                  <w:rFonts w:ascii="Arial" w:hAnsi="Arial"/>
                  <w:szCs w:val="22"/>
                </w:rPr>
                <w:t>liam.doyle@deeca.vic.gov.au</w:t>
              </w:r>
            </w:hyperlink>
            <w:r w:rsidR="00006665">
              <w:rPr>
                <w:rFonts w:ascii="Arial" w:hAnsi="Arial"/>
                <w:szCs w:val="22"/>
              </w:rPr>
              <w:t xml:space="preserve"> / </w:t>
            </w:r>
            <w:r w:rsidR="00006665" w:rsidRPr="00006665">
              <w:rPr>
                <w:rFonts w:ascii="Arial" w:hAnsi="Arial"/>
                <w:szCs w:val="22"/>
              </w:rPr>
              <w:t>0409 947 746</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50E1877" w14:textId="77777777" w:rsidR="006B3CFD" w:rsidRPr="002C6E88" w:rsidRDefault="006B3CFD" w:rsidP="006B3CFD">
      <w:pPr>
        <w:pStyle w:val="DTPLIheadinggreen"/>
        <w:spacing w:before="120"/>
        <w:rPr>
          <w:rFonts w:ascii="Arial" w:hAnsi="Arial"/>
          <w:noProof/>
          <w:color w:val="232222" w:themeColor="text1"/>
          <w:sz w:val="20"/>
          <w:szCs w:val="22"/>
          <w:lang w:eastAsia="zh-CN"/>
        </w:rPr>
      </w:pPr>
      <w:r w:rsidRPr="002C6E88">
        <w:rPr>
          <w:rFonts w:ascii="Arial" w:hAnsi="Arial"/>
          <w:noProof/>
          <w:color w:val="232222" w:themeColor="text1"/>
          <w:sz w:val="20"/>
          <w:szCs w:val="22"/>
          <w:lang w:eastAsia="zh-CN"/>
        </w:rPr>
        <w:t xml:space="preserve">The Department of </w:t>
      </w:r>
      <w:r>
        <w:rPr>
          <w:rFonts w:ascii="Arial" w:hAnsi="Arial"/>
          <w:noProof/>
          <w:color w:val="232222" w:themeColor="text1"/>
          <w:sz w:val="20"/>
          <w:szCs w:val="22"/>
          <w:lang w:eastAsia="zh-CN"/>
        </w:rPr>
        <w:t>Energy, Environment and Climate Action (DEECA</w:t>
      </w:r>
      <w:r w:rsidRPr="002C6E88">
        <w:rPr>
          <w:rFonts w:ascii="Arial" w:hAnsi="Arial"/>
          <w:noProof/>
          <w:color w:val="232222" w:themeColor="text1"/>
          <w:sz w:val="20"/>
          <w:szCs w:val="22"/>
          <w:lang w:eastAsia="zh-CN"/>
        </w:rPr>
        <w:t>) employs Forest and Fire Operations Officers (FFOO) to deliver forest management activities in Victoria’s state forests and undertake fire management and firefighting activities in Victoria’s national parks, state forests and protected public land.</w:t>
      </w:r>
    </w:p>
    <w:p w14:paraId="585B81BA" w14:textId="7F2A4677" w:rsidR="000D6B8F" w:rsidRPr="00252847" w:rsidRDefault="000D6B8F" w:rsidP="000D6B8F">
      <w:pPr>
        <w:tabs>
          <w:tab w:val="left" w:pos="10178"/>
        </w:tabs>
        <w:ind w:right="114"/>
        <w:rPr>
          <w:rFonts w:ascii="Arial" w:hAnsi="Arial"/>
          <w:color w:val="111111" w:themeColor="text1" w:themeShade="80"/>
          <w:szCs w:val="22"/>
        </w:rPr>
      </w:pPr>
      <w:r w:rsidRPr="00252847">
        <w:rPr>
          <w:rFonts w:ascii="Arial" w:hAnsi="Arial"/>
          <w:color w:val="111111" w:themeColor="text1" w:themeShade="80"/>
          <w:szCs w:val="22"/>
        </w:rPr>
        <w:t>FFOO</w:t>
      </w:r>
      <w:r>
        <w:rPr>
          <w:rFonts w:ascii="Arial" w:hAnsi="Arial"/>
          <w:color w:val="111111" w:themeColor="text1" w:themeShade="80"/>
          <w:szCs w:val="22"/>
        </w:rPr>
        <w:t xml:space="preserve"> - </w:t>
      </w:r>
      <w:r w:rsidRPr="00252847">
        <w:rPr>
          <w:rFonts w:ascii="Arial" w:hAnsi="Arial"/>
          <w:color w:val="111111" w:themeColor="text1" w:themeShade="80"/>
          <w:szCs w:val="22"/>
        </w:rPr>
        <w:t xml:space="preserve">Technical Leads operate within workcentres and are responsible for implementing a wide range of operational tasks and fire prevention activities. The main purpose of this role is to </w:t>
      </w:r>
      <w:r w:rsidR="004D75A5">
        <w:rPr>
          <w:rFonts w:ascii="Arial" w:hAnsi="Arial"/>
          <w:color w:val="111111" w:themeColor="text1" w:themeShade="80"/>
          <w:szCs w:val="22"/>
        </w:rPr>
        <w:t xml:space="preserve">undertake works </w:t>
      </w:r>
      <w:r w:rsidR="0018203F">
        <w:rPr>
          <w:rFonts w:ascii="Arial" w:hAnsi="Arial"/>
          <w:color w:val="111111" w:themeColor="text1" w:themeShade="80"/>
          <w:szCs w:val="22"/>
        </w:rPr>
        <w:t>programs</w:t>
      </w:r>
      <w:r w:rsidRPr="00252847">
        <w:rPr>
          <w:rFonts w:ascii="Arial" w:hAnsi="Arial"/>
          <w:color w:val="111111" w:themeColor="text1" w:themeShade="80"/>
          <w:szCs w:val="22"/>
        </w:rPr>
        <w:t xml:space="preserve"> and </w:t>
      </w:r>
      <w:r w:rsidR="0018203F">
        <w:rPr>
          <w:rFonts w:ascii="Arial" w:hAnsi="Arial"/>
          <w:color w:val="111111" w:themeColor="text1" w:themeShade="80"/>
          <w:szCs w:val="22"/>
        </w:rPr>
        <w:t>be</w:t>
      </w:r>
      <w:r w:rsidRPr="00252847">
        <w:rPr>
          <w:rFonts w:ascii="Arial" w:hAnsi="Arial"/>
          <w:color w:val="111111" w:themeColor="text1" w:themeShade="80"/>
          <w:szCs w:val="22"/>
        </w:rPr>
        <w:t xml:space="preserve"> involved in planning, directing and coordinating a broad range of activities to ensure ongoing effectiveness and output of the workcentre</w:t>
      </w:r>
      <w:r w:rsidR="0018203F">
        <w:rPr>
          <w:rFonts w:ascii="Arial" w:hAnsi="Arial"/>
          <w:color w:val="111111" w:themeColor="text1" w:themeShade="80"/>
          <w:szCs w:val="22"/>
        </w:rPr>
        <w:t xml:space="preserve"> delivery</w:t>
      </w:r>
      <w:r w:rsidRPr="00252847">
        <w:rPr>
          <w:rFonts w:ascii="Arial" w:hAnsi="Arial"/>
          <w:color w:val="111111" w:themeColor="text1" w:themeShade="80"/>
          <w:szCs w:val="22"/>
        </w:rPr>
        <w:t>.</w:t>
      </w:r>
    </w:p>
    <w:p w14:paraId="064AD91C" w14:textId="77777777" w:rsidR="00171505" w:rsidRDefault="00171505" w:rsidP="00171505">
      <w:pPr>
        <w:tabs>
          <w:tab w:val="left" w:pos="10178"/>
        </w:tabs>
        <w:ind w:right="114"/>
        <w:rPr>
          <w:rFonts w:ascii="Arial" w:hAnsi="Arial"/>
          <w:color w:val="111111" w:themeColor="text1" w:themeShade="80"/>
          <w:szCs w:val="22"/>
        </w:rPr>
      </w:pPr>
      <w:r w:rsidRPr="00194FFA">
        <w:rPr>
          <w:rFonts w:ascii="Arial" w:hAnsi="Arial"/>
          <w:color w:val="111111" w:themeColor="text1" w:themeShade="80"/>
          <w:szCs w:val="22"/>
        </w:rPr>
        <w:t xml:space="preserve">Most of the work is based outdoors and also includes road and culvert maintenance, tree felling and clearing, brush cutting, raking, slashing, fuel monitoring and evaluation. Operating equipment required for the construction and maintenance of roads, fire trails and firebreaks such as chainsaws, whipper snippers, pumps etc. is also part of the role. Work is often carried out in remote bush locations. </w:t>
      </w:r>
    </w:p>
    <w:p w14:paraId="0A2D011D" w14:textId="77777777" w:rsidR="004F21B9" w:rsidRDefault="004F21B9" w:rsidP="004F21B9">
      <w:pPr>
        <w:tabs>
          <w:tab w:val="left" w:pos="10178"/>
        </w:tabs>
        <w:ind w:right="114"/>
        <w:rPr>
          <w:rFonts w:ascii="Arial" w:hAnsi="Arial"/>
          <w:noProof/>
          <w:szCs w:val="22"/>
          <w:lang w:eastAsia="zh-CN"/>
        </w:rPr>
      </w:pPr>
      <w:r w:rsidRPr="00271F86">
        <w:rPr>
          <w:rFonts w:ascii="Arial" w:hAnsi="Arial"/>
          <w:noProof/>
          <w:szCs w:val="22"/>
          <w:lang w:eastAsia="zh-CN"/>
        </w:rPr>
        <w:t>This position has a strong focus on emergency response and may involve being deployed across the state for periods up to 7 days, for both emergency response and planned burning activities. These activities require a high level of fitness, as the work environment can be steep and remote from vehicles.</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77777777" w:rsidR="00C9572A" w:rsidRDefault="00C9572A" w:rsidP="00C9572A">
      <w:pPr>
        <w:spacing w:before="160"/>
        <w:rPr>
          <w:rFonts w:ascii="Arial" w:hAnsi="Arial"/>
          <w:i/>
          <w:color w:val="000000"/>
          <w:szCs w:val="22"/>
        </w:rPr>
      </w:pPr>
      <w:r w:rsidRPr="0F06A63A">
        <w:rPr>
          <w:rFonts w:ascii="Arial" w:hAnsi="Arial"/>
          <w:i/>
          <w:iCs/>
          <w:color w:val="000000"/>
        </w:rPr>
        <w:t>The Group</w:t>
      </w:r>
    </w:p>
    <w:p w14:paraId="3088C605" w14:textId="41773A53" w:rsidR="55A754F5" w:rsidRDefault="55A754F5" w:rsidP="0F06A63A">
      <w:pPr>
        <w:rPr>
          <w:rFonts w:ascii="Arial" w:hAnsi="Arial"/>
          <w:color w:val="111111"/>
        </w:rPr>
      </w:pPr>
      <w:r w:rsidRPr="0F06A63A">
        <w:rPr>
          <w:rFonts w:ascii="Arial" w:hAnsi="Arial"/>
          <w:color w:val="111111"/>
        </w:rPr>
        <w:t>Bushfire and Forest Services</w:t>
      </w:r>
      <w:r w:rsidR="0CC4372F" w:rsidRPr="0F06A63A">
        <w:rPr>
          <w:rFonts w:ascii="Arial" w:hAnsi="Arial"/>
          <w:color w:val="111111"/>
        </w:rPr>
        <w:t xml:space="preserve"> (BFS)</w:t>
      </w:r>
      <w:r w:rsidRPr="0F06A63A">
        <w:rPr>
          <w:rFonts w:ascii="Arial" w:hAnsi="Arial"/>
          <w:color w:val="111111"/>
        </w:rPr>
        <w:t xml:space="preserve"> is the public land manager for 3.2 million hectares of State forests, including delivery and maintenance of recreation assets, tourism services and forest health activities, and leads DEECA’s </w:t>
      </w:r>
      <w:r w:rsidRPr="0F06A63A">
        <w:rPr>
          <w:rFonts w:ascii="Arial" w:hAnsi="Arial"/>
          <w:color w:val="111111"/>
        </w:rPr>
        <w:lastRenderedPageBreak/>
        <w:t xml:space="preserve">works across the state in preparing for and responding to fire and other emergencies, to reduce impacts on people, property and the environment. </w:t>
      </w:r>
    </w:p>
    <w:p w14:paraId="5D590D6B" w14:textId="77777777" w:rsidR="00844A5D" w:rsidRDefault="00844A5D" w:rsidP="00844A5D">
      <w:pPr>
        <w:spacing w:before="0"/>
      </w:pPr>
      <w:r w:rsidRPr="1D7699E0">
        <w:rPr>
          <w:rFonts w:ascii="Arial" w:eastAsia="Arial" w:hAnsi="Arial" w:cs="Arial"/>
          <w:color w:val="111111"/>
        </w:rPr>
        <w:t xml:space="preserve">BFS employs over 1,500 people in every corner of Victoria, with an additional seasonal workforce that contributes to Victoria’s bushfire response capability. We create local jobs, employing people from the communities we serve. </w:t>
      </w:r>
      <w:r>
        <w:br/>
      </w:r>
      <w:r w:rsidRPr="1D7699E0">
        <w:rPr>
          <w:rFonts w:ascii="Arial" w:eastAsia="Arial" w:hAnsi="Arial" w:cs="Arial"/>
          <w:color w:val="111111"/>
        </w:rPr>
        <w:t xml:space="preserve">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p>
    <w:p w14:paraId="3C64B244" w14:textId="77777777" w:rsidR="00844A5D" w:rsidRPr="00774B30" w:rsidRDefault="00844A5D" w:rsidP="00844A5D">
      <w:pPr>
        <w:spacing w:before="160"/>
        <w:rPr>
          <w:rFonts w:ascii="Arial" w:hAnsi="Arial"/>
          <w:i/>
          <w:color w:val="000000"/>
          <w:szCs w:val="22"/>
        </w:rPr>
      </w:pPr>
      <w:r w:rsidRPr="1D7699E0">
        <w:rPr>
          <w:rFonts w:ascii="Arial" w:eastAsia="Arial" w:hAnsi="Arial" w:cs="Arial"/>
          <w:i/>
          <w:color w:val="000000"/>
        </w:rPr>
        <w:t>The Division</w:t>
      </w:r>
    </w:p>
    <w:p w14:paraId="7E179FDC" w14:textId="77777777" w:rsidR="00844A5D" w:rsidRDefault="00844A5D" w:rsidP="00844A5D">
      <w:pPr>
        <w:spacing w:before="0"/>
      </w:pPr>
      <w:r w:rsidRPr="00BB62BA">
        <w:rPr>
          <w:rFonts w:ascii="Arial" w:hAnsi="Arial"/>
          <w:iCs/>
          <w:color w:val="000000"/>
          <w:szCs w:val="22"/>
        </w:rPr>
        <w:t>The</w:t>
      </w:r>
      <w:r w:rsidRPr="1D7699E0">
        <w:rPr>
          <w:rFonts w:ascii="Arial" w:eastAsia="Arial" w:hAnsi="Arial" w:cs="Arial"/>
        </w:rPr>
        <w:t xml:space="preserve"> Forest and Fire Operations Division delivers integrated forest and fire management activities across state forests. We deliver forest health programs, promote and manage recreation and tourism sites, and maintain the majority of the public land road network. </w:t>
      </w:r>
      <w:r>
        <w:br/>
      </w:r>
      <w:r w:rsidRPr="1D7699E0">
        <w:rPr>
          <w:rFonts w:ascii="Arial" w:eastAsia="Arial" w:hAnsi="Arial" w:cs="Arial"/>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r>
        <w:br/>
      </w:r>
      <w:r w:rsidRPr="1D7699E0">
        <w:rPr>
          <w:rFonts w:ascii="Arial" w:eastAsia="Arial" w:hAnsi="Arial" w:cs="Arial"/>
        </w:rPr>
        <w:t>We are the lead emergency management agency for bushfire and a support agency for a range of Class 2 emergencies.</w:t>
      </w:r>
    </w:p>
    <w:p w14:paraId="6B5CADDC" w14:textId="77777777" w:rsidR="00844A5D" w:rsidRPr="00DD484A" w:rsidRDefault="00844A5D" w:rsidP="00844A5D">
      <w:pPr>
        <w:spacing w:before="160"/>
        <w:rPr>
          <w:rFonts w:ascii="Arial" w:hAnsi="Arial"/>
          <w:i/>
          <w:color w:val="000000"/>
          <w:szCs w:val="22"/>
        </w:rPr>
      </w:pPr>
      <w:r>
        <w:rPr>
          <w:rFonts w:ascii="Arial" w:hAnsi="Arial"/>
          <w:i/>
          <w:color w:val="000000"/>
          <w:szCs w:val="22"/>
        </w:rPr>
        <w:t>District Operations</w:t>
      </w:r>
    </w:p>
    <w:p w14:paraId="5D86C356" w14:textId="350777A2" w:rsidR="00844A5D" w:rsidRPr="001264D8" w:rsidRDefault="009F6325" w:rsidP="00844A5D">
      <w:pPr>
        <w:rPr>
          <w:lang w:eastAsia="zh-CN"/>
        </w:rPr>
      </w:pPr>
      <w:r>
        <w:rPr>
          <w:lang w:eastAsia="zh-CN"/>
        </w:rPr>
        <w:t>The</w:t>
      </w:r>
      <w:r w:rsidR="00844A5D" w:rsidRPr="001264D8">
        <w:rPr>
          <w:lang w:eastAsia="zh-CN"/>
        </w:rPr>
        <w:t xml:space="preserve">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1600A22C" w14:textId="77777777" w:rsidR="00844A5D" w:rsidRPr="0013100A" w:rsidRDefault="00844A5D" w:rsidP="00844A5D">
      <w:pPr>
        <w:rPr>
          <w:lang w:eastAsia="zh-CN"/>
        </w:rPr>
      </w:pPr>
      <w:r w:rsidRPr="001264D8">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r>
        <w:rPr>
          <w:lang w:eastAsia="zh-CN"/>
        </w:rPr>
        <w:t>.</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D583437" w14:textId="77777777" w:rsidR="00F90EA3" w:rsidRDefault="00F90EA3" w:rsidP="00F90EA3">
      <w:pPr>
        <w:pStyle w:val="BodyText"/>
        <w:tabs>
          <w:tab w:val="left" w:pos="10178"/>
        </w:tabs>
      </w:pPr>
      <w:bookmarkStart w:id="1" w:name="_Hlk102550785"/>
      <w:r w:rsidRPr="55D89121">
        <w:rPr>
          <w:rFonts w:ascii="Arial" w:eastAsia="Arial" w:hAnsi="Arial" w:cs="Arial"/>
        </w:rPr>
        <w:t>These outline the responsibilities and outcomes that may be required of the role depending on the workcentre requirements. The relevant accountabilities will form the basis of an individual’s performance plan.</w:t>
      </w:r>
    </w:p>
    <w:p w14:paraId="2BD7F1B5" w14:textId="77777777" w:rsidR="00F90EA3" w:rsidRPr="003E740D" w:rsidRDefault="00F90EA3" w:rsidP="00F90EA3">
      <w:pPr>
        <w:pStyle w:val="BodyText"/>
        <w:numPr>
          <w:ilvl w:val="0"/>
          <w:numId w:val="27"/>
        </w:numPr>
        <w:spacing w:before="60" w:line="280" w:lineRule="atLeast"/>
        <w:rPr>
          <w:rFonts w:cstheme="minorHAnsi"/>
          <w:b/>
          <w:bCs/>
          <w:u w:val="single"/>
        </w:rPr>
      </w:pPr>
      <w:r w:rsidRPr="003E740D">
        <w:rPr>
          <w:rFonts w:eastAsia="Arial" w:cstheme="minorHAnsi"/>
          <w:b/>
          <w:u w:val="single"/>
        </w:rPr>
        <w:t>People/Operations Management</w:t>
      </w:r>
    </w:p>
    <w:p w14:paraId="68A70E71" w14:textId="6EE19334" w:rsidR="0010079B" w:rsidRPr="0010079B" w:rsidRDefault="00F90EA3" w:rsidP="0010079B">
      <w:pPr>
        <w:pStyle w:val="BodyText"/>
        <w:spacing w:after="0"/>
        <w:rPr>
          <w:rFonts w:eastAsiaTheme="minorEastAsia" w:cstheme="minorHAnsi"/>
        </w:rPr>
      </w:pPr>
      <w:bookmarkStart w:id="2" w:name="_Hlk127269058"/>
      <w:r w:rsidRPr="003E740D">
        <w:rPr>
          <w:rFonts w:cstheme="minorHAnsi"/>
        </w:rPr>
        <w:t>Actively promote team delivery and assist supervisors in planning and organising, with works scheduling, and decision making</w:t>
      </w:r>
      <w:bookmarkEnd w:id="2"/>
      <w:r w:rsidRPr="003E740D">
        <w:rPr>
          <w:rFonts w:cstheme="minorHAnsi"/>
        </w:rPr>
        <w:t>, such as:</w:t>
      </w:r>
    </w:p>
    <w:p w14:paraId="0BDF7785" w14:textId="0EC5BB4F" w:rsidR="00F90EA3" w:rsidRPr="003E740D" w:rsidDel="00E86E8B" w:rsidRDefault="00F90EA3" w:rsidP="00F90EA3">
      <w:pPr>
        <w:pStyle w:val="ListParagraph"/>
        <w:numPr>
          <w:ilvl w:val="0"/>
          <w:numId w:val="31"/>
        </w:numPr>
        <w:spacing w:before="0" w:after="0"/>
        <w:rPr>
          <w:rFonts w:eastAsiaTheme="minorEastAsia" w:cstheme="minorHAnsi"/>
          <w:lang w:eastAsia="zh-CN"/>
        </w:rPr>
      </w:pPr>
      <w:r w:rsidRPr="003E740D">
        <w:rPr>
          <w:rFonts w:cstheme="minorHAnsi"/>
        </w:rPr>
        <w:t xml:space="preserve">Determine materials or supplies requirements for specific project or work program needs, purchase in-line with budget and purchasing policy and procedures. </w:t>
      </w:r>
    </w:p>
    <w:p w14:paraId="16F8EB55" w14:textId="77777777" w:rsidR="00F90EA3" w:rsidRPr="003E740D" w:rsidDel="00E86E8B" w:rsidRDefault="00F90EA3" w:rsidP="00F90EA3">
      <w:pPr>
        <w:pStyle w:val="ListParagraph"/>
        <w:numPr>
          <w:ilvl w:val="0"/>
          <w:numId w:val="31"/>
        </w:numPr>
        <w:spacing w:before="0" w:after="0"/>
        <w:rPr>
          <w:rFonts w:eastAsiaTheme="minorEastAsia" w:cstheme="minorHAnsi"/>
          <w:lang w:eastAsia="zh-CN"/>
        </w:rPr>
      </w:pPr>
      <w:r w:rsidRPr="003E740D">
        <w:rPr>
          <w:rFonts w:cstheme="minorHAnsi"/>
        </w:rPr>
        <w:t>Assist Workcentre Operations Coordinators/Field Operations Supervisors by directing and coordinating workforce allocated to deliver activities and projects. This may include roading, tree felling and clearing, recreation management and fire/emergency management activities (including planned burning).</w:t>
      </w:r>
    </w:p>
    <w:p w14:paraId="6668D054" w14:textId="77777777" w:rsidR="00F90EA3" w:rsidRPr="003E740D" w:rsidRDefault="00F90EA3" w:rsidP="00F90EA3">
      <w:pPr>
        <w:pStyle w:val="BodyText"/>
        <w:spacing w:after="0"/>
        <w:rPr>
          <w:rFonts w:eastAsiaTheme="minorEastAsia" w:cstheme="minorHAnsi"/>
        </w:rPr>
      </w:pPr>
      <w:bookmarkStart w:id="3" w:name="_Hlk127269069"/>
      <w:r w:rsidRPr="003E740D">
        <w:rPr>
          <w:rFonts w:cstheme="minorHAnsi"/>
        </w:rPr>
        <w:t>Complete administrative tasks associated with field operations work</w:t>
      </w:r>
      <w:bookmarkEnd w:id="3"/>
      <w:r w:rsidRPr="003E740D">
        <w:rPr>
          <w:rFonts w:cstheme="minorHAnsi"/>
        </w:rPr>
        <w:t>, specifically:</w:t>
      </w:r>
    </w:p>
    <w:p w14:paraId="5E0D060C" w14:textId="77777777" w:rsidR="00F90EA3" w:rsidRPr="003E740D" w:rsidDel="00E86E8B" w:rsidRDefault="00F90EA3" w:rsidP="00F90EA3">
      <w:pPr>
        <w:pStyle w:val="ListParagraph"/>
        <w:numPr>
          <w:ilvl w:val="0"/>
          <w:numId w:val="30"/>
        </w:numPr>
        <w:spacing w:before="0" w:after="0"/>
        <w:rPr>
          <w:rFonts w:eastAsiaTheme="minorEastAsia" w:cstheme="minorHAnsi"/>
          <w:lang w:eastAsia="zh-CN"/>
        </w:rPr>
      </w:pPr>
      <w:r w:rsidRPr="003E740D">
        <w:rPr>
          <w:rFonts w:cstheme="minorHAnsi"/>
        </w:rPr>
        <w:t>Basic administrative task such as onsite contract management, record keeping, report writing, data collection and computer usage.</w:t>
      </w:r>
    </w:p>
    <w:p w14:paraId="34ADEAE7" w14:textId="77777777" w:rsidR="00F90EA3" w:rsidRPr="003E740D" w:rsidRDefault="00F90EA3" w:rsidP="00F90EA3">
      <w:pPr>
        <w:pStyle w:val="ListParagraph"/>
        <w:numPr>
          <w:ilvl w:val="0"/>
          <w:numId w:val="30"/>
        </w:numPr>
        <w:spacing w:before="0" w:after="0"/>
        <w:rPr>
          <w:rFonts w:eastAsiaTheme="minorEastAsia" w:cstheme="minorHAnsi"/>
        </w:rPr>
      </w:pPr>
      <w:r w:rsidRPr="003E740D">
        <w:rPr>
          <w:rFonts w:cstheme="minorHAnsi"/>
        </w:rPr>
        <w:t xml:space="preserve">Complete field assessments, such as fuel accumulation or vegetation surveys </w:t>
      </w:r>
    </w:p>
    <w:p w14:paraId="0F197304" w14:textId="77777777" w:rsidR="00F90EA3" w:rsidRPr="003E740D" w:rsidRDefault="00F90EA3" w:rsidP="00F90EA3">
      <w:pPr>
        <w:pStyle w:val="BodyText"/>
        <w:spacing w:after="0"/>
        <w:rPr>
          <w:rFonts w:eastAsiaTheme="minorEastAsia" w:cstheme="minorHAnsi"/>
        </w:rPr>
      </w:pPr>
      <w:bookmarkStart w:id="4" w:name="_Hlk127269082"/>
      <w:r w:rsidRPr="003E740D">
        <w:rPr>
          <w:rFonts w:cstheme="minorHAnsi"/>
        </w:rPr>
        <w:t>Lead and contribute as part of a team, communicate and undertake tasks with others</w:t>
      </w:r>
      <w:bookmarkEnd w:id="4"/>
      <w:r w:rsidRPr="003E740D">
        <w:rPr>
          <w:rFonts w:cstheme="minorHAnsi"/>
        </w:rPr>
        <w:t>, specifically:</w:t>
      </w:r>
    </w:p>
    <w:p w14:paraId="5E5E24C9" w14:textId="77777777" w:rsidR="00F90EA3" w:rsidRPr="003E740D" w:rsidRDefault="00F90EA3" w:rsidP="00F90EA3">
      <w:pPr>
        <w:pStyle w:val="ListParagraph"/>
        <w:numPr>
          <w:ilvl w:val="0"/>
          <w:numId w:val="29"/>
        </w:numPr>
        <w:spacing w:before="0" w:after="0"/>
        <w:ind w:right="114"/>
        <w:rPr>
          <w:rFonts w:cstheme="minorHAnsi"/>
        </w:rPr>
      </w:pPr>
      <w:r w:rsidRPr="003E740D">
        <w:rPr>
          <w:rFonts w:cstheme="minorHAnsi"/>
        </w:rPr>
        <w:t>Contribute to making the workplace safe, respectful and inclusive</w:t>
      </w:r>
    </w:p>
    <w:p w14:paraId="5CB62608" w14:textId="77777777" w:rsidR="00F90EA3" w:rsidRPr="003E740D" w:rsidRDefault="00F90EA3" w:rsidP="00F90EA3">
      <w:pPr>
        <w:pStyle w:val="ListParagraph"/>
        <w:numPr>
          <w:ilvl w:val="0"/>
          <w:numId w:val="29"/>
        </w:numPr>
        <w:spacing w:before="0" w:after="0"/>
        <w:ind w:right="114"/>
        <w:rPr>
          <w:rFonts w:cstheme="minorHAnsi"/>
        </w:rPr>
      </w:pPr>
      <w:r w:rsidRPr="003E740D">
        <w:rPr>
          <w:rFonts w:cstheme="minorHAnsi"/>
        </w:rPr>
        <w:t>Interacting respectfully and appropriately with team members, supervisors, other agency staff, contractors, and community members</w:t>
      </w:r>
    </w:p>
    <w:p w14:paraId="52DDFA24" w14:textId="77777777" w:rsidR="00F90EA3" w:rsidRPr="003E740D" w:rsidRDefault="00F90EA3" w:rsidP="00F90EA3">
      <w:pPr>
        <w:pStyle w:val="ListParagraph"/>
        <w:numPr>
          <w:ilvl w:val="0"/>
          <w:numId w:val="29"/>
        </w:numPr>
        <w:spacing w:before="0" w:after="0"/>
        <w:ind w:right="114"/>
        <w:rPr>
          <w:rFonts w:eastAsiaTheme="minorEastAsia" w:cstheme="minorHAnsi"/>
          <w:lang w:eastAsia="zh-CN"/>
        </w:rPr>
      </w:pPr>
      <w:r w:rsidRPr="003E740D">
        <w:rPr>
          <w:rFonts w:cstheme="minorHAnsi"/>
        </w:rPr>
        <w:t>Leading supervision of plant and equipment operation, including contract plant operators</w:t>
      </w:r>
      <w:r w:rsidRPr="003E740D">
        <w:rPr>
          <w:rFonts w:cstheme="minorHAnsi"/>
          <w:lang w:eastAsia="zh-CN"/>
        </w:rPr>
        <w:t xml:space="preserve"> </w:t>
      </w:r>
    </w:p>
    <w:p w14:paraId="28D20CDF" w14:textId="7BD42F54" w:rsidR="00F90EA3" w:rsidRPr="003E740D" w:rsidRDefault="00F90EA3" w:rsidP="00F90EA3">
      <w:pPr>
        <w:pStyle w:val="ListParagraph"/>
        <w:numPr>
          <w:ilvl w:val="0"/>
          <w:numId w:val="29"/>
        </w:numPr>
        <w:spacing w:before="0" w:after="0"/>
        <w:ind w:right="114"/>
        <w:rPr>
          <w:rFonts w:eastAsiaTheme="minorEastAsia" w:cstheme="minorHAnsi"/>
          <w:lang w:eastAsia="zh-CN"/>
        </w:rPr>
      </w:pPr>
      <w:r w:rsidRPr="003E740D">
        <w:rPr>
          <w:rFonts w:cstheme="minorHAnsi"/>
        </w:rPr>
        <w:t>Monitoring, arranging, supporting and, where appropriate, delivering competency-based training/accreditation of FFOOs, Project Fire</w:t>
      </w:r>
      <w:r w:rsidR="00E507ED">
        <w:rPr>
          <w:rFonts w:cstheme="minorHAnsi"/>
        </w:rPr>
        <w:t>f</w:t>
      </w:r>
      <w:r w:rsidRPr="003E740D">
        <w:rPr>
          <w:rFonts w:cstheme="minorHAnsi"/>
        </w:rPr>
        <w:t>ighters and other staff where relevant</w:t>
      </w:r>
    </w:p>
    <w:p w14:paraId="1D44A007"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t>Supporting assessment and accreditation of employees</w:t>
      </w:r>
    </w:p>
    <w:p w14:paraId="6CBBFE4A"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lastRenderedPageBreak/>
        <w:t xml:space="preserve">Providing training, mentoring and feedback to other employees to develop technical skills </w:t>
      </w:r>
    </w:p>
    <w:p w14:paraId="03173D3F"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t xml:space="preserve">Supporting and assisting with community engagement activities </w:t>
      </w:r>
    </w:p>
    <w:p w14:paraId="2D953DC7"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t>Responsible for adherence to and promotion of safe work practices</w:t>
      </w:r>
    </w:p>
    <w:p w14:paraId="516FD55C"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t>Engaging with forest users and other community members and other agencies</w:t>
      </w:r>
    </w:p>
    <w:p w14:paraId="4A5901A3"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lang w:eastAsia="zh-CN"/>
        </w:rPr>
        <w:t xml:space="preserve">Supporting and assisting with community engagement activities </w:t>
      </w:r>
    </w:p>
    <w:p w14:paraId="53A0B48A" w14:textId="77777777" w:rsidR="00F90EA3" w:rsidRPr="003E740D" w:rsidRDefault="00F90EA3" w:rsidP="00F90EA3">
      <w:pPr>
        <w:pStyle w:val="ListParagraph"/>
        <w:numPr>
          <w:ilvl w:val="0"/>
          <w:numId w:val="29"/>
        </w:numPr>
        <w:spacing w:before="0" w:after="0"/>
        <w:ind w:right="114"/>
        <w:rPr>
          <w:rFonts w:eastAsiaTheme="minorBidi" w:cstheme="minorHAnsi"/>
          <w:lang w:eastAsia="zh-CN"/>
        </w:rPr>
      </w:pPr>
      <w:r w:rsidRPr="003E740D">
        <w:rPr>
          <w:rFonts w:cstheme="minorHAnsi"/>
        </w:rPr>
        <w:t>Understanding and using procedures for effectively dealing with people exhibiting challenging behaviours</w:t>
      </w:r>
    </w:p>
    <w:p w14:paraId="573AE24E" w14:textId="77777777" w:rsidR="00F90EA3" w:rsidRPr="003E740D" w:rsidRDefault="00F90EA3" w:rsidP="00F90EA3">
      <w:pPr>
        <w:pStyle w:val="ListParagraph"/>
        <w:numPr>
          <w:ilvl w:val="0"/>
          <w:numId w:val="29"/>
        </w:numPr>
        <w:spacing w:before="0" w:after="0" w:line="276" w:lineRule="auto"/>
        <w:ind w:right="114"/>
        <w:rPr>
          <w:rFonts w:eastAsiaTheme="minorBidi" w:cstheme="minorHAnsi"/>
          <w:lang w:eastAsia="zh-CN"/>
        </w:rPr>
      </w:pPr>
      <w:r w:rsidRPr="003E740D">
        <w:rPr>
          <w:rFonts w:cstheme="minorHAnsi"/>
        </w:rPr>
        <w:t>Leading by role modelling appropriate and safe and respectful behaviours</w:t>
      </w:r>
    </w:p>
    <w:p w14:paraId="0908B1D1" w14:textId="77777777" w:rsidR="00F90EA3" w:rsidRPr="003E740D" w:rsidRDefault="00F90EA3" w:rsidP="00F90EA3">
      <w:pPr>
        <w:pStyle w:val="BodyText"/>
        <w:spacing w:after="0"/>
        <w:rPr>
          <w:rFonts w:eastAsiaTheme="minorEastAsia" w:cstheme="minorHAnsi"/>
          <w:lang w:eastAsia="zh-CN"/>
        </w:rPr>
      </w:pPr>
      <w:bookmarkStart w:id="5" w:name="_Hlk127269106"/>
      <w:r w:rsidRPr="003E740D">
        <w:rPr>
          <w:rFonts w:cstheme="minorHAnsi"/>
        </w:rPr>
        <w:t>Undertake</w:t>
      </w:r>
      <w:r w:rsidRPr="003E740D">
        <w:rPr>
          <w:rFonts w:cstheme="minorHAnsi"/>
          <w:lang w:eastAsia="zh-CN"/>
        </w:rPr>
        <w:t xml:space="preserve"> a lead role in the workcentre in relation to one or more of </w:t>
      </w:r>
      <w:r w:rsidRPr="003E740D">
        <w:rPr>
          <w:rFonts w:cstheme="minorHAnsi"/>
        </w:rPr>
        <w:t>the</w:t>
      </w:r>
      <w:r w:rsidRPr="003E740D">
        <w:rPr>
          <w:rFonts w:cstheme="minorHAnsi"/>
          <w:lang w:eastAsia="zh-CN"/>
        </w:rPr>
        <w:t xml:space="preserve"> following technical skill areas</w:t>
      </w:r>
      <w:bookmarkEnd w:id="5"/>
      <w:r w:rsidRPr="003E740D">
        <w:rPr>
          <w:rFonts w:cstheme="minorHAnsi"/>
          <w:lang w:eastAsia="zh-CN"/>
        </w:rPr>
        <w:t>:</w:t>
      </w:r>
    </w:p>
    <w:p w14:paraId="2D9A4C7C" w14:textId="32CA1B1E"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Bushfire fuel management including vegetation removal and Planned Burning preparation and implementation</w:t>
      </w:r>
    </w:p>
    <w:p w14:paraId="1374F54F"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Heavy plant operation, maintenance and associated construction standards</w:t>
      </w:r>
    </w:p>
    <w:p w14:paraId="08F39D63"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Vehicle maintenance, operation and training</w:t>
      </w:r>
    </w:p>
    <w:p w14:paraId="04E98F99"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Chainsaw operations, maintenance, training and associated work standards</w:t>
      </w:r>
    </w:p>
    <w:p w14:paraId="0F368FA4"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Maintenance and ensuring operational standards of facilities</w:t>
      </w:r>
    </w:p>
    <w:p w14:paraId="3B313CC0"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Recreation infrastructure and program implementation</w:t>
      </w:r>
    </w:p>
    <w:p w14:paraId="6AF4781A"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Maintenance and construction of forest roads and tracks</w:t>
      </w:r>
    </w:p>
    <w:p w14:paraId="3FB05BEE"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Invasive species program implementation and reporting</w:t>
      </w:r>
    </w:p>
    <w:p w14:paraId="6BC3953F"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Implementation of operational training and assessment procedures</w:t>
      </w:r>
    </w:p>
    <w:p w14:paraId="49417F48" w14:textId="77777777" w:rsidR="00F90EA3" w:rsidRPr="003E740D" w:rsidRDefault="00F90EA3" w:rsidP="00F90EA3">
      <w:pPr>
        <w:pStyle w:val="ListParagraph"/>
        <w:numPr>
          <w:ilvl w:val="0"/>
          <w:numId w:val="28"/>
        </w:numPr>
        <w:spacing w:before="0" w:after="0"/>
        <w:ind w:right="114"/>
        <w:rPr>
          <w:rFonts w:eastAsiaTheme="minorBidi" w:cstheme="minorHAnsi"/>
          <w:lang w:eastAsia="zh-CN"/>
        </w:rPr>
      </w:pPr>
      <w:r w:rsidRPr="003E740D">
        <w:rPr>
          <w:rFonts w:cstheme="minorHAnsi"/>
          <w:lang w:eastAsia="zh-CN"/>
        </w:rPr>
        <w:t>Coordination of cultural heritage assessment and standards</w:t>
      </w:r>
    </w:p>
    <w:p w14:paraId="70BCCE7C" w14:textId="77777777" w:rsidR="00F90EA3" w:rsidRPr="003E740D" w:rsidRDefault="00F90EA3" w:rsidP="00F90EA3">
      <w:pPr>
        <w:pStyle w:val="BodyText"/>
        <w:spacing w:after="0"/>
        <w:rPr>
          <w:rFonts w:eastAsiaTheme="minorEastAsia" w:cstheme="minorHAnsi"/>
          <w:lang w:eastAsia="zh-CN"/>
        </w:rPr>
      </w:pPr>
      <w:r w:rsidRPr="003E740D">
        <w:rPr>
          <w:rFonts w:cstheme="minorHAnsi"/>
        </w:rPr>
        <w:t>Technical</w:t>
      </w:r>
      <w:r w:rsidRPr="003E740D">
        <w:rPr>
          <w:rFonts w:cstheme="minorHAnsi"/>
          <w:lang w:eastAsia="zh-CN"/>
        </w:rPr>
        <w:t xml:space="preserve"> skill lead is responsible for the workcentre leadership of technical skills, this includes:</w:t>
      </w:r>
    </w:p>
    <w:p w14:paraId="164A6961" w14:textId="77777777" w:rsidR="00F90EA3" w:rsidRPr="003E740D" w:rsidRDefault="00F90EA3" w:rsidP="00150FD0">
      <w:pPr>
        <w:pStyle w:val="ListParagraph"/>
        <w:numPr>
          <w:ilvl w:val="0"/>
          <w:numId w:val="26"/>
        </w:numPr>
        <w:spacing w:before="0"/>
        <w:ind w:left="720" w:right="114"/>
        <w:rPr>
          <w:rFonts w:eastAsiaTheme="minorEastAsia" w:cstheme="minorHAnsi"/>
          <w:lang w:eastAsia="zh-CN"/>
        </w:rPr>
      </w:pPr>
      <w:r w:rsidRPr="003E740D">
        <w:rPr>
          <w:rFonts w:cstheme="minorHAnsi"/>
        </w:rPr>
        <w:t>Instructing and supervising others in the use, maintenance and servicing of associated plant, vehicles and/or equipment to appropriate departmental and industry standards.</w:t>
      </w:r>
    </w:p>
    <w:p w14:paraId="47566A99" w14:textId="77777777" w:rsidR="00F90EA3" w:rsidRPr="003E740D" w:rsidRDefault="00F90EA3" w:rsidP="00F90EA3">
      <w:pPr>
        <w:pStyle w:val="BodyText"/>
        <w:numPr>
          <w:ilvl w:val="0"/>
          <w:numId w:val="27"/>
        </w:numPr>
        <w:spacing w:before="60" w:line="280" w:lineRule="atLeast"/>
        <w:rPr>
          <w:rFonts w:eastAsiaTheme="minorEastAsia" w:cstheme="minorHAnsi"/>
          <w:b/>
          <w:bCs/>
          <w:u w:val="single"/>
        </w:rPr>
      </w:pPr>
      <w:r w:rsidRPr="003E740D">
        <w:rPr>
          <w:rFonts w:cstheme="minorHAnsi"/>
          <w:b/>
          <w:bCs/>
          <w:u w:val="single"/>
        </w:rPr>
        <w:t>Fire and Emergency Management</w:t>
      </w:r>
    </w:p>
    <w:p w14:paraId="59445290" w14:textId="09537FD8" w:rsidR="00F90EA3" w:rsidRPr="001D00EE" w:rsidRDefault="00F90EA3" w:rsidP="00F90EA3">
      <w:pPr>
        <w:pStyle w:val="BodyText"/>
        <w:tabs>
          <w:tab w:val="left" w:pos="10178"/>
        </w:tabs>
        <w:spacing w:after="0"/>
        <w:rPr>
          <w:rFonts w:eastAsiaTheme="minorEastAsia" w:cstheme="minorHAnsi"/>
          <w:lang w:eastAsia="zh-CN"/>
        </w:rPr>
      </w:pPr>
      <w:r w:rsidRPr="001D00EE">
        <w:rPr>
          <w:rFonts w:cstheme="minorHAnsi"/>
        </w:rPr>
        <w:t xml:space="preserve">FFOO </w:t>
      </w:r>
      <w:r w:rsidR="004F21B9">
        <w:rPr>
          <w:rFonts w:cstheme="minorHAnsi"/>
        </w:rPr>
        <w:t xml:space="preserve">- </w:t>
      </w:r>
      <w:r w:rsidRPr="001D00EE">
        <w:rPr>
          <w:rFonts w:cstheme="minorHAnsi"/>
        </w:rPr>
        <w:t>Technical Leads are actively involved in activities associated with fire suppression, other emergency response and/or recovery operations. This includes either participation in and/or supervision of:</w:t>
      </w:r>
    </w:p>
    <w:p w14:paraId="2D203621" w14:textId="77777777" w:rsidR="00F90EA3" w:rsidRPr="001D00EE" w:rsidRDefault="00F90EA3" w:rsidP="00F90EA3">
      <w:pPr>
        <w:pStyle w:val="ListParagraph"/>
        <w:numPr>
          <w:ilvl w:val="0"/>
          <w:numId w:val="32"/>
        </w:numPr>
        <w:tabs>
          <w:tab w:val="left" w:pos="10178"/>
        </w:tabs>
        <w:spacing w:before="0" w:after="0"/>
        <w:ind w:right="114"/>
        <w:rPr>
          <w:rFonts w:eastAsiaTheme="minorBidi" w:cstheme="minorHAnsi"/>
          <w:lang w:eastAsia="zh-CN"/>
        </w:rPr>
      </w:pPr>
      <w:r w:rsidRPr="001D00EE">
        <w:rPr>
          <w:rFonts w:cstheme="minorHAnsi"/>
          <w:lang w:eastAsia="zh-CN"/>
        </w:rPr>
        <w:t>Bushfire suppression</w:t>
      </w:r>
    </w:p>
    <w:p w14:paraId="47C96555" w14:textId="77777777" w:rsidR="00F90EA3" w:rsidRPr="001D00EE" w:rsidRDefault="00F90EA3" w:rsidP="00F90EA3">
      <w:pPr>
        <w:pStyle w:val="ListParagraph"/>
        <w:numPr>
          <w:ilvl w:val="0"/>
          <w:numId w:val="32"/>
        </w:numPr>
        <w:tabs>
          <w:tab w:val="left" w:pos="10178"/>
        </w:tabs>
        <w:spacing w:before="0" w:after="0"/>
        <w:ind w:right="114"/>
        <w:rPr>
          <w:rFonts w:eastAsiaTheme="minorBidi" w:cstheme="minorHAnsi"/>
          <w:lang w:eastAsia="zh-CN"/>
        </w:rPr>
      </w:pPr>
      <w:r w:rsidRPr="001D00EE">
        <w:rPr>
          <w:rFonts w:cstheme="minorHAnsi"/>
          <w:lang w:eastAsia="zh-CN"/>
        </w:rPr>
        <w:t>Emergency response</w:t>
      </w:r>
    </w:p>
    <w:p w14:paraId="14414373" w14:textId="77777777" w:rsidR="00F90EA3" w:rsidRPr="003E740D" w:rsidRDefault="00F90EA3" w:rsidP="00F90EA3">
      <w:pPr>
        <w:pStyle w:val="ListParagraph"/>
        <w:numPr>
          <w:ilvl w:val="0"/>
          <w:numId w:val="32"/>
        </w:numPr>
        <w:tabs>
          <w:tab w:val="left" w:pos="10178"/>
        </w:tabs>
        <w:spacing w:before="0" w:after="0"/>
        <w:ind w:right="114"/>
        <w:rPr>
          <w:rFonts w:eastAsiaTheme="minorBidi" w:cstheme="minorHAnsi"/>
          <w:lang w:eastAsia="zh-CN"/>
        </w:rPr>
      </w:pPr>
      <w:r w:rsidRPr="001D00EE">
        <w:rPr>
          <w:rFonts w:cstheme="minorHAnsi"/>
          <w:lang w:eastAsia="zh-CN"/>
        </w:rPr>
        <w:t>General firefighting including remote</w:t>
      </w:r>
      <w:r w:rsidRPr="003E740D">
        <w:rPr>
          <w:rFonts w:cstheme="minorHAnsi"/>
          <w:lang w:eastAsia="zh-CN"/>
        </w:rPr>
        <w:t xml:space="preserve"> area activities</w:t>
      </w:r>
    </w:p>
    <w:p w14:paraId="26C556E4"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Chainsaw Operator – basic or intermediate faller</w:t>
      </w:r>
    </w:p>
    <w:p w14:paraId="7BA32092"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Retardant Mixer</w:t>
      </w:r>
    </w:p>
    <w:p w14:paraId="3C2586A3"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Helicopter Hot Refuelling</w:t>
      </w:r>
    </w:p>
    <w:p w14:paraId="06AAEFF6"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Retardant Mixing and aircraft loading</w:t>
      </w:r>
    </w:p>
    <w:p w14:paraId="66C4748D" w14:textId="326B195A"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 xml:space="preserve">Driver </w:t>
      </w:r>
      <w:r w:rsidR="00E507ED">
        <w:rPr>
          <w:rFonts w:cstheme="minorHAnsi"/>
          <w:lang w:eastAsia="zh-CN"/>
        </w:rPr>
        <w:t>-</w:t>
      </w:r>
      <w:r w:rsidRPr="003E740D">
        <w:rPr>
          <w:rFonts w:cstheme="minorHAnsi"/>
          <w:lang w:eastAsia="zh-CN"/>
        </w:rPr>
        <w:t xml:space="preserve"> Light/Medium Rigid license (e.g. trucks or fire tankers)</w:t>
      </w:r>
    </w:p>
    <w:p w14:paraId="19B82A4E"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Aerial Drip torch mixer</w:t>
      </w:r>
    </w:p>
    <w:p w14:paraId="493BA716" w14:textId="77777777" w:rsidR="00F90EA3" w:rsidRPr="003E740D" w:rsidRDefault="00F90EA3" w:rsidP="00F90EA3">
      <w:pPr>
        <w:pStyle w:val="ListParagraph"/>
        <w:numPr>
          <w:ilvl w:val="0"/>
          <w:numId w:val="32"/>
        </w:numPr>
        <w:spacing w:before="0" w:after="0"/>
        <w:ind w:right="114"/>
        <w:rPr>
          <w:rFonts w:eastAsiaTheme="minorBidi" w:cstheme="minorHAnsi"/>
          <w:lang w:eastAsia="zh-CN"/>
        </w:rPr>
      </w:pPr>
      <w:r w:rsidRPr="003E740D">
        <w:rPr>
          <w:rFonts w:cstheme="minorHAnsi"/>
          <w:lang w:eastAsia="zh-CN"/>
        </w:rPr>
        <w:t xml:space="preserve">Planned </w:t>
      </w:r>
      <w:proofErr w:type="gramStart"/>
      <w:r w:rsidRPr="003E740D">
        <w:rPr>
          <w:rFonts w:cstheme="minorHAnsi"/>
          <w:lang w:eastAsia="zh-CN"/>
        </w:rPr>
        <w:t>burning</w:t>
      </w:r>
      <w:proofErr w:type="gramEnd"/>
      <w:r w:rsidRPr="003E740D">
        <w:rPr>
          <w:rFonts w:cstheme="minorHAnsi"/>
          <w:lang w:eastAsia="zh-CN"/>
        </w:rPr>
        <w:t xml:space="preserve"> and fuel management activities</w:t>
      </w:r>
    </w:p>
    <w:p w14:paraId="1085CC0A" w14:textId="77777777" w:rsidR="00F90EA3" w:rsidRPr="003E740D" w:rsidRDefault="00F90EA3" w:rsidP="00F90EA3">
      <w:pPr>
        <w:pStyle w:val="ListParagraph"/>
        <w:numPr>
          <w:ilvl w:val="0"/>
          <w:numId w:val="32"/>
        </w:numPr>
        <w:tabs>
          <w:tab w:val="left" w:pos="10178"/>
        </w:tabs>
        <w:spacing w:before="0" w:after="0"/>
        <w:ind w:right="114"/>
        <w:rPr>
          <w:rFonts w:eastAsiaTheme="minorBidi" w:cstheme="minorHAnsi"/>
          <w:lang w:eastAsia="zh-CN"/>
        </w:rPr>
      </w:pPr>
      <w:r w:rsidRPr="003E740D">
        <w:rPr>
          <w:rFonts w:cstheme="minorHAnsi"/>
          <w:lang w:eastAsia="zh-CN"/>
        </w:rPr>
        <w:t>Responding to other emergencies including storm or flood response</w:t>
      </w:r>
    </w:p>
    <w:p w14:paraId="77F15553"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Using specialised skills in emergency response activities</w:t>
      </w:r>
    </w:p>
    <w:p w14:paraId="00634C1D" w14:textId="272B9939"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Maintain</w:t>
      </w:r>
      <w:r w:rsidR="00291F39">
        <w:rPr>
          <w:rFonts w:cstheme="minorHAnsi"/>
          <w:lang w:eastAsia="zh-CN"/>
        </w:rPr>
        <w:t xml:space="preserve"> other</w:t>
      </w:r>
      <w:r w:rsidRPr="003E740D">
        <w:rPr>
          <w:rFonts w:cstheme="minorHAnsi"/>
          <w:lang w:eastAsia="zh-CN"/>
        </w:rPr>
        <w:t xml:space="preserve"> fire and emergency management role</w:t>
      </w:r>
      <w:r w:rsidR="00291F39">
        <w:rPr>
          <w:rFonts w:cstheme="minorHAnsi"/>
          <w:lang w:eastAsia="zh-CN"/>
        </w:rPr>
        <w:t>s</w:t>
      </w:r>
      <w:r w:rsidRPr="003E740D">
        <w:rPr>
          <w:rFonts w:cstheme="minorHAnsi"/>
          <w:lang w:eastAsia="zh-CN"/>
        </w:rPr>
        <w:t xml:space="preserve"> based on accreditation and fitness level</w:t>
      </w:r>
    </w:p>
    <w:p w14:paraId="7C6BAADB"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Crew leader or Operations Officer</w:t>
      </w:r>
    </w:p>
    <w:p w14:paraId="498687D9" w14:textId="77777777" w:rsidR="00F90EA3" w:rsidRPr="003E740D" w:rsidRDefault="00F90EA3" w:rsidP="00F90EA3">
      <w:pPr>
        <w:pStyle w:val="ListParagraph"/>
        <w:numPr>
          <w:ilvl w:val="0"/>
          <w:numId w:val="32"/>
        </w:numPr>
        <w:spacing w:before="0" w:after="0"/>
        <w:ind w:right="114"/>
        <w:rPr>
          <w:rFonts w:eastAsiaTheme="minorBidi" w:cstheme="minorHAnsi"/>
        </w:rPr>
      </w:pPr>
      <w:r w:rsidRPr="003E740D">
        <w:rPr>
          <w:rFonts w:cstheme="minorHAnsi"/>
          <w:lang w:eastAsia="zh-CN"/>
        </w:rPr>
        <w:t>Other incident management functions</w:t>
      </w:r>
    </w:p>
    <w:p w14:paraId="49167476" w14:textId="77777777" w:rsidR="00F90EA3" w:rsidRPr="003E740D" w:rsidRDefault="00F90EA3" w:rsidP="00150FD0">
      <w:pPr>
        <w:pStyle w:val="ListParagraph"/>
        <w:numPr>
          <w:ilvl w:val="0"/>
          <w:numId w:val="32"/>
        </w:numPr>
        <w:spacing w:before="0"/>
        <w:ind w:right="114"/>
        <w:rPr>
          <w:rFonts w:eastAsiaTheme="minorEastAsia" w:cstheme="minorHAnsi"/>
        </w:rPr>
      </w:pPr>
      <w:r w:rsidRPr="003E740D">
        <w:rPr>
          <w:rFonts w:eastAsia="Arial" w:cstheme="minorHAnsi"/>
        </w:rPr>
        <w:t>Map reading, navigation and orientation skills.</w:t>
      </w:r>
    </w:p>
    <w:p w14:paraId="7F61112C" w14:textId="77777777" w:rsidR="00F90EA3" w:rsidRPr="003E740D" w:rsidRDefault="00F90EA3" w:rsidP="00F90EA3">
      <w:pPr>
        <w:pStyle w:val="BodyText"/>
        <w:numPr>
          <w:ilvl w:val="0"/>
          <w:numId w:val="27"/>
        </w:numPr>
        <w:spacing w:before="60" w:line="280" w:lineRule="atLeast"/>
        <w:rPr>
          <w:rFonts w:cstheme="minorHAnsi"/>
          <w:b/>
          <w:bCs/>
          <w:u w:val="single"/>
        </w:rPr>
      </w:pPr>
      <w:r w:rsidRPr="003E740D">
        <w:rPr>
          <w:rFonts w:cstheme="minorHAnsi"/>
          <w:b/>
          <w:bCs/>
          <w:u w:val="single"/>
        </w:rPr>
        <w:t xml:space="preserve">Land and Forest Management Activities </w:t>
      </w:r>
    </w:p>
    <w:p w14:paraId="49DCC93C" w14:textId="5C49C56C" w:rsidR="00F90EA3" w:rsidRPr="003E740D" w:rsidRDefault="00F90EA3" w:rsidP="00F90EA3">
      <w:pPr>
        <w:pStyle w:val="BodyText"/>
        <w:spacing w:after="0"/>
        <w:rPr>
          <w:rFonts w:eastAsiaTheme="minorEastAsia" w:cstheme="minorHAnsi"/>
          <w:lang w:eastAsia="zh-CN"/>
        </w:rPr>
      </w:pPr>
      <w:r w:rsidRPr="003E740D">
        <w:rPr>
          <w:rFonts w:cstheme="minorHAnsi"/>
        </w:rPr>
        <w:t xml:space="preserve">FFOO </w:t>
      </w:r>
      <w:r w:rsidR="004F21B9">
        <w:rPr>
          <w:rFonts w:cstheme="minorHAnsi"/>
        </w:rPr>
        <w:t xml:space="preserve">- </w:t>
      </w:r>
      <w:r w:rsidRPr="003E740D">
        <w:rPr>
          <w:rFonts w:cstheme="minorHAnsi"/>
        </w:rPr>
        <w:t>Technical Leads are involved in activities associated with a range of outdoor land and forest management activities which include the following:</w:t>
      </w:r>
    </w:p>
    <w:p w14:paraId="3620CD34" w14:textId="77777777" w:rsidR="00F90EA3" w:rsidRPr="003E740D" w:rsidRDefault="00F90EA3" w:rsidP="00F90EA3">
      <w:pPr>
        <w:pStyle w:val="ListParagraph"/>
        <w:numPr>
          <w:ilvl w:val="0"/>
          <w:numId w:val="34"/>
        </w:numPr>
        <w:tabs>
          <w:tab w:val="left" w:pos="10178"/>
        </w:tabs>
        <w:spacing w:before="0" w:after="0"/>
        <w:ind w:right="114"/>
        <w:rPr>
          <w:rFonts w:eastAsiaTheme="minorBidi" w:cstheme="minorHAnsi"/>
          <w:lang w:eastAsia="zh-CN"/>
        </w:rPr>
      </w:pPr>
      <w:r w:rsidRPr="003E740D">
        <w:rPr>
          <w:rFonts w:cstheme="minorHAnsi"/>
          <w:lang w:eastAsia="zh-CN"/>
        </w:rPr>
        <w:t xml:space="preserve">Recreation management </w:t>
      </w:r>
    </w:p>
    <w:p w14:paraId="236D0588" w14:textId="77777777" w:rsidR="00F90EA3" w:rsidRPr="003E740D" w:rsidRDefault="00F90EA3" w:rsidP="00F90EA3">
      <w:pPr>
        <w:pStyle w:val="ListParagraph"/>
        <w:numPr>
          <w:ilvl w:val="0"/>
          <w:numId w:val="34"/>
        </w:numPr>
        <w:tabs>
          <w:tab w:val="left" w:pos="10178"/>
        </w:tabs>
        <w:spacing w:before="0" w:after="0"/>
        <w:ind w:right="114"/>
        <w:rPr>
          <w:rFonts w:eastAsiaTheme="minorBidi" w:cstheme="minorHAnsi"/>
          <w:lang w:eastAsia="zh-CN"/>
        </w:rPr>
      </w:pPr>
      <w:r w:rsidRPr="003E740D">
        <w:rPr>
          <w:rFonts w:cstheme="minorHAnsi"/>
          <w:lang w:eastAsia="zh-CN"/>
        </w:rPr>
        <w:t>Pest plant and animal eradication</w:t>
      </w:r>
    </w:p>
    <w:p w14:paraId="2879EA61" w14:textId="77777777" w:rsidR="00F90EA3" w:rsidRPr="003E740D" w:rsidRDefault="00F90EA3" w:rsidP="00F90EA3">
      <w:pPr>
        <w:pStyle w:val="ListParagraph"/>
        <w:numPr>
          <w:ilvl w:val="0"/>
          <w:numId w:val="34"/>
        </w:numPr>
        <w:tabs>
          <w:tab w:val="left" w:pos="10178"/>
        </w:tabs>
        <w:spacing w:before="0" w:after="0"/>
        <w:ind w:right="114"/>
        <w:rPr>
          <w:rFonts w:eastAsiaTheme="minorBidi" w:cstheme="minorHAnsi"/>
          <w:lang w:eastAsia="zh-CN"/>
        </w:rPr>
      </w:pPr>
      <w:r w:rsidRPr="003E740D">
        <w:rPr>
          <w:rFonts w:cstheme="minorHAnsi"/>
          <w:lang w:eastAsia="zh-CN"/>
        </w:rPr>
        <w:t xml:space="preserve">Construction activities including fencing, track maintenance and vegetation management </w:t>
      </w:r>
    </w:p>
    <w:p w14:paraId="68215903" w14:textId="287B758B" w:rsidR="00F90EA3" w:rsidRPr="003E740D" w:rsidRDefault="00F90EA3" w:rsidP="00F90EA3">
      <w:pPr>
        <w:pStyle w:val="ListParagraph"/>
        <w:numPr>
          <w:ilvl w:val="0"/>
          <w:numId w:val="34"/>
        </w:numPr>
        <w:tabs>
          <w:tab w:val="left" w:pos="10178"/>
        </w:tabs>
        <w:spacing w:before="0" w:after="0"/>
        <w:ind w:right="114"/>
        <w:rPr>
          <w:rFonts w:eastAsiaTheme="minorBidi" w:cstheme="minorHAnsi"/>
          <w:lang w:eastAsia="zh-CN"/>
        </w:rPr>
      </w:pPr>
      <w:r w:rsidRPr="003E740D">
        <w:rPr>
          <w:rFonts w:cstheme="minorHAnsi"/>
          <w:lang w:eastAsia="zh-CN"/>
        </w:rPr>
        <w:t xml:space="preserve">Roading </w:t>
      </w:r>
      <w:r w:rsidR="00E507ED">
        <w:rPr>
          <w:rFonts w:cstheme="minorHAnsi"/>
          <w:lang w:eastAsia="zh-CN"/>
        </w:rPr>
        <w:t>-</w:t>
      </w:r>
      <w:r w:rsidRPr="003E740D">
        <w:rPr>
          <w:rFonts w:cstheme="minorHAnsi"/>
          <w:lang w:eastAsia="zh-CN"/>
        </w:rPr>
        <w:t xml:space="preserve"> installing and maintaining culverts, assist with road and bridge inspections and general road maintenance </w:t>
      </w:r>
    </w:p>
    <w:p w14:paraId="6260B6C2" w14:textId="77777777" w:rsidR="00F90EA3" w:rsidRPr="003E740D" w:rsidRDefault="00F90EA3" w:rsidP="00F90EA3">
      <w:pPr>
        <w:pStyle w:val="ListParagraph"/>
        <w:numPr>
          <w:ilvl w:val="0"/>
          <w:numId w:val="34"/>
        </w:numPr>
        <w:tabs>
          <w:tab w:val="left" w:pos="10178"/>
        </w:tabs>
        <w:spacing w:before="0" w:after="0"/>
        <w:ind w:right="114"/>
        <w:rPr>
          <w:rFonts w:eastAsiaTheme="minorBidi" w:cstheme="minorHAnsi"/>
          <w:lang w:eastAsia="zh-CN"/>
        </w:rPr>
      </w:pPr>
      <w:r w:rsidRPr="003E740D">
        <w:rPr>
          <w:rFonts w:cstheme="minorHAnsi"/>
          <w:lang w:eastAsia="zh-CN"/>
        </w:rPr>
        <w:t>Engagement around compliance requirements in relation to forest patrols. This includes campfire patrols, general forest patrols and patrols on Total Fire Bans</w:t>
      </w:r>
    </w:p>
    <w:p w14:paraId="3350152E" w14:textId="77777777" w:rsidR="00F90EA3" w:rsidRPr="003E740D" w:rsidRDefault="00F90EA3" w:rsidP="00F90EA3">
      <w:pPr>
        <w:pStyle w:val="BodyText"/>
        <w:spacing w:after="0"/>
        <w:rPr>
          <w:rFonts w:eastAsiaTheme="minorEastAsia" w:cstheme="minorHAnsi"/>
        </w:rPr>
      </w:pPr>
      <w:r w:rsidRPr="003E740D">
        <w:rPr>
          <w:rFonts w:cstheme="minorHAnsi"/>
        </w:rPr>
        <w:lastRenderedPageBreak/>
        <w:t xml:space="preserve">Operate and maintain facilities, plant and/or equipment using skills requiring accreditation or supervision at a competent level, including the following: </w:t>
      </w:r>
    </w:p>
    <w:p w14:paraId="22496459" w14:textId="77777777" w:rsidR="00F90EA3" w:rsidRPr="003E740D" w:rsidRDefault="00F90EA3" w:rsidP="00F90EA3">
      <w:pPr>
        <w:pStyle w:val="ListParagraph"/>
        <w:numPr>
          <w:ilvl w:val="0"/>
          <w:numId w:val="33"/>
        </w:numPr>
        <w:tabs>
          <w:tab w:val="left" w:pos="10178"/>
        </w:tabs>
        <w:spacing w:before="0" w:after="0"/>
        <w:ind w:right="114"/>
        <w:rPr>
          <w:rFonts w:eastAsiaTheme="minorBidi" w:cstheme="minorHAnsi"/>
          <w:lang w:eastAsia="zh-CN"/>
        </w:rPr>
      </w:pPr>
      <w:r w:rsidRPr="003E740D">
        <w:rPr>
          <w:rFonts w:cstheme="minorHAnsi"/>
          <w:lang w:eastAsia="zh-CN"/>
        </w:rPr>
        <w:t xml:space="preserve">Fleet, plant equipment and machinery maintenance </w:t>
      </w:r>
    </w:p>
    <w:p w14:paraId="749B6D9D" w14:textId="77777777" w:rsidR="00F90EA3" w:rsidRPr="003E740D" w:rsidRDefault="00F90EA3" w:rsidP="00F90EA3">
      <w:pPr>
        <w:pStyle w:val="ListParagraph"/>
        <w:numPr>
          <w:ilvl w:val="0"/>
          <w:numId w:val="33"/>
        </w:numPr>
        <w:tabs>
          <w:tab w:val="left" w:pos="10178"/>
        </w:tabs>
        <w:spacing w:before="0" w:after="0"/>
        <w:ind w:right="114"/>
        <w:rPr>
          <w:rFonts w:eastAsiaTheme="minorBidi" w:cstheme="minorHAnsi"/>
          <w:lang w:eastAsia="zh-CN"/>
        </w:rPr>
      </w:pPr>
      <w:r w:rsidRPr="003E740D">
        <w:rPr>
          <w:rFonts w:cstheme="minorHAnsi"/>
          <w:lang w:eastAsia="zh-CN"/>
        </w:rPr>
        <w:t xml:space="preserve">High level technical advice related to specific plant, equipment and/or tasking </w:t>
      </w:r>
    </w:p>
    <w:p w14:paraId="09C92496" w14:textId="77777777" w:rsidR="00F90EA3" w:rsidRPr="003E740D" w:rsidRDefault="00F90EA3" w:rsidP="00F90EA3">
      <w:pPr>
        <w:pStyle w:val="ListParagraph"/>
        <w:numPr>
          <w:ilvl w:val="0"/>
          <w:numId w:val="33"/>
        </w:numPr>
        <w:tabs>
          <w:tab w:val="left" w:pos="10178"/>
        </w:tabs>
        <w:spacing w:before="0" w:after="0"/>
        <w:ind w:right="114"/>
        <w:rPr>
          <w:rFonts w:eastAsiaTheme="minorBidi" w:cstheme="minorHAnsi"/>
          <w:lang w:eastAsia="zh-CN"/>
        </w:rPr>
      </w:pPr>
      <w:r w:rsidRPr="003E740D">
        <w:rPr>
          <w:rFonts w:cstheme="minorHAnsi"/>
          <w:lang w:eastAsia="zh-CN"/>
        </w:rPr>
        <w:t xml:space="preserve">Regularly operating vehicles, plant and equipment requiring an advanced level of operational skill. </w:t>
      </w:r>
    </w:p>
    <w:p w14:paraId="048D4E69" w14:textId="77777777" w:rsidR="00F90EA3" w:rsidRPr="003E740D" w:rsidRDefault="00F90EA3" w:rsidP="00150FD0">
      <w:pPr>
        <w:pStyle w:val="ListParagraph"/>
        <w:numPr>
          <w:ilvl w:val="0"/>
          <w:numId w:val="33"/>
        </w:numPr>
        <w:tabs>
          <w:tab w:val="left" w:pos="10178"/>
        </w:tabs>
        <w:spacing w:before="0"/>
        <w:ind w:right="114"/>
        <w:rPr>
          <w:rFonts w:eastAsiaTheme="minorBidi" w:cstheme="minorHAnsi"/>
          <w:lang w:eastAsia="zh-CN"/>
        </w:rPr>
      </w:pPr>
      <w:r w:rsidRPr="003E740D">
        <w:rPr>
          <w:rFonts w:cstheme="minorHAnsi"/>
          <w:lang w:eastAsia="zh-CN"/>
        </w:rPr>
        <w:t>Undertaking inspection and reporting on equipment, plant and vehicle serviceability</w:t>
      </w:r>
    </w:p>
    <w:p w14:paraId="44221A71" w14:textId="77777777" w:rsidR="00F90EA3" w:rsidRPr="003E740D" w:rsidRDefault="00F90EA3" w:rsidP="00F90EA3">
      <w:pPr>
        <w:pStyle w:val="BodyText"/>
        <w:numPr>
          <w:ilvl w:val="0"/>
          <w:numId w:val="27"/>
        </w:numPr>
        <w:spacing w:before="60" w:line="280" w:lineRule="atLeast"/>
        <w:rPr>
          <w:rFonts w:cstheme="minorHAnsi"/>
          <w:b/>
          <w:bCs/>
          <w:u w:val="single"/>
        </w:rPr>
      </w:pPr>
      <w:r w:rsidRPr="003E740D">
        <w:rPr>
          <w:rFonts w:cstheme="minorHAnsi"/>
          <w:b/>
          <w:bCs/>
          <w:u w:val="single"/>
        </w:rPr>
        <w:t>Compliance with Departmental Policy and Procedures</w:t>
      </w:r>
    </w:p>
    <w:p w14:paraId="6B5D471A" w14:textId="77777777" w:rsidR="00F90EA3" w:rsidRPr="003E740D" w:rsidRDefault="00F90EA3" w:rsidP="00F90EA3">
      <w:pPr>
        <w:pStyle w:val="BodyText"/>
        <w:spacing w:after="0"/>
        <w:rPr>
          <w:rFonts w:eastAsiaTheme="minorEastAsia" w:cstheme="minorHAnsi"/>
          <w:lang w:eastAsia="zh-CN"/>
        </w:rPr>
      </w:pPr>
      <w:r w:rsidRPr="003E740D">
        <w:rPr>
          <w:rFonts w:cstheme="minorHAnsi"/>
        </w:rPr>
        <w:t>Follow, comply and lead others in compliance with all DEECA policies including:</w:t>
      </w:r>
    </w:p>
    <w:p w14:paraId="747D996B" w14:textId="77777777" w:rsidR="00F90EA3" w:rsidRPr="003E740D" w:rsidRDefault="00F90EA3" w:rsidP="00F90EA3">
      <w:pPr>
        <w:pStyle w:val="ListParagraph"/>
        <w:numPr>
          <w:ilvl w:val="0"/>
          <w:numId w:val="35"/>
        </w:numPr>
        <w:tabs>
          <w:tab w:val="left" w:pos="10178"/>
        </w:tabs>
        <w:spacing w:before="0" w:after="0"/>
        <w:ind w:right="114"/>
        <w:rPr>
          <w:rFonts w:eastAsiaTheme="minorBidi" w:cstheme="minorHAnsi"/>
          <w:lang w:eastAsia="zh-CN"/>
        </w:rPr>
      </w:pPr>
      <w:r w:rsidRPr="003E740D">
        <w:rPr>
          <w:rFonts w:cstheme="minorHAnsi"/>
          <w:lang w:eastAsia="zh-CN"/>
        </w:rPr>
        <w:t>Occupational Health &amp; Safety standards and participate in workplace OH&amp;S processes</w:t>
      </w:r>
    </w:p>
    <w:p w14:paraId="11738A25" w14:textId="77777777" w:rsidR="00F90EA3" w:rsidRPr="003E740D" w:rsidRDefault="00F90EA3" w:rsidP="00F90EA3">
      <w:pPr>
        <w:pStyle w:val="ListParagraph"/>
        <w:numPr>
          <w:ilvl w:val="0"/>
          <w:numId w:val="35"/>
        </w:numPr>
        <w:spacing w:before="0" w:after="0"/>
        <w:ind w:right="114"/>
        <w:rPr>
          <w:rFonts w:eastAsiaTheme="minorBidi" w:cstheme="minorHAnsi"/>
        </w:rPr>
      </w:pPr>
      <w:r w:rsidRPr="003E740D">
        <w:rPr>
          <w:rFonts w:cstheme="minorHAnsi"/>
          <w:lang w:eastAsia="zh-CN"/>
        </w:rPr>
        <w:t>Standard operating procedures (DEECA and other agencies)</w:t>
      </w:r>
    </w:p>
    <w:p w14:paraId="1887730D" w14:textId="77777777" w:rsidR="00F90EA3" w:rsidRPr="003E740D" w:rsidRDefault="00F90EA3" w:rsidP="00F90EA3">
      <w:pPr>
        <w:pStyle w:val="ListParagraph"/>
        <w:numPr>
          <w:ilvl w:val="0"/>
          <w:numId w:val="35"/>
        </w:numPr>
        <w:tabs>
          <w:tab w:val="left" w:pos="10178"/>
        </w:tabs>
        <w:spacing w:before="0" w:after="0"/>
        <w:ind w:right="114"/>
        <w:rPr>
          <w:rFonts w:eastAsiaTheme="minorBidi" w:cstheme="minorHAnsi"/>
          <w:lang w:eastAsia="zh-CN"/>
        </w:rPr>
      </w:pPr>
      <w:r w:rsidRPr="003E740D">
        <w:rPr>
          <w:rFonts w:cstheme="minorHAnsi"/>
          <w:lang w:eastAsia="zh-CN"/>
        </w:rPr>
        <w:t xml:space="preserve">Reporting on safety issues </w:t>
      </w:r>
    </w:p>
    <w:p w14:paraId="1F5589C0" w14:textId="77777777" w:rsidR="00F90EA3" w:rsidRPr="003E740D" w:rsidRDefault="00F90EA3" w:rsidP="00F90EA3">
      <w:pPr>
        <w:pStyle w:val="ListParagraph"/>
        <w:numPr>
          <w:ilvl w:val="0"/>
          <w:numId w:val="35"/>
        </w:numPr>
        <w:tabs>
          <w:tab w:val="left" w:pos="10178"/>
        </w:tabs>
        <w:spacing w:before="0" w:after="0"/>
        <w:ind w:right="114"/>
        <w:rPr>
          <w:rFonts w:eastAsiaTheme="minorBidi" w:cstheme="minorHAnsi"/>
          <w:lang w:eastAsia="zh-CN"/>
        </w:rPr>
      </w:pPr>
      <w:r w:rsidRPr="003E740D">
        <w:rPr>
          <w:rFonts w:cstheme="minorHAnsi"/>
          <w:lang w:eastAsia="zh-CN"/>
        </w:rPr>
        <w:t>Compliance with departmental documentation requirements</w:t>
      </w:r>
    </w:p>
    <w:p w14:paraId="2F923DED" w14:textId="77777777" w:rsidR="00F90EA3" w:rsidRPr="003E740D" w:rsidRDefault="00F90EA3" w:rsidP="00F90EA3">
      <w:pPr>
        <w:pStyle w:val="ListParagraph"/>
        <w:numPr>
          <w:ilvl w:val="0"/>
          <w:numId w:val="35"/>
        </w:numPr>
        <w:spacing w:before="0" w:after="0"/>
        <w:ind w:right="114"/>
        <w:rPr>
          <w:rFonts w:eastAsiaTheme="minorBidi" w:cstheme="minorHAnsi"/>
          <w:lang w:eastAsia="zh-CN"/>
        </w:rPr>
      </w:pPr>
      <w:r w:rsidRPr="003E740D">
        <w:rPr>
          <w:rFonts w:cstheme="minorHAnsi"/>
          <w:lang w:eastAsia="zh-CN"/>
        </w:rPr>
        <w:t>Oversee Occupational Health and Safety Compliance</w:t>
      </w:r>
    </w:p>
    <w:p w14:paraId="185E8943" w14:textId="77777777" w:rsidR="00F90EA3" w:rsidRPr="00E00332" w:rsidRDefault="00F90EA3" w:rsidP="00150FD0">
      <w:pPr>
        <w:pStyle w:val="ListParagraph"/>
        <w:numPr>
          <w:ilvl w:val="0"/>
          <w:numId w:val="35"/>
        </w:numPr>
        <w:spacing w:before="0"/>
        <w:ind w:right="114"/>
        <w:rPr>
          <w:rFonts w:cstheme="minorBidi"/>
          <w:lang w:eastAsia="zh-CN"/>
        </w:rPr>
      </w:pPr>
      <w:bookmarkStart w:id="6" w:name="_Hlk127268418"/>
      <w:r w:rsidRPr="003E740D">
        <w:rPr>
          <w:rFonts w:cstheme="minorBidi"/>
          <w:lang w:eastAsia="zh-CN"/>
        </w:rPr>
        <w:t>To practice cultural safety by creating environments, relationships and systems free from racism and discrimination so that people can feel safe, valued and able to participate</w:t>
      </w:r>
      <w:r w:rsidRPr="00E00332">
        <w:rPr>
          <w:rFonts w:cstheme="minorBidi"/>
          <w:lang w:eastAsia="zh-CN"/>
        </w:rPr>
        <w:t>.</w:t>
      </w:r>
      <w:bookmarkEnd w:id="6"/>
    </w:p>
    <w:p w14:paraId="46CF9E1B" w14:textId="77777777" w:rsidR="00234997" w:rsidRPr="00495B3B" w:rsidRDefault="00234997" w:rsidP="00D83D4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1658C710" w14:textId="77777777" w:rsidR="00D96CB1" w:rsidRPr="001B1027" w:rsidRDefault="00D96CB1" w:rsidP="00D96CB1">
      <w:pPr>
        <w:rPr>
          <w:rFonts w:ascii="Arial" w:hAnsi="Arial"/>
          <w:szCs w:val="22"/>
        </w:rPr>
      </w:pPr>
      <w:r w:rsidRPr="001B1027">
        <w:rPr>
          <w:rFonts w:ascii="Arial" w:hAnsi="Arial"/>
          <w:szCs w:val="22"/>
        </w:rPr>
        <w:t>The key selection criteria specified below outline the capabilities required for the position.</w:t>
      </w:r>
    </w:p>
    <w:p w14:paraId="66D95FCA" w14:textId="77777777" w:rsidR="00D96CB1" w:rsidRPr="001D00EE" w:rsidRDefault="00D96CB1" w:rsidP="00D96CB1">
      <w:pPr>
        <w:spacing w:before="160"/>
        <w:rPr>
          <w:rFonts w:ascii="Arial" w:hAnsi="Arial"/>
          <w:b/>
          <w:szCs w:val="22"/>
        </w:rPr>
      </w:pPr>
      <w:r w:rsidRPr="001D00EE">
        <w:rPr>
          <w:rFonts w:ascii="Arial" w:hAnsi="Arial"/>
          <w:b/>
          <w:szCs w:val="22"/>
        </w:rPr>
        <w:t>Specialist/Technical Expertise/Qualifications</w:t>
      </w:r>
    </w:p>
    <w:p w14:paraId="1CC86E5C" w14:textId="77777777" w:rsidR="00D814AB" w:rsidRPr="00E00332" w:rsidRDefault="00D814AB" w:rsidP="00D814AB">
      <w:pPr>
        <w:pStyle w:val="ListParagraph"/>
        <w:numPr>
          <w:ilvl w:val="0"/>
          <w:numId w:val="16"/>
        </w:numPr>
        <w:spacing w:before="0" w:after="0" w:line="276" w:lineRule="auto"/>
        <w:rPr>
          <w:rFonts w:ascii="Arial" w:hAnsi="Arial"/>
          <w:bCs/>
        </w:rPr>
      </w:pPr>
      <w:r w:rsidRPr="00E00332">
        <w:rPr>
          <w:rFonts w:ascii="Arial" w:hAnsi="Arial"/>
          <w:bCs/>
        </w:rPr>
        <w:t>Demonstrated experience working in bushfire response or forest operations is desirable.</w:t>
      </w:r>
    </w:p>
    <w:p w14:paraId="503E7BE3" w14:textId="77777777" w:rsidR="00D814AB" w:rsidRPr="00E00332" w:rsidRDefault="00D814AB" w:rsidP="00D814AB">
      <w:pPr>
        <w:pStyle w:val="ListParagraph"/>
        <w:numPr>
          <w:ilvl w:val="0"/>
          <w:numId w:val="16"/>
        </w:numPr>
        <w:spacing w:before="0" w:after="0" w:line="276" w:lineRule="auto"/>
        <w:rPr>
          <w:rFonts w:ascii="Arial" w:hAnsi="Arial"/>
          <w:bCs/>
        </w:rPr>
      </w:pPr>
      <w:r w:rsidRPr="00E00332">
        <w:rPr>
          <w:rFonts w:ascii="Arial" w:hAnsi="Arial"/>
          <w:bCs/>
        </w:rPr>
        <w:t>Demonstrated experience and understanding in natural resource management, preferably with good knowledge of forest management and forest operations.</w:t>
      </w:r>
    </w:p>
    <w:p w14:paraId="09E134E2" w14:textId="77777777" w:rsidR="00D96CB1" w:rsidRPr="001B1027" w:rsidRDefault="00D96CB1" w:rsidP="00D96CB1">
      <w:pPr>
        <w:spacing w:before="160"/>
        <w:rPr>
          <w:rFonts w:ascii="Arial" w:hAnsi="Arial"/>
          <w:b/>
        </w:rPr>
      </w:pPr>
      <w:r w:rsidRPr="59CDF50F">
        <w:rPr>
          <w:rFonts w:ascii="Arial" w:hAnsi="Arial"/>
          <w:b/>
        </w:rPr>
        <w:t>Capabilities</w:t>
      </w:r>
    </w:p>
    <w:p w14:paraId="1FB67AFA" w14:textId="77777777" w:rsidR="00D96CB1" w:rsidRDefault="00D96CB1" w:rsidP="00D96CB1">
      <w:pPr>
        <w:pStyle w:val="BodyText"/>
        <w:spacing w:after="0"/>
        <w:rPr>
          <w:rFonts w:ascii="Arial" w:eastAsia="Arial" w:hAnsi="Arial" w:cs="Arial"/>
        </w:rPr>
      </w:pPr>
      <w:r w:rsidRPr="0B22612F">
        <w:rPr>
          <w:rFonts w:ascii="Arial" w:eastAsia="Arial" w:hAnsi="Arial" w:cs="Arial"/>
        </w:rPr>
        <w:t xml:space="preserve">Working Collaboratively: </w:t>
      </w:r>
    </w:p>
    <w:p w14:paraId="36988E1F" w14:textId="77777777" w:rsidR="00D96CB1" w:rsidRPr="00C933C0"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Builds trust and rapport with others</w:t>
      </w:r>
    </w:p>
    <w:p w14:paraId="15910688" w14:textId="77777777" w:rsidR="00D96CB1" w:rsidRPr="00C933C0"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Sets common goals through a high degree of empathy</w:t>
      </w:r>
    </w:p>
    <w:p w14:paraId="77B4414E"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Display willingness to share control and responsibility with peers the service, external partners, and community in the delivery of work and outcomes</w:t>
      </w:r>
    </w:p>
    <w:p w14:paraId="593A4C7D" w14:textId="77777777" w:rsidR="00D96CB1" w:rsidRPr="00B66E54"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Build a supportive and cooperative team environment</w:t>
      </w:r>
    </w:p>
    <w:p w14:paraId="2C953AB1" w14:textId="77777777" w:rsidR="00D96CB1" w:rsidRPr="00B66E54"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Engages other teams to share information in order to understand or respond to issues</w:t>
      </w:r>
    </w:p>
    <w:p w14:paraId="73F965A0"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Support others in challenging situations</w:t>
      </w:r>
    </w:p>
    <w:p w14:paraId="41BC9659" w14:textId="77777777" w:rsidR="00D96CB1" w:rsidRDefault="00D96CB1" w:rsidP="00D96CB1">
      <w:pPr>
        <w:pStyle w:val="BodyText"/>
        <w:spacing w:after="0"/>
        <w:rPr>
          <w:rFonts w:ascii="Arial" w:hAnsi="Arial"/>
          <w:color w:val="353434"/>
        </w:rPr>
      </w:pPr>
      <w:r w:rsidRPr="0B22612F">
        <w:rPr>
          <w:rFonts w:ascii="Arial" w:eastAsia="Arial" w:hAnsi="Arial" w:cs="Arial"/>
        </w:rPr>
        <w:t>Outcomes</w:t>
      </w:r>
      <w:r w:rsidRPr="0B22612F">
        <w:rPr>
          <w:rFonts w:ascii="Arial" w:eastAsia="Arial" w:hAnsi="Arial"/>
          <w:color w:val="353434"/>
        </w:rPr>
        <w:t xml:space="preserve"> thinking:</w:t>
      </w:r>
    </w:p>
    <w:p w14:paraId="7AE0AB78" w14:textId="77777777" w:rsidR="00D96CB1" w:rsidRPr="00B66E54"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Think and work in different ways to create better public value for Victorians</w:t>
      </w:r>
    </w:p>
    <w:p w14:paraId="181F2451"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Establish ways to clearly and effectively measure the impact of government activity</w:t>
      </w:r>
    </w:p>
    <w:p w14:paraId="7DC0E581" w14:textId="77777777" w:rsidR="00D96CB1" w:rsidRPr="001D398B"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Works with sense of purpose within the team and enables others to understand the strategic direction of the branch and organisation</w:t>
      </w:r>
    </w:p>
    <w:p w14:paraId="6C317AE6"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Creates a sense of purpose within the team by establishing links between work and impact to the community</w:t>
      </w:r>
    </w:p>
    <w:p w14:paraId="4144BF44" w14:textId="77777777" w:rsidR="00D96CB1" w:rsidRDefault="00D96CB1" w:rsidP="00D96CB1">
      <w:pPr>
        <w:pStyle w:val="BodyText"/>
        <w:spacing w:after="0"/>
        <w:rPr>
          <w:rFonts w:ascii="Arial" w:eastAsia="Arial" w:hAnsi="Arial" w:cs="Arial"/>
        </w:rPr>
      </w:pPr>
      <w:r w:rsidRPr="0B22612F">
        <w:rPr>
          <w:rFonts w:ascii="Arial" w:eastAsia="Arial" w:hAnsi="Arial" w:cs="Arial"/>
        </w:rPr>
        <w:t xml:space="preserve">Resilience: </w:t>
      </w:r>
    </w:p>
    <w:p w14:paraId="056A7B55"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Maintain a positive attitude and consistently deliver quality work in the face of challenging situations</w:t>
      </w:r>
    </w:p>
    <w:p w14:paraId="610A275F" w14:textId="77777777" w:rsidR="00D96CB1" w:rsidRPr="001D398B"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Is open to new ideas &amp; approaches</w:t>
      </w:r>
    </w:p>
    <w:p w14:paraId="5D9549E4" w14:textId="77777777" w:rsidR="00D96CB1" w:rsidRPr="001D398B"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Offers own opinions, asks questions makes suggestions</w:t>
      </w:r>
    </w:p>
    <w:p w14:paraId="43409CA0" w14:textId="77777777" w:rsidR="00D96CB1" w:rsidRPr="001D398B"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Does not give up easily</w:t>
      </w:r>
    </w:p>
    <w:p w14:paraId="20C57613"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 xml:space="preserve">Maintains discipline in keeping </w:t>
      </w:r>
      <w:proofErr w:type="gramStart"/>
      <w:r w:rsidRPr="5A6FB494">
        <w:rPr>
          <w:rFonts w:ascii="Arial" w:eastAsia="Arial" w:hAnsi="Arial"/>
        </w:rPr>
        <w:t>to work</w:t>
      </w:r>
      <w:proofErr w:type="gramEnd"/>
      <w:r w:rsidRPr="5A6FB494">
        <w:rPr>
          <w:rFonts w:ascii="Arial" w:eastAsia="Arial" w:hAnsi="Arial"/>
        </w:rPr>
        <w:t xml:space="preserve"> planned or assigned</w:t>
      </w:r>
    </w:p>
    <w:p w14:paraId="524F8979" w14:textId="77777777" w:rsidR="00D96CB1" w:rsidRDefault="00D96CB1" w:rsidP="00D96CB1">
      <w:pPr>
        <w:pStyle w:val="BodyText"/>
        <w:spacing w:after="0"/>
        <w:rPr>
          <w:rFonts w:ascii="Arial" w:eastAsia="Arial" w:hAnsi="Arial" w:cs="Arial"/>
        </w:rPr>
      </w:pPr>
      <w:r w:rsidRPr="0B22612F">
        <w:rPr>
          <w:rFonts w:ascii="Arial" w:eastAsia="Arial" w:hAnsi="Arial" w:cs="Arial"/>
        </w:rPr>
        <w:t>Critical thinking:</w:t>
      </w:r>
    </w:p>
    <w:p w14:paraId="5059C73D" w14:textId="77777777" w:rsidR="00D96CB1"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Objectively analyse and evaluate available data, points of view, needs of stakeholders and potential solutions before recommending relevant actions or decisions</w:t>
      </w:r>
    </w:p>
    <w:p w14:paraId="1F3D58A9" w14:textId="77777777" w:rsidR="00D96CB1" w:rsidRPr="001D398B"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t>Seeks resolution of problems through policy or process guidelines</w:t>
      </w:r>
    </w:p>
    <w:p w14:paraId="0F7F1BA5" w14:textId="77777777" w:rsidR="00D96CB1" w:rsidRPr="00ED013D" w:rsidRDefault="00D96CB1" w:rsidP="00D96CB1">
      <w:pPr>
        <w:pStyle w:val="ListParagraph"/>
        <w:numPr>
          <w:ilvl w:val="0"/>
          <w:numId w:val="36"/>
        </w:numPr>
        <w:spacing w:before="0" w:after="0" w:line="276" w:lineRule="atLeast"/>
        <w:rPr>
          <w:rFonts w:eastAsiaTheme="minorEastAsia" w:cstheme="minorBidi"/>
          <w:lang w:val="en-US"/>
        </w:rPr>
      </w:pPr>
      <w:r w:rsidRPr="5A6FB494">
        <w:rPr>
          <w:rFonts w:ascii="Arial" w:eastAsia="Arial" w:hAnsi="Arial"/>
        </w:rPr>
        <w:lastRenderedPageBreak/>
        <w:t xml:space="preserve">Otherwise seeks guidance by providing information and ideas relevant towards resolution of problem </w:t>
      </w:r>
    </w:p>
    <w:p w14:paraId="290CAE43" w14:textId="0ECE9602" w:rsidR="00234997" w:rsidRPr="00D83D46" w:rsidRDefault="00D96CB1" w:rsidP="00D83D46">
      <w:pPr>
        <w:pStyle w:val="ListParagraph"/>
        <w:numPr>
          <w:ilvl w:val="0"/>
          <w:numId w:val="36"/>
        </w:numPr>
        <w:spacing w:before="0" w:after="0" w:line="276" w:lineRule="atLeast"/>
        <w:rPr>
          <w:rFonts w:ascii="Arial" w:eastAsia="Arial" w:hAnsi="Arial"/>
        </w:rPr>
      </w:pPr>
      <w:r w:rsidRPr="00E00332">
        <w:rPr>
          <w:rFonts w:ascii="Arial" w:eastAsia="Arial" w:hAnsi="Arial"/>
        </w:rPr>
        <w:t>Understands concepts enabling improvements in critical thinking and problem solving</w:t>
      </w:r>
    </w:p>
    <w:p w14:paraId="72CE8D2C" w14:textId="03CB4B19" w:rsidR="00495B3B" w:rsidRPr="00495B3B" w:rsidRDefault="00495B3B" w:rsidP="00D83D4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rsidTr="00B8775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77777777" w:rsidR="00802C40" w:rsidRPr="00076C66" w:rsidRDefault="00802C40" w:rsidP="00B8775C">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rsidP="00B8775C">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rsidP="00B8775C">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0030CF98"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rsidP="00B8775C">
            <w:pPr>
              <w:rPr>
                <w:rFonts w:cstheme="minorHAnsi"/>
                <w:color w:val="111111" w:themeColor="text1" w:themeShade="80"/>
              </w:rPr>
            </w:pPr>
          </w:p>
          <w:p w14:paraId="00BCED3B" w14:textId="77777777" w:rsidR="00802C40" w:rsidRPr="003178CB" w:rsidRDefault="00802C40" w:rsidP="00B8775C">
            <w:pPr>
              <w:tabs>
                <w:tab w:val="left" w:pos="2500"/>
              </w:tabs>
              <w:rPr>
                <w:rFonts w:cstheme="minorHAnsi"/>
              </w:rPr>
            </w:pPr>
            <w:r>
              <w:rPr>
                <w:rFonts w:cstheme="minorHAnsi"/>
              </w:rPr>
              <w:tab/>
            </w:r>
          </w:p>
        </w:tc>
        <w:tc>
          <w:tcPr>
            <w:tcW w:w="6803" w:type="dxa"/>
          </w:tcPr>
          <w:p w14:paraId="6AE5991E" w14:textId="77777777" w:rsidR="00802C40" w:rsidRPr="00076C66"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rsidP="00B8775C">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rsidP="00AD4752">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rsidP="00AD4752">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AD4752">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rsidP="00AD4752">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317FDA14" w:rsidR="00802C40" w:rsidRPr="001D00EE" w:rsidRDefault="00311B6B" w:rsidP="00AD4752">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77777777" w:rsidR="006B37AD" w:rsidRPr="007F1CFE" w:rsidRDefault="006B37AD" w:rsidP="00B8775C">
            <w:pPr>
              <w:spacing w:before="120" w:after="120"/>
              <w:rPr>
                <w:rFonts w:ascii="Arial" w:hAnsi="Arial"/>
                <w:color w:val="111111" w:themeColor="text1" w:themeShade="80"/>
              </w:rPr>
            </w:pPr>
            <w:r w:rsidRPr="000B70E1">
              <w:rPr>
                <w:rFonts w:ascii="Arial" w:hAnsi="Arial"/>
                <w:color w:val="111111" w:themeColor="text1" w:themeShade="80"/>
              </w:rPr>
              <w:lastRenderedPageBreak/>
              <w:t>Workcentre requirements (achieve accreditations and maintain competencies)</w:t>
            </w:r>
          </w:p>
        </w:tc>
        <w:tc>
          <w:tcPr>
            <w:tcW w:w="6803" w:type="dxa"/>
          </w:tcPr>
          <w:p w14:paraId="1134F02B" w14:textId="77777777" w:rsidR="006B37AD" w:rsidRPr="001D00EE" w:rsidRDefault="006B37AD"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Training for the below will be provided during employment depending on workcentre requirements.</w:t>
            </w:r>
          </w:p>
          <w:p w14:paraId="36EE6176"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2A7566CF" w14:textId="77777777" w:rsidR="006B37AD" w:rsidRPr="001D00EE" w:rsidRDefault="006B37AD"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Crew Leader/Operations Officer Level 1</w:t>
            </w:r>
          </w:p>
          <w:p w14:paraId="74F5EC5C"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Chainsaw Operation – Faller Intermediate or Advanced </w:t>
            </w:r>
          </w:p>
          <w:p w14:paraId="19798B79"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Plant Operation</w:t>
            </w:r>
          </w:p>
          <w:p w14:paraId="6BDF09AF" w14:textId="77777777" w:rsidR="001657C9" w:rsidRDefault="001657C9" w:rsidP="001657C9">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4A39F2">
              <w:rPr>
                <w:rFonts w:cstheme="minorHAnsi"/>
                <w:color w:val="111111" w:themeColor="text1" w:themeShade="80"/>
              </w:rPr>
              <w:t xml:space="preserve">Planned Burn Operations Officer </w:t>
            </w:r>
          </w:p>
          <w:p w14:paraId="79BCBAD7" w14:textId="21D3333B" w:rsidR="006B37AD" w:rsidRPr="000B70E1"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w:t>
            </w:r>
            <w:r w:rsidR="00DF2249" w:rsidRPr="001D00EE">
              <w:rPr>
                <w:rFonts w:cstheme="minorHAnsi"/>
                <w:color w:val="111111" w:themeColor="text1" w:themeShade="80"/>
              </w:rPr>
              <w:t xml:space="preserve">Aid </w:t>
            </w:r>
          </w:p>
        </w:tc>
      </w:tr>
      <w:tr w:rsidR="00802C40" w:rsidRPr="007F1CFE" w14:paraId="7970F6B2"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rsidP="00B8775C">
            <w:pPr>
              <w:spacing w:before="120" w:after="120"/>
              <w:rPr>
                <w:rFonts w:ascii="Arial" w:hAnsi="Arial"/>
                <w:color w:val="111111" w:themeColor="text1" w:themeShade="80"/>
              </w:rPr>
            </w:pPr>
          </w:p>
        </w:tc>
        <w:tc>
          <w:tcPr>
            <w:tcW w:w="6803" w:type="dxa"/>
          </w:tcPr>
          <w:p w14:paraId="392EEE73"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Field Staff and Wild Dog Controllers Agreement 2021</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1"/>
    <w:p w14:paraId="73010290" w14:textId="77777777" w:rsidR="000B7F07" w:rsidRPr="00495B3B" w:rsidRDefault="000B7F07" w:rsidP="00D83D4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AB23C53" w14:textId="77777777" w:rsidR="00AD4752" w:rsidRPr="00454423" w:rsidRDefault="00AD4752" w:rsidP="00AD4752">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2C10AE8" w14:textId="77777777" w:rsidR="00AD4752" w:rsidRPr="005763CD" w:rsidRDefault="00AD4752" w:rsidP="00AD4752">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D9A15FC" w14:textId="77777777" w:rsidR="000B7F07" w:rsidRPr="005763CD" w:rsidRDefault="000B7F07" w:rsidP="000B7F07">
      <w:pPr>
        <w:spacing w:before="0" w:after="0"/>
        <w:rPr>
          <w:rFonts w:ascii="Arial" w:hAnsi="Arial" w:cs="Arial"/>
        </w:rPr>
      </w:pPr>
    </w:p>
    <w:p w14:paraId="3B4A16C0" w14:textId="77777777" w:rsidR="000B7F07" w:rsidRPr="005763CD" w:rsidRDefault="000B7F07" w:rsidP="000B7F07">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2457920D" w14:textId="77777777" w:rsidR="000B7F07" w:rsidRPr="00495B3B" w:rsidRDefault="000B7F07" w:rsidP="000B7F07">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E8ACF71" w14:textId="77777777" w:rsidR="000B7F07" w:rsidRDefault="000B7F07" w:rsidP="000B7F07">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E451045" w14:textId="77777777" w:rsidR="000B7F07" w:rsidRDefault="000B7F07" w:rsidP="000B7F07">
      <w:pPr>
        <w:spacing w:before="0" w:after="0" w:line="240" w:lineRule="auto"/>
        <w:jc w:val="both"/>
        <w:rPr>
          <w:rFonts w:ascii="Arial" w:hAnsi="Arial" w:cs="Arial"/>
          <w:color w:val="000000"/>
          <w:szCs w:val="22"/>
        </w:rPr>
      </w:pPr>
    </w:p>
    <w:p w14:paraId="7A8E0852" w14:textId="77777777" w:rsidR="000B7F07" w:rsidRPr="00AC1638" w:rsidRDefault="000B7F07" w:rsidP="000B7F07">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35E22927" w14:textId="77777777" w:rsidR="000B7F07" w:rsidRPr="00AC1638" w:rsidRDefault="000B7F07" w:rsidP="000B7F0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0517E48" w14:textId="77777777" w:rsidR="000B7F07" w:rsidRPr="00495B3B" w:rsidRDefault="000B7F07" w:rsidP="000B7F0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11666414" w14:textId="77777777" w:rsidR="000B7F07" w:rsidRDefault="000B7F07" w:rsidP="000B7F07">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01A1787" w14:textId="77777777" w:rsidR="000B7F07" w:rsidRPr="00495B3B" w:rsidRDefault="000B7F07" w:rsidP="000B7F07">
      <w:pPr>
        <w:spacing w:line="240" w:lineRule="auto"/>
        <w:contextualSpacing/>
        <w:outlineLvl w:val="1"/>
        <w:rPr>
          <w:rFonts w:ascii="Arial" w:hAnsi="Arial" w:cs="Arial"/>
          <w:color w:val="363534"/>
        </w:rPr>
      </w:pPr>
    </w:p>
    <w:p w14:paraId="24055BBA" w14:textId="77777777" w:rsidR="000B7F07" w:rsidRPr="00495B3B" w:rsidRDefault="000B7F07" w:rsidP="000B7F0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7C9CC58F" w14:textId="77777777" w:rsidR="000B7F07" w:rsidRPr="00495B3B" w:rsidRDefault="000B7F07" w:rsidP="000B7F07">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553FABC" w14:textId="77777777" w:rsidR="000B7F07" w:rsidRPr="00495B3B" w:rsidRDefault="000B7F07" w:rsidP="000B7F07">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1C6B479" w14:textId="77777777" w:rsidR="000B7F07" w:rsidRPr="00495B3B" w:rsidRDefault="000B7F07" w:rsidP="000B7F07">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F0645F2" w14:textId="77777777" w:rsidR="000B7F07" w:rsidRPr="00495B3B" w:rsidRDefault="000B7F07" w:rsidP="000B7F07">
      <w:pPr>
        <w:rPr>
          <w:rFonts w:ascii="Arial" w:hAnsi="Arial" w:cs="Arial"/>
          <w:b/>
          <w:bCs/>
          <w:color w:val="363534"/>
        </w:rPr>
      </w:pPr>
      <w:r w:rsidRPr="00495B3B">
        <w:rPr>
          <w:rFonts w:ascii="Arial" w:hAnsi="Arial" w:cs="Arial"/>
          <w:b/>
          <w:bCs/>
          <w:color w:val="363534"/>
        </w:rPr>
        <w:t>Aboriginal Cultural Safety</w:t>
      </w:r>
    </w:p>
    <w:p w14:paraId="0EB63367" w14:textId="5FA05D36" w:rsidR="000B7F07" w:rsidRPr="00495B3B" w:rsidRDefault="000B7F07" w:rsidP="000B7F07">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005023AE" w:rsidRPr="002F1AA1">
          <w:rPr>
            <w:rStyle w:val="Hyperlink"/>
          </w:rPr>
          <w:t>aboriginal.employment@deeca.vic.gov.au</w:t>
        </w:r>
      </w:hyperlink>
      <w:r w:rsidR="005023AE">
        <w:t xml:space="preserve"> </w:t>
      </w:r>
    </w:p>
    <w:p w14:paraId="7EDEABC3" w14:textId="77777777" w:rsidR="000B7F07" w:rsidRPr="00495B3B" w:rsidRDefault="000B7F07" w:rsidP="000B7F07">
      <w:pPr>
        <w:rPr>
          <w:rFonts w:ascii="Arial" w:hAnsi="Arial" w:cs="Arial"/>
          <w:b/>
          <w:color w:val="363534"/>
          <w:szCs w:val="22"/>
        </w:rPr>
      </w:pPr>
      <w:r w:rsidRPr="00495B3B">
        <w:rPr>
          <w:rFonts w:ascii="Arial" w:hAnsi="Arial" w:cs="Arial"/>
          <w:b/>
          <w:color w:val="363534"/>
          <w:szCs w:val="22"/>
        </w:rPr>
        <w:t>Balancing your Life / Hybrid Working</w:t>
      </w:r>
    </w:p>
    <w:p w14:paraId="3F7064A1" w14:textId="77777777" w:rsidR="000B7F07" w:rsidRPr="00495B3B" w:rsidRDefault="000B7F07" w:rsidP="000B7F07">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55D15A04" w14:textId="77777777" w:rsidR="000B7F07" w:rsidRPr="00495B3B" w:rsidRDefault="000B7F07" w:rsidP="000B7F07">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844A5D">
      <w:headerReference w:type="default" r:id="rId38"/>
      <w:type w:val="continuous"/>
      <w:pgSz w:w="11907" w:h="16839" w:code="9"/>
      <w:pgMar w:top="1418" w:right="851" w:bottom="709"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49B541" w14:textId="77777777" w:rsidR="00E30D6A" w:rsidRDefault="00E30D6A" w:rsidP="00CD157B">
      <w:pPr>
        <w:pStyle w:val="NoSpacing"/>
      </w:pPr>
    </w:p>
    <w:p w14:paraId="77BB3EE6" w14:textId="77777777" w:rsidR="00E30D6A" w:rsidRDefault="00E30D6A"/>
  </w:endnote>
  <w:endnote w:type="continuationSeparator" w:id="0">
    <w:p w14:paraId="06FB9751" w14:textId="77777777" w:rsidR="00E30D6A" w:rsidRDefault="00E30D6A" w:rsidP="00CD157B">
      <w:pPr>
        <w:pStyle w:val="NoSpacing"/>
      </w:pPr>
    </w:p>
    <w:p w14:paraId="7CE8A097" w14:textId="77777777" w:rsidR="00E30D6A" w:rsidRDefault="00E30D6A"/>
  </w:endnote>
  <w:endnote w:type="continuationNotice" w:id="1">
    <w:p w14:paraId="70AF3993" w14:textId="77777777" w:rsidR="00E30D6A" w:rsidRDefault="00E30D6A" w:rsidP="00CD157B">
      <w:pPr>
        <w:pStyle w:val="NoSpacing"/>
      </w:pPr>
    </w:p>
    <w:p w14:paraId="0D40AE26" w14:textId="77777777" w:rsidR="00E30D6A" w:rsidRDefault="00E30D6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60A978AC" w:rsidR="00A60698" w:rsidRPr="00810C40" w:rsidRDefault="00ED598D"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Times New Roman"/>
        <w:b w:val="0"/>
        <w:bCs/>
        <w:color w:val="auto"/>
        <w:spacing w:val="0"/>
      </w:rPr>
      <w:id w:val="1732660466"/>
      <w:docPartObj>
        <w:docPartGallery w:val="Page Numbers (Bottom of Page)"/>
        <w:docPartUnique/>
      </w:docPartObj>
    </w:sdtPr>
    <w:sdtEndPr>
      <w:rPr>
        <w:noProof/>
      </w:rPr>
    </w:sdtEndPr>
    <w:sdtContent>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F46AEA" w:rsidRPr="00361A26" w14:paraId="7408C498" w14:textId="77777777" w:rsidTr="00F46AEA">
          <w:trPr>
            <w:trHeight w:val="397"/>
          </w:trPr>
          <w:tc>
            <w:tcPr>
              <w:tcW w:w="3106" w:type="dxa"/>
            </w:tcPr>
            <w:p w14:paraId="13F2D2F6" w14:textId="6F6ADE20" w:rsidR="00F46AEA" w:rsidRPr="00F46AEA" w:rsidRDefault="00F46AEA" w:rsidP="00F46AEA">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593D96B" w14:textId="2F88263E" w:rsidR="00F46AEA" w:rsidRPr="00361A26" w:rsidRDefault="00844A5D" w:rsidP="00F46AEA">
              <w:pPr>
                <w:pStyle w:val="FooterOddPageNumber"/>
                <w:ind w:left="-9070" w:firstLine="9070"/>
                <w:rPr>
                  <w:b w:val="0"/>
                  <w:bCs/>
                </w:rPr>
              </w:pPr>
              <w:r>
                <w:rPr>
                  <w:b w:val="0"/>
                  <w:bCs/>
                </w:rPr>
                <w:t>February</w:t>
              </w:r>
              <w:r w:rsidR="00F46AEA" w:rsidRPr="00361A26">
                <w:rPr>
                  <w:b w:val="0"/>
                  <w:bCs/>
                </w:rPr>
                <w:t xml:space="preserve"> 202</w:t>
              </w:r>
              <w:r>
                <w:rPr>
                  <w:b w:val="0"/>
                  <w:bCs/>
                </w:rPr>
                <w:t>5</w:t>
              </w:r>
            </w:p>
          </w:tc>
        </w:tr>
      </w:tbl>
      <w:p w14:paraId="23C02CC1" w14:textId="2AEFA2BD" w:rsidR="00F46AEA" w:rsidRDefault="00E30D6A">
        <w:pPr>
          <w:pStyle w:val="Footer"/>
        </w:pPr>
      </w:p>
    </w:sdtContent>
  </w:sdt>
  <w:p w14:paraId="544AF284" w14:textId="05D3A727" w:rsidR="00CD157B" w:rsidRDefault="00CD157B" w:rsidP="00F46AEA">
    <w:pPr>
      <w:pStyle w:val="Footer"/>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15250DF" w:rsidR="00364C9A" w:rsidRDefault="00844A5D" w:rsidP="0092145B">
    <w:pPr>
      <w:pStyle w:val="Footer"/>
      <w:ind w:left="8640"/>
    </w:pPr>
    <w:r>
      <w:t xml:space="preserve">February </w:t>
    </w:r>
    <w:r w:rsidR="00ED598D">
      <w:t>202</w:t>
    </w:r>
    <w:r>
      <w:t>5</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780B1F" w14:textId="77777777" w:rsidR="00E30D6A" w:rsidRPr="0056073C" w:rsidRDefault="00E30D6A" w:rsidP="005D764F">
      <w:pPr>
        <w:pStyle w:val="FootnoteSeparator"/>
      </w:pPr>
    </w:p>
    <w:p w14:paraId="1D4F7EA1" w14:textId="77777777" w:rsidR="00E30D6A" w:rsidRDefault="00E30D6A"/>
  </w:footnote>
  <w:footnote w:type="continuationSeparator" w:id="0">
    <w:p w14:paraId="24AAA686" w14:textId="77777777" w:rsidR="00E30D6A" w:rsidRPr="00CA30B7" w:rsidRDefault="00E30D6A" w:rsidP="006D5A90">
      <w:pPr>
        <w:rPr>
          <w:lang w:val="en-US"/>
        </w:rPr>
      </w:pPr>
      <w:r w:rsidRPr="00CA30B7">
        <w:rPr>
          <w:lang w:val="en-US"/>
        </w:rPr>
        <w:t>_______</w:t>
      </w:r>
    </w:p>
    <w:p w14:paraId="41C33387" w14:textId="77777777" w:rsidR="00E30D6A" w:rsidRDefault="00E30D6A"/>
  </w:footnote>
  <w:footnote w:type="continuationNotice" w:id="1">
    <w:p w14:paraId="2B069F6C" w14:textId="77777777" w:rsidR="00E30D6A" w:rsidRDefault="00E30D6A" w:rsidP="006D5A90"/>
    <w:p w14:paraId="381EB9F1" w14:textId="77777777" w:rsidR="00E30D6A" w:rsidRDefault="00E30D6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5C378D"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6AAACF"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349A72"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EB0E9A"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D1DB082"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0DDA4A"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C8DF2C"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CD867D"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6ADB4B"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F8BB9C"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42A8CA"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E81A986"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3" w15:restartNumberingAfterBreak="0">
    <w:nsid w:val="0ABF71B6"/>
    <w:multiLevelType w:val="hybridMultilevel"/>
    <w:tmpl w:val="5030C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6F14780"/>
    <w:multiLevelType w:val="hybridMultilevel"/>
    <w:tmpl w:val="84DEA9A6"/>
    <w:lvl w:ilvl="0" w:tplc="B4B2C6E6">
      <w:start w:val="1"/>
      <w:numFmt w:val="bullet"/>
      <w:lvlText w:val=""/>
      <w:lvlJc w:val="left"/>
      <w:pPr>
        <w:ind w:left="720" w:hanging="360"/>
      </w:pPr>
      <w:rPr>
        <w:rFonts w:ascii="Symbol" w:hAnsi="Symbol" w:hint="default"/>
      </w:rPr>
    </w:lvl>
    <w:lvl w:ilvl="1" w:tplc="226C04EC">
      <w:start w:val="1"/>
      <w:numFmt w:val="bullet"/>
      <w:lvlText w:val="o"/>
      <w:lvlJc w:val="left"/>
      <w:pPr>
        <w:ind w:left="1440" w:hanging="360"/>
      </w:pPr>
      <w:rPr>
        <w:rFonts w:ascii="Courier New" w:hAnsi="Courier New" w:hint="default"/>
      </w:rPr>
    </w:lvl>
    <w:lvl w:ilvl="2" w:tplc="11AE7C26">
      <w:start w:val="1"/>
      <w:numFmt w:val="bullet"/>
      <w:lvlText w:val=""/>
      <w:lvlJc w:val="left"/>
      <w:pPr>
        <w:ind w:left="2160" w:hanging="360"/>
      </w:pPr>
      <w:rPr>
        <w:rFonts w:ascii="Wingdings" w:hAnsi="Wingdings" w:hint="default"/>
      </w:rPr>
    </w:lvl>
    <w:lvl w:ilvl="3" w:tplc="3EE412D6">
      <w:start w:val="1"/>
      <w:numFmt w:val="bullet"/>
      <w:lvlText w:val=""/>
      <w:lvlJc w:val="left"/>
      <w:pPr>
        <w:ind w:left="2880" w:hanging="360"/>
      </w:pPr>
      <w:rPr>
        <w:rFonts w:ascii="Symbol" w:hAnsi="Symbol" w:hint="default"/>
      </w:rPr>
    </w:lvl>
    <w:lvl w:ilvl="4" w:tplc="0E449C40">
      <w:start w:val="1"/>
      <w:numFmt w:val="bullet"/>
      <w:lvlText w:val="o"/>
      <w:lvlJc w:val="left"/>
      <w:pPr>
        <w:ind w:left="3600" w:hanging="360"/>
      </w:pPr>
      <w:rPr>
        <w:rFonts w:ascii="Courier New" w:hAnsi="Courier New" w:hint="default"/>
      </w:rPr>
    </w:lvl>
    <w:lvl w:ilvl="5" w:tplc="C0E6B090">
      <w:start w:val="1"/>
      <w:numFmt w:val="bullet"/>
      <w:lvlText w:val=""/>
      <w:lvlJc w:val="left"/>
      <w:pPr>
        <w:ind w:left="4320" w:hanging="360"/>
      </w:pPr>
      <w:rPr>
        <w:rFonts w:ascii="Wingdings" w:hAnsi="Wingdings" w:hint="default"/>
      </w:rPr>
    </w:lvl>
    <w:lvl w:ilvl="6" w:tplc="0C52E348">
      <w:start w:val="1"/>
      <w:numFmt w:val="bullet"/>
      <w:lvlText w:val=""/>
      <w:lvlJc w:val="left"/>
      <w:pPr>
        <w:ind w:left="5040" w:hanging="360"/>
      </w:pPr>
      <w:rPr>
        <w:rFonts w:ascii="Symbol" w:hAnsi="Symbol" w:hint="default"/>
      </w:rPr>
    </w:lvl>
    <w:lvl w:ilvl="7" w:tplc="E94CC568">
      <w:start w:val="1"/>
      <w:numFmt w:val="bullet"/>
      <w:lvlText w:val="o"/>
      <w:lvlJc w:val="left"/>
      <w:pPr>
        <w:ind w:left="5760" w:hanging="360"/>
      </w:pPr>
      <w:rPr>
        <w:rFonts w:ascii="Courier New" w:hAnsi="Courier New" w:hint="default"/>
      </w:rPr>
    </w:lvl>
    <w:lvl w:ilvl="8" w:tplc="C4CEB392">
      <w:start w:val="1"/>
      <w:numFmt w:val="bullet"/>
      <w:lvlText w:val=""/>
      <w:lvlJc w:val="left"/>
      <w:pPr>
        <w:ind w:left="6480" w:hanging="360"/>
      </w:pPr>
      <w:rPr>
        <w:rFonts w:ascii="Wingdings" w:hAnsi="Wingdings" w:hint="default"/>
      </w:rPr>
    </w:lvl>
  </w:abstractNum>
  <w:abstractNum w:abstractNumId="10" w15:restartNumberingAfterBreak="0">
    <w:nsid w:val="19243261"/>
    <w:multiLevelType w:val="hybridMultilevel"/>
    <w:tmpl w:val="F6ACB744"/>
    <w:lvl w:ilvl="0" w:tplc="495EF1F2">
      <w:start w:val="1"/>
      <w:numFmt w:val="bullet"/>
      <w:lvlText w:val=""/>
      <w:lvlJc w:val="left"/>
      <w:pPr>
        <w:ind w:left="720" w:hanging="360"/>
      </w:pPr>
      <w:rPr>
        <w:rFonts w:ascii="Symbol" w:hAnsi="Symbol" w:hint="default"/>
      </w:rPr>
    </w:lvl>
    <w:lvl w:ilvl="1" w:tplc="807C81FE">
      <w:start w:val="1"/>
      <w:numFmt w:val="bullet"/>
      <w:lvlText w:val="o"/>
      <w:lvlJc w:val="left"/>
      <w:pPr>
        <w:ind w:left="1440" w:hanging="360"/>
      </w:pPr>
      <w:rPr>
        <w:rFonts w:ascii="Courier New" w:hAnsi="Courier New" w:hint="default"/>
      </w:rPr>
    </w:lvl>
    <w:lvl w:ilvl="2" w:tplc="64E86D30">
      <w:start w:val="1"/>
      <w:numFmt w:val="bullet"/>
      <w:lvlText w:val=""/>
      <w:lvlJc w:val="left"/>
      <w:pPr>
        <w:ind w:left="2160" w:hanging="360"/>
      </w:pPr>
      <w:rPr>
        <w:rFonts w:ascii="Wingdings" w:hAnsi="Wingdings" w:hint="default"/>
      </w:rPr>
    </w:lvl>
    <w:lvl w:ilvl="3" w:tplc="321CB0D0">
      <w:start w:val="1"/>
      <w:numFmt w:val="bullet"/>
      <w:lvlText w:val=""/>
      <w:lvlJc w:val="left"/>
      <w:pPr>
        <w:ind w:left="2880" w:hanging="360"/>
      </w:pPr>
      <w:rPr>
        <w:rFonts w:ascii="Symbol" w:hAnsi="Symbol" w:hint="default"/>
      </w:rPr>
    </w:lvl>
    <w:lvl w:ilvl="4" w:tplc="CD362050">
      <w:start w:val="1"/>
      <w:numFmt w:val="bullet"/>
      <w:lvlText w:val="o"/>
      <w:lvlJc w:val="left"/>
      <w:pPr>
        <w:ind w:left="3600" w:hanging="360"/>
      </w:pPr>
      <w:rPr>
        <w:rFonts w:ascii="Courier New" w:hAnsi="Courier New" w:hint="default"/>
      </w:rPr>
    </w:lvl>
    <w:lvl w:ilvl="5" w:tplc="FFD67C1C">
      <w:start w:val="1"/>
      <w:numFmt w:val="bullet"/>
      <w:lvlText w:val=""/>
      <w:lvlJc w:val="left"/>
      <w:pPr>
        <w:ind w:left="4320" w:hanging="360"/>
      </w:pPr>
      <w:rPr>
        <w:rFonts w:ascii="Wingdings" w:hAnsi="Wingdings" w:hint="default"/>
      </w:rPr>
    </w:lvl>
    <w:lvl w:ilvl="6" w:tplc="AC2EDF94">
      <w:start w:val="1"/>
      <w:numFmt w:val="bullet"/>
      <w:lvlText w:val=""/>
      <w:lvlJc w:val="left"/>
      <w:pPr>
        <w:ind w:left="5040" w:hanging="360"/>
      </w:pPr>
      <w:rPr>
        <w:rFonts w:ascii="Symbol" w:hAnsi="Symbol" w:hint="default"/>
      </w:rPr>
    </w:lvl>
    <w:lvl w:ilvl="7" w:tplc="B3D8DBB0">
      <w:start w:val="1"/>
      <w:numFmt w:val="bullet"/>
      <w:lvlText w:val="o"/>
      <w:lvlJc w:val="left"/>
      <w:pPr>
        <w:ind w:left="5760" w:hanging="360"/>
      </w:pPr>
      <w:rPr>
        <w:rFonts w:ascii="Courier New" w:hAnsi="Courier New" w:hint="default"/>
      </w:rPr>
    </w:lvl>
    <w:lvl w:ilvl="8" w:tplc="6D1094BC">
      <w:start w:val="1"/>
      <w:numFmt w:val="bullet"/>
      <w:lvlText w:val=""/>
      <w:lvlJc w:val="left"/>
      <w:pPr>
        <w:ind w:left="6480" w:hanging="360"/>
      </w:pPr>
      <w:rPr>
        <w:rFonts w:ascii="Wingdings" w:hAnsi="Wingding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9362E1"/>
    <w:multiLevelType w:val="hybridMultilevel"/>
    <w:tmpl w:val="3D68129E"/>
    <w:lvl w:ilvl="0" w:tplc="BE1AA100">
      <w:start w:val="1"/>
      <w:numFmt w:val="bullet"/>
      <w:lvlText w:val=""/>
      <w:lvlJc w:val="left"/>
      <w:pPr>
        <w:ind w:left="720" w:hanging="360"/>
      </w:pPr>
      <w:rPr>
        <w:rFonts w:ascii="Symbol" w:hAnsi="Symbol" w:hint="default"/>
      </w:rPr>
    </w:lvl>
    <w:lvl w:ilvl="1" w:tplc="15129E74">
      <w:start w:val="1"/>
      <w:numFmt w:val="bullet"/>
      <w:lvlText w:val="o"/>
      <w:lvlJc w:val="left"/>
      <w:pPr>
        <w:ind w:left="1440" w:hanging="360"/>
      </w:pPr>
      <w:rPr>
        <w:rFonts w:ascii="Courier New" w:hAnsi="Courier New" w:hint="default"/>
      </w:rPr>
    </w:lvl>
    <w:lvl w:ilvl="2" w:tplc="74405D42">
      <w:start w:val="1"/>
      <w:numFmt w:val="bullet"/>
      <w:lvlText w:val=""/>
      <w:lvlJc w:val="left"/>
      <w:pPr>
        <w:ind w:left="2160" w:hanging="360"/>
      </w:pPr>
      <w:rPr>
        <w:rFonts w:ascii="Wingdings" w:hAnsi="Wingdings" w:hint="default"/>
      </w:rPr>
    </w:lvl>
    <w:lvl w:ilvl="3" w:tplc="3B64C254">
      <w:start w:val="1"/>
      <w:numFmt w:val="bullet"/>
      <w:lvlText w:val=""/>
      <w:lvlJc w:val="left"/>
      <w:pPr>
        <w:ind w:left="2880" w:hanging="360"/>
      </w:pPr>
      <w:rPr>
        <w:rFonts w:ascii="Symbol" w:hAnsi="Symbol" w:hint="default"/>
      </w:rPr>
    </w:lvl>
    <w:lvl w:ilvl="4" w:tplc="9ABE1858">
      <w:start w:val="1"/>
      <w:numFmt w:val="bullet"/>
      <w:lvlText w:val="o"/>
      <w:lvlJc w:val="left"/>
      <w:pPr>
        <w:ind w:left="3600" w:hanging="360"/>
      </w:pPr>
      <w:rPr>
        <w:rFonts w:ascii="Courier New" w:hAnsi="Courier New" w:hint="default"/>
      </w:rPr>
    </w:lvl>
    <w:lvl w:ilvl="5" w:tplc="6DBAF25C">
      <w:start w:val="1"/>
      <w:numFmt w:val="bullet"/>
      <w:lvlText w:val=""/>
      <w:lvlJc w:val="left"/>
      <w:pPr>
        <w:ind w:left="4320" w:hanging="360"/>
      </w:pPr>
      <w:rPr>
        <w:rFonts w:ascii="Wingdings" w:hAnsi="Wingdings" w:hint="default"/>
      </w:rPr>
    </w:lvl>
    <w:lvl w:ilvl="6" w:tplc="46E08160">
      <w:start w:val="1"/>
      <w:numFmt w:val="bullet"/>
      <w:lvlText w:val=""/>
      <w:lvlJc w:val="left"/>
      <w:pPr>
        <w:ind w:left="5040" w:hanging="360"/>
      </w:pPr>
      <w:rPr>
        <w:rFonts w:ascii="Symbol" w:hAnsi="Symbol" w:hint="default"/>
      </w:rPr>
    </w:lvl>
    <w:lvl w:ilvl="7" w:tplc="CB5AF032">
      <w:start w:val="1"/>
      <w:numFmt w:val="bullet"/>
      <w:lvlText w:val="o"/>
      <w:lvlJc w:val="left"/>
      <w:pPr>
        <w:ind w:left="5760" w:hanging="360"/>
      </w:pPr>
      <w:rPr>
        <w:rFonts w:ascii="Courier New" w:hAnsi="Courier New" w:hint="default"/>
      </w:rPr>
    </w:lvl>
    <w:lvl w:ilvl="8" w:tplc="680858F0">
      <w:start w:val="1"/>
      <w:numFmt w:val="bullet"/>
      <w:lvlText w:val=""/>
      <w:lvlJc w:val="left"/>
      <w:pPr>
        <w:ind w:left="6480" w:hanging="360"/>
      </w:pPr>
      <w:rPr>
        <w:rFonts w:ascii="Wingdings" w:hAnsi="Wingding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5" w15:restartNumberingAfterBreak="0">
    <w:nsid w:val="240172F0"/>
    <w:multiLevelType w:val="hybridMultilevel"/>
    <w:tmpl w:val="4BD0E6E4"/>
    <w:lvl w:ilvl="0" w:tplc="7292B546">
      <w:start w:val="1"/>
      <w:numFmt w:val="bullet"/>
      <w:lvlText w:val=""/>
      <w:lvlJc w:val="left"/>
      <w:pPr>
        <w:ind w:left="720" w:hanging="360"/>
      </w:pPr>
      <w:rPr>
        <w:rFonts w:ascii="Symbol" w:hAnsi="Symbol" w:hint="default"/>
      </w:rPr>
    </w:lvl>
    <w:lvl w:ilvl="1" w:tplc="C4A81CE4">
      <w:start w:val="1"/>
      <w:numFmt w:val="bullet"/>
      <w:lvlText w:val="o"/>
      <w:lvlJc w:val="left"/>
      <w:pPr>
        <w:ind w:left="1440" w:hanging="360"/>
      </w:pPr>
      <w:rPr>
        <w:rFonts w:ascii="Courier New" w:hAnsi="Courier New" w:hint="default"/>
      </w:rPr>
    </w:lvl>
    <w:lvl w:ilvl="2" w:tplc="D39231D2">
      <w:start w:val="1"/>
      <w:numFmt w:val="bullet"/>
      <w:lvlText w:val=""/>
      <w:lvlJc w:val="left"/>
      <w:pPr>
        <w:ind w:left="2160" w:hanging="360"/>
      </w:pPr>
      <w:rPr>
        <w:rFonts w:ascii="Wingdings" w:hAnsi="Wingdings" w:hint="default"/>
      </w:rPr>
    </w:lvl>
    <w:lvl w:ilvl="3" w:tplc="9CD4F782">
      <w:start w:val="1"/>
      <w:numFmt w:val="bullet"/>
      <w:lvlText w:val=""/>
      <w:lvlJc w:val="left"/>
      <w:pPr>
        <w:ind w:left="2880" w:hanging="360"/>
      </w:pPr>
      <w:rPr>
        <w:rFonts w:ascii="Symbol" w:hAnsi="Symbol" w:hint="default"/>
      </w:rPr>
    </w:lvl>
    <w:lvl w:ilvl="4" w:tplc="C60AE52A">
      <w:start w:val="1"/>
      <w:numFmt w:val="bullet"/>
      <w:lvlText w:val="o"/>
      <w:lvlJc w:val="left"/>
      <w:pPr>
        <w:ind w:left="3600" w:hanging="360"/>
      </w:pPr>
      <w:rPr>
        <w:rFonts w:ascii="Courier New" w:hAnsi="Courier New" w:hint="default"/>
      </w:rPr>
    </w:lvl>
    <w:lvl w:ilvl="5" w:tplc="F84C17A6">
      <w:start w:val="1"/>
      <w:numFmt w:val="bullet"/>
      <w:lvlText w:val=""/>
      <w:lvlJc w:val="left"/>
      <w:pPr>
        <w:ind w:left="4320" w:hanging="360"/>
      </w:pPr>
      <w:rPr>
        <w:rFonts w:ascii="Wingdings" w:hAnsi="Wingdings" w:hint="default"/>
      </w:rPr>
    </w:lvl>
    <w:lvl w:ilvl="6" w:tplc="8B1E93BA">
      <w:start w:val="1"/>
      <w:numFmt w:val="bullet"/>
      <w:lvlText w:val=""/>
      <w:lvlJc w:val="left"/>
      <w:pPr>
        <w:ind w:left="5040" w:hanging="360"/>
      </w:pPr>
      <w:rPr>
        <w:rFonts w:ascii="Symbol" w:hAnsi="Symbol" w:hint="default"/>
      </w:rPr>
    </w:lvl>
    <w:lvl w:ilvl="7" w:tplc="B30C4E0C">
      <w:start w:val="1"/>
      <w:numFmt w:val="bullet"/>
      <w:lvlText w:val="o"/>
      <w:lvlJc w:val="left"/>
      <w:pPr>
        <w:ind w:left="5760" w:hanging="360"/>
      </w:pPr>
      <w:rPr>
        <w:rFonts w:ascii="Courier New" w:hAnsi="Courier New" w:hint="default"/>
      </w:rPr>
    </w:lvl>
    <w:lvl w:ilvl="8" w:tplc="769258B0">
      <w:start w:val="1"/>
      <w:numFmt w:val="bullet"/>
      <w:lvlText w:val=""/>
      <w:lvlJc w:val="left"/>
      <w:pPr>
        <w:ind w:left="6480" w:hanging="360"/>
      </w:pPr>
      <w:rPr>
        <w:rFonts w:ascii="Wingdings" w:hAnsi="Wingdings" w:hint="default"/>
      </w:rPr>
    </w:lvl>
  </w:abstractNum>
  <w:abstractNum w:abstractNumId="16" w15:restartNumberingAfterBreak="0">
    <w:nsid w:val="26D90E34"/>
    <w:multiLevelType w:val="hybridMultilevel"/>
    <w:tmpl w:val="3446C704"/>
    <w:lvl w:ilvl="0" w:tplc="8BC484CE">
      <w:start w:val="1"/>
      <w:numFmt w:val="bullet"/>
      <w:lvlText w:val=""/>
      <w:lvlJc w:val="left"/>
      <w:pPr>
        <w:ind w:left="720" w:hanging="360"/>
      </w:pPr>
      <w:rPr>
        <w:rFonts w:ascii="Symbol" w:hAnsi="Symbol" w:hint="default"/>
      </w:rPr>
    </w:lvl>
    <w:lvl w:ilvl="1" w:tplc="6D5A86F8">
      <w:start w:val="1"/>
      <w:numFmt w:val="bullet"/>
      <w:lvlText w:val="o"/>
      <w:lvlJc w:val="left"/>
      <w:pPr>
        <w:ind w:left="1440" w:hanging="360"/>
      </w:pPr>
      <w:rPr>
        <w:rFonts w:ascii="Courier New" w:hAnsi="Courier New" w:hint="default"/>
      </w:rPr>
    </w:lvl>
    <w:lvl w:ilvl="2" w:tplc="7C94B810">
      <w:start w:val="1"/>
      <w:numFmt w:val="bullet"/>
      <w:lvlText w:val=""/>
      <w:lvlJc w:val="left"/>
      <w:pPr>
        <w:ind w:left="2160" w:hanging="360"/>
      </w:pPr>
      <w:rPr>
        <w:rFonts w:ascii="Wingdings" w:hAnsi="Wingdings" w:hint="default"/>
      </w:rPr>
    </w:lvl>
    <w:lvl w:ilvl="3" w:tplc="E8F80C74">
      <w:start w:val="1"/>
      <w:numFmt w:val="bullet"/>
      <w:lvlText w:val=""/>
      <w:lvlJc w:val="left"/>
      <w:pPr>
        <w:ind w:left="2880" w:hanging="360"/>
      </w:pPr>
      <w:rPr>
        <w:rFonts w:ascii="Symbol" w:hAnsi="Symbol" w:hint="default"/>
      </w:rPr>
    </w:lvl>
    <w:lvl w:ilvl="4" w:tplc="25B29158">
      <w:start w:val="1"/>
      <w:numFmt w:val="bullet"/>
      <w:lvlText w:val="o"/>
      <w:lvlJc w:val="left"/>
      <w:pPr>
        <w:ind w:left="3600" w:hanging="360"/>
      </w:pPr>
      <w:rPr>
        <w:rFonts w:ascii="Courier New" w:hAnsi="Courier New" w:hint="default"/>
      </w:rPr>
    </w:lvl>
    <w:lvl w:ilvl="5" w:tplc="6D609E3E">
      <w:start w:val="1"/>
      <w:numFmt w:val="bullet"/>
      <w:lvlText w:val=""/>
      <w:lvlJc w:val="left"/>
      <w:pPr>
        <w:ind w:left="4320" w:hanging="360"/>
      </w:pPr>
      <w:rPr>
        <w:rFonts w:ascii="Wingdings" w:hAnsi="Wingdings" w:hint="default"/>
      </w:rPr>
    </w:lvl>
    <w:lvl w:ilvl="6" w:tplc="184C7A2A">
      <w:start w:val="1"/>
      <w:numFmt w:val="bullet"/>
      <w:lvlText w:val=""/>
      <w:lvlJc w:val="left"/>
      <w:pPr>
        <w:ind w:left="5040" w:hanging="360"/>
      </w:pPr>
      <w:rPr>
        <w:rFonts w:ascii="Symbol" w:hAnsi="Symbol" w:hint="default"/>
      </w:rPr>
    </w:lvl>
    <w:lvl w:ilvl="7" w:tplc="129E9C60">
      <w:start w:val="1"/>
      <w:numFmt w:val="bullet"/>
      <w:lvlText w:val="o"/>
      <w:lvlJc w:val="left"/>
      <w:pPr>
        <w:ind w:left="5760" w:hanging="360"/>
      </w:pPr>
      <w:rPr>
        <w:rFonts w:ascii="Courier New" w:hAnsi="Courier New" w:hint="default"/>
      </w:rPr>
    </w:lvl>
    <w:lvl w:ilvl="8" w:tplc="8BE0B37C">
      <w:start w:val="1"/>
      <w:numFmt w:val="bullet"/>
      <w:lvlText w:val=""/>
      <w:lvlJc w:val="left"/>
      <w:pPr>
        <w:ind w:left="6480" w:hanging="360"/>
      </w:pPr>
      <w:rPr>
        <w:rFonts w:ascii="Wingdings" w:hAnsi="Wingdings" w:hint="default"/>
      </w:rPr>
    </w:lvl>
  </w:abstractNum>
  <w:abstractNum w:abstractNumId="17"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18"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1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1"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22" w15:restartNumberingAfterBreak="0">
    <w:nsid w:val="2B7156BA"/>
    <w:multiLevelType w:val="hybridMultilevel"/>
    <w:tmpl w:val="F070BEB8"/>
    <w:lvl w:ilvl="0" w:tplc="0DE0B514">
      <w:start w:val="1"/>
      <w:numFmt w:val="bullet"/>
      <w:lvlText w:val=""/>
      <w:lvlJc w:val="left"/>
      <w:pPr>
        <w:ind w:left="720" w:hanging="360"/>
      </w:pPr>
      <w:rPr>
        <w:rFonts w:ascii="Symbol" w:hAnsi="Symbol" w:hint="default"/>
      </w:rPr>
    </w:lvl>
    <w:lvl w:ilvl="1" w:tplc="6C4CF8E0">
      <w:start w:val="1"/>
      <w:numFmt w:val="bullet"/>
      <w:lvlText w:val="o"/>
      <w:lvlJc w:val="left"/>
      <w:pPr>
        <w:ind w:left="1440" w:hanging="360"/>
      </w:pPr>
      <w:rPr>
        <w:rFonts w:ascii="Courier New" w:hAnsi="Courier New" w:hint="default"/>
      </w:rPr>
    </w:lvl>
    <w:lvl w:ilvl="2" w:tplc="5FC8D02E">
      <w:start w:val="1"/>
      <w:numFmt w:val="bullet"/>
      <w:lvlText w:val=""/>
      <w:lvlJc w:val="left"/>
      <w:pPr>
        <w:ind w:left="2160" w:hanging="360"/>
      </w:pPr>
      <w:rPr>
        <w:rFonts w:ascii="Wingdings" w:hAnsi="Wingdings" w:hint="default"/>
      </w:rPr>
    </w:lvl>
    <w:lvl w:ilvl="3" w:tplc="16CE1F0A">
      <w:start w:val="1"/>
      <w:numFmt w:val="bullet"/>
      <w:lvlText w:val=""/>
      <w:lvlJc w:val="left"/>
      <w:pPr>
        <w:ind w:left="2880" w:hanging="360"/>
      </w:pPr>
      <w:rPr>
        <w:rFonts w:ascii="Symbol" w:hAnsi="Symbol" w:hint="default"/>
      </w:rPr>
    </w:lvl>
    <w:lvl w:ilvl="4" w:tplc="21925774">
      <w:start w:val="1"/>
      <w:numFmt w:val="bullet"/>
      <w:lvlText w:val="o"/>
      <w:lvlJc w:val="left"/>
      <w:pPr>
        <w:ind w:left="3600" w:hanging="360"/>
      </w:pPr>
      <w:rPr>
        <w:rFonts w:ascii="Courier New" w:hAnsi="Courier New" w:hint="default"/>
      </w:rPr>
    </w:lvl>
    <w:lvl w:ilvl="5" w:tplc="68A4CA22">
      <w:start w:val="1"/>
      <w:numFmt w:val="bullet"/>
      <w:lvlText w:val=""/>
      <w:lvlJc w:val="left"/>
      <w:pPr>
        <w:ind w:left="4320" w:hanging="360"/>
      </w:pPr>
      <w:rPr>
        <w:rFonts w:ascii="Wingdings" w:hAnsi="Wingdings" w:hint="default"/>
      </w:rPr>
    </w:lvl>
    <w:lvl w:ilvl="6" w:tplc="1368E080">
      <w:start w:val="1"/>
      <w:numFmt w:val="bullet"/>
      <w:lvlText w:val=""/>
      <w:lvlJc w:val="left"/>
      <w:pPr>
        <w:ind w:left="5040" w:hanging="360"/>
      </w:pPr>
      <w:rPr>
        <w:rFonts w:ascii="Symbol" w:hAnsi="Symbol" w:hint="default"/>
      </w:rPr>
    </w:lvl>
    <w:lvl w:ilvl="7" w:tplc="11B24C84">
      <w:start w:val="1"/>
      <w:numFmt w:val="bullet"/>
      <w:lvlText w:val="o"/>
      <w:lvlJc w:val="left"/>
      <w:pPr>
        <w:ind w:left="5760" w:hanging="360"/>
      </w:pPr>
      <w:rPr>
        <w:rFonts w:ascii="Courier New" w:hAnsi="Courier New" w:hint="default"/>
      </w:rPr>
    </w:lvl>
    <w:lvl w:ilvl="8" w:tplc="D396C90E">
      <w:start w:val="1"/>
      <w:numFmt w:val="bullet"/>
      <w:lvlText w:val=""/>
      <w:lvlJc w:val="left"/>
      <w:pPr>
        <w:ind w:left="6480" w:hanging="360"/>
      </w:pPr>
      <w:rPr>
        <w:rFonts w:ascii="Wingdings" w:hAnsi="Wingdings" w:hint="default"/>
      </w:rPr>
    </w:lvl>
  </w:abstractNum>
  <w:abstractNum w:abstractNumId="2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8"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2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5"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6"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8" w15:restartNumberingAfterBreak="0">
    <w:nsid w:val="4A4C7B45"/>
    <w:multiLevelType w:val="hybridMultilevel"/>
    <w:tmpl w:val="CF1A987C"/>
    <w:lvl w:ilvl="0" w:tplc="5BA43C98">
      <w:start w:val="1"/>
      <w:numFmt w:val="bullet"/>
      <w:lvlText w:val=""/>
      <w:lvlJc w:val="left"/>
      <w:pPr>
        <w:ind w:left="720" w:hanging="360"/>
      </w:pPr>
      <w:rPr>
        <w:rFonts w:ascii="Symbol" w:hAnsi="Symbol" w:hint="default"/>
      </w:rPr>
    </w:lvl>
    <w:lvl w:ilvl="1" w:tplc="20E07226">
      <w:start w:val="1"/>
      <w:numFmt w:val="bullet"/>
      <w:lvlText w:val="o"/>
      <w:lvlJc w:val="left"/>
      <w:pPr>
        <w:ind w:left="1440" w:hanging="360"/>
      </w:pPr>
      <w:rPr>
        <w:rFonts w:ascii="Courier New" w:hAnsi="Courier New" w:hint="default"/>
      </w:rPr>
    </w:lvl>
    <w:lvl w:ilvl="2" w:tplc="A004477A">
      <w:start w:val="1"/>
      <w:numFmt w:val="bullet"/>
      <w:lvlText w:val=""/>
      <w:lvlJc w:val="left"/>
      <w:pPr>
        <w:ind w:left="2160" w:hanging="360"/>
      </w:pPr>
      <w:rPr>
        <w:rFonts w:ascii="Wingdings" w:hAnsi="Wingdings" w:hint="default"/>
      </w:rPr>
    </w:lvl>
    <w:lvl w:ilvl="3" w:tplc="83A249D0">
      <w:start w:val="1"/>
      <w:numFmt w:val="bullet"/>
      <w:lvlText w:val=""/>
      <w:lvlJc w:val="left"/>
      <w:pPr>
        <w:ind w:left="2880" w:hanging="360"/>
      </w:pPr>
      <w:rPr>
        <w:rFonts w:ascii="Symbol" w:hAnsi="Symbol" w:hint="default"/>
      </w:rPr>
    </w:lvl>
    <w:lvl w:ilvl="4" w:tplc="0436E332">
      <w:start w:val="1"/>
      <w:numFmt w:val="bullet"/>
      <w:lvlText w:val="o"/>
      <w:lvlJc w:val="left"/>
      <w:pPr>
        <w:ind w:left="3600" w:hanging="360"/>
      </w:pPr>
      <w:rPr>
        <w:rFonts w:ascii="Courier New" w:hAnsi="Courier New" w:hint="default"/>
      </w:rPr>
    </w:lvl>
    <w:lvl w:ilvl="5" w:tplc="8CBA2D8C">
      <w:start w:val="1"/>
      <w:numFmt w:val="bullet"/>
      <w:lvlText w:val=""/>
      <w:lvlJc w:val="left"/>
      <w:pPr>
        <w:ind w:left="4320" w:hanging="360"/>
      </w:pPr>
      <w:rPr>
        <w:rFonts w:ascii="Wingdings" w:hAnsi="Wingdings" w:hint="default"/>
      </w:rPr>
    </w:lvl>
    <w:lvl w:ilvl="6" w:tplc="ABAC8156">
      <w:start w:val="1"/>
      <w:numFmt w:val="bullet"/>
      <w:lvlText w:val=""/>
      <w:lvlJc w:val="left"/>
      <w:pPr>
        <w:ind w:left="5040" w:hanging="360"/>
      </w:pPr>
      <w:rPr>
        <w:rFonts w:ascii="Symbol" w:hAnsi="Symbol" w:hint="default"/>
      </w:rPr>
    </w:lvl>
    <w:lvl w:ilvl="7" w:tplc="321CEAE6">
      <w:start w:val="1"/>
      <w:numFmt w:val="bullet"/>
      <w:lvlText w:val="o"/>
      <w:lvlJc w:val="left"/>
      <w:pPr>
        <w:ind w:left="5760" w:hanging="360"/>
      </w:pPr>
      <w:rPr>
        <w:rFonts w:ascii="Courier New" w:hAnsi="Courier New" w:hint="default"/>
      </w:rPr>
    </w:lvl>
    <w:lvl w:ilvl="8" w:tplc="2CB233DA">
      <w:start w:val="1"/>
      <w:numFmt w:val="bullet"/>
      <w:lvlText w:val=""/>
      <w:lvlJc w:val="left"/>
      <w:pPr>
        <w:ind w:left="6480" w:hanging="360"/>
      </w:pPr>
      <w:rPr>
        <w:rFonts w:ascii="Wingdings" w:hAnsi="Wingdings" w:hint="default"/>
      </w:rPr>
    </w:lvl>
  </w:abstractNum>
  <w:abstractNum w:abstractNumId="39"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1" w15:restartNumberingAfterBreak="0">
    <w:nsid w:val="4EC24042"/>
    <w:multiLevelType w:val="hybridMultilevel"/>
    <w:tmpl w:val="A946929C"/>
    <w:lvl w:ilvl="0" w:tplc="03648250">
      <w:start w:val="1"/>
      <w:numFmt w:val="bullet"/>
      <w:lvlText w:val=""/>
      <w:lvlJc w:val="left"/>
      <w:pPr>
        <w:ind w:left="720" w:hanging="360"/>
      </w:pPr>
      <w:rPr>
        <w:rFonts w:ascii="Symbol" w:hAnsi="Symbol" w:hint="default"/>
      </w:rPr>
    </w:lvl>
    <w:lvl w:ilvl="1" w:tplc="DDE08BA2">
      <w:start w:val="1"/>
      <w:numFmt w:val="bullet"/>
      <w:lvlText w:val="o"/>
      <w:lvlJc w:val="left"/>
      <w:pPr>
        <w:ind w:left="1440" w:hanging="360"/>
      </w:pPr>
      <w:rPr>
        <w:rFonts w:ascii="Courier New" w:hAnsi="Courier New" w:hint="default"/>
      </w:rPr>
    </w:lvl>
    <w:lvl w:ilvl="2" w:tplc="521695BE">
      <w:start w:val="1"/>
      <w:numFmt w:val="bullet"/>
      <w:lvlText w:val=""/>
      <w:lvlJc w:val="left"/>
      <w:pPr>
        <w:ind w:left="2160" w:hanging="360"/>
      </w:pPr>
      <w:rPr>
        <w:rFonts w:ascii="Wingdings" w:hAnsi="Wingdings" w:hint="default"/>
      </w:rPr>
    </w:lvl>
    <w:lvl w:ilvl="3" w:tplc="11ECFE30">
      <w:start w:val="1"/>
      <w:numFmt w:val="bullet"/>
      <w:lvlText w:val=""/>
      <w:lvlJc w:val="left"/>
      <w:pPr>
        <w:ind w:left="2880" w:hanging="360"/>
      </w:pPr>
      <w:rPr>
        <w:rFonts w:ascii="Symbol" w:hAnsi="Symbol" w:hint="default"/>
      </w:rPr>
    </w:lvl>
    <w:lvl w:ilvl="4" w:tplc="2C2042B0">
      <w:start w:val="1"/>
      <w:numFmt w:val="bullet"/>
      <w:lvlText w:val="o"/>
      <w:lvlJc w:val="left"/>
      <w:pPr>
        <w:ind w:left="3600" w:hanging="360"/>
      </w:pPr>
      <w:rPr>
        <w:rFonts w:ascii="Courier New" w:hAnsi="Courier New" w:hint="default"/>
      </w:rPr>
    </w:lvl>
    <w:lvl w:ilvl="5" w:tplc="F0AC7F50">
      <w:start w:val="1"/>
      <w:numFmt w:val="bullet"/>
      <w:lvlText w:val=""/>
      <w:lvlJc w:val="left"/>
      <w:pPr>
        <w:ind w:left="4320" w:hanging="360"/>
      </w:pPr>
      <w:rPr>
        <w:rFonts w:ascii="Wingdings" w:hAnsi="Wingdings" w:hint="default"/>
      </w:rPr>
    </w:lvl>
    <w:lvl w:ilvl="6" w:tplc="7FA67BCC">
      <w:start w:val="1"/>
      <w:numFmt w:val="bullet"/>
      <w:lvlText w:val=""/>
      <w:lvlJc w:val="left"/>
      <w:pPr>
        <w:ind w:left="5040" w:hanging="360"/>
      </w:pPr>
      <w:rPr>
        <w:rFonts w:ascii="Symbol" w:hAnsi="Symbol" w:hint="default"/>
      </w:rPr>
    </w:lvl>
    <w:lvl w:ilvl="7" w:tplc="DD8E475C">
      <w:start w:val="1"/>
      <w:numFmt w:val="bullet"/>
      <w:lvlText w:val="o"/>
      <w:lvlJc w:val="left"/>
      <w:pPr>
        <w:ind w:left="5760" w:hanging="360"/>
      </w:pPr>
      <w:rPr>
        <w:rFonts w:ascii="Courier New" w:hAnsi="Courier New" w:hint="default"/>
      </w:rPr>
    </w:lvl>
    <w:lvl w:ilvl="8" w:tplc="250491DC">
      <w:start w:val="1"/>
      <w:numFmt w:val="bullet"/>
      <w:lvlText w:val=""/>
      <w:lvlJc w:val="left"/>
      <w:pPr>
        <w:ind w:left="6480" w:hanging="360"/>
      </w:pPr>
      <w:rPr>
        <w:rFonts w:ascii="Wingdings" w:hAnsi="Wingdings" w:hint="default"/>
      </w:rPr>
    </w:lvl>
  </w:abstractNum>
  <w:abstractNum w:abstractNumId="4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5E27E15"/>
    <w:multiLevelType w:val="hybridMultilevel"/>
    <w:tmpl w:val="73B441B8"/>
    <w:lvl w:ilvl="0" w:tplc="A99EBA28">
      <w:start w:val="1"/>
      <w:numFmt w:val="bullet"/>
      <w:lvlText w:val=""/>
      <w:lvlJc w:val="left"/>
      <w:pPr>
        <w:ind w:left="720" w:hanging="360"/>
      </w:pPr>
      <w:rPr>
        <w:rFonts w:ascii="Symbol" w:hAnsi="Symbol" w:hint="default"/>
      </w:rPr>
    </w:lvl>
    <w:lvl w:ilvl="1" w:tplc="1BC24AD4">
      <w:start w:val="1"/>
      <w:numFmt w:val="bullet"/>
      <w:lvlText w:val="o"/>
      <w:lvlJc w:val="left"/>
      <w:pPr>
        <w:ind w:left="1440" w:hanging="360"/>
      </w:pPr>
      <w:rPr>
        <w:rFonts w:ascii="Courier New" w:hAnsi="Courier New" w:hint="default"/>
      </w:rPr>
    </w:lvl>
    <w:lvl w:ilvl="2" w:tplc="FB06DDDC">
      <w:start w:val="1"/>
      <w:numFmt w:val="bullet"/>
      <w:lvlText w:val=""/>
      <w:lvlJc w:val="left"/>
      <w:pPr>
        <w:ind w:left="2160" w:hanging="360"/>
      </w:pPr>
      <w:rPr>
        <w:rFonts w:ascii="Wingdings" w:hAnsi="Wingdings" w:hint="default"/>
      </w:rPr>
    </w:lvl>
    <w:lvl w:ilvl="3" w:tplc="DD14ED14">
      <w:start w:val="1"/>
      <w:numFmt w:val="bullet"/>
      <w:lvlText w:val=""/>
      <w:lvlJc w:val="left"/>
      <w:pPr>
        <w:ind w:left="2880" w:hanging="360"/>
      </w:pPr>
      <w:rPr>
        <w:rFonts w:ascii="Symbol" w:hAnsi="Symbol" w:hint="default"/>
      </w:rPr>
    </w:lvl>
    <w:lvl w:ilvl="4" w:tplc="AA1A14C6">
      <w:start w:val="1"/>
      <w:numFmt w:val="bullet"/>
      <w:lvlText w:val="o"/>
      <w:lvlJc w:val="left"/>
      <w:pPr>
        <w:ind w:left="3600" w:hanging="360"/>
      </w:pPr>
      <w:rPr>
        <w:rFonts w:ascii="Courier New" w:hAnsi="Courier New" w:hint="default"/>
      </w:rPr>
    </w:lvl>
    <w:lvl w:ilvl="5" w:tplc="4B242460">
      <w:start w:val="1"/>
      <w:numFmt w:val="bullet"/>
      <w:lvlText w:val=""/>
      <w:lvlJc w:val="left"/>
      <w:pPr>
        <w:ind w:left="4320" w:hanging="360"/>
      </w:pPr>
      <w:rPr>
        <w:rFonts w:ascii="Wingdings" w:hAnsi="Wingdings" w:hint="default"/>
      </w:rPr>
    </w:lvl>
    <w:lvl w:ilvl="6" w:tplc="C722F91A">
      <w:start w:val="1"/>
      <w:numFmt w:val="bullet"/>
      <w:lvlText w:val=""/>
      <w:lvlJc w:val="left"/>
      <w:pPr>
        <w:ind w:left="5040" w:hanging="360"/>
      </w:pPr>
      <w:rPr>
        <w:rFonts w:ascii="Symbol" w:hAnsi="Symbol" w:hint="default"/>
      </w:rPr>
    </w:lvl>
    <w:lvl w:ilvl="7" w:tplc="00145B34">
      <w:start w:val="1"/>
      <w:numFmt w:val="bullet"/>
      <w:lvlText w:val="o"/>
      <w:lvlJc w:val="left"/>
      <w:pPr>
        <w:ind w:left="5760" w:hanging="360"/>
      </w:pPr>
      <w:rPr>
        <w:rFonts w:ascii="Courier New" w:hAnsi="Courier New" w:hint="default"/>
      </w:rPr>
    </w:lvl>
    <w:lvl w:ilvl="8" w:tplc="4F7A664E">
      <w:start w:val="1"/>
      <w:numFmt w:val="bullet"/>
      <w:lvlText w:val=""/>
      <w:lvlJc w:val="left"/>
      <w:pPr>
        <w:ind w:left="6480" w:hanging="360"/>
      </w:pPr>
      <w:rPr>
        <w:rFonts w:ascii="Wingdings" w:hAnsi="Wingdings" w:hint="default"/>
      </w:rPr>
    </w:lvl>
  </w:abstractNum>
  <w:abstractNum w:abstractNumId="46" w15:restartNumberingAfterBreak="0">
    <w:nsid w:val="571A5B29"/>
    <w:multiLevelType w:val="hybridMultilevel"/>
    <w:tmpl w:val="0218B5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3"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5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7" w15:restartNumberingAfterBreak="0">
    <w:nsid w:val="6FB24F8A"/>
    <w:multiLevelType w:val="hybridMultilevel"/>
    <w:tmpl w:val="3D3ED426"/>
    <w:lvl w:ilvl="0" w:tplc="FFFFFFFF">
      <w:start w:val="1"/>
      <w:numFmt w:val="bullet"/>
      <w:lvlText w:val=""/>
      <w:lvlJc w:val="left"/>
      <w:pPr>
        <w:ind w:left="927" w:hanging="360"/>
      </w:pPr>
      <w:rPr>
        <w:rFonts w:ascii="Symbol" w:hAnsi="Symbol" w:hint="default"/>
      </w:rPr>
    </w:lvl>
    <w:lvl w:ilvl="1" w:tplc="2AD22C90">
      <w:start w:val="1"/>
      <w:numFmt w:val="bullet"/>
      <w:lvlText w:val="o"/>
      <w:lvlJc w:val="left"/>
      <w:pPr>
        <w:ind w:left="1647" w:hanging="360"/>
      </w:pPr>
      <w:rPr>
        <w:rFonts w:ascii="Courier New" w:hAnsi="Courier New" w:hint="default"/>
      </w:rPr>
    </w:lvl>
    <w:lvl w:ilvl="2" w:tplc="D782519C">
      <w:start w:val="1"/>
      <w:numFmt w:val="bullet"/>
      <w:lvlText w:val=""/>
      <w:lvlJc w:val="left"/>
      <w:pPr>
        <w:ind w:left="2367" w:hanging="360"/>
      </w:pPr>
      <w:rPr>
        <w:rFonts w:ascii="Wingdings" w:hAnsi="Wingdings" w:hint="default"/>
      </w:rPr>
    </w:lvl>
    <w:lvl w:ilvl="3" w:tplc="2174AF54">
      <w:start w:val="1"/>
      <w:numFmt w:val="bullet"/>
      <w:lvlText w:val=""/>
      <w:lvlJc w:val="left"/>
      <w:pPr>
        <w:ind w:left="3087" w:hanging="360"/>
      </w:pPr>
      <w:rPr>
        <w:rFonts w:ascii="Symbol" w:hAnsi="Symbol" w:hint="default"/>
      </w:rPr>
    </w:lvl>
    <w:lvl w:ilvl="4" w:tplc="AA02B54A">
      <w:start w:val="1"/>
      <w:numFmt w:val="bullet"/>
      <w:lvlText w:val="o"/>
      <w:lvlJc w:val="left"/>
      <w:pPr>
        <w:ind w:left="3807" w:hanging="360"/>
      </w:pPr>
      <w:rPr>
        <w:rFonts w:ascii="Courier New" w:hAnsi="Courier New" w:hint="default"/>
      </w:rPr>
    </w:lvl>
    <w:lvl w:ilvl="5" w:tplc="5374F6AA">
      <w:start w:val="1"/>
      <w:numFmt w:val="bullet"/>
      <w:lvlText w:val=""/>
      <w:lvlJc w:val="left"/>
      <w:pPr>
        <w:ind w:left="4527" w:hanging="360"/>
      </w:pPr>
      <w:rPr>
        <w:rFonts w:ascii="Wingdings" w:hAnsi="Wingdings" w:hint="default"/>
      </w:rPr>
    </w:lvl>
    <w:lvl w:ilvl="6" w:tplc="72CA45E2">
      <w:start w:val="1"/>
      <w:numFmt w:val="bullet"/>
      <w:lvlText w:val=""/>
      <w:lvlJc w:val="left"/>
      <w:pPr>
        <w:ind w:left="5247" w:hanging="360"/>
      </w:pPr>
      <w:rPr>
        <w:rFonts w:ascii="Symbol" w:hAnsi="Symbol" w:hint="default"/>
      </w:rPr>
    </w:lvl>
    <w:lvl w:ilvl="7" w:tplc="5040F74C">
      <w:start w:val="1"/>
      <w:numFmt w:val="bullet"/>
      <w:lvlText w:val="o"/>
      <w:lvlJc w:val="left"/>
      <w:pPr>
        <w:ind w:left="5967" w:hanging="360"/>
      </w:pPr>
      <w:rPr>
        <w:rFonts w:ascii="Courier New" w:hAnsi="Courier New" w:hint="default"/>
      </w:rPr>
    </w:lvl>
    <w:lvl w:ilvl="8" w:tplc="AE766C8C">
      <w:start w:val="1"/>
      <w:numFmt w:val="bullet"/>
      <w:lvlText w:val=""/>
      <w:lvlJc w:val="left"/>
      <w:pPr>
        <w:ind w:left="6687" w:hanging="360"/>
      </w:pPr>
      <w:rPr>
        <w:rFonts w:ascii="Wingdings" w:hAnsi="Wingdings" w:hint="default"/>
      </w:rPr>
    </w:lvl>
  </w:abstractNum>
  <w:abstractNum w:abstractNumId="5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9"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6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2"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6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9"/>
  </w:num>
  <w:num w:numId="2" w16cid:durableId="170411264">
    <w:abstractNumId w:val="52"/>
  </w:num>
  <w:num w:numId="3" w16cid:durableId="985085104">
    <w:abstractNumId w:val="13"/>
  </w:num>
  <w:num w:numId="4" w16cid:durableId="1872112631">
    <w:abstractNumId w:val="20"/>
  </w:num>
  <w:num w:numId="5" w16cid:durableId="336812815">
    <w:abstractNumId w:val="34"/>
  </w:num>
  <w:num w:numId="6" w16cid:durableId="155153463">
    <w:abstractNumId w:val="0"/>
  </w:num>
  <w:num w:numId="7" w16cid:durableId="1428236886">
    <w:abstractNumId w:val="39"/>
  </w:num>
  <w:num w:numId="8" w16cid:durableId="103154041">
    <w:abstractNumId w:val="42"/>
  </w:num>
  <w:num w:numId="9" w16cid:durableId="1308436166">
    <w:abstractNumId w:val="37"/>
  </w:num>
  <w:num w:numId="10" w16cid:durableId="1335643199">
    <w:abstractNumId w:val="50"/>
  </w:num>
  <w:num w:numId="11" w16cid:durableId="1160577431">
    <w:abstractNumId w:val="40"/>
  </w:num>
  <w:num w:numId="12" w16cid:durableId="1673139647">
    <w:abstractNumId w:val="26"/>
  </w:num>
  <w:num w:numId="13" w16cid:durableId="1742215375">
    <w:abstractNumId w:val="63"/>
  </w:num>
  <w:num w:numId="14" w16cid:durableId="664823544">
    <w:abstractNumId w:val="58"/>
  </w:num>
  <w:num w:numId="15" w16cid:durableId="979774751">
    <w:abstractNumId w:val="23"/>
  </w:num>
  <w:num w:numId="16" w16cid:durableId="729228463">
    <w:abstractNumId w:val="6"/>
  </w:num>
  <w:num w:numId="17" w16cid:durableId="322781625">
    <w:abstractNumId w:val="36"/>
  </w:num>
  <w:num w:numId="18" w16cid:durableId="797261722">
    <w:abstractNumId w:val="62"/>
  </w:num>
  <w:num w:numId="19" w16cid:durableId="756365321">
    <w:abstractNumId w:val="28"/>
  </w:num>
  <w:num w:numId="20" w16cid:durableId="2049794968">
    <w:abstractNumId w:val="18"/>
  </w:num>
  <w:num w:numId="21" w16cid:durableId="235435274">
    <w:abstractNumId w:val="17"/>
  </w:num>
  <w:num w:numId="22" w16cid:durableId="1317488102">
    <w:abstractNumId w:val="2"/>
  </w:num>
  <w:num w:numId="23" w16cid:durableId="1335499247">
    <w:abstractNumId w:val="14"/>
  </w:num>
  <w:num w:numId="24" w16cid:durableId="391736560">
    <w:abstractNumId w:val="59"/>
  </w:num>
  <w:num w:numId="25" w16cid:durableId="209000264">
    <w:abstractNumId w:val="21"/>
  </w:num>
  <w:num w:numId="26" w16cid:durableId="1518034694">
    <w:abstractNumId w:val="57"/>
  </w:num>
  <w:num w:numId="27" w16cid:durableId="1069036437">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68724767">
    <w:abstractNumId w:val="12"/>
  </w:num>
  <w:num w:numId="29" w16cid:durableId="1733574651">
    <w:abstractNumId w:val="15"/>
  </w:num>
  <w:num w:numId="30" w16cid:durableId="1002396262">
    <w:abstractNumId w:val="45"/>
  </w:num>
  <w:num w:numId="31" w16cid:durableId="1385059245">
    <w:abstractNumId w:val="16"/>
  </w:num>
  <w:num w:numId="32" w16cid:durableId="1722435948">
    <w:abstractNumId w:val="10"/>
  </w:num>
  <w:num w:numId="33" w16cid:durableId="1775127845">
    <w:abstractNumId w:val="22"/>
  </w:num>
  <w:num w:numId="34" w16cid:durableId="930166507">
    <w:abstractNumId w:val="41"/>
  </w:num>
  <w:num w:numId="35" w16cid:durableId="330252720">
    <w:abstractNumId w:val="9"/>
  </w:num>
  <w:num w:numId="36" w16cid:durableId="229388664">
    <w:abstractNumId w:val="38"/>
  </w:num>
  <w:num w:numId="37" w16cid:durableId="1523394600">
    <w:abstractNumId w:val="53"/>
  </w:num>
  <w:num w:numId="38" w16cid:durableId="1176844723">
    <w:abstractNumId w:val="35"/>
  </w:num>
  <w:num w:numId="39" w16cid:durableId="1700661520">
    <w:abstractNumId w:val="46"/>
  </w:num>
  <w:num w:numId="40" w16cid:durableId="987438695">
    <w:abstractNumId w:val="3"/>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665"/>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493D"/>
    <w:rsid w:val="0006556F"/>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B7F07"/>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6F9"/>
    <w:rsid w:val="000D3881"/>
    <w:rsid w:val="000D3CAE"/>
    <w:rsid w:val="000D487A"/>
    <w:rsid w:val="000D4AC1"/>
    <w:rsid w:val="000D5000"/>
    <w:rsid w:val="000D5967"/>
    <w:rsid w:val="000D5CE1"/>
    <w:rsid w:val="000D6185"/>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56B"/>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3C12"/>
    <w:rsid w:val="001042E1"/>
    <w:rsid w:val="0010455D"/>
    <w:rsid w:val="00104733"/>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7C9"/>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1F60"/>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7FD"/>
    <w:rsid w:val="00297960"/>
    <w:rsid w:val="00297C2D"/>
    <w:rsid w:val="002A012A"/>
    <w:rsid w:val="002A0A44"/>
    <w:rsid w:val="002A1002"/>
    <w:rsid w:val="002A11B8"/>
    <w:rsid w:val="002A120A"/>
    <w:rsid w:val="002A16B3"/>
    <w:rsid w:val="002A175E"/>
    <w:rsid w:val="002A1929"/>
    <w:rsid w:val="002A1ACC"/>
    <w:rsid w:val="002A26A8"/>
    <w:rsid w:val="002A328C"/>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48A"/>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5AD3"/>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6C1F"/>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3CCA"/>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3AE"/>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D5C"/>
    <w:rsid w:val="00582F97"/>
    <w:rsid w:val="005835B4"/>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2BB0"/>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5FE5"/>
    <w:rsid w:val="0065665F"/>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D26"/>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19FA"/>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420"/>
    <w:rsid w:val="008436A5"/>
    <w:rsid w:val="008440AA"/>
    <w:rsid w:val="00844805"/>
    <w:rsid w:val="00844A5D"/>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96A"/>
    <w:rsid w:val="00883E8B"/>
    <w:rsid w:val="00884822"/>
    <w:rsid w:val="008857B7"/>
    <w:rsid w:val="008862EE"/>
    <w:rsid w:val="00886E8F"/>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2770A"/>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0B3"/>
    <w:rsid w:val="00937ADF"/>
    <w:rsid w:val="00937BCF"/>
    <w:rsid w:val="00940044"/>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54D"/>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416"/>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6F04"/>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325"/>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4939"/>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752"/>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8A9"/>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2BA"/>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514"/>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51B"/>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A3E"/>
    <w:rsid w:val="00CD7E51"/>
    <w:rsid w:val="00CD7E93"/>
    <w:rsid w:val="00CD7ED1"/>
    <w:rsid w:val="00CE0671"/>
    <w:rsid w:val="00CE0AEB"/>
    <w:rsid w:val="00CE0C94"/>
    <w:rsid w:val="00CE0D01"/>
    <w:rsid w:val="00CE1500"/>
    <w:rsid w:val="00CE156E"/>
    <w:rsid w:val="00CE1ED6"/>
    <w:rsid w:val="00CE23A4"/>
    <w:rsid w:val="00CE2B47"/>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8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B7F"/>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F03"/>
    <w:rsid w:val="00D82F2A"/>
    <w:rsid w:val="00D83545"/>
    <w:rsid w:val="00D83736"/>
    <w:rsid w:val="00D8387E"/>
    <w:rsid w:val="00D83D46"/>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463F"/>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86"/>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C74"/>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0D6A"/>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601"/>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4ED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8D"/>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22A"/>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6AEA"/>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1744"/>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4372F"/>
    <w:rsid w:val="0F06A63A"/>
    <w:rsid w:val="3B37DCF7"/>
    <w:rsid w:val="55A754F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image" Target="media/image11.png"/><Relationship Id="rId39" Type="http://schemas.openxmlformats.org/officeDocument/2006/relationships/fontTable" Target="fontTable.xml"/><Relationship Id="rId21" Type="http://schemas.openxmlformats.org/officeDocument/2006/relationships/image" Target="media/image6.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eader" Target="head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image" Target="media/image9.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image" Target="media/image8.png"/><Relationship Id="rId28" Type="http://schemas.openxmlformats.org/officeDocument/2006/relationships/hyperlink" Target="file:///C:/Users/fionadurante/Downloads/deeca.vic.gov.au" TargetMode="External"/><Relationship Id="rId36" Type="http://schemas.openxmlformats.org/officeDocument/2006/relationships/hyperlink" Target="mailto:aboriginal.employment@deeca.vic.gov.au" TargetMode="Externa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7.png"/><Relationship Id="rId27" Type="http://schemas.openxmlformats.org/officeDocument/2006/relationships/hyperlink" Target="file:///C:/Users/fionadurante/Downloads/deeca.vic.gov.au" TargetMode="External"/><Relationship Id="rId30" Type="http://schemas.openxmlformats.org/officeDocument/2006/relationships/footer" Target="footer1.xml"/><Relationship Id="rId35" Type="http://schemas.openxmlformats.org/officeDocument/2006/relationships/hyperlink" Target="https://careers.vic.gov.au/victorian-public-sector/public-sector-values-integrity" TargetMode="Externa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image" Target="media/image10.png"/><Relationship Id="rId33" Type="http://schemas.openxmlformats.org/officeDocument/2006/relationships/hyperlink" Target="mailto:liam.doyle@deeca.vic.gov.au" TargetMode="External"/><Relationship Id="rId38" Type="http://schemas.openxmlformats.org/officeDocument/2006/relationships/header" Target="header2.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6493D"/>
    <w:rsid w:val="0006556F"/>
    <w:rsid w:val="00181F60"/>
    <w:rsid w:val="002253EF"/>
    <w:rsid w:val="002A328C"/>
    <w:rsid w:val="002C3F8F"/>
    <w:rsid w:val="00431F5A"/>
    <w:rsid w:val="00462318"/>
    <w:rsid w:val="004C6CA3"/>
    <w:rsid w:val="00522A41"/>
    <w:rsid w:val="00745D26"/>
    <w:rsid w:val="00886E8F"/>
    <w:rsid w:val="00C01514"/>
    <w:rsid w:val="00CE40B7"/>
    <w:rsid w:val="00D53D64"/>
    <w:rsid w:val="00D83E5E"/>
    <w:rsid w:val="00E43601"/>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p:Policy xmlns:p="office.server.policy" id="" local="true">
  <p:Name>ECM V2 Communications Internal</p:Name>
  <p:Description>Enable Version label</p:Description>
  <p:Statement/>
  <p:PolicyItems>
    <p:PolicyItem featureId="Microsoft.Office.RecordsManagement.PolicyFeatures.PolicyLabel" staticId="0x0101009298E819CE1EBB4F8D2096B3E0F0C291080059D4903BD0D38F4E85AEC96BAB5ED642|-1306371497" UniqueId="e710ddc5-a184-4412-b374-5622c089376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p:properties xmlns:p="http://schemas.microsoft.com/office/2006/metadata/properties" xmlns:xsi="http://www.w3.org/2001/XMLSchema-instance" xmlns:pc="http://schemas.microsoft.com/office/infopath/2007/PartnerControls">
  <documentManagement>
    <SharedWithUsers xmlns="9809706e-421a-4863-9856-0e0ba7fdf982">
      <UserInfo>
        <DisplayName>Doug Leng (DELWP)</DisplayName>
        <AccountId>1470</AccountId>
        <AccountType/>
      </UserInfo>
      <UserInfo>
        <DisplayName>Kylie J Hyland (DEECA)</DisplayName>
        <AccountId>587</AccountId>
        <AccountType/>
      </UserInfo>
      <UserInfo>
        <DisplayName>Nicole M Armstrong (DEECA)</DisplayName>
        <AccountId>1624</AccountId>
        <AccountType/>
      </UserInfo>
      <UserInfo>
        <DisplayName>Bianca M Sirianni (DEECA)</DisplayName>
        <AccountId>6231</AccountId>
        <AccountType/>
      </UserInfo>
      <UserInfo>
        <DisplayName>Mitch C Sumpton (DEECA)</DisplayName>
        <AccountId>13669</AccountId>
        <AccountType/>
      </UserInfo>
      <UserInfo>
        <DisplayName>Andy Beckett (DEECA)</DisplayName>
        <AccountId>704</AccountId>
        <AccountType/>
      </UserInfo>
      <UserInfo>
        <DisplayName>Jo L Safstrom (DEECA)</DisplayName>
        <AccountId>481</AccountId>
        <AccountType/>
      </UserInfo>
    </SharedWithUsers>
    <TaxCatchAll xmlns="9fd47c19-1c4a-4d7d-b342-c10cef269344">
      <Value>3</Value>
      <Value>2</Value>
      <Value>273</Value>
    </TaxCatchAll>
    <j35b1896e94e460a9a7a6eae2bd2e5cd xmlns="9fd47c19-1c4a-4d7d-b342-c10cef269344">
      <Terms xmlns="http://schemas.microsoft.com/office/infopath/2007/PartnerControls">
        <TermInfo xmlns="http://schemas.microsoft.com/office/infopath/2007/PartnerControls">
          <TermName xmlns="http://schemas.microsoft.com/office/infopath/2007/PartnerControls">Action List</TermName>
          <TermId xmlns="http://schemas.microsoft.com/office/infopath/2007/PartnerControls">8b273d16-106f-4111-b01a-538ea6238ae2</TermId>
        </TermInfo>
      </Terms>
    </j35b1896e94e460a9a7a6eae2bd2e5cd>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DLCPolicyLabelLock xmlns="05186c7b-6b66-4385-992d-c337bb8a7c45"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Communication_Status xmlns="9fd47c19-1c4a-4d7d-b342-c10cef269344">Started</Communication_Status>
    <DLCPolicyLabelClientValue xmlns="05186c7b-6b66-4385-992d-c337bb8a7c45">Version {_UIVersionString}</DLCPolicyLabelClientValue>
    <_dlc_DocId xmlns="a5f32de4-e402-4188-b034-e71ca7d22e54">DOCID306-1789269664-1050</_dlc_DocId>
    <_dlc_DocIdUrl xmlns="a5f32de4-e402-4188-b034-e71ca7d22e54">
      <Url>https://delwpvicgovau.sharepoint.com/sites/ecm_306/_layouts/15/DocIdRedir.aspx?ID=DOCID306-1789269664-1050</Url>
      <Description>DOCID306-1789269664-1050</Description>
    </_dlc_DocIdUrl>
    <DLCPolicyLabelValue xmlns="05186c7b-6b66-4385-992d-c337bb8a7c45">Version 0.9</DLCPolicyLabelValue>
  </documentManagement>
</p:properties>
</file>

<file path=customXml/item4.xml><?xml version="1.0" encoding="utf-8"?>
<?mso-contentType ?>
<PolicyDirtyBag xmlns="microsoft.office.server.policy.changes">
  <Microsoft.Office.RecordsManagement.PolicyFeatures.PolicyLabel op="Change"/>
</PolicyDirtyBag>
</file>

<file path=customXml/item5.xml><?xml version="1.0" encoding="utf-8"?>
<ct:contentTypeSchema xmlns:ct="http://schemas.microsoft.com/office/2006/metadata/contentType" xmlns:ma="http://schemas.microsoft.com/office/2006/metadata/properties/metaAttributes" ct:_="" ma:_="" ma:contentTypeName="ECM V2 Communications Internal" ma:contentTypeID="0x0101009298E819CE1EBB4F8D2096B3E0F0C29108002482E8D54C3EEF4BB077D367737C5E20" ma:contentTypeVersion="1566" ma:contentTypeDescription="For use with ECM V2 Communications Internal libraries. All internal communications activities. Not to be used for external communication activities." ma:contentTypeScope="" ma:versionID="677ca67d8e63ab790c47ca7d7875a730">
  <xsd:schema xmlns:xsd="http://www.w3.org/2001/XMLSchema" xmlns:xs="http://www.w3.org/2001/XMLSchema" xmlns:p="http://schemas.microsoft.com/office/2006/metadata/properties" xmlns:ns1="http://schemas.microsoft.com/sharepoint/v3" xmlns:ns2="9fd47c19-1c4a-4d7d-b342-c10cef269344" xmlns:ns3="a5f32de4-e402-4188-b034-e71ca7d22e54" xmlns:ns4="05186c7b-6b66-4385-992d-c337bb8a7c45" xmlns:ns5="c9c7e4e1-f75d-44f5-a5d1-b44f43c3dbc6" xmlns:ns6="9809706e-421a-4863-9856-0e0ba7fdf982" targetNamespace="http://schemas.microsoft.com/office/2006/metadata/properties" ma:root="true" ma:fieldsID="1bfb4ccb42e56df224b43ca13be7ca85" ns1:_="" ns2:_="" ns3:_="" ns4:_="" ns5:_="" ns6:_="">
    <xsd:import namespace="http://schemas.microsoft.com/sharepoint/v3"/>
    <xsd:import namespace="9fd47c19-1c4a-4d7d-b342-c10cef269344"/>
    <xsd:import namespace="a5f32de4-e402-4188-b034-e71ca7d22e54"/>
    <xsd:import namespace="05186c7b-6b66-4385-992d-c337bb8a7c45"/>
    <xsd:import namespace="c9c7e4e1-f75d-44f5-a5d1-b44f43c3dbc6"/>
    <xsd:import namespace="9809706e-421a-4863-9856-0e0ba7fdf982"/>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Communication_Status" minOccurs="0"/>
                <xsd:element ref="ns2:g91c59fb10974fa1a03160ad8386f0f4" minOccurs="0"/>
                <xsd:element ref="ns4:DLCPolicyLabelClientValue" minOccurs="0"/>
                <xsd:element ref="ns4:DLCPolicyLabelLock" minOccurs="0"/>
                <xsd:element ref="ns5:MediaServiceMetadata" minOccurs="0"/>
                <xsd:element ref="ns5:MediaServiceFastMetadata" minOccurs="0"/>
                <xsd:element ref="ns6:SharedWithUsers" minOccurs="0"/>
                <xsd:element ref="ns6:SharedWithDetails" minOccurs="0"/>
                <xsd:element ref="ns5:MediaServiceAutoKeyPoints" minOccurs="0"/>
                <xsd:element ref="ns5:MediaServiceKeyPoints" minOccurs="0"/>
                <xsd:element ref="ns1:_dlc_Exempt" minOccurs="0"/>
                <xsd:element ref="ns4:DLCPolicyLabelValue" minOccurs="0"/>
                <xsd:element ref="ns5:MediaLengthInSeconds" minOccurs="0"/>
                <xsd:element ref="ns5:MediaServiceDateTaken" minOccurs="0"/>
                <xsd:element ref="ns2:j35b1896e94e460a9a7a6eae2bd2e5cd"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Communication_Status" ma:index="19" nillable="true" ma:displayName="Communication_Status" ma:default="Started" ma:format="Dropdown" ma:internalName="Communication_Status">
      <xsd:simpleType>
        <xsd:restriction base="dms:Choice">
          <xsd:enumeration value="Started"/>
          <xsd:enumeration value="Draft"/>
          <xsd:enumeration value="Under Review"/>
          <xsd:enumeration value="Final"/>
          <xsd:enumeration value="Published"/>
          <xsd:enumeration value="Retired"/>
        </xsd:restriction>
      </xsd:simpleType>
    </xsd:element>
    <xsd:element name="g91c59fb10974fa1a03160ad8386f0f4" ma:index="20"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j35b1896e94e460a9a7a6eae2bd2e5cd" ma:index="35" ma:taxonomy="true" ma:internalName="j35b1896e94e460a9a7a6eae2bd2e5cd" ma:taxonomyFieldName="Records_x0020_Class_x0020_Comms_x0020_Internal" ma:displayName="Classification" ma:default="" ma:fieldId="{335b1896-e94e-460a-9a7a-6eae2bd2e5cd}" ma:sspId="797aeec6-0273-40f2-ab3e-beee73212332" ma:termSetId="4258747f-0974-48f0-ac10-46f208a52cd4" ma:anchorId="f16bade8-fd9d-432f-bac8-efe6d11071dd"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186c7b-6b66-4385-992d-c337bb8a7c45" elementFormDefault="qualified">
    <xsd:import namespace="http://schemas.microsoft.com/office/2006/documentManagement/types"/>
    <xsd:import namespace="http://schemas.microsoft.com/office/infopath/2007/PartnerControls"/>
    <xsd:element name="DLCPolicyLabelClientValue" ma:index="2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3"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c7e4e1-f75d-44f5-a5d1-b44f43c3dbc6"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MediaLengthInSeconds" ma:index="32" nillable="true" ma:displayName="MediaLengthInSeconds" ma:hidden="true" ma:internalName="MediaLengthInSeconds" ma:readOnly="true">
      <xsd:simpleType>
        <xsd:restriction base="dms:Unknown"/>
      </xsd:simpleType>
    </xsd:element>
    <xsd:element name="MediaServiceDateTaken" ma:index="33" nillable="true" ma:displayName="MediaServiceDateTaken" ma:hidden="true" ma:internalName="MediaServiceDateTaken"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09706e-421a-4863-9856-0e0ba7fdf982" elementFormDefault="qualified">
    <xsd:import namespace="http://schemas.microsoft.com/office/2006/documentManagement/types"/>
    <xsd:import namespace="http://schemas.microsoft.com/office/infopath/2007/PartnerControls"/>
    <xsd:element name="SharedWithUsers" ma:index="2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0327781-0B8F-43C7-8E98-0F658B6AF7B5}">
  <ds:schemaRefs>
    <ds:schemaRef ds:uri="office.server.policy"/>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809706e-421a-4863-9856-0e0ba7fdf982"/>
    <ds:schemaRef ds:uri="9fd47c19-1c4a-4d7d-b342-c10cef269344"/>
    <ds:schemaRef ds:uri="05186c7b-6b66-4385-992d-c337bb8a7c45"/>
    <ds:schemaRef ds:uri="a5f32de4-e402-4188-b034-e71ca7d22e54"/>
  </ds:schemaRefs>
</ds:datastoreItem>
</file>

<file path=customXml/itemProps4.xml><?xml version="1.0" encoding="utf-8"?>
<ds:datastoreItem xmlns:ds="http://schemas.openxmlformats.org/officeDocument/2006/customXml" ds:itemID="{5F14D139-BAF4-4279-A6AC-FB7FEB267AE0}">
  <ds:schemaRefs>
    <ds:schemaRef ds:uri="microsoft.office.server.policy.changes"/>
  </ds:schemaRefs>
</ds:datastoreItem>
</file>

<file path=customXml/itemProps5.xml><?xml version="1.0" encoding="utf-8"?>
<ds:datastoreItem xmlns:ds="http://schemas.openxmlformats.org/officeDocument/2006/customXml" ds:itemID="{0315805D-322A-43ED-AD96-0AF3128992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186c7b-6b66-4385-992d-c337bb8a7c45"/>
    <ds:schemaRef ds:uri="c9c7e4e1-f75d-44f5-a5d1-b44f43c3dbc6"/>
    <ds:schemaRef ds:uri="9809706e-421a-4863-9856-0e0ba7fdf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5BF9058-E0E1-48D3-B62D-E25529C53482}">
  <ds:schemaRefs>
    <ds:schemaRef ds:uri="http://schemas.microsoft.com/sharepoint/event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9.xml><?xml version="1.0" encoding="utf-8"?>
<ds:datastoreItem xmlns:ds="http://schemas.openxmlformats.org/officeDocument/2006/customXml" ds:itemID="{AD5BB78A-9151-4587-A074-BA00458DF09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38</TotalTime>
  <Pages>7</Pages>
  <Words>3204</Words>
  <Characters>18266</Characters>
  <Application>Microsoft Office Word</Application>
  <DocSecurity>0</DocSecurity>
  <Lines>152</Lines>
  <Paragraphs>42</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21428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Elizabeth J Baxendale (DEECA)</cp:lastModifiedBy>
  <cp:revision>53</cp:revision>
  <cp:lastPrinted>2022-06-17T19:14:00Z</cp:lastPrinted>
  <dcterms:created xsi:type="dcterms:W3CDTF">2024-05-05T23:01:00Z</dcterms:created>
  <dcterms:modified xsi:type="dcterms:W3CDTF">2026-07-10T05:32:00Z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0x0101009298E819CE1EBB4F8D2096B3E0F0C29108002482E8D54C3EEF4BB077D367737C5E20</vt:lpwstr>
  </property>
  <property fmtid="{D5CDD505-2E9C-101B-9397-08002B2CF9AE}" pid="5" name="MediaServiceImageTags">
    <vt:lpwstr/>
  </property>
  <property fmtid="{D5CDD505-2E9C-101B-9397-08002B2CF9AE}" pid="6" name="Dissemination Limiting Marker">
    <vt:lpwstr>2;#FOUO|955eb6fc-b35a-4808-8aa5-31e514fa3f26</vt:lpwstr>
  </property>
  <property fmtid="{D5CDD505-2E9C-101B-9397-08002B2CF9AE}" pid="7" name="Security Classification">
    <vt:lpwstr>3;#Unclassified|7fa379f4-4aba-4692-ab80-7d39d3a23cf4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_dlc_DocIdItemGuid">
    <vt:lpwstr>df3eb226-593e-42f0-a11d-5441958bcb22</vt:lpwstr>
  </property>
  <property fmtid="{D5CDD505-2E9C-101B-9397-08002B2CF9AE}" pid="54" name="Records Class Comms Internal">
    <vt:lpwstr>273;#Action List|8b273d16-106f-4111-b01a-538ea6238ae2</vt:lpwstr>
  </property>
  <property fmtid="{D5CDD505-2E9C-101B-9397-08002B2CF9AE}" pid="55" name="Records_x0020_Class_x0020_Comms_x0020_Internal">
    <vt:lpwstr>273;#Action List|8b273d16-106f-4111-b01a-538ea6238ae2</vt:lpwstr>
  </property>
  <property fmtid="{D5CDD505-2E9C-101B-9397-08002B2CF9AE}" pid="56" name="Security_x0020_Classification">
    <vt:lpwstr>3;#Unclassified|7fa379f4-4aba-4692-ab80-7d39d3a23cf4</vt:lpwstr>
  </property>
  <property fmtid="{D5CDD505-2E9C-101B-9397-08002B2CF9AE}" pid="57" name="Department_x0020_Document_x0020_Type">
    <vt:lpwstr/>
  </property>
  <property fmtid="{D5CDD505-2E9C-101B-9397-08002B2CF9AE}" pid="58" name="Dissemination_x0020_Limiting_x0020_Marker">
    <vt:lpwstr>2;#FOUO|955eb6fc-b35a-4808-8aa5-31e514fa3f26</vt:lpwstr>
  </property>
</Properties>
</file>