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75B34716" w:rsidR="00254F12" w:rsidRPr="00862057" w:rsidRDefault="00527ACC"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1839EA">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5E3E5C82">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41CF5C3"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FC7C786">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842A52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87193DE">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E4DC454">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D5A55F"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1ECCFE"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EB2E59"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0BF64FD"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6CB2A3E5">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6E00033E" w:rsidR="00495B3B" w:rsidRPr="00495B3B" w:rsidRDefault="003B1A85" w:rsidP="00495B3B">
            <w:pPr>
              <w:spacing w:before="0" w:after="0"/>
              <w:ind w:left="57" w:right="-450"/>
              <w:rPr>
                <w:rFonts w:ascii="Arial" w:hAnsi="Arial" w:cs="Arial"/>
                <w:color w:val="363534"/>
                <w:szCs w:val="22"/>
              </w:rPr>
            </w:pPr>
            <w:r>
              <w:rPr>
                <w:rFonts w:ascii="Arial" w:hAnsi="Arial" w:cs="Arial"/>
                <w:color w:val="363534"/>
                <w:szCs w:val="22"/>
              </w:rPr>
              <w:t>Service Delivery Officer</w:t>
            </w:r>
            <w:r w:rsidR="00066E31">
              <w:rPr>
                <w:rFonts w:ascii="Arial" w:hAnsi="Arial" w:cs="Arial"/>
                <w:color w:val="363534"/>
                <w:szCs w:val="22"/>
              </w:rPr>
              <w:t xml:space="preserve"> (Ballarat)</w:t>
            </w:r>
          </w:p>
        </w:tc>
      </w:tr>
      <w:tr w:rsidR="00495B3B" w:rsidRPr="00495B3B" w14:paraId="5F8F815C" w14:textId="77777777" w:rsidTr="6CB2A3E5">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73DEDD5B" w:rsidR="00495B3B" w:rsidRPr="00495B3B" w:rsidRDefault="00B213B6" w:rsidP="00B213B6">
            <w:pPr>
              <w:spacing w:before="0" w:after="0"/>
              <w:ind w:right="-450"/>
              <w:rPr>
                <w:rFonts w:ascii="Arial" w:hAnsi="Arial" w:cs="Arial"/>
                <w:color w:val="363534"/>
              </w:rPr>
            </w:pPr>
            <w:r>
              <w:rPr>
                <w:rFonts w:ascii="Arial" w:hAnsi="Arial" w:cs="Arial"/>
                <w:color w:val="363534"/>
              </w:rPr>
              <w:t xml:space="preserve"> 50968294</w:t>
            </w:r>
          </w:p>
        </w:tc>
      </w:tr>
      <w:tr w:rsidR="00495B3B" w:rsidRPr="00495B3B" w14:paraId="6052E497" w14:textId="77777777" w:rsidTr="6CB2A3E5">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4155C075" w:rsidR="00495B3B" w:rsidRPr="00495B3B" w:rsidRDefault="003B1A85"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1839EA">
              <w:rPr>
                <w:rFonts w:ascii="Arial" w:hAnsi="Arial" w:cs="Arial"/>
                <w:color w:val="363534"/>
                <w:szCs w:val="22"/>
              </w:rPr>
              <w:t xml:space="preserve">Grade </w:t>
            </w:r>
            <w:r>
              <w:rPr>
                <w:rFonts w:ascii="Arial" w:hAnsi="Arial" w:cs="Arial"/>
                <w:color w:val="363534"/>
                <w:szCs w:val="22"/>
              </w:rPr>
              <w:t>3</w:t>
            </w:r>
          </w:p>
        </w:tc>
      </w:tr>
      <w:tr w:rsidR="00495B3B" w:rsidRPr="00495B3B" w14:paraId="513E600D" w14:textId="77777777" w:rsidTr="6CB2A3E5">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4A8AB426" w:rsidR="00495B3B" w:rsidRPr="00495B3B" w:rsidRDefault="001839EA" w:rsidP="00495B3B">
            <w:pPr>
              <w:spacing w:before="0" w:after="0"/>
              <w:ind w:left="57" w:right="-450"/>
              <w:rPr>
                <w:rFonts w:ascii="Arial" w:hAnsi="Arial" w:cs="Arial"/>
                <w:color w:val="363534"/>
                <w:szCs w:val="22"/>
              </w:rPr>
            </w:pPr>
            <w:r w:rsidRPr="001839EA">
              <w:rPr>
                <w:rFonts w:ascii="Arial" w:hAnsi="Arial" w:cs="Arial"/>
                <w:color w:val="363534"/>
                <w:szCs w:val="22"/>
              </w:rPr>
              <w:t xml:space="preserve">$81,496 </w:t>
            </w:r>
            <w:r w:rsidR="003E0A1A">
              <w:rPr>
                <w:rFonts w:ascii="Arial" w:hAnsi="Arial" w:cs="Arial"/>
                <w:color w:val="363534"/>
                <w:szCs w:val="22"/>
              </w:rPr>
              <w:t xml:space="preserve">- </w:t>
            </w:r>
            <w:r w:rsidRPr="001839EA">
              <w:rPr>
                <w:rFonts w:ascii="Arial" w:hAnsi="Arial" w:cs="Arial"/>
                <w:color w:val="363534"/>
                <w:szCs w:val="22"/>
              </w:rPr>
              <w:t>$98,955</w:t>
            </w:r>
            <w:r>
              <w:rPr>
                <w:rFonts w:ascii="Arial" w:hAnsi="Arial" w:cs="Arial"/>
                <w:color w:val="363534"/>
                <w:szCs w:val="22"/>
              </w:rPr>
              <w:t xml:space="preserve"> plus superannuation </w:t>
            </w:r>
          </w:p>
        </w:tc>
      </w:tr>
      <w:tr w:rsidR="00495B3B" w:rsidRPr="00495B3B" w14:paraId="2A722203" w14:textId="77777777" w:rsidTr="6CB2A3E5">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4748BC64"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6CB2A3E5">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6CB2A3E5">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0ABDCCCE" w:rsidR="00495B3B" w:rsidRPr="00495B3B" w:rsidRDefault="003E0A1A" w:rsidP="00495B3B">
            <w:pPr>
              <w:spacing w:before="0" w:after="0"/>
              <w:ind w:left="57" w:right="-450"/>
              <w:rPr>
                <w:rFonts w:ascii="Arial" w:hAnsi="Arial" w:cs="Arial"/>
                <w:color w:val="363534"/>
                <w:szCs w:val="22"/>
              </w:rPr>
            </w:pPr>
            <w:r>
              <w:rPr>
                <w:rFonts w:ascii="Arial" w:hAnsi="Arial" w:cs="Arial"/>
                <w:color w:val="363534"/>
                <w:szCs w:val="22"/>
              </w:rPr>
              <w:t>DEECA Regions</w:t>
            </w:r>
            <w:r w:rsidR="001839EA">
              <w:rPr>
                <w:rFonts w:ascii="Arial" w:hAnsi="Arial" w:cs="Arial"/>
                <w:color w:val="363534"/>
                <w:szCs w:val="22"/>
              </w:rPr>
              <w:t>; O</w:t>
            </w:r>
            <w:r>
              <w:rPr>
                <w:rFonts w:ascii="Arial" w:hAnsi="Arial" w:cs="Arial"/>
                <w:color w:val="363534"/>
                <w:szCs w:val="22"/>
              </w:rPr>
              <w:t>ffice of the Executive Director</w:t>
            </w:r>
            <w:r w:rsidR="001839EA">
              <w:rPr>
                <w:rFonts w:ascii="Arial" w:hAnsi="Arial" w:cs="Arial"/>
                <w:color w:val="363534"/>
                <w:szCs w:val="22"/>
              </w:rPr>
              <w:t xml:space="preserve">, DEECA Regions </w:t>
            </w:r>
          </w:p>
        </w:tc>
      </w:tr>
      <w:tr w:rsidR="00495B3B" w:rsidRPr="00495B3B" w14:paraId="37A0D7CE" w14:textId="77777777" w:rsidTr="6CB2A3E5">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29ACFC1" w14:textId="261F5751" w:rsidR="001F2034" w:rsidRDefault="001F2034" w:rsidP="00495B3B">
            <w:pPr>
              <w:spacing w:before="0" w:after="0"/>
              <w:ind w:left="57" w:right="-450"/>
              <w:rPr>
                <w:rFonts w:ascii="Arial" w:hAnsi="Arial" w:cs="Arial"/>
                <w:color w:val="363534"/>
              </w:rPr>
            </w:pPr>
            <w:r w:rsidRPr="009A5C39">
              <w:rPr>
                <w:rFonts w:ascii="Arial" w:hAnsi="Arial" w:cs="Arial"/>
                <w:color w:val="363534"/>
              </w:rPr>
              <w:t>Ba</w:t>
            </w:r>
            <w:r w:rsidR="2F53D1D3" w:rsidRPr="009A5C39">
              <w:rPr>
                <w:rFonts w:ascii="Arial" w:hAnsi="Arial" w:cs="Arial"/>
                <w:color w:val="363534"/>
              </w:rPr>
              <w:t>llarat</w:t>
            </w:r>
          </w:p>
          <w:p w14:paraId="3B7CA3B3" w14:textId="19A24E19"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6B54A7">
              <w:rPr>
                <w:rFonts w:ascii="Arial" w:hAnsi="Arial" w:cs="Arial"/>
                <w:color w:val="363534"/>
                <w:szCs w:val="22"/>
              </w:rPr>
              <w:fldChar w:fldCharType="begin">
                <w:ffData>
                  <w:name w:val=""/>
                  <w:enabled/>
                  <w:calcOnExit w:val="0"/>
                  <w:checkBox>
                    <w:size w:val="26"/>
                    <w:default w:val="0"/>
                  </w:checkBox>
                </w:ffData>
              </w:fldChar>
            </w:r>
            <w:r w:rsidR="006B54A7">
              <w:rPr>
                <w:rFonts w:ascii="Arial" w:hAnsi="Arial" w:cs="Arial"/>
                <w:color w:val="363534"/>
                <w:szCs w:val="22"/>
              </w:rPr>
              <w:instrText xml:space="preserve"> FORMCHECKBOX </w:instrText>
            </w:r>
            <w:r w:rsidR="006B54A7">
              <w:rPr>
                <w:rFonts w:ascii="Arial" w:hAnsi="Arial" w:cs="Arial"/>
                <w:color w:val="363534"/>
                <w:szCs w:val="22"/>
              </w:rPr>
            </w:r>
            <w:r w:rsidR="006B54A7">
              <w:rPr>
                <w:rFonts w:ascii="Arial" w:hAnsi="Arial" w:cs="Arial"/>
                <w:color w:val="363534"/>
                <w:szCs w:val="22"/>
              </w:rPr>
              <w:fldChar w:fldCharType="separate"/>
            </w:r>
            <w:r w:rsidR="006B54A7">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006B54A7">
              <w:rPr>
                <w:rFonts w:ascii="Arial" w:hAnsi="Arial" w:cs="Arial"/>
                <w:color w:val="363534"/>
                <w:szCs w:val="22"/>
              </w:rPr>
              <w:fldChar w:fldCharType="begin">
                <w:ffData>
                  <w:name w:val=""/>
                  <w:enabled/>
                  <w:calcOnExit w:val="0"/>
                  <w:checkBox>
                    <w:size w:val="26"/>
                    <w:default w:val="1"/>
                  </w:checkBox>
                </w:ffData>
              </w:fldChar>
            </w:r>
            <w:r w:rsidR="006B54A7">
              <w:rPr>
                <w:rFonts w:ascii="Arial" w:hAnsi="Arial" w:cs="Arial"/>
                <w:color w:val="363534"/>
                <w:szCs w:val="22"/>
              </w:rPr>
              <w:instrText xml:space="preserve"> FORMCHECKBOX </w:instrText>
            </w:r>
            <w:r w:rsidR="006B54A7">
              <w:rPr>
                <w:rFonts w:ascii="Arial" w:hAnsi="Arial" w:cs="Arial"/>
                <w:color w:val="363534"/>
                <w:szCs w:val="22"/>
              </w:rPr>
            </w:r>
            <w:r w:rsidR="006B54A7">
              <w:rPr>
                <w:rFonts w:ascii="Arial" w:hAnsi="Arial" w:cs="Arial"/>
                <w:color w:val="363534"/>
                <w:szCs w:val="22"/>
              </w:rPr>
              <w:fldChar w:fldCharType="separate"/>
            </w:r>
            <w:r w:rsidR="006B54A7">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6CB2A3E5">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62A46AAD" w:rsidR="00495B3B" w:rsidRPr="00495B3B" w:rsidRDefault="00774B57"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Team Leader Service Delivery</w:t>
            </w:r>
            <w:r w:rsidR="00495B3B" w:rsidRPr="00495B3B">
              <w:rPr>
                <w:rFonts w:ascii="Arial" w:hAnsi="Arial" w:cs="Arial"/>
                <w:color w:val="363534"/>
                <w:szCs w:val="22"/>
              </w:rPr>
              <w:tab/>
            </w:r>
          </w:p>
        </w:tc>
      </w:tr>
      <w:tr w:rsidR="00495B3B" w:rsidRPr="00495B3B" w14:paraId="35F6D00F" w14:textId="77777777" w:rsidTr="6CB2A3E5">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530A414D"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FA5AC9">
              <w:rPr>
                <w:rFonts w:ascii="Arial" w:hAnsi="Arial" w:cs="Arial"/>
                <w:color w:val="363534"/>
                <w:szCs w:val="22"/>
              </w:rPr>
              <w:fldChar w:fldCharType="begin">
                <w:ffData>
                  <w:name w:val=""/>
                  <w:enabled/>
                  <w:calcOnExit w:val="0"/>
                  <w:checkBox>
                    <w:size w:val="26"/>
                    <w:default w:val="1"/>
                  </w:checkBox>
                </w:ffData>
              </w:fldChar>
            </w:r>
            <w:r w:rsidR="00FA5AC9">
              <w:rPr>
                <w:rFonts w:ascii="Arial" w:hAnsi="Arial" w:cs="Arial"/>
                <w:color w:val="363534"/>
                <w:szCs w:val="22"/>
              </w:rPr>
              <w:instrText xml:space="preserve"> FORMCHECKBOX </w:instrText>
            </w:r>
            <w:r w:rsidR="00FA5AC9">
              <w:rPr>
                <w:rFonts w:ascii="Arial" w:hAnsi="Arial" w:cs="Arial"/>
                <w:color w:val="363534"/>
                <w:szCs w:val="22"/>
              </w:rPr>
            </w:r>
            <w:r w:rsidR="00FA5AC9">
              <w:rPr>
                <w:rFonts w:ascii="Arial" w:hAnsi="Arial" w:cs="Arial"/>
                <w:color w:val="363534"/>
                <w:szCs w:val="22"/>
              </w:rPr>
              <w:fldChar w:fldCharType="separate"/>
            </w:r>
            <w:r w:rsidR="00FA5AC9">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6CB2A3E5">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7311A9F1" w:rsidR="00495B3B" w:rsidRPr="00495B3B" w:rsidRDefault="001839EA" w:rsidP="00495B3B">
            <w:pPr>
              <w:spacing w:before="0" w:after="0"/>
              <w:ind w:left="57" w:right="-450"/>
              <w:rPr>
                <w:rFonts w:ascii="Arial" w:hAnsi="Arial" w:cs="Arial"/>
                <w:color w:val="363534"/>
                <w:szCs w:val="22"/>
              </w:rPr>
            </w:pPr>
            <w:r w:rsidRPr="001839EA">
              <w:rPr>
                <w:rFonts w:ascii="Arial" w:hAnsi="Arial" w:cs="Arial"/>
                <w:color w:val="363534"/>
                <w:szCs w:val="22"/>
              </w:rPr>
              <w:t>Stew Moors</w:t>
            </w:r>
            <w:r>
              <w:rPr>
                <w:rFonts w:ascii="Arial" w:hAnsi="Arial" w:cs="Arial"/>
                <w:color w:val="363534"/>
                <w:szCs w:val="22"/>
              </w:rPr>
              <w:t xml:space="preserve"> on </w:t>
            </w:r>
            <w:r w:rsidRPr="001839EA">
              <w:rPr>
                <w:rFonts w:ascii="Arial" w:hAnsi="Arial" w:cs="Arial"/>
                <w:color w:val="363534"/>
                <w:szCs w:val="22"/>
              </w:rPr>
              <w:t>0438</w:t>
            </w:r>
            <w:r>
              <w:rPr>
                <w:rFonts w:ascii="Arial" w:hAnsi="Arial" w:cs="Arial"/>
                <w:color w:val="363534"/>
                <w:szCs w:val="22"/>
              </w:rPr>
              <w:t xml:space="preserve"> </w:t>
            </w:r>
            <w:r w:rsidRPr="001839EA">
              <w:rPr>
                <w:rFonts w:ascii="Arial" w:hAnsi="Arial" w:cs="Arial"/>
                <w:color w:val="363534"/>
                <w:szCs w:val="22"/>
              </w:rPr>
              <w:t>975</w:t>
            </w:r>
            <w:r>
              <w:rPr>
                <w:rFonts w:ascii="Arial" w:hAnsi="Arial" w:cs="Arial"/>
                <w:color w:val="363534"/>
                <w:szCs w:val="22"/>
              </w:rPr>
              <w:t xml:space="preserve"> </w:t>
            </w:r>
            <w:r w:rsidRPr="001839EA">
              <w:rPr>
                <w:rFonts w:ascii="Arial" w:hAnsi="Arial" w:cs="Arial"/>
                <w:color w:val="363534"/>
                <w:szCs w:val="22"/>
              </w:rPr>
              <w:t>353</w:t>
            </w:r>
            <w:r>
              <w:rPr>
                <w:rFonts w:ascii="Arial" w:hAnsi="Arial" w:cs="Arial"/>
                <w:color w:val="363534"/>
                <w:szCs w:val="22"/>
              </w:rPr>
              <w:t xml:space="preserve"> OR </w:t>
            </w:r>
            <w:hyperlink r:id="rId31" w:history="1">
              <w:r w:rsidRPr="005E2E9F">
                <w:rPr>
                  <w:rStyle w:val="Hyperlink"/>
                  <w:rFonts w:ascii="Arial" w:hAnsi="Arial" w:cs="Arial"/>
                  <w:szCs w:val="22"/>
                </w:rPr>
                <w:t>stew.moors@deeca.vic.gov.au</w:t>
              </w:r>
            </w:hyperlink>
            <w:r>
              <w:rPr>
                <w:rFonts w:ascii="Arial" w:hAnsi="Arial" w:cs="Arial"/>
                <w:color w:val="363534"/>
                <w:szCs w:val="22"/>
              </w:rPr>
              <w:t xml:space="preserve">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6999C6D" w14:textId="4FF30920" w:rsidR="00EC4594" w:rsidRDefault="00EC4594" w:rsidP="00495B3B">
      <w:pPr>
        <w:keepNext/>
        <w:spacing w:line="240" w:lineRule="auto"/>
        <w:rPr>
          <w:rFonts w:ascii="Arial" w:hAnsi="Arial" w:cs="Arial"/>
          <w:noProof/>
          <w:color w:val="363534"/>
          <w:szCs w:val="22"/>
          <w:lang w:eastAsia="zh-CN"/>
        </w:rPr>
      </w:pPr>
      <w:r w:rsidRPr="00EC4594">
        <w:rPr>
          <w:rFonts w:ascii="Arial" w:hAnsi="Arial" w:cs="Arial"/>
          <w:noProof/>
          <w:color w:val="363534"/>
          <w:szCs w:val="22"/>
          <w:lang w:eastAsia="zh-CN"/>
        </w:rPr>
        <w:t>The Service Delivery Officer will provide internal and external customer service, corporate, administrative and business support relevant to the site and region and lead a climate of service excellence across DEECA Regions Division. The role requires outstanding and demonstrated site leadership and the ability to navigate a changing organisational context in an agile and fast paced operating environment.​</w:t>
      </w:r>
    </w:p>
    <w:p w14:paraId="1B3F576A" w14:textId="33EBC2B6"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1D93E619" w:rsidR="00F00D50" w:rsidRDefault="00F00D50" w:rsidP="00F00D50">
      <w:r>
        <w:t>Through its network of region</w:t>
      </w:r>
      <w:r w:rsidR="002D1FC8">
        <w:t>s</w:t>
      </w:r>
      <w:r w:rsidR="00937AE7">
        <w:t>,</w:t>
      </w:r>
      <w:r w:rsidR="002D1FC8">
        <w:t xml:space="preserve"> </w:t>
      </w:r>
      <w:r>
        <w:t xml:space="preserve">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6EBC83B2" w:rsidR="00F00D50" w:rsidRDefault="00F00D50" w:rsidP="00F00D50">
      <w:pPr>
        <w:rPr>
          <w:b/>
          <w:bCs/>
          <w:color w:val="FF0000"/>
        </w:rPr>
      </w:pPr>
      <w:r w:rsidRPr="00F00D50">
        <w:rPr>
          <w:b/>
          <w:bCs/>
        </w:rPr>
        <w:t>The Division</w:t>
      </w:r>
      <w:r w:rsidR="0021553F">
        <w:rPr>
          <w:b/>
          <w:bCs/>
        </w:rPr>
        <w:t xml:space="preserve"> </w:t>
      </w:r>
    </w:p>
    <w:p w14:paraId="350A9696" w14:textId="77777777" w:rsidR="0022707D" w:rsidRPr="0022707D" w:rsidRDefault="0022707D" w:rsidP="0022707D">
      <w:pPr>
        <w:rPr>
          <w:rFonts w:ascii="Arial" w:hAnsi="Arial" w:cs="Arial"/>
        </w:rPr>
      </w:pPr>
      <w:r w:rsidRPr="0022707D">
        <w:rPr>
          <w:rFonts w:ascii="Arial" w:hAnsi="Arial" w:cs="Arial"/>
        </w:rPr>
        <w:t>DEECA Regions Division enables government priorities by delivering integrated, place-based programs, projects and regional services to stakeholders and community on behalf of DEECA.   </w:t>
      </w:r>
    </w:p>
    <w:p w14:paraId="723FD361" w14:textId="77777777" w:rsidR="0022707D" w:rsidRPr="0022707D" w:rsidRDefault="0022707D" w:rsidP="0022707D">
      <w:pPr>
        <w:rPr>
          <w:rFonts w:ascii="Arial" w:hAnsi="Arial" w:cs="Arial"/>
        </w:rPr>
      </w:pPr>
      <w:r w:rsidRPr="0022707D">
        <w:rPr>
          <w:rFonts w:ascii="Arial" w:hAnsi="Arial" w:cs="Arial"/>
        </w:rPr>
        <w:t>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159D16BE" w14:textId="77777777" w:rsidR="0022707D" w:rsidRPr="0022707D" w:rsidRDefault="0022707D" w:rsidP="0022707D">
      <w:pPr>
        <w:rPr>
          <w:rFonts w:ascii="Arial" w:hAnsi="Arial" w:cs="Arial"/>
        </w:rPr>
      </w:pPr>
      <w:r w:rsidRPr="0022707D">
        <w:rPr>
          <w:rFonts w:ascii="Arial" w:hAnsi="Arial" w:cs="Arial"/>
        </w:rPr>
        <w:t>The Division includes two core teams in each region overseeing public land services and strategic stakeholder partnerships at place and seven statewide portfolios: </w:t>
      </w:r>
    </w:p>
    <w:p w14:paraId="467E3D15" w14:textId="77777777" w:rsidR="0022707D" w:rsidRPr="0022707D" w:rsidRDefault="0022707D" w:rsidP="002D1FC8">
      <w:pPr>
        <w:numPr>
          <w:ilvl w:val="0"/>
          <w:numId w:val="21"/>
        </w:numPr>
        <w:rPr>
          <w:rFonts w:ascii="Arial" w:hAnsi="Arial" w:cs="Arial"/>
        </w:rPr>
      </w:pPr>
      <w:r w:rsidRPr="0022707D">
        <w:rPr>
          <w:rFonts w:ascii="Arial" w:hAnsi="Arial" w:cs="Arial"/>
        </w:rPr>
        <w:t>Wildlife and Landscape Protection (led by Gippsland Region)  </w:t>
      </w:r>
    </w:p>
    <w:p w14:paraId="73FA2219" w14:textId="77777777" w:rsidR="0022707D" w:rsidRPr="0022707D" w:rsidRDefault="0022707D" w:rsidP="002D1FC8">
      <w:pPr>
        <w:numPr>
          <w:ilvl w:val="0"/>
          <w:numId w:val="22"/>
        </w:numPr>
        <w:rPr>
          <w:rFonts w:ascii="Arial" w:hAnsi="Arial" w:cs="Arial"/>
        </w:rPr>
      </w:pPr>
      <w:r w:rsidRPr="0022707D">
        <w:rPr>
          <w:rFonts w:ascii="Arial" w:hAnsi="Arial" w:cs="Arial"/>
        </w:rPr>
        <w:t>Biodiversity Impact Assessment (led by Loddon Mallee Region) </w:t>
      </w:r>
    </w:p>
    <w:p w14:paraId="5DFB0042" w14:textId="77777777" w:rsidR="0022707D" w:rsidRPr="0022707D" w:rsidRDefault="0022707D" w:rsidP="002D1FC8">
      <w:pPr>
        <w:numPr>
          <w:ilvl w:val="0"/>
          <w:numId w:val="23"/>
        </w:numPr>
        <w:rPr>
          <w:rFonts w:ascii="Arial" w:hAnsi="Arial" w:cs="Arial"/>
        </w:rPr>
      </w:pPr>
      <w:r w:rsidRPr="0022707D">
        <w:rPr>
          <w:rFonts w:ascii="Arial" w:hAnsi="Arial" w:cs="Arial"/>
        </w:rPr>
        <w:t>Land Management (led by Hume Region)  </w:t>
      </w:r>
    </w:p>
    <w:p w14:paraId="0145C277" w14:textId="77777777" w:rsidR="0022707D" w:rsidRPr="0022707D" w:rsidRDefault="0022707D" w:rsidP="002D1FC8">
      <w:pPr>
        <w:numPr>
          <w:ilvl w:val="0"/>
          <w:numId w:val="24"/>
        </w:numPr>
        <w:rPr>
          <w:rFonts w:ascii="Arial" w:hAnsi="Arial" w:cs="Arial"/>
        </w:rPr>
      </w:pPr>
      <w:r w:rsidRPr="0022707D">
        <w:rPr>
          <w:rFonts w:ascii="Arial" w:hAnsi="Arial" w:cs="Arial"/>
        </w:rPr>
        <w:t>Planning and Environmental Assessment (led by Port Phillip Region)  </w:t>
      </w:r>
    </w:p>
    <w:p w14:paraId="6C420494" w14:textId="77777777" w:rsidR="0022707D" w:rsidRPr="0022707D" w:rsidRDefault="0022707D" w:rsidP="002D1FC8">
      <w:pPr>
        <w:numPr>
          <w:ilvl w:val="0"/>
          <w:numId w:val="25"/>
        </w:numPr>
        <w:rPr>
          <w:rFonts w:ascii="Arial" w:hAnsi="Arial" w:cs="Arial"/>
        </w:rPr>
      </w:pPr>
      <w:r w:rsidRPr="0022707D">
        <w:rPr>
          <w:rFonts w:ascii="Arial" w:hAnsi="Arial" w:cs="Arial"/>
        </w:rPr>
        <w:t>Environmental Investments and Programs (led by Grampians Region)  </w:t>
      </w:r>
    </w:p>
    <w:p w14:paraId="3BB68832" w14:textId="77777777" w:rsidR="0022707D" w:rsidRPr="0022707D" w:rsidRDefault="0022707D" w:rsidP="002D1FC8">
      <w:pPr>
        <w:numPr>
          <w:ilvl w:val="0"/>
          <w:numId w:val="26"/>
        </w:numPr>
        <w:rPr>
          <w:rFonts w:ascii="Arial" w:hAnsi="Arial" w:cs="Arial"/>
        </w:rPr>
      </w:pPr>
      <w:r w:rsidRPr="0022707D">
        <w:rPr>
          <w:rFonts w:ascii="Arial" w:hAnsi="Arial" w:cs="Arial"/>
        </w:rPr>
        <w:t>DEECA Recovery Coordination and Coastal Operations (led by Barwon South West Region)  </w:t>
      </w:r>
    </w:p>
    <w:p w14:paraId="6493B0DE" w14:textId="77777777" w:rsidR="0022707D" w:rsidRPr="0022707D" w:rsidRDefault="0022707D" w:rsidP="002D1FC8">
      <w:pPr>
        <w:numPr>
          <w:ilvl w:val="0"/>
          <w:numId w:val="27"/>
        </w:numPr>
        <w:rPr>
          <w:rFonts w:ascii="Arial" w:hAnsi="Arial" w:cs="Arial"/>
        </w:rPr>
      </w:pPr>
      <w:r w:rsidRPr="0022707D">
        <w:rPr>
          <w:rFonts w:ascii="Arial" w:hAnsi="Arial" w:cs="Arial"/>
          <w:lang w:val="en-US"/>
        </w:rPr>
        <w:t>Strategy and Service Delivery</w:t>
      </w:r>
      <w:r w:rsidRPr="0022707D">
        <w:rPr>
          <w:rFonts w:ascii="Arial" w:hAnsi="Arial" w:cs="Arial"/>
        </w:rPr>
        <w:t xml:space="preserve"> (led by the Office of the Executive Director DEECA Regions) </w:t>
      </w:r>
    </w:p>
    <w:p w14:paraId="65F545C3" w14:textId="59CEE484" w:rsidR="00B11647" w:rsidRDefault="0022707D" w:rsidP="00B11647">
      <w:pPr>
        <w:rPr>
          <w:rFonts w:ascii="Arial" w:hAnsi="Arial" w:cs="Arial"/>
          <w:b/>
          <w:bCs/>
        </w:rPr>
      </w:pPr>
      <w:r>
        <w:rPr>
          <w:rFonts w:ascii="Arial" w:hAnsi="Arial" w:cs="Arial"/>
          <w:b/>
          <w:bCs/>
        </w:rPr>
        <w:t>The Branch</w:t>
      </w:r>
    </w:p>
    <w:p w14:paraId="68617ADA" w14:textId="77777777" w:rsidR="00937AE7" w:rsidRPr="007C24B3" w:rsidRDefault="00937AE7" w:rsidP="00937AE7">
      <w:pPr>
        <w:spacing w:before="160"/>
        <w:rPr>
          <w:rFonts w:ascii="Arial" w:hAnsi="Arial"/>
          <w:iCs/>
          <w:color w:val="000000"/>
          <w:szCs w:val="22"/>
        </w:rPr>
      </w:pPr>
      <w:r w:rsidRPr="007C24B3">
        <w:rPr>
          <w:rFonts w:ascii="Arial" w:hAnsi="Arial"/>
          <w:iCs/>
          <w:color w:val="000000"/>
          <w:szCs w:val="22"/>
        </w:rPr>
        <w:t>The Office of the Executive Director DEECA Regions provides strategic and operational oversight to the six regions and leads planning, coordination, risk, governance and systems on behalf of the Division.  </w:t>
      </w:r>
    </w:p>
    <w:p w14:paraId="7EB2F8C0" w14:textId="77777777" w:rsidR="00937AE7" w:rsidRPr="007C24B3" w:rsidRDefault="00937AE7" w:rsidP="00937AE7">
      <w:pPr>
        <w:spacing w:before="160"/>
        <w:rPr>
          <w:rFonts w:ascii="Arial" w:hAnsi="Arial"/>
          <w:iCs/>
          <w:color w:val="000000"/>
          <w:szCs w:val="22"/>
        </w:rPr>
      </w:pPr>
      <w:r w:rsidRPr="007C24B3">
        <w:rPr>
          <w:rFonts w:ascii="Arial" w:hAnsi="Arial"/>
          <w:iCs/>
          <w:color w:val="000000"/>
          <w:szCs w:val="22"/>
        </w:rPr>
        <w:t>The office leads the strategic and systems uplift required to strengthen DEECA’s placed-based model for DEECA, driving improvements to locally based decision making and regional service delivery to the community across the breadth of DEECA’s portfolios.  </w:t>
      </w:r>
    </w:p>
    <w:p w14:paraId="32FDCBBF" w14:textId="77777777" w:rsidR="00937AE7" w:rsidRPr="007C24B3" w:rsidRDefault="00937AE7" w:rsidP="00937AE7">
      <w:pPr>
        <w:spacing w:before="160"/>
        <w:rPr>
          <w:rFonts w:ascii="Arial" w:hAnsi="Arial"/>
          <w:iCs/>
          <w:color w:val="000000"/>
          <w:szCs w:val="22"/>
        </w:rPr>
      </w:pPr>
      <w:r w:rsidRPr="007C24B3">
        <w:rPr>
          <w:rFonts w:ascii="Arial" w:hAnsi="Arial"/>
          <w:iCs/>
          <w:color w:val="000000"/>
          <w:szCs w:val="22"/>
        </w:rPr>
        <w:t>The office leads the Strategy and Service Delivery statewide portfolio which drives operational efficiencies for the Division and delivers facilities and fleet management, site services, performance and workforce functions and place-based customer services.     </w:t>
      </w:r>
    </w:p>
    <w:p w14:paraId="2B1B763C" w14:textId="77777777" w:rsidR="00937AE7" w:rsidRPr="00066E31" w:rsidRDefault="00937AE7" w:rsidP="00937AE7">
      <w:pPr>
        <w:spacing w:before="160"/>
        <w:rPr>
          <w:rFonts w:cstheme="minorHAnsi"/>
          <w:b/>
          <w:bCs/>
          <w:iCs/>
          <w:szCs w:val="22"/>
        </w:rPr>
      </w:pPr>
      <w:r w:rsidRPr="00066E31">
        <w:rPr>
          <w:rFonts w:cstheme="minorHAnsi"/>
          <w:b/>
          <w:bCs/>
          <w:iCs/>
          <w:szCs w:val="22"/>
        </w:rPr>
        <w:t>Teams </w:t>
      </w:r>
    </w:p>
    <w:p w14:paraId="5793968A" w14:textId="77777777" w:rsidR="00937AE7" w:rsidRPr="00EB26AE" w:rsidRDefault="00937AE7" w:rsidP="00937AE7">
      <w:pPr>
        <w:numPr>
          <w:ilvl w:val="0"/>
          <w:numId w:val="29"/>
        </w:numPr>
        <w:spacing w:line="240" w:lineRule="auto"/>
        <w:rPr>
          <w:rFonts w:cstheme="minorHAnsi"/>
        </w:rPr>
      </w:pPr>
      <w:r w:rsidRPr="00EB26AE">
        <w:rPr>
          <w:rFonts w:cstheme="minorHAnsi"/>
          <w:lang w:val="en-US"/>
        </w:rPr>
        <w:t>The Regional Operations team delivers workforce management​, business planning and continuity​, performance, change and culture​, risk and budget management​, data analytics and project management</w:t>
      </w:r>
    </w:p>
    <w:p w14:paraId="5403158E" w14:textId="77777777" w:rsidR="00937AE7" w:rsidRPr="007A14A9" w:rsidRDefault="00937AE7" w:rsidP="00937AE7">
      <w:pPr>
        <w:numPr>
          <w:ilvl w:val="0"/>
          <w:numId w:val="29"/>
        </w:numPr>
        <w:spacing w:line="240" w:lineRule="auto"/>
        <w:rPr>
          <w:rFonts w:cstheme="minorHAnsi"/>
        </w:rPr>
      </w:pPr>
      <w:r w:rsidRPr="00EB26AE">
        <w:rPr>
          <w:rFonts w:cstheme="minorHAnsi"/>
          <w:lang w:val="en-US"/>
        </w:rPr>
        <w:t>The Regional Services team delivers facilities management​, fleet management​, safety​ and customer service​.</w:t>
      </w:r>
    </w:p>
    <w:p w14:paraId="69C020E3" w14:textId="77777777" w:rsidR="002D1FC8" w:rsidRDefault="002D1FC8" w:rsidP="00495B3B">
      <w:pPr>
        <w:keepNext/>
        <w:spacing w:line="240" w:lineRule="auto"/>
        <w:rPr>
          <w:rFonts w:ascii="Arial" w:hAnsi="Arial" w:cs="Arial"/>
          <w:bCs/>
          <w:color w:val="442D97"/>
          <w:sz w:val="28"/>
          <w:szCs w:val="28"/>
          <w:lang w:eastAsia="zh-CN"/>
        </w:rPr>
      </w:pPr>
    </w:p>
    <w:p w14:paraId="47A5774F" w14:textId="574AC04D"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86A779D" w14:textId="77777777"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Create a climate of service excellence; encourage new and different approaches and solutions that will deliver benefits beyond client or stakeholder expectations.</w:t>
      </w:r>
      <w:r w:rsidRPr="00433FEA">
        <w:rPr>
          <w:rFonts w:ascii="Arial" w:hAnsi="Arial" w:cs="Arial"/>
          <w:color w:val="000000"/>
          <w:szCs w:val="22"/>
          <w:lang w:val="en-US" w:eastAsia="zh-CN"/>
        </w:rPr>
        <w:t>​</w:t>
      </w:r>
    </w:p>
    <w:p w14:paraId="377B8D90" w14:textId="77777777"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 xml:space="preserve">Respond to internal and external enquiries and coordinate administration and site management services, including local leadership of mail services, management of consumables, maintenance of security registers for swipe cards and keys, maintenance of databases that support site management. </w:t>
      </w:r>
      <w:r w:rsidRPr="00433FEA">
        <w:rPr>
          <w:rFonts w:ascii="Arial" w:hAnsi="Arial" w:cs="Arial"/>
          <w:color w:val="000000"/>
          <w:szCs w:val="22"/>
          <w:lang w:val="en-US" w:eastAsia="zh-CN"/>
        </w:rPr>
        <w:t>​</w:t>
      </w:r>
    </w:p>
    <w:p w14:paraId="19F2AAC0" w14:textId="13635ADC"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Manage RECAFP pool vehicle administration including coordination and completion of vehicle log sheets, utilisation reports, financial compliance, maintenance, cleaning and vehicle replacements.</w:t>
      </w:r>
      <w:r w:rsidRPr="00433FEA">
        <w:rPr>
          <w:rFonts w:ascii="Arial" w:hAnsi="Arial" w:cs="Arial"/>
          <w:color w:val="000000"/>
          <w:szCs w:val="22"/>
          <w:lang w:val="en-US" w:eastAsia="zh-CN"/>
        </w:rPr>
        <w:t>​</w:t>
      </w:r>
    </w:p>
    <w:p w14:paraId="0D8D4EA3" w14:textId="77777777"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Facilitate facilities management through coordination, support and documentation of regular and unplanned maintenance by contractors in accordance with Departmental processes, including logging and tracking requests, escalating issues and communicating with relevant staff on site to ensure safety and awareness during disruptions. </w:t>
      </w:r>
      <w:r w:rsidRPr="00433FEA">
        <w:rPr>
          <w:rFonts w:ascii="Arial" w:hAnsi="Arial" w:cs="Arial"/>
          <w:color w:val="000000"/>
          <w:szCs w:val="22"/>
          <w:lang w:val="en-US" w:eastAsia="zh-CN"/>
        </w:rPr>
        <w:t>​</w:t>
      </w:r>
    </w:p>
    <w:p w14:paraId="010E7040" w14:textId="7A882A22" w:rsidR="00433FEA" w:rsidRPr="00433FEA" w:rsidRDefault="00433FEA" w:rsidP="002D1FC8">
      <w:pPr>
        <w:numPr>
          <w:ilvl w:val="0"/>
          <w:numId w:val="17"/>
        </w:numPr>
        <w:spacing w:before="0" w:after="0" w:line="240" w:lineRule="auto"/>
        <w:rPr>
          <w:rFonts w:ascii="Arial" w:hAnsi="Arial" w:cs="Arial"/>
          <w:color w:val="000000"/>
          <w:szCs w:val="22"/>
          <w:lang w:eastAsia="zh-CN"/>
        </w:rPr>
      </w:pPr>
      <w:r w:rsidRPr="00433FEA">
        <w:rPr>
          <w:rFonts w:ascii="Arial" w:hAnsi="Arial" w:cs="Arial"/>
          <w:color w:val="000000"/>
          <w:szCs w:val="22"/>
          <w:lang w:eastAsia="zh-CN"/>
        </w:rPr>
        <w:t xml:space="preserve">Assist the Program Manager Regional </w:t>
      </w:r>
      <w:r w:rsidR="00774B57">
        <w:rPr>
          <w:rFonts w:ascii="Arial" w:hAnsi="Arial" w:cs="Arial"/>
          <w:color w:val="000000"/>
          <w:szCs w:val="22"/>
          <w:lang w:eastAsia="zh-CN"/>
        </w:rPr>
        <w:t>Services</w:t>
      </w:r>
      <w:r w:rsidRPr="00433FEA">
        <w:rPr>
          <w:rFonts w:ascii="Arial" w:hAnsi="Arial" w:cs="Arial"/>
          <w:color w:val="000000"/>
          <w:szCs w:val="22"/>
          <w:lang w:eastAsia="zh-CN"/>
        </w:rPr>
        <w:t xml:space="preserve"> to deliver high quality services at sites across the region to meet operational objectives and priorities. ​</w:t>
      </w:r>
    </w:p>
    <w:p w14:paraId="21F50119" w14:textId="14161C58"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Support record management in accordance with Departmental processes.</w:t>
      </w:r>
      <w:r w:rsidRPr="00433FEA">
        <w:rPr>
          <w:rFonts w:ascii="Arial" w:hAnsi="Arial" w:cs="Arial"/>
          <w:color w:val="000000"/>
          <w:szCs w:val="22"/>
          <w:lang w:val="en-US" w:eastAsia="zh-CN"/>
        </w:rPr>
        <w:t>​</w:t>
      </w:r>
    </w:p>
    <w:p w14:paraId="4F37D840" w14:textId="77777777"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Undertake data entry and reporting and project delivery as required.</w:t>
      </w:r>
      <w:r w:rsidRPr="00433FEA">
        <w:rPr>
          <w:rFonts w:ascii="Arial" w:hAnsi="Arial" w:cs="Arial"/>
          <w:color w:val="000000"/>
          <w:szCs w:val="22"/>
          <w:lang w:val="en-US" w:eastAsia="zh-CN"/>
        </w:rPr>
        <w:t>​</w:t>
      </w:r>
    </w:p>
    <w:p w14:paraId="2C6FEF1F" w14:textId="77777777" w:rsidR="00433FEA" w:rsidRPr="00433FEA"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lastRenderedPageBreak/>
        <w:t xml:space="preserve">Support staff to access fleet, meeting rooms and mail services as required. </w:t>
      </w:r>
      <w:r w:rsidRPr="00433FEA">
        <w:rPr>
          <w:rFonts w:ascii="Arial" w:hAnsi="Arial" w:cs="Arial"/>
          <w:color w:val="000000"/>
          <w:szCs w:val="22"/>
          <w:lang w:val="en-US" w:eastAsia="zh-CN"/>
        </w:rPr>
        <w:t>​</w:t>
      </w:r>
    </w:p>
    <w:p w14:paraId="66C7C46D" w14:textId="39D75B72" w:rsidR="00433FEA" w:rsidRPr="002D1FC8" w:rsidRDefault="00433FEA" w:rsidP="002D1FC8">
      <w:pPr>
        <w:numPr>
          <w:ilvl w:val="0"/>
          <w:numId w:val="17"/>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433FEA">
        <w:rPr>
          <w:rFonts w:ascii="Arial" w:hAnsi="Arial" w:cs="Arial"/>
          <w:color w:val="000000"/>
          <w:szCs w:val="22"/>
          <w:lang w:val="en-US" w:eastAsia="zh-CN"/>
        </w:rPr>
        <w:t>​</w:t>
      </w:r>
    </w:p>
    <w:p w14:paraId="18C76C95" w14:textId="65A172FA" w:rsidR="00433FEA" w:rsidRPr="00433FEA" w:rsidRDefault="00433FEA" w:rsidP="00433FEA">
      <w:pPr>
        <w:spacing w:before="0" w:after="0" w:line="240" w:lineRule="auto"/>
        <w:rPr>
          <w:rFonts w:ascii="Arial" w:hAnsi="Arial" w:cs="Arial"/>
          <w:color w:val="000000"/>
          <w:szCs w:val="22"/>
          <w:lang w:eastAsia="zh-CN"/>
        </w:rPr>
      </w:pP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667B3B96" w14:textId="77777777" w:rsidR="00F5314C" w:rsidRPr="00F5314C" w:rsidRDefault="00F5314C" w:rsidP="00F5314C">
      <w:pPr>
        <w:spacing w:before="160" w:after="0"/>
        <w:rPr>
          <w:rFonts w:ascii="Arial" w:hAnsi="Arial" w:cs="Arial"/>
          <w:color w:val="000000"/>
          <w:lang w:val="en-US" w:eastAsia="zh-CN"/>
        </w:rPr>
      </w:pPr>
      <w:r w:rsidRPr="00F5314C">
        <w:rPr>
          <w:rFonts w:ascii="Arial" w:hAnsi="Arial" w:cs="Arial"/>
          <w:color w:val="000000"/>
          <w:lang w:eastAsia="zh-CN"/>
        </w:rPr>
        <w:t xml:space="preserve">Desirable: </w:t>
      </w:r>
      <w:r w:rsidRPr="00F5314C">
        <w:rPr>
          <w:rFonts w:ascii="Arial" w:hAnsi="Arial" w:cs="Arial"/>
          <w:color w:val="000000"/>
          <w:lang w:val="en-US" w:eastAsia="zh-CN"/>
        </w:rPr>
        <w:t>​</w:t>
      </w:r>
    </w:p>
    <w:p w14:paraId="20A9CF52" w14:textId="77777777" w:rsidR="00F5314C" w:rsidRPr="00F5314C" w:rsidRDefault="00F5314C" w:rsidP="002D1FC8">
      <w:pPr>
        <w:numPr>
          <w:ilvl w:val="0"/>
          <w:numId w:val="18"/>
        </w:numPr>
        <w:spacing w:before="0" w:after="60"/>
        <w:rPr>
          <w:rFonts w:ascii="Arial" w:hAnsi="Arial" w:cs="Arial"/>
          <w:color w:val="000000"/>
          <w:lang w:val="en-US" w:eastAsia="zh-CN"/>
        </w:rPr>
      </w:pPr>
      <w:r w:rsidRPr="00F5314C">
        <w:rPr>
          <w:rFonts w:ascii="Arial" w:hAnsi="Arial" w:cs="Arial"/>
          <w:color w:val="000000"/>
          <w:lang w:eastAsia="zh-CN"/>
        </w:rPr>
        <w:t>Skilled in MS Office applications (Word, Excel, PowerPoint, OneNote, Outlook, SharePoint)</w:t>
      </w:r>
      <w:r w:rsidRPr="00F5314C">
        <w:rPr>
          <w:rFonts w:ascii="Arial" w:hAnsi="Arial" w:cs="Arial"/>
          <w:color w:val="000000"/>
          <w:lang w:val="en-US" w:eastAsia="zh-CN"/>
        </w:rPr>
        <w:t>​</w:t>
      </w:r>
    </w:p>
    <w:p w14:paraId="2D8350DC" w14:textId="77777777" w:rsidR="00F5314C" w:rsidRPr="00F5314C" w:rsidRDefault="00F5314C" w:rsidP="002D1FC8">
      <w:pPr>
        <w:numPr>
          <w:ilvl w:val="0"/>
          <w:numId w:val="18"/>
        </w:numPr>
        <w:spacing w:before="0" w:after="60"/>
        <w:rPr>
          <w:rFonts w:ascii="Arial" w:hAnsi="Arial" w:cs="Arial"/>
          <w:color w:val="000000"/>
          <w:lang w:val="en-US" w:eastAsia="zh-CN"/>
        </w:rPr>
      </w:pPr>
      <w:r w:rsidRPr="00F5314C">
        <w:rPr>
          <w:rFonts w:ascii="Arial" w:hAnsi="Arial" w:cs="Arial"/>
          <w:color w:val="000000"/>
          <w:lang w:eastAsia="zh-CN"/>
        </w:rPr>
        <w:t>Experience in delivery of site administration and coordination of site services and fleet management</w:t>
      </w:r>
      <w:r w:rsidRPr="00F5314C">
        <w:rPr>
          <w:rFonts w:ascii="Arial" w:hAnsi="Arial" w:cs="Arial"/>
          <w:color w:val="000000"/>
          <w:lang w:val="en-US" w:eastAsia="zh-CN"/>
        </w:rPr>
        <w:t>​</w:t>
      </w:r>
    </w:p>
    <w:p w14:paraId="21C1DA1F" w14:textId="77777777" w:rsidR="00F5314C" w:rsidRPr="00F5314C" w:rsidRDefault="00F5314C" w:rsidP="002D1FC8">
      <w:pPr>
        <w:numPr>
          <w:ilvl w:val="0"/>
          <w:numId w:val="18"/>
        </w:numPr>
        <w:spacing w:before="0" w:after="60"/>
        <w:rPr>
          <w:rFonts w:ascii="Arial" w:hAnsi="Arial" w:cs="Arial"/>
          <w:color w:val="000000"/>
          <w:lang w:val="en-US" w:eastAsia="zh-CN"/>
        </w:rPr>
      </w:pPr>
      <w:r w:rsidRPr="00F5314C">
        <w:rPr>
          <w:rFonts w:ascii="Arial" w:hAnsi="Arial" w:cs="Arial"/>
          <w:color w:val="000000"/>
          <w:lang w:eastAsia="zh-CN"/>
        </w:rPr>
        <w:t>Experience in customer service.</w:t>
      </w:r>
      <w:r w:rsidRPr="00F5314C">
        <w:rPr>
          <w:rFonts w:ascii="Arial" w:hAnsi="Arial" w:cs="Arial"/>
          <w:color w:val="000000"/>
          <w:lang w:val="en-US" w:eastAsia="zh-CN"/>
        </w:rPr>
        <w:t>​</w:t>
      </w:r>
    </w:p>
    <w:p w14:paraId="62DD3F46" w14:textId="77777777" w:rsidR="00495B3B" w:rsidRPr="00495B3B" w:rsidRDefault="00495B3B" w:rsidP="00F5314C">
      <w:pPr>
        <w:spacing w:before="160" w:after="60"/>
        <w:rPr>
          <w:rFonts w:ascii="Arial" w:hAnsi="Arial" w:cs="Arial"/>
          <w:b/>
          <w:color w:val="363534"/>
        </w:rPr>
      </w:pPr>
      <w:r w:rsidRPr="00495B3B">
        <w:rPr>
          <w:rFonts w:ascii="Arial" w:hAnsi="Arial" w:cs="Arial"/>
          <w:b/>
          <w:color w:val="363534"/>
        </w:rPr>
        <w:t>Capabilities</w:t>
      </w:r>
    </w:p>
    <w:p w14:paraId="15A0DB8A" w14:textId="77777777" w:rsidR="00F5314C" w:rsidRPr="00F5314C" w:rsidRDefault="00F5314C" w:rsidP="002D1FC8">
      <w:pPr>
        <w:keepNext/>
        <w:numPr>
          <w:ilvl w:val="0"/>
          <w:numId w:val="19"/>
        </w:numPr>
        <w:spacing w:before="0" w:after="0" w:line="240" w:lineRule="auto"/>
        <w:rPr>
          <w:rFonts w:ascii="Arial" w:hAnsi="Arial" w:cs="Arial"/>
          <w:color w:val="000000"/>
          <w:lang w:eastAsia="zh-CN"/>
        </w:rPr>
      </w:pPr>
      <w:bookmarkStart w:id="2" w:name="_Hlk102550785"/>
      <w:r w:rsidRPr="00774B57">
        <w:rPr>
          <w:rFonts w:ascii="Arial" w:hAnsi="Arial" w:cs="Arial"/>
          <w:b/>
          <w:bCs/>
          <w:color w:val="000000"/>
          <w:lang w:eastAsia="zh-CN"/>
        </w:rPr>
        <w:t>Customer focus:</w:t>
      </w:r>
      <w:r w:rsidRPr="00F5314C">
        <w:rPr>
          <w:rFonts w:ascii="Arial" w:hAnsi="Arial" w:cs="Arial"/>
          <w:color w:val="000000"/>
          <w:lang w:eastAsia="zh-CN"/>
        </w:rPr>
        <w:t xml:space="preserve"> Identifies and responds to customer requirements; Use understanding of the customers’ context to tailor services and ensure outcomes are delivered; Effectively manages risks to service delivery.​</w:t>
      </w:r>
    </w:p>
    <w:p w14:paraId="0F6B6267" w14:textId="171B4CEA" w:rsidR="00F5314C" w:rsidRPr="00F5314C" w:rsidRDefault="00F5314C" w:rsidP="002D1FC8">
      <w:pPr>
        <w:pStyle w:val="ListParagraph"/>
        <w:keepNext/>
        <w:numPr>
          <w:ilvl w:val="0"/>
          <w:numId w:val="19"/>
        </w:numPr>
        <w:spacing w:before="0" w:after="0" w:line="240" w:lineRule="auto"/>
        <w:rPr>
          <w:rFonts w:ascii="Arial" w:hAnsi="Arial" w:cs="Arial"/>
          <w:color w:val="000000"/>
          <w:lang w:val="en-US" w:eastAsia="zh-CN"/>
        </w:rPr>
      </w:pPr>
      <w:r w:rsidRPr="00F5314C">
        <w:rPr>
          <w:rFonts w:ascii="Arial" w:hAnsi="Arial" w:cs="Arial"/>
          <w:color w:val="000000"/>
          <w:lang w:eastAsia="zh-CN"/>
        </w:rPr>
        <w:t>​</w:t>
      </w:r>
      <w:r w:rsidRPr="00774B57">
        <w:rPr>
          <w:rFonts w:ascii="Arial" w:hAnsi="Arial" w:cs="Arial"/>
          <w:b/>
          <w:bCs/>
          <w:color w:val="000000"/>
          <w:lang w:eastAsia="zh-CN"/>
        </w:rPr>
        <w:t>Interpersonal skills</w:t>
      </w:r>
      <w:r w:rsidRPr="00F5314C">
        <w:rPr>
          <w:rFonts w:ascii="Arial" w:hAnsi="Arial" w:cs="Arial"/>
          <w:color w:val="000000"/>
          <w:lang w:eastAsia="zh-CN"/>
        </w:rPr>
        <w:t>: Sees things from another’s point of view and confirms understanding; Understand motivations, needs and wants of stakeholders and their impact on service delivery; Tailor communications according to audience and/or audience preference.</w:t>
      </w:r>
      <w:r w:rsidRPr="00F5314C">
        <w:rPr>
          <w:rFonts w:ascii="Arial" w:hAnsi="Arial" w:cs="Arial"/>
          <w:color w:val="000000"/>
          <w:lang w:val="en-US" w:eastAsia="zh-CN"/>
        </w:rPr>
        <w:t>​</w:t>
      </w:r>
    </w:p>
    <w:p w14:paraId="24BB30BB" w14:textId="38AB7FC1" w:rsidR="00F5314C" w:rsidRPr="00F5314C" w:rsidRDefault="00F5314C" w:rsidP="002D1FC8">
      <w:pPr>
        <w:keepNext/>
        <w:numPr>
          <w:ilvl w:val="0"/>
          <w:numId w:val="20"/>
        </w:numPr>
        <w:spacing w:before="0" w:after="0" w:line="240" w:lineRule="auto"/>
        <w:rPr>
          <w:rFonts w:ascii="Arial" w:hAnsi="Arial" w:cs="Arial"/>
          <w:color w:val="000000"/>
          <w:lang w:val="en-US" w:eastAsia="zh-CN"/>
        </w:rPr>
      </w:pPr>
      <w:r w:rsidRPr="00F5314C">
        <w:rPr>
          <w:rFonts w:ascii="Arial" w:hAnsi="Arial" w:cs="Arial"/>
          <w:color w:val="000000"/>
          <w:lang w:eastAsia="zh-CN"/>
        </w:rPr>
        <w:t>​</w:t>
      </w:r>
      <w:r w:rsidRPr="00774B57">
        <w:rPr>
          <w:rFonts w:ascii="Arial" w:hAnsi="Arial" w:cs="Arial"/>
          <w:b/>
          <w:bCs/>
          <w:color w:val="000000"/>
          <w:lang w:eastAsia="zh-CN"/>
        </w:rPr>
        <w:t>Critical thinking and problem solving:</w:t>
      </w:r>
      <w:r w:rsidRPr="00F5314C">
        <w:rPr>
          <w:rFonts w:ascii="Arial" w:hAnsi="Arial" w:cs="Arial"/>
          <w:color w:val="000000"/>
          <w:lang w:eastAsia="zh-CN"/>
        </w:rPr>
        <w:t xml:space="preserve"> Resolves issues through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problem-solving concepts in the right context.</w:t>
      </w:r>
      <w:r w:rsidRPr="00F5314C">
        <w:rPr>
          <w:rFonts w:ascii="Arial" w:hAnsi="Arial" w:cs="Arial"/>
          <w:color w:val="000000"/>
          <w:lang w:val="en-US" w:eastAsia="zh-CN"/>
        </w:rPr>
        <w:t>​</w:t>
      </w:r>
    </w:p>
    <w:p w14:paraId="088A0FE1" w14:textId="77777777" w:rsidR="00F5314C" w:rsidRPr="00F5314C" w:rsidRDefault="00F5314C" w:rsidP="002D1FC8">
      <w:pPr>
        <w:keepNext/>
        <w:numPr>
          <w:ilvl w:val="0"/>
          <w:numId w:val="20"/>
        </w:numPr>
        <w:spacing w:before="0" w:after="0" w:line="240" w:lineRule="auto"/>
        <w:rPr>
          <w:rFonts w:ascii="Arial" w:hAnsi="Arial" w:cs="Arial"/>
          <w:color w:val="000000"/>
          <w:lang w:val="en-US" w:eastAsia="zh-CN"/>
        </w:rPr>
      </w:pPr>
      <w:r w:rsidRPr="00F5314C">
        <w:rPr>
          <w:rFonts w:ascii="Arial" w:hAnsi="Arial" w:cs="Arial"/>
          <w:color w:val="000000"/>
          <w:lang w:eastAsia="zh-CN"/>
        </w:rPr>
        <w:t>​</w:t>
      </w:r>
      <w:r w:rsidRPr="00774B57">
        <w:rPr>
          <w:rFonts w:ascii="Arial" w:hAnsi="Arial" w:cs="Arial"/>
          <w:b/>
          <w:bCs/>
          <w:color w:val="000000"/>
          <w:lang w:eastAsia="zh-CN"/>
        </w:rPr>
        <w:t>Project delivery:</w:t>
      </w:r>
      <w:r w:rsidRPr="00F5314C">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p>
    <w:p w14:paraId="6349D351" w14:textId="2650E5BB" w:rsidR="00F5314C" w:rsidRPr="00F5314C" w:rsidRDefault="00F5314C" w:rsidP="00F5314C">
      <w:pPr>
        <w:keepNext/>
        <w:spacing w:before="0" w:after="0" w:line="240" w:lineRule="auto"/>
        <w:ind w:left="720"/>
        <w:rPr>
          <w:rFonts w:ascii="Arial" w:hAnsi="Arial" w:cs="Arial"/>
          <w:color w:val="000000"/>
          <w:lang w:val="en-US" w:eastAsia="zh-CN"/>
        </w:rPr>
      </w:pPr>
      <w:r w:rsidRPr="00F5314C">
        <w:rPr>
          <w:rFonts w:ascii="Arial" w:hAnsi="Arial" w:cs="Arial"/>
          <w:color w:val="000000"/>
          <w:lang w:val="en-US" w:eastAsia="zh-CN"/>
        </w:rPr>
        <w:t>​</w:t>
      </w: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2FD4267E"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774B57">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937AE7" w:rsidRDefault="00495B3B" w:rsidP="00495B3B">
            <w:pPr>
              <w:spacing w:line="240" w:lineRule="auto"/>
              <w:contextualSpacing/>
              <w:outlineLvl w:val="1"/>
              <w:rPr>
                <w:rFonts w:ascii="Arial" w:hAnsi="Arial" w:cs="Arial"/>
                <w:color w:val="auto"/>
                <w:sz w:val="20"/>
              </w:rPr>
            </w:pPr>
            <w:r w:rsidRPr="00937AE7">
              <w:rPr>
                <w:rFonts w:ascii="Arial" w:hAnsi="Arial" w:cs="Arial"/>
                <w:color w:val="auto"/>
                <w:sz w:val="20"/>
              </w:rPr>
              <w:t>The occupational health and safety    requirements of this position may include, but are not limited to:</w:t>
            </w:r>
          </w:p>
          <w:p w14:paraId="7E591157" w14:textId="77777777" w:rsidR="00495B3B" w:rsidRPr="00937AE7" w:rsidRDefault="00495B3B" w:rsidP="00495B3B">
            <w:pPr>
              <w:rPr>
                <w:rFonts w:ascii="Arial" w:hAnsi="Arial" w:cs="Arial"/>
                <w:color w:val="auto"/>
                <w:sz w:val="20"/>
              </w:rPr>
            </w:pPr>
          </w:p>
        </w:tc>
        <w:tc>
          <w:tcPr>
            <w:tcW w:w="6803" w:type="dxa"/>
            <w:shd w:val="clear" w:color="auto" w:fill="auto"/>
          </w:tcPr>
          <w:p w14:paraId="7216FB89" w14:textId="77777777" w:rsidR="00495B3B" w:rsidRPr="00937AE7" w:rsidRDefault="00495B3B" w:rsidP="002D1FC8">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937AE7">
              <w:rPr>
                <w:rFonts w:ascii="Arial" w:hAnsi="Arial" w:cs="Arial"/>
                <w:color w:val="auto"/>
                <w:sz w:val="20"/>
              </w:rPr>
              <w:t>Sedentary desk work</w:t>
            </w:r>
          </w:p>
          <w:p w14:paraId="23FF4545" w14:textId="0A1DB21D" w:rsidR="00495B3B" w:rsidRPr="00937AE7" w:rsidRDefault="00495B3B" w:rsidP="00F5314C">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615A9D81"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4459C136" w14:textId="77777777" w:rsidR="001839EA" w:rsidRPr="00495B3B" w:rsidRDefault="001839EA" w:rsidP="001839EA">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425614E6" w14:textId="77777777" w:rsidR="001839EA" w:rsidRPr="00454423" w:rsidRDefault="001839EA" w:rsidP="001839EA">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B6CA50D" w14:textId="77777777" w:rsidR="001839EA" w:rsidRPr="005763CD" w:rsidRDefault="001839EA" w:rsidP="001839EA">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204DA56" w14:textId="77777777" w:rsidR="001839EA" w:rsidRPr="005763CD" w:rsidRDefault="001839EA" w:rsidP="001839EA">
      <w:pPr>
        <w:spacing w:before="0" w:after="0"/>
        <w:rPr>
          <w:rFonts w:ascii="Arial" w:hAnsi="Arial" w:cs="Arial"/>
        </w:rPr>
      </w:pPr>
    </w:p>
    <w:p w14:paraId="5F38DD66" w14:textId="77777777" w:rsidR="001839EA" w:rsidRPr="005763CD" w:rsidRDefault="001839EA" w:rsidP="001839EA">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239268D3" w14:textId="77777777" w:rsidR="001839EA" w:rsidRPr="00495B3B" w:rsidRDefault="001839EA" w:rsidP="001839EA">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2CC272A" w14:textId="77777777" w:rsidR="001839EA" w:rsidRPr="002775A7" w:rsidRDefault="001839EA" w:rsidP="001839EA">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EDA66C3" w14:textId="573BDB02" w:rsidR="001839EA" w:rsidRPr="00AC1638" w:rsidRDefault="001839EA" w:rsidP="001839EA">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BA50986" w14:textId="77777777" w:rsidR="001839EA" w:rsidRPr="00AC1638" w:rsidRDefault="001839EA" w:rsidP="001839EA">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356B4CD8" w14:textId="77777777" w:rsidR="001839EA" w:rsidRPr="00495B3B" w:rsidRDefault="001839EA" w:rsidP="001839E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06FDB59" w14:textId="77777777" w:rsidR="001839EA" w:rsidRDefault="001839EA" w:rsidP="001839EA">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E3EE038" w14:textId="77777777" w:rsidR="001839EA" w:rsidRPr="00495B3B" w:rsidRDefault="001839EA" w:rsidP="001839EA">
      <w:pPr>
        <w:spacing w:line="240" w:lineRule="auto"/>
        <w:contextualSpacing/>
        <w:outlineLvl w:val="1"/>
        <w:rPr>
          <w:rFonts w:ascii="Arial" w:hAnsi="Arial" w:cs="Arial"/>
          <w:color w:val="363534"/>
        </w:rPr>
      </w:pPr>
    </w:p>
    <w:p w14:paraId="1D2C73A0" w14:textId="77777777" w:rsidR="001839EA" w:rsidRPr="00495B3B" w:rsidRDefault="001839EA" w:rsidP="001839E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D5C8C34" w14:textId="77777777" w:rsidR="001839EA" w:rsidRPr="00495B3B" w:rsidRDefault="001839EA" w:rsidP="001839EA">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27B80E0" w14:textId="77777777" w:rsidR="001839EA" w:rsidRPr="00495B3B" w:rsidRDefault="001839EA" w:rsidP="001839EA">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70C175A" w14:textId="77777777" w:rsidR="001839EA" w:rsidRPr="00495B3B" w:rsidRDefault="001839EA" w:rsidP="001839EA">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5E8827A" w14:textId="77777777" w:rsidR="001839EA" w:rsidRPr="00495B3B" w:rsidRDefault="001839EA" w:rsidP="001839EA">
      <w:pPr>
        <w:rPr>
          <w:rFonts w:ascii="Arial" w:hAnsi="Arial" w:cs="Arial"/>
          <w:b/>
          <w:bCs/>
          <w:color w:val="363534"/>
        </w:rPr>
      </w:pPr>
      <w:r w:rsidRPr="00495B3B">
        <w:rPr>
          <w:rFonts w:ascii="Arial" w:hAnsi="Arial" w:cs="Arial"/>
          <w:b/>
          <w:bCs/>
          <w:color w:val="363534"/>
        </w:rPr>
        <w:t>Aboriginal Cultural Safety</w:t>
      </w:r>
    </w:p>
    <w:p w14:paraId="73E277A8" w14:textId="77777777" w:rsidR="001839EA" w:rsidRPr="00495B3B" w:rsidRDefault="001839EA" w:rsidP="001839EA">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52155341" w14:textId="77777777" w:rsidR="001839EA" w:rsidRPr="00495B3B" w:rsidRDefault="001839EA" w:rsidP="001839EA">
      <w:pPr>
        <w:rPr>
          <w:rFonts w:ascii="Arial" w:hAnsi="Arial" w:cs="Arial"/>
          <w:b/>
          <w:color w:val="363534"/>
          <w:szCs w:val="22"/>
        </w:rPr>
      </w:pPr>
      <w:r w:rsidRPr="00495B3B">
        <w:rPr>
          <w:rFonts w:ascii="Arial" w:hAnsi="Arial" w:cs="Arial"/>
          <w:b/>
          <w:color w:val="363534"/>
          <w:szCs w:val="22"/>
        </w:rPr>
        <w:t>Balancing your Life / Hybrid Working</w:t>
      </w:r>
    </w:p>
    <w:p w14:paraId="1727BBC2" w14:textId="77777777" w:rsidR="001839EA" w:rsidRPr="00495B3B" w:rsidRDefault="001839EA" w:rsidP="001839EA">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A5ABE77" w14:textId="77777777" w:rsidR="001839EA" w:rsidRPr="00495B3B" w:rsidRDefault="001839EA" w:rsidP="001839EA">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3649D5E4" w14:textId="77777777" w:rsidR="001839EA" w:rsidRPr="00A82B27" w:rsidRDefault="001839EA" w:rsidP="001839EA">
      <w:pPr>
        <w:spacing w:line="240" w:lineRule="auto"/>
      </w:pP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9E6A0F" w14:textId="77777777" w:rsidR="00527ACC" w:rsidRDefault="00527ACC" w:rsidP="00CD157B">
      <w:pPr>
        <w:pStyle w:val="NoSpacing"/>
      </w:pPr>
    </w:p>
    <w:p w14:paraId="3E5777FF" w14:textId="77777777" w:rsidR="00527ACC" w:rsidRDefault="00527ACC"/>
  </w:endnote>
  <w:endnote w:type="continuationSeparator" w:id="0">
    <w:p w14:paraId="60EC4979" w14:textId="77777777" w:rsidR="00527ACC" w:rsidRDefault="00527ACC" w:rsidP="00CD157B">
      <w:pPr>
        <w:pStyle w:val="NoSpacing"/>
      </w:pPr>
    </w:p>
    <w:p w14:paraId="63CB848A" w14:textId="77777777" w:rsidR="00527ACC" w:rsidRDefault="00527ACC"/>
  </w:endnote>
  <w:endnote w:type="continuationNotice" w:id="1">
    <w:p w14:paraId="0CA7F795" w14:textId="77777777" w:rsidR="00527ACC" w:rsidRDefault="00527ACC" w:rsidP="00CD157B">
      <w:pPr>
        <w:pStyle w:val="NoSpacing"/>
      </w:pPr>
    </w:p>
    <w:p w14:paraId="22D1C9BA" w14:textId="77777777" w:rsidR="00527ACC" w:rsidRDefault="00527AC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F949CD" w14:textId="77777777" w:rsidR="00527ACC" w:rsidRPr="0056073C" w:rsidRDefault="00527ACC" w:rsidP="005D764F">
      <w:pPr>
        <w:pStyle w:val="FootnoteSeparator"/>
      </w:pPr>
    </w:p>
    <w:p w14:paraId="64910B06" w14:textId="77777777" w:rsidR="00527ACC" w:rsidRDefault="00527ACC"/>
  </w:footnote>
  <w:footnote w:type="continuationSeparator" w:id="0">
    <w:p w14:paraId="398A149E" w14:textId="77777777" w:rsidR="00527ACC" w:rsidRPr="00CA30B7" w:rsidRDefault="00527ACC" w:rsidP="006D5A90">
      <w:pPr>
        <w:rPr>
          <w:lang w:val="en-US"/>
        </w:rPr>
      </w:pPr>
      <w:r w:rsidRPr="00CA30B7">
        <w:rPr>
          <w:lang w:val="en-US"/>
        </w:rPr>
        <w:t>_______</w:t>
      </w:r>
    </w:p>
    <w:p w14:paraId="0145CEEA" w14:textId="77777777" w:rsidR="00527ACC" w:rsidRDefault="00527ACC"/>
  </w:footnote>
  <w:footnote w:type="continuationNotice" w:id="1">
    <w:p w14:paraId="4BAA6D69" w14:textId="77777777" w:rsidR="00527ACC" w:rsidRDefault="00527ACC" w:rsidP="006D5A90"/>
    <w:p w14:paraId="64344144" w14:textId="77777777" w:rsidR="00527ACC" w:rsidRDefault="00527AC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C7574E3"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0EA215B"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E6A66F"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D8BCE5"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C091E68"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D38492C"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1C6CDE"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52A1701"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CF6E95"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E23786"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AF3C2F"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21964F"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8E01FB0"/>
    <w:multiLevelType w:val="multilevel"/>
    <w:tmpl w:val="C5CEEB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A7E1806"/>
    <w:multiLevelType w:val="multilevel"/>
    <w:tmpl w:val="9AB6D8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607F73"/>
    <w:multiLevelType w:val="multilevel"/>
    <w:tmpl w:val="8C96D7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6B25BC5"/>
    <w:multiLevelType w:val="multilevel"/>
    <w:tmpl w:val="D332B0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47524877"/>
    <w:multiLevelType w:val="multilevel"/>
    <w:tmpl w:val="7EEE04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9"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0" w15:restartNumberingAfterBreak="0">
    <w:nsid w:val="4CB7437F"/>
    <w:multiLevelType w:val="multilevel"/>
    <w:tmpl w:val="339C4D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46B5872"/>
    <w:multiLevelType w:val="multilevel"/>
    <w:tmpl w:val="8A205E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5E886381"/>
    <w:multiLevelType w:val="multilevel"/>
    <w:tmpl w:val="3AAAFC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5ECA318F"/>
    <w:multiLevelType w:val="multilevel"/>
    <w:tmpl w:val="0F5EC9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5E4992"/>
    <w:multiLevelType w:val="multilevel"/>
    <w:tmpl w:val="53A441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7" w15:restartNumberingAfterBreak="0">
    <w:nsid w:val="6A1B6C7F"/>
    <w:multiLevelType w:val="multilevel"/>
    <w:tmpl w:val="3796D4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6C681F18"/>
    <w:multiLevelType w:val="hybridMultilevel"/>
    <w:tmpl w:val="30C0864C"/>
    <w:lvl w:ilvl="0" w:tplc="8390A63E">
      <w:start w:val="1"/>
      <w:numFmt w:val="bullet"/>
      <w:lvlText w:val="•"/>
      <w:lvlJc w:val="left"/>
      <w:pPr>
        <w:tabs>
          <w:tab w:val="num" w:pos="720"/>
        </w:tabs>
        <w:ind w:left="720" w:hanging="360"/>
      </w:pPr>
      <w:rPr>
        <w:rFonts w:ascii="Arial" w:hAnsi="Arial" w:hint="default"/>
      </w:rPr>
    </w:lvl>
    <w:lvl w:ilvl="1" w:tplc="3EF6E1BC" w:tentative="1">
      <w:start w:val="1"/>
      <w:numFmt w:val="bullet"/>
      <w:lvlText w:val="•"/>
      <w:lvlJc w:val="left"/>
      <w:pPr>
        <w:tabs>
          <w:tab w:val="num" w:pos="1440"/>
        </w:tabs>
        <w:ind w:left="1440" w:hanging="360"/>
      </w:pPr>
      <w:rPr>
        <w:rFonts w:ascii="Arial" w:hAnsi="Arial" w:hint="default"/>
      </w:rPr>
    </w:lvl>
    <w:lvl w:ilvl="2" w:tplc="647A3090" w:tentative="1">
      <w:start w:val="1"/>
      <w:numFmt w:val="bullet"/>
      <w:lvlText w:val="•"/>
      <w:lvlJc w:val="left"/>
      <w:pPr>
        <w:tabs>
          <w:tab w:val="num" w:pos="2160"/>
        </w:tabs>
        <w:ind w:left="2160" w:hanging="360"/>
      </w:pPr>
      <w:rPr>
        <w:rFonts w:ascii="Arial" w:hAnsi="Arial" w:hint="default"/>
      </w:rPr>
    </w:lvl>
    <w:lvl w:ilvl="3" w:tplc="86BA08EA" w:tentative="1">
      <w:start w:val="1"/>
      <w:numFmt w:val="bullet"/>
      <w:lvlText w:val="•"/>
      <w:lvlJc w:val="left"/>
      <w:pPr>
        <w:tabs>
          <w:tab w:val="num" w:pos="2880"/>
        </w:tabs>
        <w:ind w:left="2880" w:hanging="360"/>
      </w:pPr>
      <w:rPr>
        <w:rFonts w:ascii="Arial" w:hAnsi="Arial" w:hint="default"/>
      </w:rPr>
    </w:lvl>
    <w:lvl w:ilvl="4" w:tplc="4E684182" w:tentative="1">
      <w:start w:val="1"/>
      <w:numFmt w:val="bullet"/>
      <w:lvlText w:val="•"/>
      <w:lvlJc w:val="left"/>
      <w:pPr>
        <w:tabs>
          <w:tab w:val="num" w:pos="3600"/>
        </w:tabs>
        <w:ind w:left="3600" w:hanging="360"/>
      </w:pPr>
      <w:rPr>
        <w:rFonts w:ascii="Arial" w:hAnsi="Arial" w:hint="default"/>
      </w:rPr>
    </w:lvl>
    <w:lvl w:ilvl="5" w:tplc="A98C07A2" w:tentative="1">
      <w:start w:val="1"/>
      <w:numFmt w:val="bullet"/>
      <w:lvlText w:val="•"/>
      <w:lvlJc w:val="left"/>
      <w:pPr>
        <w:tabs>
          <w:tab w:val="num" w:pos="4320"/>
        </w:tabs>
        <w:ind w:left="4320" w:hanging="360"/>
      </w:pPr>
      <w:rPr>
        <w:rFonts w:ascii="Arial" w:hAnsi="Arial" w:hint="default"/>
      </w:rPr>
    </w:lvl>
    <w:lvl w:ilvl="6" w:tplc="3E60515C" w:tentative="1">
      <w:start w:val="1"/>
      <w:numFmt w:val="bullet"/>
      <w:lvlText w:val="•"/>
      <w:lvlJc w:val="left"/>
      <w:pPr>
        <w:tabs>
          <w:tab w:val="num" w:pos="5040"/>
        </w:tabs>
        <w:ind w:left="5040" w:hanging="360"/>
      </w:pPr>
      <w:rPr>
        <w:rFonts w:ascii="Arial" w:hAnsi="Arial" w:hint="default"/>
      </w:rPr>
    </w:lvl>
    <w:lvl w:ilvl="7" w:tplc="8526A1A0" w:tentative="1">
      <w:start w:val="1"/>
      <w:numFmt w:val="bullet"/>
      <w:lvlText w:val="•"/>
      <w:lvlJc w:val="left"/>
      <w:pPr>
        <w:tabs>
          <w:tab w:val="num" w:pos="5760"/>
        </w:tabs>
        <w:ind w:left="5760" w:hanging="360"/>
      </w:pPr>
      <w:rPr>
        <w:rFonts w:ascii="Arial" w:hAnsi="Arial" w:hint="default"/>
      </w:rPr>
    </w:lvl>
    <w:lvl w:ilvl="8" w:tplc="EA344FB2" w:tentative="1">
      <w:start w:val="1"/>
      <w:numFmt w:val="bullet"/>
      <w:lvlText w:val="•"/>
      <w:lvlJc w:val="left"/>
      <w:pPr>
        <w:tabs>
          <w:tab w:val="num" w:pos="6480"/>
        </w:tabs>
        <w:ind w:left="6480" w:hanging="360"/>
      </w:pPr>
      <w:rPr>
        <w:rFonts w:ascii="Arial" w:hAnsi="Arial" w:hint="default"/>
      </w:rPr>
    </w:lvl>
  </w:abstractNum>
  <w:abstractNum w:abstractNumId="49" w15:restartNumberingAfterBreak="0">
    <w:nsid w:val="6C6E0893"/>
    <w:multiLevelType w:val="multilevel"/>
    <w:tmpl w:val="1C60DF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6F7364FA"/>
    <w:multiLevelType w:val="multilevel"/>
    <w:tmpl w:val="50AAF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40"/>
  </w:num>
  <w:num w:numId="3" w16cid:durableId="985085104">
    <w:abstractNumId w:val="9"/>
  </w:num>
  <w:num w:numId="4" w16cid:durableId="1872112631">
    <w:abstractNumId w:val="11"/>
  </w:num>
  <w:num w:numId="5" w16cid:durableId="336812815">
    <w:abstractNumId w:val="23"/>
  </w:num>
  <w:num w:numId="6" w16cid:durableId="155153463">
    <w:abstractNumId w:val="0"/>
  </w:num>
  <w:num w:numId="7" w16cid:durableId="1428236886">
    <w:abstractNumId w:val="28"/>
  </w:num>
  <w:num w:numId="8" w16cid:durableId="103154041">
    <w:abstractNumId w:val="31"/>
  </w:num>
  <w:num w:numId="9" w16cid:durableId="1308436166">
    <w:abstractNumId w:val="27"/>
  </w:num>
  <w:num w:numId="10" w16cid:durableId="1335643199">
    <w:abstractNumId w:val="38"/>
  </w:num>
  <w:num w:numId="11" w16cid:durableId="1160577431">
    <w:abstractNumId w:val="29"/>
  </w:num>
  <w:num w:numId="12" w16cid:durableId="1673139647">
    <w:abstractNumId w:val="16"/>
  </w:num>
  <w:num w:numId="13" w16cid:durableId="1742215375">
    <w:abstractNumId w:val="54"/>
  </w:num>
  <w:num w:numId="14" w16cid:durableId="664823544">
    <w:abstractNumId w:val="51"/>
  </w:num>
  <w:num w:numId="15" w16cid:durableId="979774751">
    <w:abstractNumId w:val="12"/>
  </w:num>
  <w:num w:numId="16" w16cid:durableId="322781625">
    <w:abstractNumId w:val="26"/>
  </w:num>
  <w:num w:numId="17" w16cid:durableId="310136746">
    <w:abstractNumId w:val="8"/>
  </w:num>
  <w:num w:numId="18" w16cid:durableId="406458885">
    <w:abstractNumId w:val="44"/>
  </w:num>
  <w:num w:numId="19" w16cid:durableId="566036369">
    <w:abstractNumId w:val="49"/>
  </w:num>
  <w:num w:numId="20" w16cid:durableId="2047488663">
    <w:abstractNumId w:val="47"/>
  </w:num>
  <w:num w:numId="21" w16cid:durableId="166527603">
    <w:abstractNumId w:val="24"/>
  </w:num>
  <w:num w:numId="22" w16cid:durableId="1017737707">
    <w:abstractNumId w:val="15"/>
  </w:num>
  <w:num w:numId="23" w16cid:durableId="499850140">
    <w:abstractNumId w:val="30"/>
  </w:num>
  <w:num w:numId="24" w16cid:durableId="357656997">
    <w:abstractNumId w:val="2"/>
  </w:num>
  <w:num w:numId="25" w16cid:durableId="907035138">
    <w:abstractNumId w:val="25"/>
  </w:num>
  <w:num w:numId="26" w16cid:durableId="798499197">
    <w:abstractNumId w:val="41"/>
  </w:num>
  <w:num w:numId="27" w16cid:durableId="1932619988">
    <w:abstractNumId w:val="50"/>
  </w:num>
  <w:num w:numId="28" w16cid:durableId="1395738320">
    <w:abstractNumId w:val="34"/>
  </w:num>
  <w:num w:numId="29" w16cid:durableId="301540099">
    <w:abstractNumId w:val="42"/>
  </w:num>
  <w:num w:numId="30" w16cid:durableId="1976331245">
    <w:abstractNumId w:val="48"/>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290D"/>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6E31"/>
    <w:rsid w:val="0006707D"/>
    <w:rsid w:val="000672C6"/>
    <w:rsid w:val="00067A55"/>
    <w:rsid w:val="00067B0C"/>
    <w:rsid w:val="00067EEC"/>
    <w:rsid w:val="00070773"/>
    <w:rsid w:val="0007095A"/>
    <w:rsid w:val="00070B05"/>
    <w:rsid w:val="0007166A"/>
    <w:rsid w:val="00071FC0"/>
    <w:rsid w:val="00072080"/>
    <w:rsid w:val="0007232D"/>
    <w:rsid w:val="0007247D"/>
    <w:rsid w:val="00072AF4"/>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0A"/>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79F"/>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91"/>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80D"/>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A41"/>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84C"/>
    <w:rsid w:val="00142974"/>
    <w:rsid w:val="00143CE6"/>
    <w:rsid w:val="0014423E"/>
    <w:rsid w:val="00144787"/>
    <w:rsid w:val="00145F74"/>
    <w:rsid w:val="0014604E"/>
    <w:rsid w:val="00146292"/>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3D"/>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28D5"/>
    <w:rsid w:val="00183096"/>
    <w:rsid w:val="001835D2"/>
    <w:rsid w:val="00183636"/>
    <w:rsid w:val="001839EA"/>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04A3"/>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1D13"/>
    <w:rsid w:val="001F2034"/>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2707D"/>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75A"/>
    <w:rsid w:val="002469E9"/>
    <w:rsid w:val="00246B20"/>
    <w:rsid w:val="00246FF0"/>
    <w:rsid w:val="0024755F"/>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61"/>
    <w:rsid w:val="002A1ACC"/>
    <w:rsid w:val="002A26A8"/>
    <w:rsid w:val="002A344D"/>
    <w:rsid w:val="002A360F"/>
    <w:rsid w:val="002A38CE"/>
    <w:rsid w:val="002A3D3F"/>
    <w:rsid w:val="002A4E2C"/>
    <w:rsid w:val="002A4F2A"/>
    <w:rsid w:val="002A5F7A"/>
    <w:rsid w:val="002A738D"/>
    <w:rsid w:val="002A73A1"/>
    <w:rsid w:val="002A7534"/>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3D0"/>
    <w:rsid w:val="002C67BA"/>
    <w:rsid w:val="002C6858"/>
    <w:rsid w:val="002C687F"/>
    <w:rsid w:val="002C6BBF"/>
    <w:rsid w:val="002C7140"/>
    <w:rsid w:val="002C76FE"/>
    <w:rsid w:val="002D078E"/>
    <w:rsid w:val="002D09DA"/>
    <w:rsid w:val="002D10C1"/>
    <w:rsid w:val="002D11F9"/>
    <w:rsid w:val="002D1BB5"/>
    <w:rsid w:val="002D1FC8"/>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620"/>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97E4F"/>
    <w:rsid w:val="003A040B"/>
    <w:rsid w:val="003A042A"/>
    <w:rsid w:val="003A08E2"/>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A85"/>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DCD"/>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A1A"/>
    <w:rsid w:val="003E0F81"/>
    <w:rsid w:val="003E11F5"/>
    <w:rsid w:val="003E1457"/>
    <w:rsid w:val="003E1BAD"/>
    <w:rsid w:val="003E240E"/>
    <w:rsid w:val="003E26E7"/>
    <w:rsid w:val="003E2FEB"/>
    <w:rsid w:val="003E329B"/>
    <w:rsid w:val="003E3AD8"/>
    <w:rsid w:val="003E4645"/>
    <w:rsid w:val="003E467E"/>
    <w:rsid w:val="003E47FB"/>
    <w:rsid w:val="003E4809"/>
    <w:rsid w:val="003E482A"/>
    <w:rsid w:val="003E48F1"/>
    <w:rsid w:val="003E5011"/>
    <w:rsid w:val="003E55A4"/>
    <w:rsid w:val="003E618D"/>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4D"/>
    <w:rsid w:val="00427279"/>
    <w:rsid w:val="004274DB"/>
    <w:rsid w:val="00427555"/>
    <w:rsid w:val="00427560"/>
    <w:rsid w:val="00427AC7"/>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3FEA"/>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5C"/>
    <w:rsid w:val="004B1B8B"/>
    <w:rsid w:val="004B1E98"/>
    <w:rsid w:val="004B244E"/>
    <w:rsid w:val="004B26FF"/>
    <w:rsid w:val="004B2721"/>
    <w:rsid w:val="004B2751"/>
    <w:rsid w:val="004B314F"/>
    <w:rsid w:val="004B38C5"/>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741"/>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ACC"/>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5FE"/>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5FC6"/>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6EB"/>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AF8"/>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67F65"/>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4A7"/>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35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6EDF"/>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AD"/>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4B5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703"/>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E46"/>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6FF3"/>
    <w:rsid w:val="008177C6"/>
    <w:rsid w:val="00817B01"/>
    <w:rsid w:val="00817C49"/>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1B31"/>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318"/>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B52"/>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6F80"/>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AE7"/>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29E"/>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6D56"/>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5C39"/>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CCB"/>
    <w:rsid w:val="009D1D76"/>
    <w:rsid w:val="009D21FE"/>
    <w:rsid w:val="009D246B"/>
    <w:rsid w:val="009D2787"/>
    <w:rsid w:val="009D2B29"/>
    <w:rsid w:val="009D3777"/>
    <w:rsid w:val="009D4706"/>
    <w:rsid w:val="009D5092"/>
    <w:rsid w:val="009D5A20"/>
    <w:rsid w:val="009D65EF"/>
    <w:rsid w:val="009D67BB"/>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DF6"/>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B6"/>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8B5"/>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705"/>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173"/>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2B3"/>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5332"/>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4E4B"/>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577"/>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328"/>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5F80"/>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FB7"/>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B95"/>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6D8"/>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594"/>
    <w:rsid w:val="00EC46FB"/>
    <w:rsid w:val="00EC488D"/>
    <w:rsid w:val="00EC49A0"/>
    <w:rsid w:val="00EC54CC"/>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B18"/>
    <w:rsid w:val="00F47CC6"/>
    <w:rsid w:val="00F47F34"/>
    <w:rsid w:val="00F504BE"/>
    <w:rsid w:val="00F508DD"/>
    <w:rsid w:val="00F50CC1"/>
    <w:rsid w:val="00F51B4B"/>
    <w:rsid w:val="00F5238B"/>
    <w:rsid w:val="00F52808"/>
    <w:rsid w:val="00F5314C"/>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41C"/>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C9"/>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5EC3"/>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404B0E3"/>
    <w:rsid w:val="18D8C096"/>
    <w:rsid w:val="22647AA1"/>
    <w:rsid w:val="2F53D1D3"/>
    <w:rsid w:val="4008B6B6"/>
    <w:rsid w:val="6CB2A3E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38230153">
      <w:bodyDiv w:val="1"/>
      <w:marLeft w:val="0"/>
      <w:marRight w:val="0"/>
      <w:marTop w:val="0"/>
      <w:marBottom w:val="0"/>
      <w:divBdr>
        <w:top w:val="none" w:sz="0" w:space="0" w:color="auto"/>
        <w:left w:val="none" w:sz="0" w:space="0" w:color="auto"/>
        <w:bottom w:val="none" w:sz="0" w:space="0" w:color="auto"/>
        <w:right w:val="none" w:sz="0" w:space="0" w:color="auto"/>
      </w:divBdr>
      <w:divsChild>
        <w:div w:id="408845168">
          <w:marLeft w:val="0"/>
          <w:marRight w:val="0"/>
          <w:marTop w:val="0"/>
          <w:marBottom w:val="0"/>
          <w:divBdr>
            <w:top w:val="none" w:sz="0" w:space="0" w:color="auto"/>
            <w:left w:val="none" w:sz="0" w:space="0" w:color="auto"/>
            <w:bottom w:val="none" w:sz="0" w:space="0" w:color="auto"/>
            <w:right w:val="none" w:sz="0" w:space="0" w:color="auto"/>
          </w:divBdr>
        </w:div>
        <w:div w:id="766194927">
          <w:marLeft w:val="0"/>
          <w:marRight w:val="0"/>
          <w:marTop w:val="0"/>
          <w:marBottom w:val="0"/>
          <w:divBdr>
            <w:top w:val="none" w:sz="0" w:space="0" w:color="auto"/>
            <w:left w:val="none" w:sz="0" w:space="0" w:color="auto"/>
            <w:bottom w:val="none" w:sz="0" w:space="0" w:color="auto"/>
            <w:right w:val="none" w:sz="0" w:space="0" w:color="auto"/>
          </w:divBdr>
        </w:div>
        <w:div w:id="1582980097">
          <w:marLeft w:val="0"/>
          <w:marRight w:val="0"/>
          <w:marTop w:val="0"/>
          <w:marBottom w:val="0"/>
          <w:divBdr>
            <w:top w:val="none" w:sz="0" w:space="0" w:color="auto"/>
            <w:left w:val="none" w:sz="0" w:space="0" w:color="auto"/>
            <w:bottom w:val="none" w:sz="0" w:space="0" w:color="auto"/>
            <w:right w:val="none" w:sz="0" w:space="0" w:color="auto"/>
          </w:divBdr>
        </w:div>
        <w:div w:id="689985969">
          <w:marLeft w:val="0"/>
          <w:marRight w:val="0"/>
          <w:marTop w:val="0"/>
          <w:marBottom w:val="0"/>
          <w:divBdr>
            <w:top w:val="none" w:sz="0" w:space="0" w:color="auto"/>
            <w:left w:val="none" w:sz="0" w:space="0" w:color="auto"/>
            <w:bottom w:val="none" w:sz="0" w:space="0" w:color="auto"/>
            <w:right w:val="none" w:sz="0" w:space="0" w:color="auto"/>
          </w:divBdr>
        </w:div>
        <w:div w:id="1009915658">
          <w:marLeft w:val="0"/>
          <w:marRight w:val="0"/>
          <w:marTop w:val="0"/>
          <w:marBottom w:val="0"/>
          <w:divBdr>
            <w:top w:val="none" w:sz="0" w:space="0" w:color="auto"/>
            <w:left w:val="none" w:sz="0" w:space="0" w:color="auto"/>
            <w:bottom w:val="none" w:sz="0" w:space="0" w:color="auto"/>
            <w:right w:val="none" w:sz="0" w:space="0" w:color="auto"/>
          </w:divBdr>
        </w:div>
        <w:div w:id="2031880728">
          <w:marLeft w:val="0"/>
          <w:marRight w:val="0"/>
          <w:marTop w:val="0"/>
          <w:marBottom w:val="0"/>
          <w:divBdr>
            <w:top w:val="none" w:sz="0" w:space="0" w:color="auto"/>
            <w:left w:val="none" w:sz="0" w:space="0" w:color="auto"/>
            <w:bottom w:val="none" w:sz="0" w:space="0" w:color="auto"/>
            <w:right w:val="none" w:sz="0" w:space="0" w:color="auto"/>
          </w:divBdr>
        </w:div>
        <w:div w:id="282617817">
          <w:marLeft w:val="0"/>
          <w:marRight w:val="0"/>
          <w:marTop w:val="0"/>
          <w:marBottom w:val="0"/>
          <w:divBdr>
            <w:top w:val="none" w:sz="0" w:space="0" w:color="auto"/>
            <w:left w:val="none" w:sz="0" w:space="0" w:color="auto"/>
            <w:bottom w:val="none" w:sz="0" w:space="0" w:color="auto"/>
            <w:right w:val="none" w:sz="0" w:space="0" w:color="auto"/>
          </w:divBdr>
        </w:div>
        <w:div w:id="248928228">
          <w:marLeft w:val="0"/>
          <w:marRight w:val="0"/>
          <w:marTop w:val="0"/>
          <w:marBottom w:val="0"/>
          <w:divBdr>
            <w:top w:val="none" w:sz="0" w:space="0" w:color="auto"/>
            <w:left w:val="none" w:sz="0" w:space="0" w:color="auto"/>
            <w:bottom w:val="none" w:sz="0" w:space="0" w:color="auto"/>
            <w:right w:val="none" w:sz="0" w:space="0" w:color="auto"/>
          </w:divBdr>
        </w:div>
        <w:div w:id="1731729801">
          <w:marLeft w:val="0"/>
          <w:marRight w:val="0"/>
          <w:marTop w:val="0"/>
          <w:marBottom w:val="0"/>
          <w:divBdr>
            <w:top w:val="none" w:sz="0" w:space="0" w:color="auto"/>
            <w:left w:val="none" w:sz="0" w:space="0" w:color="auto"/>
            <w:bottom w:val="none" w:sz="0" w:space="0" w:color="auto"/>
            <w:right w:val="none" w:sz="0" w:space="0" w:color="auto"/>
          </w:divBdr>
        </w:div>
        <w:div w:id="59093931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37216177">
      <w:bodyDiv w:val="1"/>
      <w:marLeft w:val="0"/>
      <w:marRight w:val="0"/>
      <w:marTop w:val="0"/>
      <w:marBottom w:val="0"/>
      <w:divBdr>
        <w:top w:val="none" w:sz="0" w:space="0" w:color="auto"/>
        <w:left w:val="none" w:sz="0" w:space="0" w:color="auto"/>
        <w:bottom w:val="none" w:sz="0" w:space="0" w:color="auto"/>
        <w:right w:val="none" w:sz="0" w:space="0" w:color="auto"/>
      </w:divBdr>
    </w:div>
    <w:div w:id="441875247">
      <w:bodyDiv w:val="1"/>
      <w:marLeft w:val="0"/>
      <w:marRight w:val="0"/>
      <w:marTop w:val="0"/>
      <w:marBottom w:val="0"/>
      <w:divBdr>
        <w:top w:val="none" w:sz="0" w:space="0" w:color="auto"/>
        <w:left w:val="none" w:sz="0" w:space="0" w:color="auto"/>
        <w:bottom w:val="none" w:sz="0" w:space="0" w:color="auto"/>
        <w:right w:val="none" w:sz="0" w:space="0" w:color="auto"/>
      </w:divBdr>
    </w:div>
    <w:div w:id="538594550">
      <w:bodyDiv w:val="1"/>
      <w:marLeft w:val="0"/>
      <w:marRight w:val="0"/>
      <w:marTop w:val="0"/>
      <w:marBottom w:val="0"/>
      <w:divBdr>
        <w:top w:val="none" w:sz="0" w:space="0" w:color="auto"/>
        <w:left w:val="none" w:sz="0" w:space="0" w:color="auto"/>
        <w:bottom w:val="none" w:sz="0" w:space="0" w:color="auto"/>
        <w:right w:val="none" w:sz="0" w:space="0" w:color="auto"/>
      </w:divBdr>
    </w:div>
    <w:div w:id="768428492">
      <w:bodyDiv w:val="1"/>
      <w:marLeft w:val="0"/>
      <w:marRight w:val="0"/>
      <w:marTop w:val="0"/>
      <w:marBottom w:val="0"/>
      <w:divBdr>
        <w:top w:val="none" w:sz="0" w:space="0" w:color="auto"/>
        <w:left w:val="none" w:sz="0" w:space="0" w:color="auto"/>
        <w:bottom w:val="none" w:sz="0" w:space="0" w:color="auto"/>
        <w:right w:val="none" w:sz="0" w:space="0" w:color="auto"/>
      </w:divBdr>
      <w:divsChild>
        <w:div w:id="57939323">
          <w:marLeft w:val="0"/>
          <w:marRight w:val="0"/>
          <w:marTop w:val="0"/>
          <w:marBottom w:val="0"/>
          <w:divBdr>
            <w:top w:val="none" w:sz="0" w:space="0" w:color="auto"/>
            <w:left w:val="none" w:sz="0" w:space="0" w:color="auto"/>
            <w:bottom w:val="none" w:sz="0" w:space="0" w:color="auto"/>
            <w:right w:val="none" w:sz="0" w:space="0" w:color="auto"/>
          </w:divBdr>
        </w:div>
        <w:div w:id="582689303">
          <w:marLeft w:val="0"/>
          <w:marRight w:val="0"/>
          <w:marTop w:val="0"/>
          <w:marBottom w:val="0"/>
          <w:divBdr>
            <w:top w:val="none" w:sz="0" w:space="0" w:color="auto"/>
            <w:left w:val="none" w:sz="0" w:space="0" w:color="auto"/>
            <w:bottom w:val="none" w:sz="0" w:space="0" w:color="auto"/>
            <w:right w:val="none" w:sz="0" w:space="0" w:color="auto"/>
          </w:divBdr>
        </w:div>
        <w:div w:id="443693641">
          <w:marLeft w:val="0"/>
          <w:marRight w:val="0"/>
          <w:marTop w:val="0"/>
          <w:marBottom w:val="0"/>
          <w:divBdr>
            <w:top w:val="none" w:sz="0" w:space="0" w:color="auto"/>
            <w:left w:val="none" w:sz="0" w:space="0" w:color="auto"/>
            <w:bottom w:val="none" w:sz="0" w:space="0" w:color="auto"/>
            <w:right w:val="none" w:sz="0" w:space="0" w:color="auto"/>
          </w:divBdr>
          <w:divsChild>
            <w:div w:id="1842818979">
              <w:marLeft w:val="0"/>
              <w:marRight w:val="0"/>
              <w:marTop w:val="0"/>
              <w:marBottom w:val="0"/>
              <w:divBdr>
                <w:top w:val="none" w:sz="0" w:space="0" w:color="auto"/>
                <w:left w:val="none" w:sz="0" w:space="0" w:color="auto"/>
                <w:bottom w:val="none" w:sz="0" w:space="0" w:color="auto"/>
                <w:right w:val="none" w:sz="0" w:space="0" w:color="auto"/>
              </w:divBdr>
            </w:div>
            <w:div w:id="690760932">
              <w:marLeft w:val="0"/>
              <w:marRight w:val="0"/>
              <w:marTop w:val="0"/>
              <w:marBottom w:val="0"/>
              <w:divBdr>
                <w:top w:val="none" w:sz="0" w:space="0" w:color="auto"/>
                <w:left w:val="none" w:sz="0" w:space="0" w:color="auto"/>
                <w:bottom w:val="none" w:sz="0" w:space="0" w:color="auto"/>
                <w:right w:val="none" w:sz="0" w:space="0" w:color="auto"/>
              </w:divBdr>
            </w:div>
            <w:div w:id="1968125743">
              <w:marLeft w:val="0"/>
              <w:marRight w:val="0"/>
              <w:marTop w:val="0"/>
              <w:marBottom w:val="0"/>
              <w:divBdr>
                <w:top w:val="none" w:sz="0" w:space="0" w:color="auto"/>
                <w:left w:val="none" w:sz="0" w:space="0" w:color="auto"/>
                <w:bottom w:val="none" w:sz="0" w:space="0" w:color="auto"/>
                <w:right w:val="none" w:sz="0" w:space="0" w:color="auto"/>
              </w:divBdr>
            </w:div>
            <w:div w:id="1579710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9281593">
      <w:bodyDiv w:val="1"/>
      <w:marLeft w:val="0"/>
      <w:marRight w:val="0"/>
      <w:marTop w:val="0"/>
      <w:marBottom w:val="0"/>
      <w:divBdr>
        <w:top w:val="none" w:sz="0" w:space="0" w:color="auto"/>
        <w:left w:val="none" w:sz="0" w:space="0" w:color="auto"/>
        <w:bottom w:val="none" w:sz="0" w:space="0" w:color="auto"/>
        <w:right w:val="none" w:sz="0" w:space="0" w:color="auto"/>
      </w:divBdr>
      <w:divsChild>
        <w:div w:id="1612742486">
          <w:marLeft w:val="0"/>
          <w:marRight w:val="0"/>
          <w:marTop w:val="0"/>
          <w:marBottom w:val="0"/>
          <w:divBdr>
            <w:top w:val="none" w:sz="0" w:space="0" w:color="auto"/>
            <w:left w:val="none" w:sz="0" w:space="0" w:color="auto"/>
            <w:bottom w:val="none" w:sz="0" w:space="0" w:color="auto"/>
            <w:right w:val="none" w:sz="0" w:space="0" w:color="auto"/>
          </w:divBdr>
        </w:div>
        <w:div w:id="1086654297">
          <w:marLeft w:val="0"/>
          <w:marRight w:val="0"/>
          <w:marTop w:val="0"/>
          <w:marBottom w:val="0"/>
          <w:divBdr>
            <w:top w:val="none" w:sz="0" w:space="0" w:color="auto"/>
            <w:left w:val="none" w:sz="0" w:space="0" w:color="auto"/>
            <w:bottom w:val="none" w:sz="0" w:space="0" w:color="auto"/>
            <w:right w:val="none" w:sz="0" w:space="0" w:color="auto"/>
          </w:divBdr>
        </w:div>
        <w:div w:id="523788406">
          <w:marLeft w:val="0"/>
          <w:marRight w:val="0"/>
          <w:marTop w:val="0"/>
          <w:marBottom w:val="0"/>
          <w:divBdr>
            <w:top w:val="none" w:sz="0" w:space="0" w:color="auto"/>
            <w:left w:val="none" w:sz="0" w:space="0" w:color="auto"/>
            <w:bottom w:val="none" w:sz="0" w:space="0" w:color="auto"/>
            <w:right w:val="none" w:sz="0" w:space="0" w:color="auto"/>
          </w:divBdr>
          <w:divsChild>
            <w:div w:id="1636526344">
              <w:marLeft w:val="0"/>
              <w:marRight w:val="0"/>
              <w:marTop w:val="0"/>
              <w:marBottom w:val="0"/>
              <w:divBdr>
                <w:top w:val="none" w:sz="0" w:space="0" w:color="auto"/>
                <w:left w:val="none" w:sz="0" w:space="0" w:color="auto"/>
                <w:bottom w:val="none" w:sz="0" w:space="0" w:color="auto"/>
                <w:right w:val="none" w:sz="0" w:space="0" w:color="auto"/>
              </w:divBdr>
            </w:div>
            <w:div w:id="1819493987">
              <w:marLeft w:val="0"/>
              <w:marRight w:val="0"/>
              <w:marTop w:val="0"/>
              <w:marBottom w:val="0"/>
              <w:divBdr>
                <w:top w:val="none" w:sz="0" w:space="0" w:color="auto"/>
                <w:left w:val="none" w:sz="0" w:space="0" w:color="auto"/>
                <w:bottom w:val="none" w:sz="0" w:space="0" w:color="auto"/>
                <w:right w:val="none" w:sz="0" w:space="0" w:color="auto"/>
              </w:divBdr>
            </w:div>
            <w:div w:id="1061254070">
              <w:marLeft w:val="0"/>
              <w:marRight w:val="0"/>
              <w:marTop w:val="0"/>
              <w:marBottom w:val="0"/>
              <w:divBdr>
                <w:top w:val="none" w:sz="0" w:space="0" w:color="auto"/>
                <w:left w:val="none" w:sz="0" w:space="0" w:color="auto"/>
                <w:bottom w:val="none" w:sz="0" w:space="0" w:color="auto"/>
                <w:right w:val="none" w:sz="0" w:space="0" w:color="auto"/>
              </w:divBdr>
            </w:div>
            <w:div w:id="109583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98708850">
      <w:bodyDiv w:val="1"/>
      <w:marLeft w:val="0"/>
      <w:marRight w:val="0"/>
      <w:marTop w:val="0"/>
      <w:marBottom w:val="0"/>
      <w:divBdr>
        <w:top w:val="none" w:sz="0" w:space="0" w:color="auto"/>
        <w:left w:val="none" w:sz="0" w:space="0" w:color="auto"/>
        <w:bottom w:val="none" w:sz="0" w:space="0" w:color="auto"/>
        <w:right w:val="none" w:sz="0" w:space="0" w:color="auto"/>
      </w:divBdr>
      <w:divsChild>
        <w:div w:id="616177362">
          <w:marLeft w:val="0"/>
          <w:marRight w:val="0"/>
          <w:marTop w:val="0"/>
          <w:marBottom w:val="0"/>
          <w:divBdr>
            <w:top w:val="none" w:sz="0" w:space="0" w:color="auto"/>
            <w:left w:val="none" w:sz="0" w:space="0" w:color="auto"/>
            <w:bottom w:val="none" w:sz="0" w:space="0" w:color="auto"/>
            <w:right w:val="none" w:sz="0" w:space="0" w:color="auto"/>
          </w:divBdr>
        </w:div>
        <w:div w:id="1787579076">
          <w:marLeft w:val="0"/>
          <w:marRight w:val="0"/>
          <w:marTop w:val="0"/>
          <w:marBottom w:val="0"/>
          <w:divBdr>
            <w:top w:val="none" w:sz="0" w:space="0" w:color="auto"/>
            <w:left w:val="none" w:sz="0" w:space="0" w:color="auto"/>
            <w:bottom w:val="none" w:sz="0" w:space="0" w:color="auto"/>
            <w:right w:val="none" w:sz="0" w:space="0" w:color="auto"/>
          </w:divBdr>
        </w:div>
        <w:div w:id="1949268718">
          <w:marLeft w:val="0"/>
          <w:marRight w:val="0"/>
          <w:marTop w:val="0"/>
          <w:marBottom w:val="0"/>
          <w:divBdr>
            <w:top w:val="none" w:sz="0" w:space="0" w:color="auto"/>
            <w:left w:val="none" w:sz="0" w:space="0" w:color="auto"/>
            <w:bottom w:val="none" w:sz="0" w:space="0" w:color="auto"/>
            <w:right w:val="none" w:sz="0" w:space="0" w:color="auto"/>
          </w:divBdr>
          <w:divsChild>
            <w:div w:id="1576088478">
              <w:marLeft w:val="0"/>
              <w:marRight w:val="0"/>
              <w:marTop w:val="0"/>
              <w:marBottom w:val="0"/>
              <w:divBdr>
                <w:top w:val="none" w:sz="0" w:space="0" w:color="auto"/>
                <w:left w:val="none" w:sz="0" w:space="0" w:color="auto"/>
                <w:bottom w:val="none" w:sz="0" w:space="0" w:color="auto"/>
                <w:right w:val="none" w:sz="0" w:space="0" w:color="auto"/>
              </w:divBdr>
            </w:div>
            <w:div w:id="1241258952">
              <w:marLeft w:val="0"/>
              <w:marRight w:val="0"/>
              <w:marTop w:val="0"/>
              <w:marBottom w:val="0"/>
              <w:divBdr>
                <w:top w:val="none" w:sz="0" w:space="0" w:color="auto"/>
                <w:left w:val="none" w:sz="0" w:space="0" w:color="auto"/>
                <w:bottom w:val="none" w:sz="0" w:space="0" w:color="auto"/>
                <w:right w:val="none" w:sz="0" w:space="0" w:color="auto"/>
              </w:divBdr>
            </w:div>
            <w:div w:id="1291522071">
              <w:marLeft w:val="0"/>
              <w:marRight w:val="0"/>
              <w:marTop w:val="0"/>
              <w:marBottom w:val="0"/>
              <w:divBdr>
                <w:top w:val="none" w:sz="0" w:space="0" w:color="auto"/>
                <w:left w:val="none" w:sz="0" w:space="0" w:color="auto"/>
                <w:bottom w:val="none" w:sz="0" w:space="0" w:color="auto"/>
                <w:right w:val="none" w:sz="0" w:space="0" w:color="auto"/>
              </w:divBdr>
            </w:div>
            <w:div w:id="19274221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09726942">
      <w:bodyDiv w:val="1"/>
      <w:marLeft w:val="0"/>
      <w:marRight w:val="0"/>
      <w:marTop w:val="0"/>
      <w:marBottom w:val="0"/>
      <w:divBdr>
        <w:top w:val="none" w:sz="0" w:space="0" w:color="auto"/>
        <w:left w:val="none" w:sz="0" w:space="0" w:color="auto"/>
        <w:bottom w:val="none" w:sz="0" w:space="0" w:color="auto"/>
        <w:right w:val="none" w:sz="0" w:space="0" w:color="auto"/>
      </w:divBdr>
      <w:divsChild>
        <w:div w:id="1146124665">
          <w:marLeft w:val="0"/>
          <w:marRight w:val="0"/>
          <w:marTop w:val="0"/>
          <w:marBottom w:val="0"/>
          <w:divBdr>
            <w:top w:val="none" w:sz="0" w:space="0" w:color="auto"/>
            <w:left w:val="none" w:sz="0" w:space="0" w:color="auto"/>
            <w:bottom w:val="none" w:sz="0" w:space="0" w:color="auto"/>
            <w:right w:val="none" w:sz="0" w:space="0" w:color="auto"/>
          </w:divBdr>
        </w:div>
        <w:div w:id="960918765">
          <w:marLeft w:val="0"/>
          <w:marRight w:val="0"/>
          <w:marTop w:val="0"/>
          <w:marBottom w:val="0"/>
          <w:divBdr>
            <w:top w:val="none" w:sz="0" w:space="0" w:color="auto"/>
            <w:left w:val="none" w:sz="0" w:space="0" w:color="auto"/>
            <w:bottom w:val="none" w:sz="0" w:space="0" w:color="auto"/>
            <w:right w:val="none" w:sz="0" w:space="0" w:color="auto"/>
          </w:divBdr>
        </w:div>
        <w:div w:id="1974016493">
          <w:marLeft w:val="0"/>
          <w:marRight w:val="0"/>
          <w:marTop w:val="0"/>
          <w:marBottom w:val="0"/>
          <w:divBdr>
            <w:top w:val="none" w:sz="0" w:space="0" w:color="auto"/>
            <w:left w:val="none" w:sz="0" w:space="0" w:color="auto"/>
            <w:bottom w:val="none" w:sz="0" w:space="0" w:color="auto"/>
            <w:right w:val="none" w:sz="0" w:space="0" w:color="auto"/>
          </w:divBdr>
          <w:divsChild>
            <w:div w:id="1198928973">
              <w:marLeft w:val="0"/>
              <w:marRight w:val="0"/>
              <w:marTop w:val="0"/>
              <w:marBottom w:val="0"/>
              <w:divBdr>
                <w:top w:val="none" w:sz="0" w:space="0" w:color="auto"/>
                <w:left w:val="none" w:sz="0" w:space="0" w:color="auto"/>
                <w:bottom w:val="none" w:sz="0" w:space="0" w:color="auto"/>
                <w:right w:val="none" w:sz="0" w:space="0" w:color="auto"/>
              </w:divBdr>
            </w:div>
            <w:div w:id="40518062">
              <w:marLeft w:val="0"/>
              <w:marRight w:val="0"/>
              <w:marTop w:val="0"/>
              <w:marBottom w:val="0"/>
              <w:divBdr>
                <w:top w:val="none" w:sz="0" w:space="0" w:color="auto"/>
                <w:left w:val="none" w:sz="0" w:space="0" w:color="auto"/>
                <w:bottom w:val="none" w:sz="0" w:space="0" w:color="auto"/>
                <w:right w:val="none" w:sz="0" w:space="0" w:color="auto"/>
              </w:divBdr>
            </w:div>
            <w:div w:id="956060796">
              <w:marLeft w:val="0"/>
              <w:marRight w:val="0"/>
              <w:marTop w:val="0"/>
              <w:marBottom w:val="0"/>
              <w:divBdr>
                <w:top w:val="none" w:sz="0" w:space="0" w:color="auto"/>
                <w:left w:val="none" w:sz="0" w:space="0" w:color="auto"/>
                <w:bottom w:val="none" w:sz="0" w:space="0" w:color="auto"/>
                <w:right w:val="none" w:sz="0" w:space="0" w:color="auto"/>
              </w:divBdr>
            </w:div>
            <w:div w:id="15812587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58889081">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25447453">
      <w:bodyDiv w:val="1"/>
      <w:marLeft w:val="0"/>
      <w:marRight w:val="0"/>
      <w:marTop w:val="0"/>
      <w:marBottom w:val="0"/>
      <w:divBdr>
        <w:top w:val="none" w:sz="0" w:space="0" w:color="auto"/>
        <w:left w:val="none" w:sz="0" w:space="0" w:color="auto"/>
        <w:bottom w:val="none" w:sz="0" w:space="0" w:color="auto"/>
        <w:right w:val="none" w:sz="0" w:space="0" w:color="auto"/>
      </w:divBdr>
    </w:div>
    <w:div w:id="1947543129">
      <w:bodyDiv w:val="1"/>
      <w:marLeft w:val="0"/>
      <w:marRight w:val="0"/>
      <w:marTop w:val="0"/>
      <w:marBottom w:val="0"/>
      <w:divBdr>
        <w:top w:val="none" w:sz="0" w:space="0" w:color="auto"/>
        <w:left w:val="none" w:sz="0" w:space="0" w:color="auto"/>
        <w:bottom w:val="none" w:sz="0" w:space="0" w:color="auto"/>
        <w:right w:val="none" w:sz="0" w:space="0" w:color="auto"/>
      </w:divBdr>
    </w:div>
    <w:div w:id="1973242660">
      <w:bodyDiv w:val="1"/>
      <w:marLeft w:val="0"/>
      <w:marRight w:val="0"/>
      <w:marTop w:val="0"/>
      <w:marBottom w:val="0"/>
      <w:divBdr>
        <w:top w:val="none" w:sz="0" w:space="0" w:color="auto"/>
        <w:left w:val="none" w:sz="0" w:space="0" w:color="auto"/>
        <w:bottom w:val="none" w:sz="0" w:space="0" w:color="auto"/>
        <w:right w:val="none" w:sz="0" w:space="0" w:color="auto"/>
      </w:divBdr>
      <w:divsChild>
        <w:div w:id="696084130">
          <w:marLeft w:val="0"/>
          <w:marRight w:val="0"/>
          <w:marTop w:val="0"/>
          <w:marBottom w:val="0"/>
          <w:divBdr>
            <w:top w:val="none" w:sz="0" w:space="0" w:color="auto"/>
            <w:left w:val="none" w:sz="0" w:space="0" w:color="auto"/>
            <w:bottom w:val="none" w:sz="0" w:space="0" w:color="auto"/>
            <w:right w:val="none" w:sz="0" w:space="0" w:color="auto"/>
          </w:divBdr>
        </w:div>
        <w:div w:id="238448872">
          <w:marLeft w:val="0"/>
          <w:marRight w:val="0"/>
          <w:marTop w:val="0"/>
          <w:marBottom w:val="0"/>
          <w:divBdr>
            <w:top w:val="none" w:sz="0" w:space="0" w:color="auto"/>
            <w:left w:val="none" w:sz="0" w:space="0" w:color="auto"/>
            <w:bottom w:val="none" w:sz="0" w:space="0" w:color="auto"/>
            <w:right w:val="none" w:sz="0" w:space="0" w:color="auto"/>
          </w:divBdr>
        </w:div>
        <w:div w:id="212082188">
          <w:marLeft w:val="0"/>
          <w:marRight w:val="0"/>
          <w:marTop w:val="0"/>
          <w:marBottom w:val="0"/>
          <w:divBdr>
            <w:top w:val="none" w:sz="0" w:space="0" w:color="auto"/>
            <w:left w:val="none" w:sz="0" w:space="0" w:color="auto"/>
            <w:bottom w:val="none" w:sz="0" w:space="0" w:color="auto"/>
            <w:right w:val="none" w:sz="0" w:space="0" w:color="auto"/>
          </w:divBdr>
        </w:div>
        <w:div w:id="381683484">
          <w:marLeft w:val="0"/>
          <w:marRight w:val="0"/>
          <w:marTop w:val="0"/>
          <w:marBottom w:val="0"/>
          <w:divBdr>
            <w:top w:val="none" w:sz="0" w:space="0" w:color="auto"/>
            <w:left w:val="none" w:sz="0" w:space="0" w:color="auto"/>
            <w:bottom w:val="none" w:sz="0" w:space="0" w:color="auto"/>
            <w:right w:val="none" w:sz="0" w:space="0" w:color="auto"/>
          </w:divBdr>
        </w:div>
        <w:div w:id="483668497">
          <w:marLeft w:val="0"/>
          <w:marRight w:val="0"/>
          <w:marTop w:val="0"/>
          <w:marBottom w:val="0"/>
          <w:divBdr>
            <w:top w:val="none" w:sz="0" w:space="0" w:color="auto"/>
            <w:left w:val="none" w:sz="0" w:space="0" w:color="auto"/>
            <w:bottom w:val="none" w:sz="0" w:space="0" w:color="auto"/>
            <w:right w:val="none" w:sz="0" w:space="0" w:color="auto"/>
          </w:divBdr>
        </w:div>
        <w:div w:id="1477605751">
          <w:marLeft w:val="0"/>
          <w:marRight w:val="0"/>
          <w:marTop w:val="0"/>
          <w:marBottom w:val="0"/>
          <w:divBdr>
            <w:top w:val="none" w:sz="0" w:space="0" w:color="auto"/>
            <w:left w:val="none" w:sz="0" w:space="0" w:color="auto"/>
            <w:bottom w:val="none" w:sz="0" w:space="0" w:color="auto"/>
            <w:right w:val="none" w:sz="0" w:space="0" w:color="auto"/>
          </w:divBdr>
        </w:div>
        <w:div w:id="719716504">
          <w:marLeft w:val="0"/>
          <w:marRight w:val="0"/>
          <w:marTop w:val="0"/>
          <w:marBottom w:val="0"/>
          <w:divBdr>
            <w:top w:val="none" w:sz="0" w:space="0" w:color="auto"/>
            <w:left w:val="none" w:sz="0" w:space="0" w:color="auto"/>
            <w:bottom w:val="none" w:sz="0" w:space="0" w:color="auto"/>
            <w:right w:val="none" w:sz="0" w:space="0" w:color="auto"/>
          </w:divBdr>
        </w:div>
        <w:div w:id="2091389188">
          <w:marLeft w:val="0"/>
          <w:marRight w:val="0"/>
          <w:marTop w:val="0"/>
          <w:marBottom w:val="0"/>
          <w:divBdr>
            <w:top w:val="none" w:sz="0" w:space="0" w:color="auto"/>
            <w:left w:val="none" w:sz="0" w:space="0" w:color="auto"/>
            <w:bottom w:val="none" w:sz="0" w:space="0" w:color="auto"/>
            <w:right w:val="none" w:sz="0" w:space="0" w:color="auto"/>
          </w:divBdr>
        </w:div>
        <w:div w:id="1829055317">
          <w:marLeft w:val="0"/>
          <w:marRight w:val="0"/>
          <w:marTop w:val="0"/>
          <w:marBottom w:val="0"/>
          <w:divBdr>
            <w:top w:val="none" w:sz="0" w:space="0" w:color="auto"/>
            <w:left w:val="none" w:sz="0" w:space="0" w:color="auto"/>
            <w:bottom w:val="none" w:sz="0" w:space="0" w:color="auto"/>
            <w:right w:val="none" w:sz="0" w:space="0" w:color="auto"/>
          </w:divBdr>
        </w:div>
        <w:div w:id="1294142124">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stew.moors@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A510A"/>
    <w:rsid w:val="0011011B"/>
    <w:rsid w:val="00171B3D"/>
    <w:rsid w:val="0019787B"/>
    <w:rsid w:val="001F1D13"/>
    <w:rsid w:val="002A360F"/>
    <w:rsid w:val="002A7534"/>
    <w:rsid w:val="00333620"/>
    <w:rsid w:val="003E618D"/>
    <w:rsid w:val="00412778"/>
    <w:rsid w:val="00427AC7"/>
    <w:rsid w:val="00445C89"/>
    <w:rsid w:val="004B1B5C"/>
    <w:rsid w:val="004B38C5"/>
    <w:rsid w:val="00516EC2"/>
    <w:rsid w:val="005345FE"/>
    <w:rsid w:val="00545FC6"/>
    <w:rsid w:val="0066431B"/>
    <w:rsid w:val="006E4E36"/>
    <w:rsid w:val="006F6350"/>
    <w:rsid w:val="00733901"/>
    <w:rsid w:val="00845C8F"/>
    <w:rsid w:val="008D5B52"/>
    <w:rsid w:val="0095129E"/>
    <w:rsid w:val="009D1CCB"/>
    <w:rsid w:val="009D1EFC"/>
    <w:rsid w:val="009D67BB"/>
    <w:rsid w:val="009F447A"/>
    <w:rsid w:val="00A10DF6"/>
    <w:rsid w:val="00A6372E"/>
    <w:rsid w:val="00B708B5"/>
    <w:rsid w:val="00C51173"/>
    <w:rsid w:val="00CC6577"/>
    <w:rsid w:val="00D63328"/>
    <w:rsid w:val="00D63C52"/>
    <w:rsid w:val="00D83E5E"/>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5.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DOCID1119-54365373-439</_dlc_DocId>
    <_dlc_DocIdUrl xmlns="a5f32de4-e402-4188-b034-e71ca7d22e54">
      <Url>https://delwpvicgovau.sharepoint.com/sites/ecm_1119/_layouts/15/DocIdRedir.aspx?ID=DOCID1119-54365373-439</Url>
      <Description>DOCID1119-54365373-439</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Office of the Executive Director, DEECA Regions</Value>
    </Branch>
    <EOIID xmlns="da5ea22f-fe03-46f3-a4f3-1b15377ab7cc" xsi:nil="true"/>
    <ManagersName xmlns="http://schemas.microsoft.com/sharepoint/v3" xsi:nil="true"/>
    <Region xmlns="da5ea22f-fe03-46f3-a4f3-1b15377ab7cc">
      <Value>Ballarat</Value>
    </Region>
    <Unit xmlns="da5ea22f-fe03-46f3-a4f3-1b15377ab7cc">
      <Value>Strategy and Service Delivery</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50968294</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3</Grade>
    <Division xmlns="da5ea22f-fe03-46f3-a4f3-1b15377ab7cc">DEECA Regions</Division>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3468715-AA55-4F8E-8BD3-C0DD9625C7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168DA4C0-CF45-4F11-BB23-545335452A40}">
  <ds:schemaRefs>
    <ds:schemaRef ds:uri="Microsoft.SharePoint.Taxonomy.ContentTypeSync"/>
  </ds:schemaRefs>
</ds:datastoreItem>
</file>

<file path=customXml/itemProps5.xml><?xml version="1.0" encoding="utf-8"?>
<ds:datastoreItem xmlns:ds="http://schemas.openxmlformats.org/officeDocument/2006/customXml" ds:itemID="{B5B528A5-E73F-4CCF-AF87-E68168F1F02F}">
  <ds:schemaRefs>
    <ds:schemaRef ds:uri="http://schemas.microsoft.com/sharepoint/events"/>
    <ds:schemaRef ds:uri=""/>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4</Pages>
  <Words>1959</Words>
  <Characters>11172</Characters>
  <Application>Microsoft Office Word</Application>
  <DocSecurity>0</DocSecurity>
  <Lines>93</Lines>
  <Paragraphs>26</Paragraphs>
  <ScaleCrop>false</ScaleCrop>
  <Company/>
  <LinksUpToDate>false</LinksUpToDate>
  <CharactersWithSpaces>13105</CharactersWithSpaces>
  <SharedDoc>false</SharedDoc>
  <HLinks>
    <vt:vector size="24" baseType="variant">
      <vt:variant>
        <vt:i4>3997788</vt:i4>
      </vt:variant>
      <vt:variant>
        <vt:i4>18</vt:i4>
      </vt:variant>
      <vt:variant>
        <vt:i4>0</vt:i4>
      </vt:variant>
      <vt:variant>
        <vt:i4>5</vt:i4>
      </vt:variant>
      <vt:variant>
        <vt:lpwstr>mailto:customer.service@deeca.vic.gov.au</vt:lpwstr>
      </vt:variant>
      <vt:variant>
        <vt:lpwstr/>
      </vt:variant>
      <vt:variant>
        <vt:i4>5242913</vt:i4>
      </vt:variant>
      <vt:variant>
        <vt:i4>15</vt:i4>
      </vt:variant>
      <vt:variant>
        <vt:i4>0</vt:i4>
      </vt:variant>
      <vt:variant>
        <vt:i4>5</vt:i4>
      </vt:variant>
      <vt:variant>
        <vt:lpwstr>mailto:self.determination@deeca.vic.gov.au</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3</cp:revision>
  <cp:lastPrinted>2022-06-17T02:14:00Z</cp:lastPrinted>
  <dcterms:created xsi:type="dcterms:W3CDTF">2026-06-10T23:57:00Z</dcterms:created>
  <dcterms:modified xsi:type="dcterms:W3CDTF">2026-07-08T04:55:00Z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b0936c34-1790-4ac1-955a-991b9efa9e70</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docLang">
    <vt:lpwstr>en</vt:lpwstr>
  </property>
  <property fmtid="{D5CDD505-2E9C-101B-9397-08002B2CF9AE}" pid="30" name="_docset_NoMedatataSyncRequired">
    <vt:lpwstr>False</vt:lpwstr>
  </property>
  <property fmtid="{D5CDD505-2E9C-101B-9397-08002B2CF9AE}" pid="31" name="Order">
    <vt:r8>780500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Resources:core,Signoff_Status">
    <vt:lpwstr>Approved</vt:lpwstr>
  </property>
  <property fmtid="{D5CDD505-2E9C-101B-9397-08002B2CF9AE}" pid="38" name="DLCPolicyLabelValue">
    <vt:lpwstr>Version 0.1</vt:lpwstr>
  </property>
  <property fmtid="{D5CDD505-2E9C-101B-9397-08002B2CF9AE}" pid="39" name="_ExtendedDescription">
    <vt:lpwstr/>
  </property>
  <property fmtid="{D5CDD505-2E9C-101B-9397-08002B2CF9AE}" pid="40" name="DLCPolicyLabelClientValue">
    <vt:lpwstr>Version {_UIVersionString}</vt:lpwstr>
  </property>
  <property fmtid="{D5CDD505-2E9C-101B-9397-08002B2CF9AE}" pid="41" name="TriggerFlowInfo">
    <vt:lpwstr/>
  </property>
  <property fmtid="{D5CDD505-2E9C-101B-9397-08002B2CF9AE}" pid="42" name="je2f59c6279d441e8dbf3cc557b3306f">
    <vt:lpwstr>Restructuring|4ed8c4ad-f9c6-4e29-b5f5-b51df56c3de6</vt:lpwstr>
  </property>
  <property fmtid="{D5CDD505-2E9C-101B-9397-08002B2CF9AE}" pid="43" name="xd_Signature">
    <vt:bool>false</vt:bool>
  </property>
  <property fmtid="{D5CDD505-2E9C-101B-9397-08002B2CF9AE}" pid="44" name="fb3179c379644f499d7166d0c985669b0">
    <vt:lpwstr>FOUO|955eb6fc-b35a-4808-8aa5-31e514fa3f26</vt:lpwstr>
  </property>
  <property fmtid="{D5CDD505-2E9C-101B-9397-08002B2CF9AE}" pid="45" name="pd01c257034b4e86b1f58279a3bd54c60">
    <vt:lpwstr>Unclassified|7fa379f4-4aba-4692-ab80-7d39d3a23cf4</vt:lpwstr>
  </property>
  <property fmtid="{D5CDD505-2E9C-101B-9397-08002B2CF9AE}" pid="46" name="g91c59fb10974fa1a03160ad8386f0f40">
    <vt:lpwstr/>
  </property>
  <property fmtid="{D5CDD505-2E9C-101B-9397-08002B2CF9AE}" pid="47" name="b9b43b809ea4445880dbf70bb98495250">
    <vt:lpwstr>Template|ad5654aa-69da-4dc8-81ae-e984a44f2180</vt:lpwstr>
  </property>
  <property fmtid="{D5CDD505-2E9C-101B-9397-08002B2CF9AE}" pid="48" name="pb0badcc4c144703855597c78047301a0">
    <vt:lpwstr>Position Description|9b605b16-5ff4-4142-9815-57489365a519</vt:lpwstr>
  </property>
  <property fmtid="{D5CDD505-2E9C-101B-9397-08002B2CF9AE}" pid="49" name="Records Class HR Admin">
    <vt:lpwstr>14;#Position Description|9b605b16-5ff4-4142-9815-57489365a519</vt:lpwstr>
  </property>
  <property fmtid="{D5CDD505-2E9C-101B-9397-08002B2CF9AE}" pid="50" name="Records_x0020_Class_x0020_HR_x0020_Admin">
    <vt:lpwstr>14;#Position Description|9b605b16-5ff4-4142-9815-57489365a519</vt:lpwstr>
  </property>
</Properties>
</file>