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66964BBA" w:rsidR="00254F12" w:rsidRPr="00862057" w:rsidRDefault="00A074BB"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781350">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4A9F111D">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72900963">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1E4D3F" id="Navy" o:spid="_x0000_s1026" alt="&quot;&quot;"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9570671">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7FE0ACED">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714BB160">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C7A779E">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13ABF91" id="RibbonElement2" o:spid="_x0000_s1026" alt="&quot;&quot;"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A44E54E" id="RibbonElement3" o:spid="_x0000_s1026" alt="&quot;&quot;"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77BDE8D" id="RibbonElement4Grp" o:spid="_x0000_s1026" alt="&quot;&quot;"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01BB71F" id="RibbonElement1" o:spid="_x0000_s1026" alt="&quot;&quot;"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F24F9F1">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186316F7" w:rsidR="00495B3B" w:rsidRPr="00495B3B" w:rsidRDefault="0085185A" w:rsidP="00495B3B">
            <w:pPr>
              <w:spacing w:before="0" w:after="0"/>
              <w:ind w:left="57" w:right="-450"/>
              <w:rPr>
                <w:rFonts w:ascii="Arial" w:hAnsi="Arial" w:cs="Arial"/>
                <w:color w:val="363534"/>
                <w:szCs w:val="22"/>
              </w:rPr>
            </w:pPr>
            <w:r>
              <w:rPr>
                <w:rFonts w:ascii="Arial" w:hAnsi="Arial" w:cs="Arial"/>
                <w:color w:val="363534"/>
                <w:szCs w:val="22"/>
              </w:rPr>
              <w:t>Senior Policy Advisor</w:t>
            </w:r>
          </w:p>
        </w:tc>
      </w:tr>
      <w:tr w:rsidR="00495B3B" w:rsidRPr="00495B3B" w14:paraId="5F8F815C" w14:textId="77777777" w:rsidTr="0F24F9F1">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678FF6BF" w:rsidR="00495B3B" w:rsidRPr="00495B3B" w:rsidRDefault="00FC51D0" w:rsidP="00495B3B">
            <w:pPr>
              <w:spacing w:before="0" w:after="0"/>
              <w:ind w:left="57" w:right="-450"/>
              <w:rPr>
                <w:rFonts w:ascii="Arial" w:hAnsi="Arial" w:cs="Arial"/>
                <w:color w:val="363534"/>
                <w:szCs w:val="22"/>
              </w:rPr>
            </w:pPr>
            <w:r>
              <w:rPr>
                <w:rFonts w:ascii="Arial" w:hAnsi="Arial" w:cs="Arial"/>
                <w:color w:val="363534"/>
                <w:szCs w:val="22"/>
              </w:rPr>
              <w:t>50961859</w:t>
            </w:r>
          </w:p>
        </w:tc>
      </w:tr>
      <w:tr w:rsidR="00495B3B" w:rsidRPr="00495B3B" w14:paraId="6052E497" w14:textId="77777777" w:rsidTr="0F24F9F1">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217E4B26" w:rsidR="00495B3B" w:rsidRPr="00495B3B" w:rsidRDefault="0085185A" w:rsidP="00495B3B">
            <w:pPr>
              <w:spacing w:before="0" w:after="0"/>
              <w:ind w:left="57" w:right="-450"/>
              <w:rPr>
                <w:rFonts w:ascii="Arial" w:hAnsi="Arial" w:cs="Arial"/>
                <w:color w:val="363534"/>
                <w:szCs w:val="22"/>
              </w:rPr>
            </w:pPr>
            <w:r>
              <w:rPr>
                <w:rFonts w:ascii="Arial" w:hAnsi="Arial" w:cs="Arial"/>
                <w:color w:val="363534"/>
                <w:szCs w:val="22"/>
              </w:rPr>
              <w:t>VPS</w:t>
            </w:r>
            <w:r w:rsidR="00781350">
              <w:rPr>
                <w:rFonts w:ascii="Arial" w:hAnsi="Arial" w:cs="Arial"/>
                <w:color w:val="363534"/>
                <w:szCs w:val="22"/>
              </w:rPr>
              <w:t xml:space="preserve"> Grade 5 </w:t>
            </w:r>
          </w:p>
        </w:tc>
      </w:tr>
      <w:tr w:rsidR="00495B3B" w:rsidRPr="00495B3B" w14:paraId="513E600D" w14:textId="77777777" w:rsidTr="0F24F9F1">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07A34A75" w:rsidR="00495B3B" w:rsidRPr="00495B3B" w:rsidRDefault="0085185A" w:rsidP="00495B3B">
            <w:pPr>
              <w:spacing w:before="0" w:after="0"/>
              <w:ind w:left="57" w:right="-450"/>
              <w:rPr>
                <w:rFonts w:ascii="Arial" w:hAnsi="Arial" w:cs="Arial"/>
                <w:color w:val="363534"/>
                <w:szCs w:val="22"/>
              </w:rPr>
            </w:pPr>
            <w:r w:rsidRPr="0085185A">
              <w:rPr>
                <w:rFonts w:ascii="Arial" w:hAnsi="Arial" w:cs="Arial"/>
                <w:color w:val="363534"/>
                <w:szCs w:val="22"/>
              </w:rPr>
              <w:t>$11</w:t>
            </w:r>
            <w:r w:rsidR="00E50A76">
              <w:rPr>
                <w:rFonts w:ascii="Arial" w:hAnsi="Arial" w:cs="Arial"/>
                <w:color w:val="363534"/>
                <w:szCs w:val="22"/>
              </w:rPr>
              <w:t>6</w:t>
            </w:r>
            <w:r w:rsidRPr="0085185A">
              <w:rPr>
                <w:rFonts w:ascii="Arial" w:hAnsi="Arial" w:cs="Arial"/>
                <w:color w:val="363534"/>
                <w:szCs w:val="22"/>
              </w:rPr>
              <w:t>,</w:t>
            </w:r>
            <w:r w:rsidR="007930A7">
              <w:rPr>
                <w:rFonts w:ascii="Arial" w:hAnsi="Arial" w:cs="Arial"/>
                <w:color w:val="363534"/>
                <w:szCs w:val="22"/>
              </w:rPr>
              <w:t>413</w:t>
            </w:r>
            <w:r w:rsidRPr="0085185A">
              <w:rPr>
                <w:rFonts w:ascii="Arial" w:hAnsi="Arial" w:cs="Arial"/>
                <w:color w:val="363534"/>
                <w:szCs w:val="22"/>
              </w:rPr>
              <w:t xml:space="preserve"> - $</w:t>
            </w:r>
            <w:r w:rsidR="00781350" w:rsidRPr="00781350">
              <w:rPr>
                <w:rFonts w:ascii="Arial" w:hAnsi="Arial" w:cs="Arial"/>
                <w:color w:val="363534"/>
                <w:szCs w:val="22"/>
              </w:rPr>
              <w:t>140,849</w:t>
            </w:r>
            <w:r w:rsidR="00781350">
              <w:rPr>
                <w:rFonts w:ascii="Arial" w:hAnsi="Arial" w:cs="Arial"/>
                <w:color w:val="363534"/>
                <w:szCs w:val="22"/>
              </w:rPr>
              <w:t xml:space="preserve"> plus superannuation </w:t>
            </w:r>
          </w:p>
        </w:tc>
      </w:tr>
      <w:tr w:rsidR="00495B3B" w:rsidRPr="00495B3B" w14:paraId="2A722203" w14:textId="77777777" w:rsidTr="0F24F9F1">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51359809" w:rsidR="00495B3B" w:rsidRPr="00495B3B" w:rsidRDefault="00414F1C" w:rsidP="00495B3B">
            <w:pPr>
              <w:tabs>
                <w:tab w:val="left" w:pos="3529"/>
              </w:tabs>
              <w:spacing w:before="0" w:after="0"/>
              <w:ind w:left="57" w:right="-450"/>
              <w:rPr>
                <w:rFonts w:ascii="Arial" w:hAnsi="Arial" w:cs="Arial"/>
                <w:color w:val="363534"/>
                <w:szCs w:val="22"/>
              </w:rPr>
            </w:pPr>
            <w:r>
              <w:rPr>
                <w:rFonts w:ascii="Arial" w:hAnsi="Arial" w:cs="Arial"/>
                <w:color w:val="363534"/>
                <w:szCs w:val="22"/>
              </w:rPr>
              <w:t>Ongoing</w:t>
            </w:r>
          </w:p>
        </w:tc>
      </w:tr>
      <w:tr w:rsidR="00495B3B" w:rsidRPr="00495B3B" w14:paraId="73E4C712" w14:textId="77777777" w:rsidTr="0F24F9F1">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4AA57C38" w:rsidR="00495B3B" w:rsidRPr="00495B3B" w:rsidRDefault="002B6AAD" w:rsidP="00495B3B">
            <w:pPr>
              <w:spacing w:before="0" w:after="0"/>
              <w:ind w:left="57" w:right="-450"/>
              <w:rPr>
                <w:rFonts w:ascii="Arial" w:hAnsi="Arial" w:cs="Arial"/>
                <w:color w:val="363534"/>
                <w:szCs w:val="22"/>
              </w:rPr>
            </w:pPr>
            <w:r>
              <w:rPr>
                <w:rFonts w:ascii="Arial" w:hAnsi="Arial" w:cs="Arial"/>
                <w:color w:val="363534"/>
                <w:szCs w:val="22"/>
              </w:rPr>
              <w:t>Regions, Environment, Climate Action and First Peoples</w:t>
            </w:r>
          </w:p>
        </w:tc>
      </w:tr>
      <w:tr w:rsidR="00495B3B" w:rsidRPr="00495B3B" w14:paraId="1EBFF7E6" w14:textId="77777777" w:rsidTr="0F24F9F1">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4C9878DB" w:rsidR="00495B3B" w:rsidRPr="00495B3B" w:rsidRDefault="00E130DA" w:rsidP="00495B3B">
            <w:pPr>
              <w:spacing w:before="0" w:after="0"/>
              <w:ind w:left="57" w:right="-450"/>
              <w:rPr>
                <w:rFonts w:ascii="Arial" w:hAnsi="Arial" w:cs="Arial"/>
                <w:color w:val="363534"/>
                <w:szCs w:val="22"/>
              </w:rPr>
            </w:pPr>
            <w:r>
              <w:rPr>
                <w:rFonts w:ascii="Arial" w:hAnsi="Arial" w:cs="Arial"/>
                <w:color w:val="363534"/>
                <w:szCs w:val="22"/>
              </w:rPr>
              <w:t>Climate Action and Circular Economy</w:t>
            </w:r>
            <w:r w:rsidR="00781350">
              <w:rPr>
                <w:rFonts w:ascii="Arial" w:hAnsi="Arial" w:cs="Arial"/>
                <w:color w:val="363534"/>
                <w:szCs w:val="22"/>
              </w:rPr>
              <w:t xml:space="preserve">; </w:t>
            </w:r>
            <w:r w:rsidR="00980865">
              <w:rPr>
                <w:rFonts w:ascii="Arial" w:hAnsi="Arial" w:cs="Arial"/>
                <w:color w:val="363534"/>
                <w:szCs w:val="22"/>
              </w:rPr>
              <w:t xml:space="preserve">Climate </w:t>
            </w:r>
            <w:r w:rsidR="00334F15">
              <w:rPr>
                <w:rFonts w:ascii="Arial" w:hAnsi="Arial" w:cs="Arial"/>
                <w:color w:val="363534"/>
                <w:szCs w:val="22"/>
              </w:rPr>
              <w:t>Resilience Victoria</w:t>
            </w:r>
          </w:p>
        </w:tc>
      </w:tr>
      <w:tr w:rsidR="00495B3B" w:rsidRPr="00495B3B" w14:paraId="37A0D7CE" w14:textId="77777777" w:rsidTr="0F24F9F1">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80479B0" w14:textId="30B78444" w:rsidR="00495B3B" w:rsidRPr="00495B3B" w:rsidRDefault="007D1E7C" w:rsidP="0F24F9F1">
            <w:pPr>
              <w:spacing w:before="0" w:after="0"/>
              <w:ind w:left="57" w:right="-450"/>
              <w:rPr>
                <w:rFonts w:ascii="Arial" w:hAnsi="Arial" w:cs="Arial"/>
                <w:color w:val="363534"/>
              </w:rPr>
            </w:pPr>
            <w:r>
              <w:rPr>
                <w:rFonts w:ascii="Arial" w:hAnsi="Arial" w:cs="Arial"/>
                <w:color w:val="363534"/>
              </w:rPr>
              <w:t>8 Nicholson Street</w:t>
            </w:r>
            <w:r w:rsidR="00CF340B">
              <w:rPr>
                <w:rFonts w:ascii="Arial" w:hAnsi="Arial" w:cs="Arial"/>
                <w:color w:val="363534"/>
              </w:rPr>
              <w:t>, East Melbourne</w:t>
            </w:r>
          </w:p>
          <w:p w14:paraId="3B7CA3B3" w14:textId="5A0A6F9A" w:rsidR="00495B3B" w:rsidRPr="00495B3B" w:rsidRDefault="00495B3B" w:rsidP="0F24F9F1">
            <w:pPr>
              <w:spacing w:before="0" w:after="0"/>
              <w:ind w:left="57" w:right="-450"/>
              <w:rPr>
                <w:rFonts w:ascii="Arial" w:hAnsi="Arial" w:cs="Arial"/>
                <w:color w:val="363534"/>
              </w:rPr>
            </w:pPr>
            <w:r w:rsidRPr="0F24F9F1">
              <w:rPr>
                <w:rFonts w:ascii="Arial" w:hAnsi="Arial" w:cs="Arial"/>
                <w:color w:val="363534"/>
              </w:rPr>
              <w:t xml:space="preserve">Hybrid work arrangement available: </w:t>
            </w:r>
            <w:r w:rsidR="00E130DA" w:rsidRPr="0F24F9F1">
              <w:rPr>
                <w:rFonts w:ascii="Arial" w:hAnsi="Arial" w:cs="Arial"/>
                <w:color w:val="363534"/>
              </w:rPr>
              <w:fldChar w:fldCharType="begin">
                <w:ffData>
                  <w:name w:val=""/>
                  <w:enabled/>
                  <w:calcOnExit w:val="0"/>
                  <w:checkBox>
                    <w:size w:val="26"/>
                    <w:default w:val="1"/>
                  </w:checkBox>
                </w:ffData>
              </w:fldChar>
            </w:r>
            <w:r w:rsidR="00E130DA" w:rsidRPr="0F24F9F1">
              <w:rPr>
                <w:rFonts w:ascii="Arial" w:hAnsi="Arial" w:cs="Arial"/>
                <w:color w:val="363534"/>
              </w:rPr>
              <w:instrText xml:space="preserve"> FORMCHECKBOX </w:instrText>
            </w:r>
            <w:r w:rsidR="00E130DA" w:rsidRPr="0F24F9F1">
              <w:rPr>
                <w:rFonts w:ascii="Arial" w:hAnsi="Arial" w:cs="Arial"/>
                <w:color w:val="363534"/>
              </w:rPr>
            </w:r>
            <w:r w:rsidR="00E130DA" w:rsidRPr="0F24F9F1">
              <w:rPr>
                <w:rFonts w:ascii="Arial" w:hAnsi="Arial" w:cs="Arial"/>
                <w:color w:val="363534"/>
              </w:rPr>
              <w:fldChar w:fldCharType="separate"/>
            </w:r>
            <w:r w:rsidR="00E130DA" w:rsidRPr="0F24F9F1">
              <w:rPr>
                <w:rFonts w:ascii="Arial" w:hAnsi="Arial" w:cs="Arial"/>
                <w:color w:val="363534"/>
              </w:rPr>
              <w:fldChar w:fldCharType="end"/>
            </w:r>
            <w:r w:rsidRPr="0F24F9F1">
              <w:rPr>
                <w:rFonts w:ascii="Arial" w:hAnsi="Arial" w:cs="Arial"/>
                <w:color w:val="363534"/>
              </w:rPr>
              <w:t>Yes</w:t>
            </w:r>
            <w:r w:rsidRPr="00495B3B">
              <w:rPr>
                <w:rFonts w:ascii="Arial" w:hAnsi="Arial" w:cs="Arial"/>
                <w:color w:val="363534"/>
                <w:szCs w:val="22"/>
              </w:rPr>
              <w:tab/>
            </w:r>
            <w:r w:rsidRPr="0F24F9F1">
              <w:rPr>
                <w:rFonts w:ascii="Arial" w:hAnsi="Arial" w:cs="Arial"/>
                <w:color w:val="363534"/>
              </w:rPr>
              <w:fldChar w:fldCharType="begin">
                <w:ffData>
                  <w:name w:val=""/>
                  <w:enabled/>
                  <w:calcOnExit w:val="0"/>
                  <w:checkBox>
                    <w:size w:val="26"/>
                    <w:default w:val="0"/>
                    <w:checked w:val="0"/>
                  </w:checkBox>
                </w:ffData>
              </w:fldChar>
            </w:r>
            <w:r w:rsidRPr="0F24F9F1">
              <w:rPr>
                <w:rFonts w:ascii="Arial" w:hAnsi="Arial" w:cs="Arial"/>
                <w:color w:val="363534"/>
              </w:rPr>
              <w:instrText xml:space="preserve"> FORMCHECKBOX </w:instrText>
            </w:r>
            <w:r w:rsidRPr="0F24F9F1">
              <w:rPr>
                <w:rFonts w:ascii="Arial" w:hAnsi="Arial" w:cs="Arial"/>
                <w:color w:val="363534"/>
              </w:rPr>
            </w:r>
            <w:r w:rsidRPr="0F24F9F1">
              <w:rPr>
                <w:rFonts w:ascii="Arial" w:hAnsi="Arial" w:cs="Arial"/>
                <w:color w:val="363534"/>
              </w:rPr>
              <w:fldChar w:fldCharType="separate"/>
            </w:r>
            <w:r w:rsidRPr="0F24F9F1">
              <w:rPr>
                <w:rFonts w:ascii="Arial" w:hAnsi="Arial" w:cs="Arial"/>
                <w:color w:val="363534"/>
              </w:rPr>
              <w:fldChar w:fldCharType="end"/>
            </w:r>
            <w:r w:rsidRPr="0F24F9F1">
              <w:rPr>
                <w:rFonts w:ascii="Arial" w:hAnsi="Arial" w:cs="Arial"/>
                <w:color w:val="363534"/>
              </w:rPr>
              <w:t xml:space="preserve">  No                </w:t>
            </w:r>
          </w:p>
        </w:tc>
      </w:tr>
      <w:tr w:rsidR="00495B3B" w:rsidRPr="00495B3B" w14:paraId="4352AE4A" w14:textId="77777777" w:rsidTr="0F24F9F1">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56077110" w:rsidR="00495B3B" w:rsidRPr="00495B3B" w:rsidRDefault="00781350" w:rsidP="00D62582">
            <w:pPr>
              <w:tabs>
                <w:tab w:val="left" w:pos="469"/>
                <w:tab w:val="left" w:pos="1189"/>
              </w:tabs>
              <w:spacing w:before="0" w:after="0"/>
              <w:ind w:right="-450"/>
              <w:rPr>
                <w:rFonts w:ascii="Arial" w:hAnsi="Arial" w:cs="Arial"/>
                <w:color w:val="363534"/>
                <w:szCs w:val="22"/>
              </w:rPr>
            </w:pPr>
            <w:r>
              <w:rPr>
                <w:rFonts w:ascii="Arial" w:hAnsi="Arial" w:cs="Arial"/>
                <w:color w:val="363534"/>
                <w:szCs w:val="22"/>
              </w:rPr>
              <w:t xml:space="preserve">Julie Richmond, </w:t>
            </w:r>
            <w:r w:rsidR="00D62582" w:rsidRPr="00D62582">
              <w:rPr>
                <w:rFonts w:ascii="Arial" w:hAnsi="Arial" w:cs="Arial"/>
                <w:color w:val="363534"/>
                <w:szCs w:val="22"/>
              </w:rPr>
              <w:t xml:space="preserve">Manager </w:t>
            </w:r>
            <w:r w:rsidR="00D62582" w:rsidRPr="00D62582">
              <w:rPr>
                <w:rFonts w:ascii="Arial" w:hAnsi="Arial" w:cs="Arial"/>
                <w:color w:val="363534"/>
                <w:szCs w:val="22"/>
                <w:lang w:val="en-US"/>
              </w:rPr>
              <w:t xml:space="preserve">Climate </w:t>
            </w:r>
            <w:r w:rsidR="00414F1C">
              <w:rPr>
                <w:rFonts w:ascii="Arial" w:hAnsi="Arial" w:cs="Arial"/>
                <w:color w:val="363534"/>
                <w:szCs w:val="22"/>
                <w:lang w:val="en-US"/>
              </w:rPr>
              <w:t>Resilience Policy</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0F24F9F1">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044F6C90" w:rsidR="00495B3B" w:rsidRPr="00495B3B" w:rsidRDefault="006A2710"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w:t>
            </w:r>
            <w:r w:rsidR="00781350">
              <w:rPr>
                <w:rFonts w:ascii="Arial" w:hAnsi="Arial" w:cs="Arial"/>
                <w:color w:val="363534"/>
                <w:szCs w:val="22"/>
              </w:rPr>
              <w:t xml:space="preserve">If yes, how many? </w:t>
            </w:r>
          </w:p>
        </w:tc>
      </w:tr>
      <w:tr w:rsidR="00495B3B" w:rsidRPr="00495B3B" w14:paraId="70C7CF88" w14:textId="77777777" w:rsidTr="0F24F9F1">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11029E2A" w:rsidR="00495B3B" w:rsidRPr="00495B3B" w:rsidRDefault="00414F1C" w:rsidP="00495B3B">
            <w:pPr>
              <w:spacing w:before="0" w:after="0"/>
              <w:ind w:left="57" w:right="-450"/>
              <w:rPr>
                <w:rFonts w:ascii="Arial" w:hAnsi="Arial" w:cs="Arial"/>
                <w:color w:val="363534"/>
                <w:szCs w:val="22"/>
              </w:rPr>
            </w:pPr>
            <w:r>
              <w:rPr>
                <w:rFonts w:ascii="Arial" w:hAnsi="Arial" w:cs="Arial"/>
                <w:color w:val="363534"/>
                <w:szCs w:val="22"/>
              </w:rPr>
              <w:t>Julie Richmond</w:t>
            </w:r>
            <w:r w:rsidR="00781350">
              <w:rPr>
                <w:rFonts w:ascii="Arial" w:hAnsi="Arial" w:cs="Arial"/>
                <w:color w:val="363534"/>
                <w:szCs w:val="22"/>
              </w:rPr>
              <w:t xml:space="preserve"> at </w:t>
            </w:r>
            <w:hyperlink r:id="rId31" w:history="1">
              <w:r w:rsidR="00781350" w:rsidRPr="005E2E9F">
                <w:rPr>
                  <w:rStyle w:val="Hyperlink"/>
                  <w:rFonts w:ascii="Arial" w:hAnsi="Arial" w:cs="Arial"/>
                  <w:szCs w:val="22"/>
                </w:rPr>
                <w:t>julie.richmond@deeca.vic.gov.au</w:t>
              </w:r>
            </w:hyperlink>
            <w:r w:rsidR="00781350">
              <w:rPr>
                <w:rFonts w:ascii="Arial" w:hAnsi="Arial" w:cs="Arial"/>
                <w:color w:val="363534"/>
                <w:szCs w:val="22"/>
              </w:rPr>
              <w:t xml:space="preserve"> OR </w:t>
            </w:r>
            <w:r w:rsidR="00781350" w:rsidRPr="00781350">
              <w:rPr>
                <w:rFonts w:ascii="Arial" w:hAnsi="Arial" w:cs="Arial"/>
                <w:color w:val="363534"/>
                <w:szCs w:val="22"/>
              </w:rPr>
              <w:t>0428</w:t>
            </w:r>
            <w:r w:rsidR="00781350">
              <w:rPr>
                <w:rFonts w:ascii="Arial" w:hAnsi="Arial" w:cs="Arial"/>
                <w:color w:val="363534"/>
                <w:szCs w:val="22"/>
              </w:rPr>
              <w:t xml:space="preserve"> </w:t>
            </w:r>
            <w:r w:rsidR="00781350" w:rsidRPr="00781350">
              <w:rPr>
                <w:rFonts w:ascii="Arial" w:hAnsi="Arial" w:cs="Arial"/>
                <w:color w:val="363534"/>
                <w:szCs w:val="22"/>
              </w:rPr>
              <w:t>612</w:t>
            </w:r>
            <w:r w:rsidR="00781350">
              <w:rPr>
                <w:rFonts w:ascii="Arial" w:hAnsi="Arial" w:cs="Arial"/>
                <w:color w:val="363534"/>
                <w:szCs w:val="22"/>
              </w:rPr>
              <w:t xml:space="preserve"> </w:t>
            </w:r>
            <w:r w:rsidR="00781350" w:rsidRPr="00781350">
              <w:rPr>
                <w:rFonts w:ascii="Arial" w:hAnsi="Arial" w:cs="Arial"/>
                <w:color w:val="363534"/>
                <w:szCs w:val="22"/>
              </w:rPr>
              <w:t>947</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A226FF" w:rsidRDefault="00495B3B" w:rsidP="00495B3B">
      <w:pPr>
        <w:keepNext/>
        <w:spacing w:line="240" w:lineRule="auto"/>
        <w:ind w:right="-2"/>
        <w:rPr>
          <w:rFonts w:ascii="Arial" w:hAnsi="Arial" w:cs="Arial"/>
          <w:bCs/>
          <w:color w:val="442D97"/>
          <w:sz w:val="28"/>
          <w:szCs w:val="28"/>
          <w:lang w:eastAsia="zh-CN"/>
        </w:rPr>
      </w:pPr>
      <w:r w:rsidRPr="00A226FF">
        <w:rPr>
          <w:rFonts w:ascii="Arial" w:hAnsi="Arial" w:cs="Arial"/>
          <w:bCs/>
          <w:color w:val="442D97"/>
          <w:sz w:val="28"/>
          <w:szCs w:val="28"/>
          <w:lang w:eastAsia="zh-CN"/>
        </w:rPr>
        <w:t>Position purpose</w:t>
      </w:r>
    </w:p>
    <w:p w14:paraId="65EEBA20" w14:textId="2705E276" w:rsidR="00612F41" w:rsidRPr="00A226FF" w:rsidRDefault="0085185A" w:rsidP="00495B3B">
      <w:pPr>
        <w:keepNext/>
        <w:spacing w:line="240" w:lineRule="auto"/>
        <w:rPr>
          <w:rFonts w:ascii="Arial" w:hAnsi="Arial" w:cs="Arial"/>
          <w:noProof/>
          <w:color w:val="363534"/>
          <w:szCs w:val="22"/>
          <w:lang w:eastAsia="zh-CN"/>
        </w:rPr>
      </w:pPr>
      <w:r w:rsidRPr="00A226FF">
        <w:rPr>
          <w:rFonts w:ascii="Arial" w:hAnsi="Arial" w:cs="Arial"/>
          <w:noProof/>
          <w:color w:val="363534"/>
          <w:szCs w:val="22"/>
          <w:lang w:eastAsia="zh-CN"/>
        </w:rPr>
        <w:t>The Senior Policy Advisor will develop high quality, proactive policy advice to drive climate action</w:t>
      </w:r>
      <w:r w:rsidR="00445924" w:rsidRPr="00A226FF">
        <w:rPr>
          <w:rFonts w:ascii="Arial" w:hAnsi="Arial" w:cs="Arial"/>
          <w:noProof/>
          <w:color w:val="363534"/>
          <w:szCs w:val="22"/>
          <w:lang w:eastAsia="zh-CN"/>
        </w:rPr>
        <w:t xml:space="preserve"> in Victoria</w:t>
      </w:r>
      <w:r w:rsidRPr="00A226FF">
        <w:rPr>
          <w:rFonts w:ascii="Arial" w:hAnsi="Arial" w:cs="Arial"/>
          <w:noProof/>
          <w:color w:val="363534"/>
          <w:szCs w:val="22"/>
          <w:lang w:eastAsia="zh-CN"/>
        </w:rPr>
        <w:t xml:space="preserve">. The Senior Policy Advisor will work within a team and collaborate with other teams across the department and portfolio, to provide expert, authoritative and timely policy advice to the Minister, the Department’s executive and other government departments.  </w:t>
      </w:r>
    </w:p>
    <w:p w14:paraId="1B3F576A" w14:textId="2E805247" w:rsidR="00495B3B" w:rsidRPr="00495B3B" w:rsidRDefault="00495B3B" w:rsidP="00495B3B">
      <w:pPr>
        <w:keepNext/>
        <w:spacing w:line="240" w:lineRule="auto"/>
        <w:rPr>
          <w:rFonts w:ascii="Arial" w:hAnsi="Arial" w:cs="Arial"/>
          <w:bCs/>
          <w:i/>
          <w:color w:val="442D97"/>
          <w:sz w:val="30"/>
          <w:szCs w:val="22"/>
        </w:rPr>
      </w:pPr>
      <w:r w:rsidRPr="00A226FF">
        <w:rPr>
          <w:rFonts w:ascii="Arial" w:hAnsi="Arial" w:cs="Arial"/>
          <w:bCs/>
          <w:color w:val="442D97"/>
          <w:sz w:val="28"/>
          <w:szCs w:val="28"/>
          <w:lang w:eastAsia="zh-CN"/>
        </w:rPr>
        <w:t>Context</w:t>
      </w:r>
    </w:p>
    <w:p w14:paraId="68094B95" w14:textId="28EBEA32" w:rsidR="00495B3B" w:rsidRPr="00F00D50" w:rsidRDefault="00F00D50" w:rsidP="00495B3B">
      <w:pPr>
        <w:keepNext/>
        <w:spacing w:line="240" w:lineRule="auto"/>
        <w:rPr>
          <w:rFonts w:ascii="Arial" w:hAnsi="Arial" w:cs="Arial"/>
          <w:b/>
          <w:bCs/>
          <w:noProof/>
          <w:color w:val="000000"/>
          <w:lang w:eastAsia="zh-CN"/>
        </w:rPr>
      </w:pPr>
      <w:r w:rsidRPr="00F00D50">
        <w:rPr>
          <w:rFonts w:ascii="Arial" w:hAnsi="Arial" w:cs="Arial"/>
          <w:b/>
          <w:bCs/>
          <w:noProof/>
          <w:color w:val="000000"/>
          <w:lang w:eastAsia="zh-CN"/>
        </w:rPr>
        <w:t>The Group</w:t>
      </w:r>
    </w:p>
    <w:p w14:paraId="29FCB02C" w14:textId="77777777" w:rsidR="00F00D50" w:rsidRDefault="00F00D50" w:rsidP="00F00D50">
      <w:r>
        <w:t xml:space="preserve">The Regions, Environment, Climate Action, and First Peoples Group (RECAFP) is the home of DEECA’s expertise on climate action, the circular economy, environment protection and the management of natural and built assets on public land across Victoria. The RECAFP Group provides advice to the Victorian government on the policy settings, programs and initiatives which will further the implementation of DEECA’s state-wide objectives in the environment and climate action portfolios. </w:t>
      </w:r>
    </w:p>
    <w:p w14:paraId="5DFF4E0A" w14:textId="23B4037F" w:rsidR="00F00D50" w:rsidRDefault="00F00D50" w:rsidP="00F00D50">
      <w:r>
        <w:t xml:space="preserve">Through its network of regional directorates, the RECAFP Group provides integrated, place-based design and delivery of programs, </w:t>
      </w:r>
      <w:r w:rsidR="003C7E24">
        <w:t>projects,</w:t>
      </w:r>
      <w:r>
        <w:t xml:space="preserve"> and services across departmental portfolios. It is also responsible for leading DEECA’s self-determination reform agenda with a particular focus on developing cultural capability, creating a culturally safe working </w:t>
      </w:r>
      <w:r w:rsidR="003C7E24">
        <w:t>environment,</w:t>
      </w:r>
      <w:r>
        <w:t xml:space="preserve"> and improving employment opportunities for Aboriginal Victorians across the department.   </w:t>
      </w:r>
    </w:p>
    <w:p w14:paraId="2661CF78" w14:textId="280F38CE" w:rsidR="00F00D50" w:rsidRDefault="00F00D50" w:rsidP="00F00D50">
      <w:r>
        <w:t xml:space="preserve">Working across DEECA, with portfolio agencies, regional communities, service delivery partners, other external stakeholders and ministers the RECAFP Group supports the delivery of services and outcomes for government and Victorian communities. </w:t>
      </w:r>
    </w:p>
    <w:p w14:paraId="6B02EC71" w14:textId="6A358F0A" w:rsidR="00F00D50" w:rsidRDefault="00F00D50" w:rsidP="00F00D50"/>
    <w:p w14:paraId="23BD6F17" w14:textId="46B5E756" w:rsidR="00F00D50" w:rsidRDefault="00F00D50" w:rsidP="00F00D50">
      <w:pPr>
        <w:rPr>
          <w:b/>
          <w:bCs/>
          <w:color w:val="FF0000"/>
        </w:rPr>
      </w:pPr>
      <w:r w:rsidRPr="00F00D50">
        <w:rPr>
          <w:b/>
          <w:bCs/>
        </w:rPr>
        <w:t>The Division</w:t>
      </w:r>
      <w:r w:rsidR="0021553F">
        <w:rPr>
          <w:b/>
          <w:bCs/>
        </w:rPr>
        <w:t xml:space="preserve"> </w:t>
      </w:r>
    </w:p>
    <w:p w14:paraId="1EA6F093" w14:textId="48C9363E" w:rsidR="00414F62" w:rsidRDefault="00414F62" w:rsidP="57C02372">
      <w:pPr>
        <w:spacing w:before="160"/>
        <w:rPr>
          <w:rFonts w:ascii="Arial" w:eastAsia="Arial" w:hAnsi="Arial" w:cs="Arial"/>
        </w:rPr>
      </w:pPr>
      <w:r w:rsidRPr="008C474B">
        <w:t xml:space="preserve">The Climate Action and Circular Economy Division </w:t>
      </w:r>
      <w:r w:rsidRPr="008C474B">
        <w:rPr>
          <w:color w:val="000000"/>
        </w:rPr>
        <w:t xml:space="preserve">provides responsive policy advice and direction to </w:t>
      </w:r>
      <w:r w:rsidR="78790C80" w:rsidRPr="008C474B">
        <w:rPr>
          <w:rFonts w:ascii="Arial" w:eastAsia="Arial" w:hAnsi="Arial" w:cs="Arial"/>
          <w:color w:val="000000"/>
        </w:rPr>
        <w:t>drive climate action, build Victoria's circular economy and support environment protection.</w:t>
      </w:r>
    </w:p>
    <w:p w14:paraId="065E6C6C" w14:textId="6667E13A" w:rsidR="57328C8C" w:rsidRPr="00D61E55" w:rsidRDefault="57328C8C" w:rsidP="0F24F9F1">
      <w:pPr>
        <w:rPr>
          <w:rFonts w:ascii="Arial" w:eastAsia="Arial" w:hAnsi="Arial" w:cs="Arial"/>
          <w:b/>
          <w:bCs/>
          <w:color w:val="000000"/>
          <w:sz w:val="19"/>
          <w:szCs w:val="19"/>
        </w:rPr>
      </w:pPr>
      <w:r w:rsidRPr="00D61E55">
        <w:rPr>
          <w:rFonts w:ascii="Arial" w:eastAsia="Arial" w:hAnsi="Arial" w:cs="Arial"/>
          <w:b/>
          <w:bCs/>
          <w:color w:val="000000"/>
          <w:sz w:val="19"/>
          <w:szCs w:val="19"/>
        </w:rPr>
        <w:t>The Branch</w:t>
      </w:r>
    </w:p>
    <w:p w14:paraId="13FB95A1" w14:textId="65CAF115" w:rsidR="0F24F9F1" w:rsidRDefault="002C6946" w:rsidP="0F24F9F1">
      <w:pPr>
        <w:rPr>
          <w:rFonts w:ascii="Arial" w:eastAsia="Arial" w:hAnsi="Arial" w:cs="Arial"/>
          <w:b/>
          <w:bCs/>
          <w:color w:val="000000"/>
          <w:sz w:val="19"/>
          <w:szCs w:val="19"/>
        </w:rPr>
      </w:pPr>
      <w:r w:rsidRPr="009E1D5E">
        <w:t>The Climate Resilience Victoria branch provides advice on building Victoria’s resilience to the increasing damages caused by climate change to Victoria’s economy, assets and communities. This includes advice on economy-wide and sector adaptation policies and action, driving increased risk-based investment into Victoria’s climate resilience, and supporting decision-making with best available climate science and evidence. Our branch also provides strategic advice on cross-cutting climate action policy and partnerships, including Victoria’s 5-yearly Climate Change Strategies, and leads national and international climate action engagement and partnering with Victoria’s First Peoples to progress self-determination through climate action.</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E437872" w14:textId="77777777" w:rsidR="0085185A" w:rsidRPr="0085185A" w:rsidRDefault="0085185A" w:rsidP="0085185A">
      <w:pPr>
        <w:numPr>
          <w:ilvl w:val="0"/>
          <w:numId w:val="47"/>
        </w:numPr>
        <w:tabs>
          <w:tab w:val="num" w:pos="720"/>
        </w:tabs>
        <w:spacing w:before="0" w:after="0" w:line="240" w:lineRule="auto"/>
        <w:rPr>
          <w:rFonts w:ascii="Arial" w:hAnsi="Arial" w:cs="Arial"/>
          <w:color w:val="000000"/>
          <w:szCs w:val="22"/>
          <w:lang w:val="en-US" w:eastAsia="zh-CN"/>
        </w:rPr>
      </w:pPr>
      <w:r w:rsidRPr="0085185A">
        <w:rPr>
          <w:rFonts w:ascii="Arial" w:hAnsi="Arial" w:cs="Arial"/>
          <w:color w:val="000000"/>
          <w:szCs w:val="22"/>
          <w:lang w:eastAsia="zh-CN"/>
        </w:rPr>
        <w:t xml:space="preserve">Provide expert, authoritative and timely policy advice to the Minister, department’s executive and portfolio agencies. </w:t>
      </w:r>
      <w:r w:rsidRPr="0085185A">
        <w:rPr>
          <w:rFonts w:ascii="Arial" w:hAnsi="Arial" w:cs="Arial"/>
          <w:color w:val="000000"/>
          <w:szCs w:val="22"/>
          <w:lang w:val="en-US" w:eastAsia="zh-CN"/>
        </w:rPr>
        <w:t>​</w:t>
      </w:r>
    </w:p>
    <w:p w14:paraId="3D7085FB" w14:textId="77777777" w:rsidR="0085185A" w:rsidRPr="0085185A" w:rsidRDefault="0085185A" w:rsidP="0085185A">
      <w:pPr>
        <w:numPr>
          <w:ilvl w:val="0"/>
          <w:numId w:val="47"/>
        </w:numPr>
        <w:tabs>
          <w:tab w:val="num" w:pos="720"/>
        </w:tabs>
        <w:spacing w:before="0" w:after="0" w:line="240" w:lineRule="auto"/>
        <w:rPr>
          <w:rFonts w:ascii="Arial" w:hAnsi="Arial" w:cs="Arial"/>
          <w:color w:val="000000"/>
          <w:szCs w:val="22"/>
          <w:lang w:val="en-US" w:eastAsia="zh-CN"/>
        </w:rPr>
      </w:pPr>
      <w:r w:rsidRPr="0085185A">
        <w:rPr>
          <w:rFonts w:ascii="Arial" w:hAnsi="Arial" w:cs="Arial"/>
          <w:color w:val="000000"/>
          <w:szCs w:val="22"/>
          <w:lang w:eastAsia="zh-CN"/>
        </w:rPr>
        <w:t xml:space="preserve">Initiate, build and manage effective working relationships with stakeholders including other state government agencies, other jurisdictions and industry, community and environment interest groups, to facilitate effective, evidence-based policy analysis. </w:t>
      </w:r>
      <w:r w:rsidRPr="0085185A">
        <w:rPr>
          <w:rFonts w:ascii="Arial" w:hAnsi="Arial" w:cs="Arial"/>
          <w:color w:val="000000"/>
          <w:szCs w:val="22"/>
          <w:lang w:val="en-US" w:eastAsia="zh-CN"/>
        </w:rPr>
        <w:t>​</w:t>
      </w:r>
    </w:p>
    <w:p w14:paraId="20D0BC7C" w14:textId="77777777" w:rsidR="0085185A" w:rsidRPr="0085185A" w:rsidRDefault="0085185A" w:rsidP="0085185A">
      <w:pPr>
        <w:numPr>
          <w:ilvl w:val="0"/>
          <w:numId w:val="47"/>
        </w:numPr>
        <w:tabs>
          <w:tab w:val="num" w:pos="720"/>
        </w:tabs>
        <w:spacing w:before="0" w:after="0" w:line="240" w:lineRule="auto"/>
        <w:rPr>
          <w:rFonts w:ascii="Arial" w:hAnsi="Arial" w:cs="Arial"/>
          <w:color w:val="000000"/>
          <w:szCs w:val="22"/>
          <w:lang w:val="en-US" w:eastAsia="zh-CN"/>
        </w:rPr>
      </w:pPr>
      <w:r w:rsidRPr="0085185A">
        <w:rPr>
          <w:rFonts w:ascii="Arial" w:hAnsi="Arial" w:cs="Arial"/>
          <w:color w:val="000000"/>
          <w:szCs w:val="22"/>
          <w:lang w:eastAsia="zh-CN"/>
        </w:rPr>
        <w:t xml:space="preserve">Prepare and present accurate, concise, timely and relevant policy documentation, briefings, correspondence, submissions and reports to articulate complex concepts for a range of audiences including ministers and departmental executive. </w:t>
      </w:r>
      <w:r w:rsidRPr="0085185A">
        <w:rPr>
          <w:rFonts w:ascii="Arial" w:hAnsi="Arial" w:cs="Arial"/>
          <w:color w:val="000000"/>
          <w:szCs w:val="22"/>
          <w:lang w:val="en-US" w:eastAsia="zh-CN"/>
        </w:rPr>
        <w:t>​</w:t>
      </w:r>
    </w:p>
    <w:p w14:paraId="02DBB3C6" w14:textId="77777777" w:rsidR="0085185A" w:rsidRPr="0085185A" w:rsidRDefault="0085185A" w:rsidP="0085185A">
      <w:pPr>
        <w:numPr>
          <w:ilvl w:val="0"/>
          <w:numId w:val="47"/>
        </w:numPr>
        <w:tabs>
          <w:tab w:val="num" w:pos="720"/>
        </w:tabs>
        <w:spacing w:before="0" w:after="0" w:line="240" w:lineRule="auto"/>
        <w:rPr>
          <w:rFonts w:ascii="Arial" w:hAnsi="Arial" w:cs="Arial"/>
          <w:color w:val="000000"/>
          <w:szCs w:val="22"/>
          <w:lang w:val="en-US" w:eastAsia="zh-CN"/>
        </w:rPr>
      </w:pPr>
      <w:r w:rsidRPr="0085185A">
        <w:rPr>
          <w:rFonts w:ascii="Arial" w:hAnsi="Arial" w:cs="Arial"/>
          <w:color w:val="000000"/>
          <w:szCs w:val="22"/>
          <w:lang w:eastAsia="zh-CN"/>
        </w:rPr>
        <w:t xml:space="preserve">Lead project management activities, including project planning, identification and management of risks, and ensure that project deliverables align with work program and project objectives. </w:t>
      </w:r>
      <w:r w:rsidRPr="0085185A">
        <w:rPr>
          <w:rFonts w:ascii="Arial" w:hAnsi="Arial" w:cs="Arial"/>
          <w:color w:val="000000"/>
          <w:szCs w:val="22"/>
          <w:lang w:val="en-US" w:eastAsia="zh-CN"/>
        </w:rPr>
        <w:t>​</w:t>
      </w:r>
    </w:p>
    <w:p w14:paraId="418C546C" w14:textId="77777777" w:rsidR="0085185A" w:rsidRPr="0085185A" w:rsidRDefault="0085185A" w:rsidP="0085185A">
      <w:pPr>
        <w:numPr>
          <w:ilvl w:val="0"/>
          <w:numId w:val="47"/>
        </w:numPr>
        <w:tabs>
          <w:tab w:val="num" w:pos="720"/>
        </w:tabs>
        <w:spacing w:before="0" w:after="0" w:line="240" w:lineRule="auto"/>
        <w:rPr>
          <w:rFonts w:ascii="Arial" w:hAnsi="Arial" w:cs="Arial"/>
          <w:color w:val="000000"/>
          <w:szCs w:val="22"/>
          <w:lang w:val="en-US" w:eastAsia="zh-CN"/>
        </w:rPr>
      </w:pPr>
      <w:r w:rsidRPr="0085185A">
        <w:rPr>
          <w:rFonts w:ascii="Arial" w:hAnsi="Arial" w:cs="Arial"/>
          <w:color w:val="000000"/>
          <w:szCs w:val="22"/>
          <w:lang w:eastAsia="zh-CN"/>
        </w:rPr>
        <w:t xml:space="preserve">Contribute to building and maintaining a constructive culture within the branch/division, including through role modelling constructive behaviours to other staff, demonstrating self-management, taking a proactive approach to identifying and resolving issues, and demonstrating the ability to work effectively under limited supervision. </w:t>
      </w:r>
      <w:r w:rsidRPr="0085185A">
        <w:rPr>
          <w:rFonts w:ascii="Arial" w:hAnsi="Arial" w:cs="Arial"/>
          <w:color w:val="000000"/>
          <w:szCs w:val="22"/>
          <w:lang w:val="en-US" w:eastAsia="zh-CN"/>
        </w:rPr>
        <w:t>​</w:t>
      </w:r>
    </w:p>
    <w:p w14:paraId="3F8F947E" w14:textId="77777777" w:rsidR="0085185A" w:rsidRPr="0085185A" w:rsidRDefault="0085185A" w:rsidP="0085185A">
      <w:pPr>
        <w:numPr>
          <w:ilvl w:val="0"/>
          <w:numId w:val="47"/>
        </w:numPr>
        <w:tabs>
          <w:tab w:val="num" w:pos="720"/>
        </w:tabs>
        <w:spacing w:before="0" w:after="0" w:line="240" w:lineRule="auto"/>
        <w:rPr>
          <w:rFonts w:ascii="Arial" w:hAnsi="Arial" w:cs="Arial"/>
          <w:color w:val="000000"/>
          <w:szCs w:val="22"/>
          <w:lang w:val="en-US" w:eastAsia="zh-CN"/>
        </w:rPr>
      </w:pPr>
      <w:r w:rsidRPr="0085185A">
        <w:rPr>
          <w:rFonts w:ascii="Arial" w:hAnsi="Arial" w:cs="Arial"/>
          <w:color w:val="000000"/>
          <w:szCs w:val="22"/>
          <w:lang w:eastAsia="zh-CN"/>
        </w:rPr>
        <w:t xml:space="preserve">To practice cultural safety by creating environments, relationships, and systems free from racism and discrimination so that people can feel safe, valued and able to participate. </w:t>
      </w:r>
    </w:p>
    <w:p w14:paraId="1AEE2617" w14:textId="77777777" w:rsidR="00495B3B" w:rsidRPr="00495B3B" w:rsidRDefault="00495B3B" w:rsidP="00495B3B">
      <w:pPr>
        <w:spacing w:before="0" w:after="0" w:line="240" w:lineRule="auto"/>
        <w:ind w:left="360"/>
        <w:rPr>
          <w:rFonts w:ascii="Arial" w:hAnsi="Arial" w:cs="Arial"/>
          <w:lang w:eastAsia="zh-CN"/>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5DC22E85" w14:textId="77777777" w:rsidR="0085185A" w:rsidRPr="0085185A" w:rsidRDefault="0085185A" w:rsidP="0085185A">
      <w:pPr>
        <w:numPr>
          <w:ilvl w:val="0"/>
          <w:numId w:val="45"/>
        </w:numPr>
        <w:tabs>
          <w:tab w:val="num" w:pos="720"/>
        </w:tabs>
        <w:spacing w:before="160" w:after="0"/>
        <w:rPr>
          <w:rFonts w:ascii="Arial" w:hAnsi="Arial" w:cs="Arial"/>
          <w:color w:val="000000"/>
          <w:lang w:val="en-US" w:eastAsia="zh-CN"/>
        </w:rPr>
      </w:pPr>
      <w:r w:rsidRPr="0085185A">
        <w:rPr>
          <w:rFonts w:ascii="Arial" w:hAnsi="Arial" w:cs="Arial"/>
          <w:color w:val="000000"/>
          <w:lang w:eastAsia="zh-CN"/>
        </w:rPr>
        <w:t xml:space="preserve">Skills and experience in complex policy analysis and providing high level policy advice is desirable. </w:t>
      </w:r>
      <w:r w:rsidRPr="0085185A">
        <w:rPr>
          <w:rFonts w:ascii="Arial" w:hAnsi="Arial" w:cs="Arial"/>
          <w:color w:val="000000"/>
          <w:lang w:val="en-US" w:eastAsia="zh-CN"/>
        </w:rPr>
        <w:t>​</w:t>
      </w:r>
    </w:p>
    <w:p w14:paraId="7D7F96BA" w14:textId="77777777" w:rsidR="0085185A" w:rsidRPr="0085185A" w:rsidRDefault="0085185A" w:rsidP="0085185A">
      <w:pPr>
        <w:numPr>
          <w:ilvl w:val="0"/>
          <w:numId w:val="45"/>
        </w:numPr>
        <w:tabs>
          <w:tab w:val="num" w:pos="720"/>
        </w:tabs>
        <w:spacing w:before="160" w:after="0"/>
        <w:rPr>
          <w:rFonts w:ascii="Arial" w:hAnsi="Arial" w:cs="Arial"/>
          <w:color w:val="000000"/>
          <w:lang w:val="en-US" w:eastAsia="zh-CN"/>
        </w:rPr>
      </w:pPr>
      <w:r w:rsidRPr="0085185A">
        <w:rPr>
          <w:rFonts w:ascii="Arial" w:hAnsi="Arial" w:cs="Arial"/>
          <w:color w:val="000000"/>
          <w:lang w:eastAsia="zh-CN"/>
        </w:rPr>
        <w:t xml:space="preserve">Experience undertaking engagement with stakeholders across government, industry and the community on complex policy issues is desirable. </w:t>
      </w:r>
      <w:r w:rsidRPr="0085185A">
        <w:rPr>
          <w:rFonts w:ascii="Arial" w:hAnsi="Arial" w:cs="Arial"/>
          <w:color w:val="000000"/>
          <w:lang w:val="en-US" w:eastAsia="zh-CN"/>
        </w:rPr>
        <w:t>​</w:t>
      </w:r>
    </w:p>
    <w:p w14:paraId="22C66BC9" w14:textId="77777777" w:rsidR="0085185A" w:rsidRPr="0085185A" w:rsidRDefault="0085185A" w:rsidP="0085185A">
      <w:pPr>
        <w:numPr>
          <w:ilvl w:val="0"/>
          <w:numId w:val="45"/>
        </w:numPr>
        <w:tabs>
          <w:tab w:val="num" w:pos="720"/>
        </w:tabs>
        <w:spacing w:before="160" w:after="0"/>
        <w:rPr>
          <w:rFonts w:ascii="Arial" w:hAnsi="Arial" w:cs="Arial"/>
          <w:color w:val="000000"/>
          <w:lang w:val="en-US" w:eastAsia="zh-CN"/>
        </w:rPr>
      </w:pPr>
      <w:r w:rsidRPr="0085185A">
        <w:rPr>
          <w:rFonts w:ascii="Arial" w:hAnsi="Arial" w:cs="Arial"/>
          <w:color w:val="000000"/>
          <w:lang w:eastAsia="zh-CN"/>
        </w:rPr>
        <w:t xml:space="preserve">A well-developed understanding of Victorian Government policy processes is desirable. </w:t>
      </w:r>
      <w:r w:rsidRPr="0085185A">
        <w:rPr>
          <w:rFonts w:ascii="Arial" w:hAnsi="Arial" w:cs="Arial"/>
          <w:color w:val="000000"/>
          <w:lang w:val="en-US" w:eastAsia="zh-CN"/>
        </w:rPr>
        <w:t>​</w:t>
      </w:r>
    </w:p>
    <w:p w14:paraId="3121CE92" w14:textId="77777777" w:rsidR="0085185A" w:rsidRPr="0085185A" w:rsidRDefault="0085185A" w:rsidP="0085185A">
      <w:pPr>
        <w:numPr>
          <w:ilvl w:val="0"/>
          <w:numId w:val="45"/>
        </w:numPr>
        <w:tabs>
          <w:tab w:val="num" w:pos="720"/>
        </w:tabs>
        <w:spacing w:before="160" w:after="0"/>
        <w:rPr>
          <w:rFonts w:ascii="Arial" w:hAnsi="Arial" w:cs="Arial"/>
          <w:color w:val="000000"/>
          <w:lang w:val="en-US" w:eastAsia="zh-CN"/>
        </w:rPr>
      </w:pPr>
      <w:r w:rsidRPr="0085185A">
        <w:rPr>
          <w:rFonts w:ascii="Arial" w:hAnsi="Arial" w:cs="Arial"/>
          <w:color w:val="000000"/>
          <w:lang w:eastAsia="zh-CN"/>
        </w:rPr>
        <w:t xml:space="preserve">Tertiary qualification(s) in a relevant field are desirable. </w:t>
      </w:r>
    </w:p>
    <w:p w14:paraId="62DD3F46" w14:textId="77777777" w:rsidR="00495B3B" w:rsidRP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537DCF53" w14:textId="165C2C25" w:rsidR="0085185A" w:rsidRPr="0085185A" w:rsidRDefault="0085185A" w:rsidP="00D61E55">
      <w:pPr>
        <w:pStyle w:val="paragraph"/>
        <w:numPr>
          <w:ilvl w:val="0"/>
          <w:numId w:val="43"/>
        </w:numPr>
        <w:spacing w:before="120" w:beforeAutospacing="0" w:after="120" w:afterAutospacing="0"/>
        <w:ind w:left="357" w:hanging="357"/>
        <w:textAlignment w:val="baseline"/>
        <w:rPr>
          <w:rFonts w:ascii="Arial" w:hAnsi="Arial" w:cs="Arial"/>
          <w:color w:val="363534"/>
          <w:sz w:val="20"/>
          <w:szCs w:val="20"/>
          <w:lang w:val="en-US"/>
        </w:rPr>
      </w:pPr>
      <w:r w:rsidRPr="00D61E55">
        <w:rPr>
          <w:rStyle w:val="normaltextrun"/>
          <w:rFonts w:ascii="Arial" w:hAnsi="Arial" w:cs="Arial"/>
          <w:b/>
          <w:bCs/>
          <w:color w:val="363534"/>
          <w:sz w:val="20"/>
          <w:szCs w:val="20"/>
        </w:rPr>
        <w:t>Policy Design and Development:</w:t>
      </w:r>
      <w:r w:rsidRPr="0085185A">
        <w:rPr>
          <w:rStyle w:val="normaltextrun"/>
          <w:rFonts w:ascii="Arial" w:hAnsi="Arial" w:cs="Arial"/>
          <w:color w:val="363534"/>
          <w:sz w:val="20"/>
          <w:szCs w:val="20"/>
        </w:rPr>
        <w:t xml:space="preserve"> Formulates </w:t>
      </w:r>
      <w:r w:rsidR="00D61E55">
        <w:rPr>
          <w:rStyle w:val="normaltextrun"/>
          <w:rFonts w:ascii="Arial" w:hAnsi="Arial" w:cs="Arial"/>
          <w:color w:val="363534"/>
          <w:sz w:val="20"/>
          <w:szCs w:val="20"/>
        </w:rPr>
        <w:t>and</w:t>
      </w:r>
      <w:r w:rsidRPr="0085185A">
        <w:rPr>
          <w:rStyle w:val="normaltextrun"/>
          <w:rFonts w:ascii="Arial" w:hAnsi="Arial" w:cs="Arial"/>
          <w:color w:val="363534"/>
          <w:sz w:val="20"/>
          <w:szCs w:val="20"/>
        </w:rPr>
        <w:t xml:space="preserve"> communicates public policy options </w:t>
      </w:r>
      <w:r w:rsidR="00D61E55">
        <w:rPr>
          <w:rStyle w:val="normaltextrun"/>
          <w:rFonts w:ascii="Arial" w:hAnsi="Arial" w:cs="Arial"/>
          <w:color w:val="363534"/>
          <w:sz w:val="20"/>
          <w:szCs w:val="20"/>
        </w:rPr>
        <w:t>and</w:t>
      </w:r>
      <w:r w:rsidRPr="0085185A">
        <w:rPr>
          <w:rStyle w:val="normaltextrun"/>
          <w:rFonts w:ascii="Arial" w:hAnsi="Arial" w:cs="Arial"/>
          <w:color w:val="363534"/>
          <w:sz w:val="20"/>
          <w:szCs w:val="20"/>
        </w:rPr>
        <w:t xml:space="preserve"> recommendations; Develops a clear narrative for the policies and business cases including clear problem definition and objectives; Considers impact of policy to strategic plans, community needs, complementing programs and policies across the service. </w:t>
      </w:r>
      <w:r w:rsidRPr="0085185A">
        <w:rPr>
          <w:rStyle w:val="eop"/>
          <w:rFonts w:ascii="Arial" w:hAnsi="Arial" w:cs="Arial"/>
          <w:color w:val="363534"/>
          <w:sz w:val="20"/>
          <w:szCs w:val="20"/>
          <w:lang w:val="en-US"/>
        </w:rPr>
        <w:t>​</w:t>
      </w:r>
    </w:p>
    <w:p w14:paraId="1C878443" w14:textId="77777777" w:rsidR="0085185A" w:rsidRPr="0085185A" w:rsidRDefault="0085185A" w:rsidP="00D61E55">
      <w:pPr>
        <w:pStyle w:val="paragraph"/>
        <w:numPr>
          <w:ilvl w:val="0"/>
          <w:numId w:val="43"/>
        </w:numPr>
        <w:spacing w:before="120" w:beforeAutospacing="0" w:after="120" w:afterAutospacing="0"/>
        <w:ind w:left="357" w:hanging="357"/>
        <w:textAlignment w:val="baseline"/>
        <w:rPr>
          <w:rFonts w:ascii="Arial" w:hAnsi="Arial" w:cs="Arial"/>
          <w:color w:val="363534"/>
          <w:sz w:val="20"/>
          <w:szCs w:val="20"/>
          <w:lang w:val="en-US"/>
        </w:rPr>
      </w:pPr>
      <w:r w:rsidRPr="00D61E55">
        <w:rPr>
          <w:rStyle w:val="normaltextrun"/>
          <w:rFonts w:ascii="Arial" w:hAnsi="Arial" w:cs="Arial"/>
          <w:b/>
          <w:bCs/>
          <w:color w:val="363534"/>
          <w:sz w:val="20"/>
          <w:szCs w:val="20"/>
        </w:rPr>
        <w:t>Critical Thinking and Problem Solving:</w:t>
      </w:r>
      <w:r w:rsidRPr="0085185A">
        <w:rPr>
          <w:rStyle w:val="normaltextrun"/>
          <w:rFonts w:ascii="Arial" w:hAnsi="Arial" w:cs="Arial"/>
          <w:color w:val="363534"/>
          <w:sz w:val="20"/>
          <w:szCs w:val="20"/>
        </w:rPr>
        <w:t xml:space="preserve"> </w:t>
      </w:r>
      <w:proofErr w:type="gramStart"/>
      <w:r w:rsidRPr="0085185A">
        <w:rPr>
          <w:rStyle w:val="normaltextrun"/>
          <w:rFonts w:ascii="Arial" w:hAnsi="Arial" w:cs="Arial"/>
          <w:color w:val="363534"/>
          <w:sz w:val="20"/>
          <w:szCs w:val="20"/>
        </w:rPr>
        <w:t>Takes into account</w:t>
      </w:r>
      <w:proofErr w:type="gramEnd"/>
      <w:r w:rsidRPr="0085185A">
        <w:rPr>
          <w:rStyle w:val="normaltextrun"/>
          <w:rFonts w:ascii="Arial" w:hAnsi="Arial" w:cs="Arial"/>
          <w:color w:val="363534"/>
          <w:sz w:val="20"/>
          <w:szCs w:val="20"/>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Pr="0085185A">
        <w:rPr>
          <w:rStyle w:val="normaltextrun"/>
          <w:rFonts w:ascii="Arial" w:hAnsi="Arial" w:cs="Arial"/>
          <w:color w:val="363534"/>
          <w:sz w:val="20"/>
          <w:szCs w:val="20"/>
        </w:rPr>
        <w:t>as a result of</w:t>
      </w:r>
      <w:proofErr w:type="gramEnd"/>
      <w:r w:rsidRPr="0085185A">
        <w:rPr>
          <w:rStyle w:val="normaltextrun"/>
          <w:rFonts w:ascii="Arial" w:hAnsi="Arial" w:cs="Arial"/>
          <w:color w:val="363534"/>
          <w:sz w:val="20"/>
          <w:szCs w:val="20"/>
        </w:rPr>
        <w:t xml:space="preserve"> critically evaluating problems from multiple perspectives and delivering effective solutions. </w:t>
      </w:r>
      <w:r w:rsidRPr="0085185A">
        <w:rPr>
          <w:rStyle w:val="eop"/>
          <w:rFonts w:ascii="Arial" w:hAnsi="Arial" w:cs="Arial"/>
          <w:color w:val="363534"/>
          <w:sz w:val="20"/>
          <w:szCs w:val="20"/>
          <w:lang w:val="en-US"/>
        </w:rPr>
        <w:t>​</w:t>
      </w:r>
    </w:p>
    <w:p w14:paraId="15E9C167" w14:textId="4B2CA8A9" w:rsidR="0085185A" w:rsidRPr="0085185A" w:rsidRDefault="0085185A" w:rsidP="00D61E55">
      <w:pPr>
        <w:pStyle w:val="paragraph"/>
        <w:numPr>
          <w:ilvl w:val="0"/>
          <w:numId w:val="43"/>
        </w:numPr>
        <w:spacing w:before="120" w:beforeAutospacing="0" w:after="120" w:afterAutospacing="0"/>
        <w:ind w:left="357" w:hanging="357"/>
        <w:textAlignment w:val="baseline"/>
        <w:rPr>
          <w:rFonts w:ascii="Arial" w:hAnsi="Arial" w:cs="Arial"/>
          <w:color w:val="363534"/>
          <w:sz w:val="20"/>
          <w:szCs w:val="20"/>
          <w:lang w:val="en-US"/>
        </w:rPr>
      </w:pPr>
      <w:r w:rsidRPr="00D61E55">
        <w:rPr>
          <w:rStyle w:val="normaltextrun"/>
          <w:rFonts w:ascii="Arial" w:hAnsi="Arial" w:cs="Arial"/>
          <w:b/>
          <w:bCs/>
          <w:color w:val="363534"/>
          <w:sz w:val="20"/>
          <w:szCs w:val="20"/>
        </w:rPr>
        <w:t>Influence and Persuasion</w:t>
      </w:r>
      <w:r w:rsidRPr="0085185A">
        <w:rPr>
          <w:rStyle w:val="normaltextrun"/>
          <w:rFonts w:ascii="Arial" w:hAnsi="Arial" w:cs="Arial"/>
          <w:color w:val="363534"/>
          <w:sz w:val="20"/>
          <w:szCs w:val="20"/>
        </w:rPr>
        <w:t xml:space="preserve">: Gains agreement to proposals </w:t>
      </w:r>
      <w:r w:rsidR="00D61E55">
        <w:rPr>
          <w:rStyle w:val="normaltextrun"/>
          <w:rFonts w:ascii="Arial" w:hAnsi="Arial" w:cs="Arial"/>
          <w:color w:val="363534"/>
          <w:sz w:val="20"/>
          <w:szCs w:val="20"/>
        </w:rPr>
        <w:t>and</w:t>
      </w:r>
      <w:r w:rsidRPr="0085185A">
        <w:rPr>
          <w:rStyle w:val="normaltextrun"/>
          <w:rFonts w:ascii="Arial" w:hAnsi="Arial" w:cs="Arial"/>
          <w:color w:val="363534"/>
          <w:sz w:val="20"/>
          <w:szCs w:val="20"/>
        </w:rPr>
        <w:t xml:space="preserve"> ideas; Build behind the scenes support for ideas to ensure buy-in </w:t>
      </w:r>
      <w:r w:rsidR="00D61E55">
        <w:rPr>
          <w:rStyle w:val="normaltextrun"/>
          <w:rFonts w:ascii="Arial" w:hAnsi="Arial" w:cs="Arial"/>
          <w:color w:val="363534"/>
          <w:sz w:val="20"/>
          <w:szCs w:val="20"/>
        </w:rPr>
        <w:t>and</w:t>
      </w:r>
      <w:r w:rsidRPr="0085185A">
        <w:rPr>
          <w:rStyle w:val="normaltextrun"/>
          <w:rFonts w:ascii="Arial" w:hAnsi="Arial" w:cs="Arial"/>
          <w:color w:val="363534"/>
          <w:sz w:val="20"/>
          <w:szCs w:val="20"/>
        </w:rPr>
        <w:t xml:space="preserve"> ownership; Uses chains of indirect influence to achieve outcomes; Involves experts or other third parties to strengthen case. </w:t>
      </w:r>
      <w:r w:rsidRPr="0085185A">
        <w:rPr>
          <w:rStyle w:val="eop"/>
          <w:rFonts w:ascii="Arial" w:hAnsi="Arial" w:cs="Arial"/>
          <w:color w:val="363534"/>
          <w:sz w:val="20"/>
          <w:szCs w:val="20"/>
          <w:lang w:val="en-US"/>
        </w:rPr>
        <w:t>​</w:t>
      </w:r>
    </w:p>
    <w:p w14:paraId="43AD55B3" w14:textId="77777777" w:rsidR="0085185A" w:rsidRPr="0085185A" w:rsidRDefault="0085185A" w:rsidP="00D61E55">
      <w:pPr>
        <w:pStyle w:val="paragraph"/>
        <w:numPr>
          <w:ilvl w:val="0"/>
          <w:numId w:val="43"/>
        </w:numPr>
        <w:spacing w:before="120" w:beforeAutospacing="0" w:after="120" w:afterAutospacing="0"/>
        <w:ind w:left="357" w:hanging="357"/>
        <w:textAlignment w:val="baseline"/>
        <w:rPr>
          <w:rFonts w:ascii="Arial" w:hAnsi="Arial" w:cs="Arial"/>
          <w:color w:val="363534"/>
          <w:sz w:val="20"/>
          <w:szCs w:val="20"/>
          <w:lang w:val="en-US"/>
        </w:rPr>
      </w:pPr>
      <w:r w:rsidRPr="00D61E55">
        <w:rPr>
          <w:rStyle w:val="normaltextrun"/>
          <w:rFonts w:ascii="Arial" w:hAnsi="Arial" w:cs="Arial"/>
          <w:b/>
          <w:bCs/>
          <w:color w:val="363534"/>
          <w:sz w:val="20"/>
          <w:szCs w:val="20"/>
        </w:rPr>
        <w:lastRenderedPageBreak/>
        <w:t>Stakeholder Management:</w:t>
      </w:r>
      <w:r w:rsidRPr="0085185A">
        <w:rPr>
          <w:rStyle w:val="normaltextrun"/>
          <w:rFonts w:ascii="Arial" w:hAnsi="Arial" w:cs="Arial"/>
          <w:color w:val="363534"/>
          <w:sz w:val="20"/>
          <w:szCs w:val="20"/>
        </w:rPr>
        <w:t xml:space="preserve"> Identifies issues in common for one or more stakeholders and uses them to build mutually beneficial partnerships; Identifies and responds to stakeholder’s underlying needs; Uses understanding of the stakeholder’s organisational context to ensure outcomes are achieved. </w:t>
      </w:r>
    </w:p>
    <w:p w14:paraId="61CC39B4" w14:textId="2DCB82AB" w:rsidR="00495B3B" w:rsidRPr="0090552C" w:rsidRDefault="00495B3B" w:rsidP="00D61E55">
      <w:pPr>
        <w:keepNext/>
        <w:spacing w:before="0" w:after="0" w:line="240" w:lineRule="auto"/>
        <w:ind w:left="357"/>
        <w:rPr>
          <w:rFonts w:ascii="Arial" w:hAnsi="Arial" w:cs="Arial"/>
          <w:bCs/>
          <w:color w:val="442D97"/>
          <w:sz w:val="28"/>
          <w:szCs w:val="28"/>
          <w:lang w:eastAsia="zh-CN"/>
        </w:rPr>
      </w:pPr>
      <w:r w:rsidRPr="0090552C">
        <w:rPr>
          <w:rFonts w:ascii="Arial" w:hAnsi="Arial" w:cs="Arial"/>
          <w:color w:val="000000"/>
          <w:lang w:eastAsia="zh-CN"/>
        </w:rPr>
        <w:t xml:space="preserve"> </w:t>
      </w:r>
      <w:bookmarkStart w:id="2"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CC298F">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7360A366"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123F37">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CC298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781350" w:rsidRDefault="00495B3B" w:rsidP="00495B3B">
            <w:pPr>
              <w:spacing w:line="240" w:lineRule="auto"/>
              <w:contextualSpacing/>
              <w:outlineLvl w:val="1"/>
              <w:rPr>
                <w:rFonts w:ascii="Arial" w:hAnsi="Arial" w:cs="Arial"/>
                <w:color w:val="auto"/>
                <w:sz w:val="20"/>
              </w:rPr>
            </w:pPr>
            <w:r w:rsidRPr="00781350">
              <w:rPr>
                <w:rFonts w:ascii="Arial" w:hAnsi="Arial" w:cs="Arial"/>
                <w:color w:val="auto"/>
                <w:sz w:val="20"/>
              </w:rPr>
              <w:t>The occupational health and safety    requirements of this position may include, but are not limited to:</w:t>
            </w:r>
          </w:p>
          <w:p w14:paraId="7E591157" w14:textId="77777777" w:rsidR="00495B3B" w:rsidRPr="00781350" w:rsidRDefault="00495B3B" w:rsidP="00495B3B">
            <w:pPr>
              <w:rPr>
                <w:rFonts w:ascii="Arial" w:hAnsi="Arial" w:cs="Arial"/>
                <w:color w:val="auto"/>
                <w:sz w:val="20"/>
              </w:rPr>
            </w:pPr>
          </w:p>
        </w:tc>
        <w:tc>
          <w:tcPr>
            <w:tcW w:w="6803" w:type="dxa"/>
            <w:shd w:val="clear" w:color="auto" w:fill="auto"/>
          </w:tcPr>
          <w:p w14:paraId="7216FB89" w14:textId="77777777" w:rsidR="00495B3B" w:rsidRPr="00781350" w:rsidRDefault="00495B3B" w:rsidP="00495B3B">
            <w:pPr>
              <w:numPr>
                <w:ilvl w:val="0"/>
                <w:numId w:val="44"/>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781350">
              <w:rPr>
                <w:rFonts w:ascii="Arial" w:hAnsi="Arial" w:cs="Arial"/>
                <w:color w:val="auto"/>
                <w:sz w:val="20"/>
              </w:rPr>
              <w:t>Sedentary desk work</w:t>
            </w:r>
          </w:p>
          <w:p w14:paraId="23FF4545" w14:textId="7F0BE50D" w:rsidR="00495B3B" w:rsidRPr="00781350" w:rsidRDefault="00495B3B" w:rsidP="0085185A">
            <w:pPr>
              <w:spacing w:line="240" w:lineRule="auto"/>
              <w:ind w:left="714"/>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p>
        </w:tc>
      </w:tr>
      <w:tr w:rsidR="00495B3B" w:rsidRPr="00495B3B" w14:paraId="7CD2DEBC" w14:textId="77777777" w:rsidTr="00CC2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59E1DAB9" w:rsidR="00495B3B" w:rsidRPr="00495B3B" w:rsidRDefault="00495B3B" w:rsidP="00781350">
            <w:pPr>
              <w:rPr>
                <w:rFonts w:ascii="Arial" w:hAnsi="Arial" w:cs="Arial"/>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76895D48" w:rsidR="00495B3B" w:rsidRPr="00495B3B" w:rsidRDefault="00495B3B" w:rsidP="00781350">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CC298F">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0B847FC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B96B2C">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7777777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7FC6AB1D"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rsidTr="00CC298F">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2F24748A" w14:textId="77777777" w:rsidR="00495B3B" w:rsidRPr="00495B3B" w:rsidRDefault="00495B3B" w:rsidP="00495B3B">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32E0D81A" w14:textId="77777777" w:rsidR="00250A75" w:rsidRPr="00454423" w:rsidRDefault="00250A75" w:rsidP="00250A75">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6CF2898" w14:textId="77777777" w:rsidR="00250A75" w:rsidRPr="005763CD" w:rsidRDefault="00250A75" w:rsidP="00250A75">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4E4B838" w14:textId="77777777" w:rsidR="00495B3B" w:rsidRPr="00495B3B" w:rsidRDefault="00495B3B" w:rsidP="00495B3B">
      <w:pPr>
        <w:spacing w:before="0" w:after="0"/>
        <w:rPr>
          <w:rFonts w:ascii="Arial" w:hAnsi="Arial" w:cs="Arial"/>
          <w:color w:val="333333"/>
        </w:rPr>
      </w:pPr>
    </w:p>
    <w:p w14:paraId="357C32F5" w14:textId="5BD201EC" w:rsidR="00495B3B" w:rsidRPr="00495B3B" w:rsidRDefault="00495B3B" w:rsidP="00495B3B">
      <w:pPr>
        <w:spacing w:before="0" w:after="0" w:line="480" w:lineRule="auto"/>
        <w:rPr>
          <w:rFonts w:ascii="Arial" w:hAnsi="Arial" w:cs="Arial"/>
          <w:color w:val="000000"/>
          <w:lang w:eastAsia="en-US"/>
        </w:rPr>
      </w:pPr>
      <w:r w:rsidRPr="00495B3B">
        <w:rPr>
          <w:rFonts w:ascii="Arial" w:hAnsi="Arial" w:cs="Arial"/>
          <w:color w:val="363534"/>
          <w:lang w:eastAsia="en-US"/>
        </w:rPr>
        <w:t xml:space="preserve">For further information about the department, please visit our website </w:t>
      </w:r>
      <w:hyperlink r:id="rId32" w:history="1">
        <w:r w:rsidR="00B96B2C" w:rsidRPr="008148EE">
          <w:rPr>
            <w:rStyle w:val="Hyperlink"/>
            <w:rFonts w:ascii="Arial" w:hAnsi="Arial" w:cs="Arial"/>
            <w:lang w:eastAsia="en-US"/>
          </w:rPr>
          <w:t>www.deeca.vic.gov.au</w:t>
        </w:r>
      </w:hyperlink>
    </w:p>
    <w:p w14:paraId="78BBA915" w14:textId="77777777" w:rsidR="00495B3B" w:rsidRPr="00495B3B" w:rsidRDefault="00495B3B" w:rsidP="00495B3B">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250BFE06" w14:textId="77777777" w:rsidR="00196FE3" w:rsidRDefault="00196FE3" w:rsidP="00196FE3">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48B034AA" w14:textId="77777777" w:rsidR="00720A77" w:rsidRDefault="00720A77" w:rsidP="00720A77">
      <w:pPr>
        <w:keepNext/>
        <w:spacing w:before="0" w:line="240" w:lineRule="auto"/>
        <w:rPr>
          <w:rFonts w:ascii="Arial" w:eastAsia="Microsoft JhengHei" w:hAnsi="Arial"/>
          <w:color w:val="442D97"/>
          <w:sz w:val="28"/>
          <w:szCs w:val="28"/>
        </w:rPr>
      </w:pPr>
    </w:p>
    <w:p w14:paraId="4F6AE6C5" w14:textId="0E1B4EF1" w:rsidR="00720A77" w:rsidRPr="00AC1638" w:rsidRDefault="00720A77" w:rsidP="00720A77">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5323FE30" w14:textId="77777777" w:rsidR="00720A77" w:rsidRPr="00AC1638" w:rsidRDefault="00720A77" w:rsidP="00720A77">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49A73CA" w14:textId="77777777" w:rsidR="00720A77" w:rsidRDefault="00720A77" w:rsidP="00196FE3">
      <w:pPr>
        <w:spacing w:before="0" w:after="0" w:line="240" w:lineRule="auto"/>
        <w:jc w:val="both"/>
        <w:rPr>
          <w:rFonts w:ascii="Arial" w:hAnsi="Arial" w:cs="Arial"/>
        </w:rPr>
      </w:pPr>
    </w:p>
    <w:p w14:paraId="66172D8E" w14:textId="77777777" w:rsidR="00196FE3" w:rsidRDefault="00196FE3" w:rsidP="00196FE3">
      <w:pPr>
        <w:spacing w:before="0" w:after="0" w:line="240" w:lineRule="auto"/>
        <w:jc w:val="both"/>
        <w:rPr>
          <w:rFonts w:ascii="Arial" w:hAnsi="Arial" w:cs="Arial"/>
        </w:rPr>
      </w:pPr>
    </w:p>
    <w:p w14:paraId="4223B075" w14:textId="77777777" w:rsidR="00495B3B" w:rsidRPr="00495B3B" w:rsidRDefault="00495B3B" w:rsidP="00D61E55">
      <w:pPr>
        <w:spacing w:before="0" w:after="0" w:line="240" w:lineRule="auto"/>
        <w:jc w:val="both"/>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6E3541A2" w14:textId="77777777" w:rsidR="00495B3B" w:rsidRDefault="00495B3B" w:rsidP="00495B3B">
      <w:pPr>
        <w:spacing w:before="0" w:after="240" w:line="240" w:lineRule="auto"/>
        <w:contextualSpacing/>
        <w:outlineLvl w:val="1"/>
        <w:rPr>
          <w:rFonts w:ascii="Arial" w:hAnsi="Arial" w:cs="Arial"/>
          <w:color w:val="363534"/>
        </w:rPr>
      </w:pPr>
      <w:r w:rsidRPr="00495B3B">
        <w:rPr>
          <w:rFonts w:ascii="Arial" w:hAnsi="Arial" w:cs="Arial"/>
          <w:color w:val="363534"/>
        </w:rPr>
        <w:lastRenderedPageBreak/>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063F5681" w14:textId="77777777" w:rsidR="00196FE3" w:rsidRPr="00495B3B" w:rsidRDefault="00196FE3" w:rsidP="00495B3B">
      <w:pPr>
        <w:spacing w:before="0" w:after="240" w:line="240" w:lineRule="auto"/>
        <w:contextualSpacing/>
        <w:outlineLvl w:val="1"/>
        <w:rPr>
          <w:rFonts w:ascii="Arial" w:hAnsi="Arial" w:cs="Arial"/>
          <w:color w:val="363534"/>
        </w:rPr>
      </w:pPr>
    </w:p>
    <w:p w14:paraId="0C23C87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3CEEE6C" w14:textId="6CC9E7E5" w:rsidR="00495B3B" w:rsidRPr="00495B3B" w:rsidRDefault="00495B3B" w:rsidP="00495B3B">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r w:rsidR="00B96B2C" w:rsidRPr="00495B3B">
        <w:rPr>
          <w:rFonts w:ascii="Arial" w:hAnsi="Arial" w:cs="Arial"/>
          <w:color w:val="363534"/>
          <w:szCs w:val="22"/>
        </w:rPr>
        <w:t>backgrounds,</w:t>
      </w:r>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49D99F9" w14:textId="77777777" w:rsidR="00495B3B" w:rsidRPr="00495B3B" w:rsidRDefault="00495B3B" w:rsidP="00495B3B">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6D28BF25" w14:textId="77777777" w:rsidR="00495B3B" w:rsidRPr="00495B3B" w:rsidRDefault="00495B3B" w:rsidP="00495B3B">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4F39D88A" w14:textId="77777777" w:rsidR="00495B3B" w:rsidRPr="00495B3B" w:rsidRDefault="00495B3B" w:rsidP="00495B3B">
      <w:pPr>
        <w:rPr>
          <w:rFonts w:ascii="Arial" w:hAnsi="Arial" w:cs="Arial"/>
          <w:b/>
          <w:bCs/>
          <w:color w:val="363534"/>
        </w:rPr>
      </w:pPr>
      <w:r w:rsidRPr="00495B3B">
        <w:rPr>
          <w:rFonts w:ascii="Arial" w:hAnsi="Arial" w:cs="Arial"/>
          <w:b/>
          <w:bCs/>
          <w:color w:val="363534"/>
        </w:rPr>
        <w:t>Aboriginal Cultural Safety</w:t>
      </w:r>
    </w:p>
    <w:p w14:paraId="793507C3" w14:textId="560E7A36" w:rsidR="00495B3B" w:rsidRPr="00495B3B" w:rsidRDefault="00495B3B" w:rsidP="00495B3B">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r w:rsidR="00B96B2C">
        <w:rPr>
          <w:rFonts w:ascii="Arial" w:hAnsi="Arial" w:cs="Arial"/>
          <w:color w:val="363534"/>
        </w:rPr>
        <w:t xml:space="preserve">DEECA </w:t>
      </w:r>
      <w:hyperlink r:id="rId34" w:history="1">
        <w:r w:rsidR="00B96B2C" w:rsidRPr="008148EE">
          <w:rPr>
            <w:rStyle w:val="Hyperlink"/>
            <w:rFonts w:ascii="Arial" w:hAnsi="Arial" w:cs="Arial"/>
          </w:rPr>
          <w:t>self.determination@deeca.vic.gov.au</w:t>
        </w:r>
      </w:hyperlink>
      <w:r w:rsidRPr="00495B3B">
        <w:rPr>
          <w:rFonts w:ascii="Arial" w:hAnsi="Arial" w:cs="Arial"/>
          <w:color w:val="363534"/>
        </w:rPr>
        <w:t>.</w:t>
      </w:r>
    </w:p>
    <w:p w14:paraId="0277B7AF" w14:textId="77777777" w:rsidR="00495B3B" w:rsidRPr="00495B3B" w:rsidRDefault="00495B3B" w:rsidP="00495B3B">
      <w:pPr>
        <w:rPr>
          <w:rFonts w:ascii="Arial" w:hAnsi="Arial" w:cs="Arial"/>
          <w:b/>
          <w:color w:val="363534"/>
          <w:szCs w:val="22"/>
        </w:rPr>
      </w:pPr>
      <w:r w:rsidRPr="00495B3B">
        <w:rPr>
          <w:rFonts w:ascii="Arial" w:hAnsi="Arial" w:cs="Arial"/>
          <w:b/>
          <w:color w:val="363534"/>
          <w:szCs w:val="22"/>
        </w:rPr>
        <w:t>Balancing your Life / Hybrid Working</w:t>
      </w:r>
    </w:p>
    <w:p w14:paraId="45CE6128" w14:textId="4B928203" w:rsidR="00495B3B" w:rsidRPr="00495B3B" w:rsidRDefault="00495B3B" w:rsidP="00495B3B">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w:t>
      </w:r>
      <w:r w:rsidR="00B96B2C" w:rsidRPr="00495B3B">
        <w:rPr>
          <w:rFonts w:ascii="Arial" w:eastAsia="Calibri" w:hAnsi="Arial" w:cs="Arial"/>
          <w:color w:val="363534"/>
          <w:szCs w:val="22"/>
        </w:rPr>
        <w:t>employees,</w:t>
      </w:r>
      <w:r w:rsidRPr="00495B3B">
        <w:rPr>
          <w:rFonts w:ascii="Arial" w:eastAsia="Calibri" w:hAnsi="Arial" w:cs="Arial"/>
          <w:color w:val="363534"/>
          <w:szCs w:val="22"/>
        </w:rPr>
        <w:t xml:space="preserve">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1972184C" w14:textId="588309A2" w:rsidR="00495B3B" w:rsidRPr="00495B3B" w:rsidRDefault="00495B3B" w:rsidP="00495B3B">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00B96B2C" w:rsidRPr="008148EE">
          <w:rPr>
            <w:rStyle w:val="Hyperlink"/>
            <w:rFonts w:ascii="Arial" w:eastAsia="Microsoft JhengHei" w:hAnsi="Arial" w:cs="Arial"/>
            <w:sz w:val="22"/>
            <w:szCs w:val="24"/>
            <w:lang w:eastAsia="en-US"/>
          </w:rPr>
          <w:t>customer.service@deeca.vic.gov.au</w:t>
        </w:r>
      </w:hyperlink>
    </w:p>
    <w:p w14:paraId="491AE125" w14:textId="77777777" w:rsidR="00495B3B" w:rsidRPr="00495B3B" w:rsidRDefault="00495B3B" w:rsidP="00495B3B">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p w14:paraId="69B28C1E" w14:textId="01B63964" w:rsidR="00A14A3F" w:rsidRDefault="00A14A3F" w:rsidP="007425C9"/>
    <w:sectPr w:rsidR="00A14A3F" w:rsidSect="007425C9">
      <w:headerReference w:type="default" r:id="rId36"/>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BFBB92A" w14:textId="77777777" w:rsidR="00A074BB" w:rsidRDefault="00A074BB" w:rsidP="00CD157B">
      <w:pPr>
        <w:pStyle w:val="NoSpacing"/>
      </w:pPr>
    </w:p>
    <w:p w14:paraId="02FB6B8F" w14:textId="77777777" w:rsidR="00A074BB" w:rsidRDefault="00A074BB"/>
  </w:endnote>
  <w:endnote w:type="continuationSeparator" w:id="0">
    <w:p w14:paraId="52702007" w14:textId="77777777" w:rsidR="00A074BB" w:rsidRDefault="00A074BB" w:rsidP="00CD157B">
      <w:pPr>
        <w:pStyle w:val="NoSpacing"/>
      </w:pPr>
    </w:p>
    <w:p w14:paraId="32899C55" w14:textId="77777777" w:rsidR="00A074BB" w:rsidRDefault="00A074BB"/>
  </w:endnote>
  <w:endnote w:type="continuationNotice" w:id="1">
    <w:p w14:paraId="68D5AB30" w14:textId="77777777" w:rsidR="00A074BB" w:rsidRDefault="00A074BB" w:rsidP="00CD157B">
      <w:pPr>
        <w:pStyle w:val="NoSpacing"/>
      </w:pPr>
    </w:p>
    <w:p w14:paraId="68153E0E" w14:textId="77777777" w:rsidR="00A074BB" w:rsidRDefault="00A074B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1132" w:type="dxa"/>
      <w:tblLayout w:type="fixed"/>
      <w:tblCellMar>
        <w:bottom w:w="284" w:type="dxa"/>
      </w:tblCellMar>
      <w:tblLook w:val="04A0" w:firstRow="1" w:lastRow="0" w:firstColumn="1" w:lastColumn="0" w:noHBand="0" w:noVBand="1"/>
    </w:tblPr>
    <w:tblGrid>
      <w:gridCol w:w="340"/>
      <w:gridCol w:w="792"/>
    </w:tblGrid>
    <w:tr w:rsidR="00A60698" w14:paraId="7F15A3E7" w14:textId="77777777" w:rsidTr="00B96B2C">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44584B63">
                    <wp:simplePos x="0" y="0"/>
                    <wp:positionH relativeFrom="page">
                      <wp:posOffset>0</wp:posOffset>
                    </wp:positionH>
                    <wp:positionV relativeFrom="page">
                      <wp:posOffset>10229215</wp:posOffset>
                    </wp:positionV>
                    <wp:extent cx="7560945" cy="273050"/>
                    <wp:effectExtent l="0" t="0" r="0" b="12700"/>
                    <wp:wrapNone/>
                    <wp:docPr id="41" name="MSIPCMc2a54d0d852a471d8845b00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MSIPCMc2a54d0d852a471d8845b004"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1E1B1145"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792" w:type="dxa"/>
        </w:tcPr>
        <w:p w14:paraId="2152C328" w14:textId="5C52F89A"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612541E9">
                    <wp:simplePos x="0" y="0"/>
                    <wp:positionH relativeFrom="page">
                      <wp:posOffset>0</wp:posOffset>
                    </wp:positionH>
                    <wp:positionV relativeFrom="page">
                      <wp:posOffset>10229215</wp:posOffset>
                    </wp:positionV>
                    <wp:extent cx="7560945" cy="273050"/>
                    <wp:effectExtent l="0" t="0" r="0" b="12700"/>
                    <wp:wrapNone/>
                    <wp:docPr id="3" name="MSIPCM2c8143beac8a2d1c09b27fa6"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MSIPCM2c8143beac8a2d1c09b27fa6"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3277E10D" w:rsidR="00495B3B"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r>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6729A7C7"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77777777" w:rsidR="00364C9A" w:rsidRDefault="00364C9A">
    <w:pPr>
      <w:pStyle w:val="Footer"/>
    </w:pPr>
    <w:r>
      <w:rPr>
        <w:noProof/>
      </w:rPr>
      <mc:AlternateContent>
        <mc:Choice Requires="wps">
          <w:drawing>
            <wp:anchor distT="0" distB="0" distL="114300" distR="114300" simplePos="0" relativeHeight="251658252" behindDoc="0" locked="0" layoutInCell="0" allowOverlap="1" wp14:anchorId="4244B73F" wp14:editId="3DFDF6A2">
              <wp:simplePos x="0" y="0"/>
              <wp:positionH relativeFrom="page">
                <wp:posOffset>0</wp:posOffset>
              </wp:positionH>
              <wp:positionV relativeFrom="page">
                <wp:posOffset>10229215</wp:posOffset>
              </wp:positionV>
              <wp:extent cx="7560945" cy="273050"/>
              <wp:effectExtent l="0" t="0" r="0" b="12700"/>
              <wp:wrapNone/>
              <wp:docPr id="40" name="MSIPCM181144f894ceca36ecbf703c"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MSIPCM181144f894ceca36ecbf703c" o:spid="_x0000_s1031" type="#_x0000_t202" alt="{&quot;HashCode&quot;:1862493762,&quot;Height&quot;:841.0,&quot;Width&quot;:595.0,&quot;Placement&quot;:&quot;Footer&quot;,&quot;Index&quot;:&quot;FirstPage&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76A3626E" w:rsidR="00364C9A" w:rsidRPr="00020405" w:rsidRDefault="00020405" w:rsidP="00020405">
                    <w:pPr>
                      <w:spacing w:before="0" w:after="0"/>
                      <w:jc w:val="center"/>
                      <w:rPr>
                        <w:rFonts w:ascii="Calibri" w:hAnsi="Calibri" w:cs="Calibri"/>
                        <w:color w:val="000000"/>
                        <w:sz w:val="24"/>
                      </w:rPr>
                    </w:pPr>
                    <w:r w:rsidRPr="00020405">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B8182B" w14:textId="77777777" w:rsidR="00A074BB" w:rsidRPr="0056073C" w:rsidRDefault="00A074BB" w:rsidP="005D764F">
      <w:pPr>
        <w:pStyle w:val="FootnoteSeparator"/>
      </w:pPr>
    </w:p>
    <w:p w14:paraId="77841D3B" w14:textId="77777777" w:rsidR="00A074BB" w:rsidRDefault="00A074BB"/>
  </w:footnote>
  <w:footnote w:type="continuationSeparator" w:id="0">
    <w:p w14:paraId="34B48CDB" w14:textId="77777777" w:rsidR="00A074BB" w:rsidRPr="00CA30B7" w:rsidRDefault="00A074BB" w:rsidP="006D5A90">
      <w:pPr>
        <w:rPr>
          <w:lang w:val="en-US"/>
        </w:rPr>
      </w:pPr>
      <w:r w:rsidRPr="00CA30B7">
        <w:rPr>
          <w:lang w:val="en-US"/>
        </w:rPr>
        <w:t>_______</w:t>
      </w:r>
    </w:p>
    <w:p w14:paraId="0D8C8C6C" w14:textId="77777777" w:rsidR="00A074BB" w:rsidRDefault="00A074BB"/>
  </w:footnote>
  <w:footnote w:type="continuationNotice" w:id="1">
    <w:p w14:paraId="18A8E0A3" w14:textId="77777777" w:rsidR="00A074BB" w:rsidRDefault="00A074BB" w:rsidP="006D5A90"/>
    <w:p w14:paraId="21BE8E2E" w14:textId="77777777" w:rsidR="00A074BB" w:rsidRDefault="00A074B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A4F2639" id="Hdr_Element6" o:spid="_x0000_s1026" alt="&quot;&quot;"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2A16998" id="Hdr_Element1" o:spid="_x0000_s1026" alt="&quot;&quot;"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543156" id="Hdr_Element4" o:spid="_x0000_s1026" alt="&quot;&quot;"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C22347" id="Hdr_Element5" o:spid="_x0000_s1026" alt="&quot;&quot;"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1596528" id="Hdr_Element2" o:spid="_x0000_s1026" alt="&quot;&quot;"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28B2F1" id="Hdr_Element3" o:spid="_x0000_s1026" alt="&quot;&quot;"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BF5D77B" id="Hdr_Element6" o:spid="_x0000_s1026" alt="&quot;&quot;"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093B26B" id="Hdr_Element1" o:spid="_x0000_s1026" alt="&quot;&quot;"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5582E87" id="Hdr_Element4" o:spid="_x0000_s1026" alt="&quot;&quot;"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ABA6774" id="Hdr_Element5" o:spid="_x0000_s1026" alt="&quot;&quot;"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D38B9E" id="Hdr_Element2" o:spid="_x0000_s1026" alt="&quot;&quot;"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57048A8" id="Hdr_Element3" o:spid="_x0000_s1026" alt="&quot;&quot;"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1EFACF10"/>
    <w:lvl w:ilvl="0">
      <w:start w:val="1"/>
      <w:numFmt w:val="decimal"/>
      <w:lvlText w:val="%1."/>
      <w:lvlJc w:val="left"/>
      <w:pPr>
        <w:tabs>
          <w:tab w:val="num" w:pos="643"/>
        </w:tabs>
        <w:ind w:left="643" w:hanging="360"/>
      </w:pPr>
    </w:lvl>
  </w:abstractNum>
  <w:abstractNum w:abstractNumId="1" w15:restartNumberingAfterBreak="0">
    <w:nsid w:val="FFFFFF82"/>
    <w:multiLevelType w:val="singleLevel"/>
    <w:tmpl w:val="E4F296FE"/>
    <w:lvl w:ilvl="0">
      <w:start w:val="1"/>
      <w:numFmt w:val="bullet"/>
      <w:lvlText w:val=""/>
      <w:lvlJc w:val="left"/>
      <w:pPr>
        <w:tabs>
          <w:tab w:val="num" w:pos="926"/>
        </w:tabs>
        <w:ind w:left="926" w:hanging="360"/>
      </w:pPr>
      <w:rPr>
        <w:rFonts w:ascii="Symbol" w:hAnsi="Symbol" w:hint="default"/>
      </w:rPr>
    </w:lvl>
  </w:abstractNum>
  <w:abstractNum w:abstractNumId="2" w15:restartNumberingAfterBreak="0">
    <w:nsid w:val="FFFFFF83"/>
    <w:multiLevelType w:val="singleLevel"/>
    <w:tmpl w:val="68E80EE4"/>
    <w:lvl w:ilvl="0">
      <w:start w:val="1"/>
      <w:numFmt w:val="bullet"/>
      <w:lvlText w:val=""/>
      <w:lvlJc w:val="left"/>
      <w:pPr>
        <w:tabs>
          <w:tab w:val="num" w:pos="643"/>
        </w:tabs>
        <w:ind w:left="643" w:hanging="360"/>
      </w:pPr>
      <w:rPr>
        <w:rFonts w:ascii="Symbol" w:hAnsi="Symbol" w:hint="default"/>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0" w15:restartNumberingAfterBreak="0">
    <w:nsid w:val="12730A48"/>
    <w:multiLevelType w:val="hybridMultilevel"/>
    <w:tmpl w:val="60BA557A"/>
    <w:lvl w:ilvl="0" w:tplc="98A696E4">
      <w:start w:val="1"/>
      <w:numFmt w:val="bullet"/>
      <w:lvlText w:val="•"/>
      <w:lvlJc w:val="left"/>
      <w:pPr>
        <w:tabs>
          <w:tab w:val="num" w:pos="720"/>
        </w:tabs>
        <w:ind w:left="720" w:hanging="360"/>
      </w:pPr>
      <w:rPr>
        <w:rFonts w:ascii="Times New Roman" w:hAnsi="Times New Roman" w:hint="default"/>
      </w:rPr>
    </w:lvl>
    <w:lvl w:ilvl="1" w:tplc="3A5679C0" w:tentative="1">
      <w:start w:val="1"/>
      <w:numFmt w:val="bullet"/>
      <w:lvlText w:val="•"/>
      <w:lvlJc w:val="left"/>
      <w:pPr>
        <w:tabs>
          <w:tab w:val="num" w:pos="1440"/>
        </w:tabs>
        <w:ind w:left="1440" w:hanging="360"/>
      </w:pPr>
      <w:rPr>
        <w:rFonts w:ascii="Times New Roman" w:hAnsi="Times New Roman" w:hint="default"/>
      </w:rPr>
    </w:lvl>
    <w:lvl w:ilvl="2" w:tplc="1D42CB56" w:tentative="1">
      <w:start w:val="1"/>
      <w:numFmt w:val="bullet"/>
      <w:lvlText w:val="•"/>
      <w:lvlJc w:val="left"/>
      <w:pPr>
        <w:tabs>
          <w:tab w:val="num" w:pos="2160"/>
        </w:tabs>
        <w:ind w:left="2160" w:hanging="360"/>
      </w:pPr>
      <w:rPr>
        <w:rFonts w:ascii="Times New Roman" w:hAnsi="Times New Roman" w:hint="default"/>
      </w:rPr>
    </w:lvl>
    <w:lvl w:ilvl="3" w:tplc="607E577A" w:tentative="1">
      <w:start w:val="1"/>
      <w:numFmt w:val="bullet"/>
      <w:lvlText w:val="•"/>
      <w:lvlJc w:val="left"/>
      <w:pPr>
        <w:tabs>
          <w:tab w:val="num" w:pos="2880"/>
        </w:tabs>
        <w:ind w:left="2880" w:hanging="360"/>
      </w:pPr>
      <w:rPr>
        <w:rFonts w:ascii="Times New Roman" w:hAnsi="Times New Roman" w:hint="default"/>
      </w:rPr>
    </w:lvl>
    <w:lvl w:ilvl="4" w:tplc="5FC2F3EA" w:tentative="1">
      <w:start w:val="1"/>
      <w:numFmt w:val="bullet"/>
      <w:lvlText w:val="•"/>
      <w:lvlJc w:val="left"/>
      <w:pPr>
        <w:tabs>
          <w:tab w:val="num" w:pos="3600"/>
        </w:tabs>
        <w:ind w:left="3600" w:hanging="360"/>
      </w:pPr>
      <w:rPr>
        <w:rFonts w:ascii="Times New Roman" w:hAnsi="Times New Roman" w:hint="default"/>
      </w:rPr>
    </w:lvl>
    <w:lvl w:ilvl="5" w:tplc="101C6830" w:tentative="1">
      <w:start w:val="1"/>
      <w:numFmt w:val="bullet"/>
      <w:lvlText w:val="•"/>
      <w:lvlJc w:val="left"/>
      <w:pPr>
        <w:tabs>
          <w:tab w:val="num" w:pos="4320"/>
        </w:tabs>
        <w:ind w:left="4320" w:hanging="360"/>
      </w:pPr>
      <w:rPr>
        <w:rFonts w:ascii="Times New Roman" w:hAnsi="Times New Roman" w:hint="default"/>
      </w:rPr>
    </w:lvl>
    <w:lvl w:ilvl="6" w:tplc="7096902C" w:tentative="1">
      <w:start w:val="1"/>
      <w:numFmt w:val="bullet"/>
      <w:lvlText w:val="•"/>
      <w:lvlJc w:val="left"/>
      <w:pPr>
        <w:tabs>
          <w:tab w:val="num" w:pos="5040"/>
        </w:tabs>
        <w:ind w:left="5040" w:hanging="360"/>
      </w:pPr>
      <w:rPr>
        <w:rFonts w:ascii="Times New Roman" w:hAnsi="Times New Roman" w:hint="default"/>
      </w:rPr>
    </w:lvl>
    <w:lvl w:ilvl="7" w:tplc="937EEB0E" w:tentative="1">
      <w:start w:val="1"/>
      <w:numFmt w:val="bullet"/>
      <w:lvlText w:val="•"/>
      <w:lvlJc w:val="left"/>
      <w:pPr>
        <w:tabs>
          <w:tab w:val="num" w:pos="5760"/>
        </w:tabs>
        <w:ind w:left="5760" w:hanging="360"/>
      </w:pPr>
      <w:rPr>
        <w:rFonts w:ascii="Times New Roman" w:hAnsi="Times New Roman" w:hint="default"/>
      </w:rPr>
    </w:lvl>
    <w:lvl w:ilvl="8" w:tplc="11A8DE3A" w:tentative="1">
      <w:start w:val="1"/>
      <w:numFmt w:val="bullet"/>
      <w:lvlText w:val="•"/>
      <w:lvlJc w:val="left"/>
      <w:pPr>
        <w:tabs>
          <w:tab w:val="num" w:pos="6480"/>
        </w:tabs>
        <w:ind w:left="6480" w:hanging="360"/>
      </w:pPr>
      <w:rPr>
        <w:rFonts w:ascii="Times New Roman" w:hAnsi="Times New Roman" w:hint="default"/>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1B429FA"/>
    <w:multiLevelType w:val="multilevel"/>
    <w:tmpl w:val="3C04F1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773251B"/>
    <w:multiLevelType w:val="multilevel"/>
    <w:tmpl w:val="8CE81736"/>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7"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8" w15:restartNumberingAfterBreak="0">
    <w:nsid w:val="2F83682D"/>
    <w:multiLevelType w:val="multilevel"/>
    <w:tmpl w:val="8A78A23E"/>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19" w15:restartNumberingAfterBreak="0">
    <w:nsid w:val="308B062C"/>
    <w:multiLevelType w:val="multilevel"/>
    <w:tmpl w:val="740A0FDE"/>
    <w:lvl w:ilvl="0">
      <w:start w:val="1"/>
      <w:numFmt w:val="none"/>
      <w:lvlText w:val="%1"/>
      <w:lvlJc w:val="left"/>
      <w:pPr>
        <w:ind w:left="0" w:firstLine="0"/>
      </w:pPr>
      <w:rPr>
        <w:rFonts w:hint="default"/>
      </w:rPr>
    </w:lvl>
    <w:lvl w:ilvl="1">
      <w:start w:val="1"/>
      <w:numFmt w:val="decimal"/>
      <w:lvlText w:val="ES%2"/>
      <w:lvlJc w:val="left"/>
      <w:pPr>
        <w:ind w:left="1191" w:hanging="1191"/>
      </w:pPr>
      <w:rPr>
        <w:rFonts w:hint="default"/>
      </w:rPr>
    </w:lvl>
    <w:lvl w:ilvl="2">
      <w:start w:val="1"/>
      <w:numFmt w:val="decimal"/>
      <w:lvlText w:val="ES%2.%3"/>
      <w:lvlJc w:val="left"/>
      <w:pPr>
        <w:ind w:left="1191" w:hanging="1191"/>
      </w:pPr>
      <w:rPr>
        <w:rFonts w:hint="default"/>
      </w:rPr>
    </w:lvl>
    <w:lvl w:ilvl="3">
      <w:start w:val="1"/>
      <w:numFmt w:val="decimal"/>
      <w:lvlText w:val="ES%2.%3.%4"/>
      <w:lvlJc w:val="left"/>
      <w:pPr>
        <w:ind w:left="1191" w:hanging="1191"/>
      </w:pPr>
      <w:rPr>
        <w:rFonts w:hint="default"/>
      </w:rPr>
    </w:lvl>
    <w:lvl w:ilvl="4">
      <w:start w:val="1"/>
      <w:numFmt w:val="lowerLetter"/>
      <w:lvlText w:val="%5."/>
      <w:lvlJc w:val="left"/>
      <w:pPr>
        <w:ind w:left="1191" w:hanging="1191"/>
      </w:pPr>
      <w:rPr>
        <w:rFonts w:hint="default"/>
      </w:rPr>
    </w:lvl>
    <w:lvl w:ilvl="5">
      <w:start w:val="1"/>
      <w:numFmt w:val="lowerRoman"/>
      <w:lvlText w:val="%6."/>
      <w:lvlJc w:val="righ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right"/>
      <w:pPr>
        <w:ind w:left="1191" w:hanging="1191"/>
      </w:pPr>
      <w:rPr>
        <w:rFonts w:hint="default"/>
      </w:rPr>
    </w:lvl>
  </w:abstractNum>
  <w:abstractNum w:abstractNumId="20"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1"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2"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3"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4"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6" w15:restartNumberingAfterBreak="0">
    <w:nsid w:val="38CC371F"/>
    <w:multiLevelType w:val="multilevel"/>
    <w:tmpl w:val="5DD64A60"/>
    <w:lvl w:ilvl="0">
      <w:start w:val="1"/>
      <w:numFmt w:val="upperLetter"/>
      <w:lvlText w:val="%1"/>
      <w:lvlJc w:val="left"/>
      <w:pPr>
        <w:ind w:left="1191" w:hanging="1191"/>
      </w:pPr>
      <w:rPr>
        <w:rFonts w:hint="default"/>
      </w:rPr>
    </w:lvl>
    <w:lvl w:ilvl="1">
      <w:start w:val="1"/>
      <w:numFmt w:val="decimal"/>
      <w:lvlText w:val="%1%2"/>
      <w:lvlJc w:val="left"/>
      <w:pPr>
        <w:ind w:left="1191" w:hanging="1191"/>
      </w:pPr>
      <w:rPr>
        <w:rFonts w:hint="default"/>
        <w:spacing w:val="-6"/>
      </w:rPr>
    </w:lvl>
    <w:lvl w:ilvl="2">
      <w:start w:val="1"/>
      <w:numFmt w:val="decimal"/>
      <w:lvlText w:val="%1%2.%3"/>
      <w:lvlJc w:val="left"/>
      <w:pPr>
        <w:tabs>
          <w:tab w:val="num" w:pos="1474"/>
        </w:tabs>
        <w:ind w:left="1191" w:hanging="1191"/>
      </w:pPr>
      <w:rPr>
        <w:rFonts w:hint="default"/>
        <w:spacing w:val="-6"/>
      </w:rPr>
    </w:lvl>
    <w:lvl w:ilvl="3">
      <w:start w:val="1"/>
      <w:numFmt w:val="decimal"/>
      <w:lvlText w:val="%1%2.%3.%4"/>
      <w:lvlJc w:val="left"/>
      <w:pPr>
        <w:ind w:left="1191" w:hanging="1191"/>
      </w:pPr>
      <w:rPr>
        <w:rFonts w:hint="default"/>
        <w:spacing w:val="-6"/>
      </w:rPr>
    </w:lvl>
    <w:lvl w:ilvl="4">
      <w:start w:val="1"/>
      <w:numFmt w:val="lowerLetter"/>
      <w:lvlText w:val="%5."/>
      <w:lvlJc w:val="left"/>
      <w:pPr>
        <w:tabs>
          <w:tab w:val="num" w:pos="1474"/>
        </w:tabs>
        <w:ind w:left="1191" w:hanging="1191"/>
      </w:pPr>
      <w:rPr>
        <w:rFonts w:hint="default"/>
      </w:rPr>
    </w:lvl>
    <w:lvl w:ilvl="5">
      <w:start w:val="1"/>
      <w:numFmt w:val="lowerRoman"/>
      <w:lvlText w:val="%6."/>
      <w:lvlJc w:val="right"/>
      <w:pPr>
        <w:tabs>
          <w:tab w:val="num" w:pos="1474"/>
        </w:tabs>
        <w:ind w:left="1191" w:hanging="1191"/>
      </w:pPr>
      <w:rPr>
        <w:rFonts w:hint="default"/>
      </w:rPr>
    </w:lvl>
    <w:lvl w:ilvl="6">
      <w:start w:val="1"/>
      <w:numFmt w:val="decimal"/>
      <w:lvlText w:val="%7."/>
      <w:lvlJc w:val="left"/>
      <w:pPr>
        <w:tabs>
          <w:tab w:val="num" w:pos="1474"/>
        </w:tabs>
        <w:ind w:left="1191" w:hanging="1191"/>
      </w:pPr>
      <w:rPr>
        <w:rFonts w:hint="default"/>
      </w:rPr>
    </w:lvl>
    <w:lvl w:ilvl="7">
      <w:start w:val="1"/>
      <w:numFmt w:val="lowerLetter"/>
      <w:lvlText w:val="%8."/>
      <w:lvlJc w:val="left"/>
      <w:pPr>
        <w:tabs>
          <w:tab w:val="num" w:pos="1474"/>
        </w:tabs>
        <w:ind w:left="1191" w:hanging="1191"/>
      </w:pPr>
      <w:rPr>
        <w:rFonts w:hint="default"/>
      </w:rPr>
    </w:lvl>
    <w:lvl w:ilvl="8">
      <w:start w:val="1"/>
      <w:numFmt w:val="lowerRoman"/>
      <w:lvlText w:val="%9."/>
      <w:lvlJc w:val="right"/>
      <w:pPr>
        <w:tabs>
          <w:tab w:val="num" w:pos="1474"/>
        </w:tabs>
        <w:ind w:left="1191" w:hanging="1191"/>
      </w:pPr>
      <w:rPr>
        <w:rFonts w:hint="default"/>
      </w:rPr>
    </w:lvl>
  </w:abstractNum>
  <w:abstractNum w:abstractNumId="27"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8"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9" w15:restartNumberingAfterBreak="0">
    <w:nsid w:val="3A7B3B61"/>
    <w:multiLevelType w:val="multilevel"/>
    <w:tmpl w:val="B87AA698"/>
    <w:lvl w:ilvl="0">
      <w:start w:val="1"/>
      <w:numFmt w:val="bullet"/>
      <w:lvlText w:val="•"/>
      <w:lvlJc w:val="left"/>
      <w:pPr>
        <w:ind w:left="170" w:hanging="170"/>
      </w:pPr>
      <w:rPr>
        <w:rFonts w:ascii="Roboto" w:hAnsi="Roboto" w:hint="default"/>
      </w:rPr>
    </w:lvl>
    <w:lvl w:ilvl="1">
      <w:start w:val="1"/>
      <w:numFmt w:val="bullet"/>
      <w:lvlText w:val="–"/>
      <w:lvlJc w:val="left"/>
      <w:pPr>
        <w:ind w:left="340" w:hanging="170"/>
      </w:pPr>
      <w:rPr>
        <w:rFonts w:ascii="Arial" w:hAnsi="Arial" w:hint="default"/>
      </w:rPr>
    </w:lvl>
    <w:lvl w:ilvl="2">
      <w:start w:val="1"/>
      <w:numFmt w:val="bullet"/>
      <w:lvlText w:val=""/>
      <w:lvlJc w:val="left"/>
      <w:pPr>
        <w:ind w:left="510" w:hanging="170"/>
      </w:pPr>
      <w:rPr>
        <w:rFonts w:ascii="Wingdings" w:hAnsi="Wingdings" w:hint="default"/>
      </w:rPr>
    </w:lvl>
    <w:lvl w:ilvl="3">
      <w:start w:val="1"/>
      <w:numFmt w:val="bullet"/>
      <w:lvlText w:val=""/>
      <w:lvlJc w:val="left"/>
      <w:pPr>
        <w:ind w:left="680" w:hanging="170"/>
      </w:pPr>
      <w:rPr>
        <w:rFonts w:ascii="Symbol" w:hAnsi="Symbol" w:hint="default"/>
      </w:rPr>
    </w:lvl>
    <w:lvl w:ilvl="4">
      <w:start w:val="1"/>
      <w:numFmt w:val="bullet"/>
      <w:lvlText w:val="o"/>
      <w:lvlJc w:val="left"/>
      <w:pPr>
        <w:ind w:left="850" w:hanging="170"/>
      </w:pPr>
      <w:rPr>
        <w:rFonts w:ascii="Courier New" w:hAnsi="Courier New" w:cs="Courier New" w:hint="default"/>
      </w:rPr>
    </w:lvl>
    <w:lvl w:ilvl="5">
      <w:start w:val="1"/>
      <w:numFmt w:val="bullet"/>
      <w:lvlText w:val=""/>
      <w:lvlJc w:val="left"/>
      <w:pPr>
        <w:ind w:left="1020" w:hanging="170"/>
      </w:pPr>
      <w:rPr>
        <w:rFonts w:ascii="Wingdings" w:hAnsi="Wingdings" w:hint="default"/>
      </w:rPr>
    </w:lvl>
    <w:lvl w:ilvl="6">
      <w:start w:val="1"/>
      <w:numFmt w:val="bullet"/>
      <w:lvlText w:val=""/>
      <w:lvlJc w:val="left"/>
      <w:pPr>
        <w:ind w:left="1190" w:hanging="170"/>
      </w:pPr>
      <w:rPr>
        <w:rFonts w:ascii="Symbol" w:hAnsi="Symbol" w:hint="default"/>
      </w:rPr>
    </w:lvl>
    <w:lvl w:ilvl="7">
      <w:start w:val="1"/>
      <w:numFmt w:val="bullet"/>
      <w:lvlText w:val="o"/>
      <w:lvlJc w:val="left"/>
      <w:pPr>
        <w:ind w:left="1360" w:hanging="170"/>
      </w:pPr>
      <w:rPr>
        <w:rFonts w:ascii="Courier New" w:hAnsi="Courier New" w:cs="Courier New" w:hint="default"/>
      </w:rPr>
    </w:lvl>
    <w:lvl w:ilvl="8">
      <w:start w:val="1"/>
      <w:numFmt w:val="bullet"/>
      <w:lvlText w:val=""/>
      <w:lvlJc w:val="left"/>
      <w:pPr>
        <w:ind w:left="1530" w:hanging="170"/>
      </w:pPr>
      <w:rPr>
        <w:rFonts w:ascii="Wingdings" w:hAnsi="Wingdings" w:hint="default"/>
      </w:rPr>
    </w:lvl>
  </w:abstractNum>
  <w:abstractNum w:abstractNumId="30"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2" w15:restartNumberingAfterBreak="0">
    <w:nsid w:val="45E4753D"/>
    <w:multiLevelType w:val="multilevel"/>
    <w:tmpl w:val="2B4AFC44"/>
    <w:lvl w:ilvl="0">
      <w:start w:val="1"/>
      <w:numFmt w:val="decimal"/>
      <w:lvlText w:val="%1."/>
      <w:lvlJc w:val="left"/>
      <w:pPr>
        <w:ind w:left="340" w:hanging="340"/>
      </w:pPr>
      <w:rPr>
        <w:rFonts w:hint="default"/>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3"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5"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6"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7"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8"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9"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0" w15:restartNumberingAfterBreak="0">
    <w:nsid w:val="53650E12"/>
    <w:multiLevelType w:val="hybridMultilevel"/>
    <w:tmpl w:val="47944B7A"/>
    <w:lvl w:ilvl="0" w:tplc="10222A8A">
      <w:start w:val="1"/>
      <w:numFmt w:val="lowerLetter"/>
      <w:lvlText w:val="(%1)"/>
      <w:lvlJc w:val="left"/>
      <w:pPr>
        <w:ind w:left="360" w:hanging="360"/>
      </w:pPr>
      <w:rPr>
        <w:rFonts w:hint="default"/>
      </w:rPr>
    </w:lvl>
    <w:lvl w:ilvl="1" w:tplc="0C090019" w:tentative="1">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41" w15:restartNumberingAfterBreak="0">
    <w:nsid w:val="56845148"/>
    <w:multiLevelType w:val="multilevel"/>
    <w:tmpl w:val="EE2007D6"/>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42" w15:restartNumberingAfterBreak="0">
    <w:nsid w:val="57231450"/>
    <w:multiLevelType w:val="multilevel"/>
    <w:tmpl w:val="C09805CA"/>
    <w:lvl w:ilvl="0">
      <w:start w:val="1"/>
      <w:numFmt w:val="bullet"/>
      <w:lvlText w:val="•"/>
      <w:lvlJc w:val="left"/>
      <w:pPr>
        <w:ind w:left="340" w:hanging="340"/>
      </w:pPr>
      <w:rPr>
        <w:rFonts w:ascii="Times New Roman" w:hAnsi="Times New Roman" w:cs="Times New Roman" w:hint="default"/>
        <w:color w:val="201547" w:themeColor="text2"/>
      </w:rPr>
    </w:lvl>
    <w:lvl w:ilvl="1">
      <w:start w:val="1"/>
      <w:numFmt w:val="bullet"/>
      <w:lvlText w:val="—"/>
      <w:lvlJc w:val="left"/>
      <w:pPr>
        <w:ind w:left="680" w:hanging="340"/>
      </w:pPr>
      <w:rPr>
        <w:rFonts w:ascii="Calibri" w:hAnsi="Calibri" w:hint="default"/>
        <w:color w:val="201547" w:themeColor="text2"/>
      </w:rPr>
    </w:lvl>
    <w:lvl w:ilvl="2">
      <w:start w:val="1"/>
      <w:numFmt w:val="bullet"/>
      <w:lvlText w:val="—"/>
      <w:lvlJc w:val="left"/>
      <w:pPr>
        <w:ind w:left="1020" w:hanging="340"/>
      </w:pPr>
      <w:rPr>
        <w:rFonts w:ascii="Calibri" w:hAnsi="Calibri" w:hint="default"/>
      </w:rPr>
    </w:lvl>
    <w:lvl w:ilvl="3">
      <w:start w:val="1"/>
      <w:numFmt w:val="bullet"/>
      <w:lvlText w:val=""/>
      <w:lvlJc w:val="left"/>
      <w:pPr>
        <w:ind w:left="1360" w:hanging="340"/>
      </w:pPr>
      <w:rPr>
        <w:rFonts w:ascii="Symbol" w:hAnsi="Symbol" w:hint="default"/>
      </w:rPr>
    </w:lvl>
    <w:lvl w:ilvl="4">
      <w:start w:val="1"/>
      <w:numFmt w:val="bullet"/>
      <w:lvlText w:val="o"/>
      <w:lvlJc w:val="left"/>
      <w:pPr>
        <w:ind w:left="1700" w:hanging="340"/>
      </w:pPr>
      <w:rPr>
        <w:rFonts w:ascii="Courier New" w:hAnsi="Courier New" w:cs="Courier New" w:hint="default"/>
      </w:rPr>
    </w:lvl>
    <w:lvl w:ilvl="5">
      <w:start w:val="1"/>
      <w:numFmt w:val="bullet"/>
      <w:lvlText w:val=""/>
      <w:lvlJc w:val="left"/>
      <w:pPr>
        <w:ind w:left="2040" w:hanging="340"/>
      </w:pPr>
      <w:rPr>
        <w:rFonts w:ascii="Wingdings" w:hAnsi="Wingdings" w:hint="default"/>
      </w:rPr>
    </w:lvl>
    <w:lvl w:ilvl="6">
      <w:start w:val="1"/>
      <w:numFmt w:val="bullet"/>
      <w:lvlText w:val=""/>
      <w:lvlJc w:val="left"/>
      <w:pPr>
        <w:ind w:left="2380" w:hanging="340"/>
      </w:pPr>
      <w:rPr>
        <w:rFonts w:ascii="Symbol" w:hAnsi="Symbol" w:hint="default"/>
      </w:rPr>
    </w:lvl>
    <w:lvl w:ilvl="7">
      <w:start w:val="1"/>
      <w:numFmt w:val="bullet"/>
      <w:lvlText w:val="o"/>
      <w:lvlJc w:val="left"/>
      <w:pPr>
        <w:ind w:left="2720" w:hanging="340"/>
      </w:pPr>
      <w:rPr>
        <w:rFonts w:ascii="Courier New" w:hAnsi="Courier New" w:cs="Courier New" w:hint="default"/>
      </w:rPr>
    </w:lvl>
    <w:lvl w:ilvl="8">
      <w:start w:val="1"/>
      <w:numFmt w:val="bullet"/>
      <w:lvlText w:val=""/>
      <w:lvlJc w:val="left"/>
      <w:pPr>
        <w:ind w:left="3060" w:hanging="340"/>
      </w:pPr>
      <w:rPr>
        <w:rFonts w:ascii="Wingdings" w:hAnsi="Wingdings" w:hint="default"/>
      </w:rPr>
    </w:lvl>
  </w:abstractNum>
  <w:abstractNum w:abstractNumId="43"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4"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6"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7"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8"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49"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4" w15:restartNumberingAfterBreak="0">
    <w:nsid w:val="74BF0BCC"/>
    <w:multiLevelType w:val="multilevel"/>
    <w:tmpl w:val="0B24E872"/>
    <w:lvl w:ilvl="0">
      <w:start w:val="1"/>
      <w:numFmt w:val="bullet"/>
      <w:lvlText w:val=""/>
      <w:lvlJc w:val="left"/>
      <w:pPr>
        <w:ind w:left="397" w:hanging="227"/>
      </w:pPr>
      <w:rPr>
        <w:rFonts w:ascii="Wingdings" w:hAnsi="Wingdings" w:hint="default"/>
        <w:color w:val="auto"/>
      </w:rPr>
    </w:lvl>
    <w:lvl w:ilvl="1">
      <w:start w:val="1"/>
      <w:numFmt w:val="bullet"/>
      <w:lvlText w:val="–"/>
      <w:lvlJc w:val="left"/>
      <w:pPr>
        <w:ind w:left="624" w:hanging="227"/>
      </w:pPr>
      <w:rPr>
        <w:rFonts w:ascii="Arial" w:hAnsi="Arial" w:hint="default"/>
        <w:color w:val="auto"/>
      </w:rPr>
    </w:lvl>
    <w:lvl w:ilvl="2">
      <w:start w:val="1"/>
      <w:numFmt w:val="bullet"/>
      <w:lvlText w:val=""/>
      <w:lvlJc w:val="left"/>
      <w:pPr>
        <w:ind w:left="851" w:hanging="227"/>
      </w:pPr>
      <w:rPr>
        <w:rFonts w:ascii="Symbol" w:hAnsi="Symbol" w:hint="default"/>
        <w:color w:val="auto"/>
        <w:position w:val="0"/>
      </w:rPr>
    </w:lvl>
    <w:lvl w:ilvl="3">
      <w:start w:val="1"/>
      <w:numFmt w:val="none"/>
      <w:lvlText w:val=""/>
      <w:lvlJc w:val="left"/>
      <w:pPr>
        <w:ind w:left="1078" w:hanging="227"/>
      </w:pPr>
      <w:rPr>
        <w:rFonts w:hint="default"/>
        <w:b/>
        <w:i w:val="0"/>
        <w:sz w:val="20"/>
      </w:rPr>
    </w:lvl>
    <w:lvl w:ilvl="4">
      <w:start w:val="1"/>
      <w:numFmt w:val="none"/>
      <w:lvlText w:val=""/>
      <w:lvlJc w:val="left"/>
      <w:pPr>
        <w:ind w:left="1305" w:hanging="227"/>
      </w:pPr>
      <w:rPr>
        <w:rFonts w:hint="default"/>
        <w:position w:val="2"/>
        <w:sz w:val="16"/>
      </w:rPr>
    </w:lvl>
    <w:lvl w:ilvl="5">
      <w:start w:val="1"/>
      <w:numFmt w:val="bullet"/>
      <w:lvlText w:val=""/>
      <w:lvlJc w:val="left"/>
      <w:pPr>
        <w:tabs>
          <w:tab w:val="num" w:pos="1927"/>
        </w:tabs>
        <w:ind w:left="1532" w:hanging="227"/>
      </w:pPr>
      <w:rPr>
        <w:rFonts w:ascii="Wingdings" w:hAnsi="Wingdings" w:hint="default"/>
      </w:rPr>
    </w:lvl>
    <w:lvl w:ilvl="6">
      <w:start w:val="1"/>
      <w:numFmt w:val="bullet"/>
      <w:lvlText w:val=""/>
      <w:lvlJc w:val="left"/>
      <w:pPr>
        <w:tabs>
          <w:tab w:val="num" w:pos="2267"/>
        </w:tabs>
        <w:ind w:left="1759" w:hanging="227"/>
      </w:pPr>
      <w:rPr>
        <w:rFonts w:ascii="Symbol" w:hAnsi="Symbol" w:hint="default"/>
      </w:rPr>
    </w:lvl>
    <w:lvl w:ilvl="7">
      <w:start w:val="1"/>
      <w:numFmt w:val="bullet"/>
      <w:lvlText w:val="o"/>
      <w:lvlJc w:val="left"/>
      <w:pPr>
        <w:tabs>
          <w:tab w:val="num" w:pos="2607"/>
        </w:tabs>
        <w:ind w:left="1986" w:hanging="227"/>
      </w:pPr>
      <w:rPr>
        <w:rFonts w:ascii="Courier New" w:hAnsi="Courier New" w:cs="Courier New" w:hint="default"/>
      </w:rPr>
    </w:lvl>
    <w:lvl w:ilvl="8">
      <w:start w:val="1"/>
      <w:numFmt w:val="bullet"/>
      <w:lvlText w:val=""/>
      <w:lvlJc w:val="left"/>
      <w:pPr>
        <w:tabs>
          <w:tab w:val="num" w:pos="2947"/>
        </w:tabs>
        <w:ind w:left="2213" w:hanging="227"/>
      </w:pPr>
      <w:rPr>
        <w:rFonts w:ascii="Wingdings" w:hAnsi="Wingdings" w:hint="default"/>
      </w:rPr>
    </w:lvl>
  </w:abstractNum>
  <w:abstractNum w:abstractNumId="5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6"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7"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551458554">
    <w:abstractNumId w:val="14"/>
  </w:num>
  <w:num w:numId="2" w16cid:durableId="1128745877">
    <w:abstractNumId w:val="15"/>
  </w:num>
  <w:num w:numId="3" w16cid:durableId="170411264">
    <w:abstractNumId w:val="48"/>
  </w:num>
  <w:num w:numId="4" w16cid:durableId="985085104">
    <w:abstractNumId w:val="12"/>
  </w:num>
  <w:num w:numId="5" w16cid:durableId="1872112631">
    <w:abstractNumId w:val="16"/>
  </w:num>
  <w:num w:numId="6" w16cid:durableId="336812815">
    <w:abstractNumId w:val="31"/>
  </w:num>
  <w:num w:numId="7" w16cid:durableId="155153463">
    <w:abstractNumId w:val="3"/>
  </w:num>
  <w:num w:numId="8" w16cid:durableId="1428236886">
    <w:abstractNumId w:val="35"/>
  </w:num>
  <w:num w:numId="9" w16cid:durableId="1644658156">
    <w:abstractNumId w:val="26"/>
  </w:num>
  <w:num w:numId="10" w16cid:durableId="103154041">
    <w:abstractNumId w:val="37"/>
  </w:num>
  <w:num w:numId="11" w16cid:durableId="2129203638">
    <w:abstractNumId w:val="42"/>
  </w:num>
  <w:num w:numId="12" w16cid:durableId="377365663">
    <w:abstractNumId w:val="32"/>
  </w:num>
  <w:num w:numId="13" w16cid:durableId="1308436166">
    <w:abstractNumId w:val="34"/>
  </w:num>
  <w:num w:numId="14" w16cid:durableId="1335643199">
    <w:abstractNumId w:val="46"/>
  </w:num>
  <w:num w:numId="15" w16cid:durableId="384449836">
    <w:abstractNumId w:val="9"/>
  </w:num>
  <w:num w:numId="16" w16cid:durableId="1160577431">
    <w:abstractNumId w:val="36"/>
  </w:num>
  <w:num w:numId="17" w16cid:durableId="27071314">
    <w:abstractNumId w:val="8"/>
  </w:num>
  <w:num w:numId="18" w16cid:durableId="338120444">
    <w:abstractNumId w:val="5"/>
  </w:num>
  <w:num w:numId="19" w16cid:durableId="1673139647">
    <w:abstractNumId w:val="22"/>
  </w:num>
  <w:num w:numId="20" w16cid:durableId="19754805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280264263">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05932809">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49791638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53703111">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489512491">
    <w:abstractNumId w:val="19"/>
  </w:num>
  <w:num w:numId="26" w16cid:durableId="893349253">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795055259">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777216249">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89180205">
    <w:abstractNumId w:val="29"/>
  </w:num>
  <w:num w:numId="30" w16cid:durableId="1579175524">
    <w:abstractNumId w:val="0"/>
  </w:num>
  <w:num w:numId="31" w16cid:durableId="1199856773">
    <w:abstractNumId w:val="2"/>
  </w:num>
  <w:num w:numId="32" w16cid:durableId="2138447666">
    <w:abstractNumId w:val="1"/>
  </w:num>
  <w:num w:numId="33" w16cid:durableId="334118162">
    <w:abstractNumId w:val="44"/>
  </w:num>
  <w:num w:numId="34" w16cid:durableId="196283207">
    <w:abstractNumId w:val="47"/>
  </w:num>
  <w:num w:numId="35" w16cid:durableId="1742215375">
    <w:abstractNumId w:val="56"/>
  </w:num>
  <w:num w:numId="36" w16cid:durableId="664823544">
    <w:abstractNumId w:val="52"/>
  </w:num>
  <w:num w:numId="37" w16cid:durableId="592250350">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173375696">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097679262">
    <w:abstractNumId w:val="54"/>
  </w:num>
  <w:num w:numId="40" w16cid:durableId="16010494">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979774751">
    <w:abstractNumId w:val="17"/>
  </w:num>
  <w:num w:numId="42" w16cid:durableId="1149785811">
    <w:abstractNumId w:val="40"/>
  </w:num>
  <w:num w:numId="43" w16cid:durableId="729228463">
    <w:abstractNumId w:val="7"/>
  </w:num>
  <w:num w:numId="44" w16cid:durableId="322781625">
    <w:abstractNumId w:val="33"/>
  </w:num>
  <w:num w:numId="45" w16cid:durableId="91097672">
    <w:abstractNumId w:val="41"/>
  </w:num>
  <w:num w:numId="46" w16cid:durableId="362361759">
    <w:abstractNumId w:val="13"/>
  </w:num>
  <w:num w:numId="47" w16cid:durableId="1525900170">
    <w:abstractNumId w:val="18"/>
  </w:num>
  <w:num w:numId="48" w16cid:durableId="72362568">
    <w:abstractNumId w:val="1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0F93"/>
    <w:rsid w:val="000411A2"/>
    <w:rsid w:val="00041613"/>
    <w:rsid w:val="00041B06"/>
    <w:rsid w:val="00042903"/>
    <w:rsid w:val="00043F27"/>
    <w:rsid w:val="00043FEB"/>
    <w:rsid w:val="00044607"/>
    <w:rsid w:val="00044A5B"/>
    <w:rsid w:val="0004603D"/>
    <w:rsid w:val="0004675A"/>
    <w:rsid w:val="00046A34"/>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029"/>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A2F"/>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DAB"/>
    <w:rsid w:val="000F5E55"/>
    <w:rsid w:val="000F5FFD"/>
    <w:rsid w:val="000F6093"/>
    <w:rsid w:val="000F661E"/>
    <w:rsid w:val="000F66F3"/>
    <w:rsid w:val="000F696C"/>
    <w:rsid w:val="000F72AB"/>
    <w:rsid w:val="000F7405"/>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3F37"/>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655"/>
    <w:rsid w:val="001359FC"/>
    <w:rsid w:val="00135A21"/>
    <w:rsid w:val="0013609B"/>
    <w:rsid w:val="001369F7"/>
    <w:rsid w:val="00136DBE"/>
    <w:rsid w:val="001378AA"/>
    <w:rsid w:val="00137A24"/>
    <w:rsid w:val="00137E68"/>
    <w:rsid w:val="001406CA"/>
    <w:rsid w:val="00140841"/>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636"/>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6FE3"/>
    <w:rsid w:val="0019756C"/>
    <w:rsid w:val="0019787B"/>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82"/>
    <w:rsid w:val="001B08FF"/>
    <w:rsid w:val="001B0E96"/>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097D"/>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9B1"/>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53F"/>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0A75"/>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5FE7"/>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4BE"/>
    <w:rsid w:val="002B4A7C"/>
    <w:rsid w:val="002B5AD3"/>
    <w:rsid w:val="002B5C9D"/>
    <w:rsid w:val="002B60CC"/>
    <w:rsid w:val="002B63C6"/>
    <w:rsid w:val="002B6AAD"/>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946"/>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2F0A"/>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16C"/>
    <w:rsid w:val="0032335A"/>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4F1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9DA"/>
    <w:rsid w:val="00351B0C"/>
    <w:rsid w:val="00351C28"/>
    <w:rsid w:val="0035206E"/>
    <w:rsid w:val="003521D1"/>
    <w:rsid w:val="00352E5F"/>
    <w:rsid w:val="00353F59"/>
    <w:rsid w:val="003541B7"/>
    <w:rsid w:val="00354542"/>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DA9"/>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0A6"/>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C7E24"/>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609"/>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1C"/>
    <w:rsid w:val="00414F4F"/>
    <w:rsid w:val="00414F62"/>
    <w:rsid w:val="004151E4"/>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27AC7"/>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9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4A05"/>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92E"/>
    <w:rsid w:val="00482D14"/>
    <w:rsid w:val="00482E90"/>
    <w:rsid w:val="004831EE"/>
    <w:rsid w:val="00483363"/>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693"/>
    <w:rsid w:val="004C2A0F"/>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3D"/>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73A"/>
    <w:rsid w:val="005A2B11"/>
    <w:rsid w:val="005A2FCF"/>
    <w:rsid w:val="005A3440"/>
    <w:rsid w:val="005A38D8"/>
    <w:rsid w:val="005A46E2"/>
    <w:rsid w:val="005A4DE8"/>
    <w:rsid w:val="005A5C3A"/>
    <w:rsid w:val="005A62C9"/>
    <w:rsid w:val="005A65A1"/>
    <w:rsid w:val="005A67D7"/>
    <w:rsid w:val="005A699B"/>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4F10"/>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A8D"/>
    <w:rsid w:val="005E7A2A"/>
    <w:rsid w:val="005E7C89"/>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2F41"/>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710"/>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A0C"/>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9C4"/>
    <w:rsid w:val="00714E62"/>
    <w:rsid w:val="00714EAB"/>
    <w:rsid w:val="0071540E"/>
    <w:rsid w:val="00715639"/>
    <w:rsid w:val="0071564C"/>
    <w:rsid w:val="0071573F"/>
    <w:rsid w:val="00715A41"/>
    <w:rsid w:val="00716741"/>
    <w:rsid w:val="00717478"/>
    <w:rsid w:val="0071774E"/>
    <w:rsid w:val="007200F0"/>
    <w:rsid w:val="00720717"/>
    <w:rsid w:val="007209A3"/>
    <w:rsid w:val="00720A77"/>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524"/>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350"/>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0A7"/>
    <w:rsid w:val="00793391"/>
    <w:rsid w:val="007934ED"/>
    <w:rsid w:val="00794E09"/>
    <w:rsid w:val="007950C9"/>
    <w:rsid w:val="007950E0"/>
    <w:rsid w:val="00795DB4"/>
    <w:rsid w:val="0079673D"/>
    <w:rsid w:val="007967C5"/>
    <w:rsid w:val="00797573"/>
    <w:rsid w:val="00797622"/>
    <w:rsid w:val="00797CC4"/>
    <w:rsid w:val="00797CDB"/>
    <w:rsid w:val="007A1C6A"/>
    <w:rsid w:val="007A2441"/>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1E7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9E6"/>
    <w:rsid w:val="007F1A74"/>
    <w:rsid w:val="007F2A15"/>
    <w:rsid w:val="007F2AD9"/>
    <w:rsid w:val="007F30EA"/>
    <w:rsid w:val="007F3358"/>
    <w:rsid w:val="007F351D"/>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991"/>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51"/>
    <w:rsid w:val="0084799E"/>
    <w:rsid w:val="008501F6"/>
    <w:rsid w:val="008505BB"/>
    <w:rsid w:val="008511B9"/>
    <w:rsid w:val="0085185A"/>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74B"/>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52C"/>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8E9"/>
    <w:rsid w:val="009129F2"/>
    <w:rsid w:val="0091314E"/>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23B"/>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865"/>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88C"/>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5C41"/>
    <w:rsid w:val="009966AB"/>
    <w:rsid w:val="009978B7"/>
    <w:rsid w:val="009979D5"/>
    <w:rsid w:val="009A083C"/>
    <w:rsid w:val="009A144F"/>
    <w:rsid w:val="009A1BD5"/>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0C7"/>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2BDB"/>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4BB"/>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6FF"/>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681"/>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72E"/>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FB5"/>
    <w:rsid w:val="00B11647"/>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461"/>
    <w:rsid w:val="00B316A1"/>
    <w:rsid w:val="00B3211B"/>
    <w:rsid w:val="00B334E2"/>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0FE"/>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2C"/>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A7"/>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5A3"/>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3D0"/>
    <w:rsid w:val="00C37DCF"/>
    <w:rsid w:val="00C41448"/>
    <w:rsid w:val="00C41C5D"/>
    <w:rsid w:val="00C41E93"/>
    <w:rsid w:val="00C44908"/>
    <w:rsid w:val="00C450B6"/>
    <w:rsid w:val="00C4541E"/>
    <w:rsid w:val="00C45696"/>
    <w:rsid w:val="00C456FE"/>
    <w:rsid w:val="00C45C7E"/>
    <w:rsid w:val="00C45E20"/>
    <w:rsid w:val="00C4695B"/>
    <w:rsid w:val="00C46BAD"/>
    <w:rsid w:val="00C47369"/>
    <w:rsid w:val="00C4752A"/>
    <w:rsid w:val="00C4780E"/>
    <w:rsid w:val="00C47920"/>
    <w:rsid w:val="00C47E51"/>
    <w:rsid w:val="00C503CB"/>
    <w:rsid w:val="00C506AA"/>
    <w:rsid w:val="00C50C02"/>
    <w:rsid w:val="00C5185F"/>
    <w:rsid w:val="00C51BF8"/>
    <w:rsid w:val="00C52A7C"/>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51BC"/>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98F"/>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2C8"/>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0B"/>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1A7"/>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570"/>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E55"/>
    <w:rsid w:val="00D61FAE"/>
    <w:rsid w:val="00D6253D"/>
    <w:rsid w:val="00D62582"/>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4FA4"/>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9F3"/>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2E53"/>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0DA"/>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5F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47EC9"/>
    <w:rsid w:val="00E50382"/>
    <w:rsid w:val="00E50A76"/>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0D50"/>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98E"/>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18D"/>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8EA"/>
    <w:rsid w:val="00FC0BAA"/>
    <w:rsid w:val="00FC1115"/>
    <w:rsid w:val="00FC1EC1"/>
    <w:rsid w:val="00FC2050"/>
    <w:rsid w:val="00FC213C"/>
    <w:rsid w:val="00FC2D68"/>
    <w:rsid w:val="00FC3F31"/>
    <w:rsid w:val="00FC4224"/>
    <w:rsid w:val="00FC434E"/>
    <w:rsid w:val="00FC51D0"/>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4E3D"/>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F24F9F1"/>
    <w:rsid w:val="13BA2AC5"/>
    <w:rsid w:val="57328C8C"/>
    <w:rsid w:val="57C02372"/>
    <w:rsid w:val="62627BC6"/>
    <w:rsid w:val="78790C8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C193417E-B729-41E1-9980-844D67EE38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3"/>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4"/>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8"/>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7"/>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5"/>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6"/>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3"/>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6"/>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4"/>
      </w:numPr>
      <w:spacing w:before="60" w:after="100" w:afterAutospacing="1"/>
      <w:contextualSpacing/>
    </w:pPr>
    <w:rPr>
      <w:rFonts w:cs="Calibri"/>
      <w:sz w:val="18"/>
      <w:szCs w:val="17"/>
    </w:rPr>
  </w:style>
  <w:style w:type="paragraph" w:styleId="ListParagraph">
    <w:name w:val="List Paragraph"/>
    <w:basedOn w:val="Normal"/>
    <w:uiPriority w:val="34"/>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9"/>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3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36"/>
      </w:numPr>
      <w:tabs>
        <w:tab w:val="left" w:pos="1134"/>
      </w:tabs>
      <w:spacing w:before="120" w:after="120"/>
    </w:pPr>
    <w:rPr>
      <w:rFonts w:cs="Arial"/>
    </w:rPr>
  </w:style>
  <w:style w:type="paragraph" w:customStyle="1" w:styleId="QuoteBullet2">
    <w:name w:val="Quote Bullet 2"/>
    <w:basedOn w:val="Quote"/>
    <w:qFormat/>
    <w:rsid w:val="00AC1C83"/>
    <w:pPr>
      <w:numPr>
        <w:ilvl w:val="1"/>
        <w:numId w:val="3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41"/>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41"/>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41"/>
      </w:numPr>
      <w:tabs>
        <w:tab w:val="clear" w:pos="1219"/>
      </w:tabs>
      <w:ind w:left="1020" w:right="142" w:hanging="340"/>
    </w:pPr>
    <w:rPr>
      <w:rFonts w:cs="Arial"/>
      <w:color w:val="363534"/>
    </w:rPr>
  </w:style>
  <w:style w:type="paragraph" w:customStyle="1" w:styleId="Default">
    <w:name w:val="Default"/>
    <w:rsid w:val="00F00D50"/>
    <w:pPr>
      <w:autoSpaceDE w:val="0"/>
      <w:autoSpaceDN w:val="0"/>
      <w:adjustRightInd w:val="0"/>
      <w:spacing w:before="0" w:after="0" w:line="240" w:lineRule="auto"/>
    </w:pPr>
    <w:rPr>
      <w:rFonts w:ascii="Arial" w:hAnsi="Arial" w:cs="Arial"/>
      <w:color w:val="000000"/>
      <w:sz w:val="24"/>
      <w:szCs w:val="24"/>
    </w:rPr>
  </w:style>
  <w:style w:type="paragraph" w:customStyle="1" w:styleId="paragraph">
    <w:name w:val="paragraph"/>
    <w:basedOn w:val="Normal"/>
    <w:rsid w:val="0085185A"/>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85185A"/>
  </w:style>
  <w:style w:type="character" w:customStyle="1" w:styleId="eop">
    <w:name w:val="eop"/>
    <w:basedOn w:val="DefaultParagraphFont"/>
    <w:rsid w:val="0085185A"/>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48188191">
      <w:bodyDiv w:val="1"/>
      <w:marLeft w:val="0"/>
      <w:marRight w:val="0"/>
      <w:marTop w:val="0"/>
      <w:marBottom w:val="0"/>
      <w:divBdr>
        <w:top w:val="none" w:sz="0" w:space="0" w:color="auto"/>
        <w:left w:val="none" w:sz="0" w:space="0" w:color="auto"/>
        <w:bottom w:val="none" w:sz="0" w:space="0" w:color="auto"/>
        <w:right w:val="none" w:sz="0" w:space="0" w:color="auto"/>
      </w:divBdr>
    </w:div>
    <w:div w:id="65424307">
      <w:bodyDiv w:val="1"/>
      <w:marLeft w:val="0"/>
      <w:marRight w:val="0"/>
      <w:marTop w:val="0"/>
      <w:marBottom w:val="0"/>
      <w:divBdr>
        <w:top w:val="none" w:sz="0" w:space="0" w:color="auto"/>
        <w:left w:val="none" w:sz="0" w:space="0" w:color="auto"/>
        <w:bottom w:val="none" w:sz="0" w:space="0" w:color="auto"/>
        <w:right w:val="none" w:sz="0" w:space="0" w:color="auto"/>
      </w:divBdr>
      <w:divsChild>
        <w:div w:id="259144220">
          <w:marLeft w:val="0"/>
          <w:marRight w:val="0"/>
          <w:marTop w:val="0"/>
          <w:marBottom w:val="0"/>
          <w:divBdr>
            <w:top w:val="none" w:sz="0" w:space="0" w:color="auto"/>
            <w:left w:val="none" w:sz="0" w:space="0" w:color="auto"/>
            <w:bottom w:val="none" w:sz="0" w:space="0" w:color="auto"/>
            <w:right w:val="none" w:sz="0" w:space="0" w:color="auto"/>
          </w:divBdr>
        </w:div>
        <w:div w:id="1442534663">
          <w:marLeft w:val="0"/>
          <w:marRight w:val="0"/>
          <w:marTop w:val="0"/>
          <w:marBottom w:val="0"/>
          <w:divBdr>
            <w:top w:val="none" w:sz="0" w:space="0" w:color="auto"/>
            <w:left w:val="none" w:sz="0" w:space="0" w:color="auto"/>
            <w:bottom w:val="none" w:sz="0" w:space="0" w:color="auto"/>
            <w:right w:val="none" w:sz="0" w:space="0" w:color="auto"/>
          </w:divBdr>
        </w:div>
      </w:divsChild>
    </w:div>
    <w:div w:id="150563352">
      <w:bodyDiv w:val="1"/>
      <w:marLeft w:val="0"/>
      <w:marRight w:val="0"/>
      <w:marTop w:val="0"/>
      <w:marBottom w:val="0"/>
      <w:divBdr>
        <w:top w:val="none" w:sz="0" w:space="0" w:color="auto"/>
        <w:left w:val="none" w:sz="0" w:space="0" w:color="auto"/>
        <w:bottom w:val="none" w:sz="0" w:space="0" w:color="auto"/>
        <w:right w:val="none" w:sz="0" w:space="0" w:color="auto"/>
      </w:divBdr>
    </w:div>
    <w:div w:id="172576023">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00568549">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873035498">
      <w:bodyDiv w:val="1"/>
      <w:marLeft w:val="0"/>
      <w:marRight w:val="0"/>
      <w:marTop w:val="0"/>
      <w:marBottom w:val="0"/>
      <w:divBdr>
        <w:top w:val="none" w:sz="0" w:space="0" w:color="auto"/>
        <w:left w:val="none" w:sz="0" w:space="0" w:color="auto"/>
        <w:bottom w:val="none" w:sz="0" w:space="0" w:color="auto"/>
        <w:right w:val="none" w:sz="0" w:space="0" w:color="auto"/>
      </w:divBdr>
    </w:div>
    <w:div w:id="938829145">
      <w:bodyDiv w:val="1"/>
      <w:marLeft w:val="0"/>
      <w:marRight w:val="0"/>
      <w:marTop w:val="0"/>
      <w:marBottom w:val="0"/>
      <w:divBdr>
        <w:top w:val="none" w:sz="0" w:space="0" w:color="auto"/>
        <w:left w:val="none" w:sz="0" w:space="0" w:color="auto"/>
        <w:bottom w:val="none" w:sz="0" w:space="0" w:color="auto"/>
        <w:right w:val="none" w:sz="0" w:space="0" w:color="auto"/>
      </w:divBdr>
    </w:div>
    <w:div w:id="980882473">
      <w:bodyDiv w:val="1"/>
      <w:marLeft w:val="0"/>
      <w:marRight w:val="0"/>
      <w:marTop w:val="0"/>
      <w:marBottom w:val="0"/>
      <w:divBdr>
        <w:top w:val="none" w:sz="0" w:space="0" w:color="auto"/>
        <w:left w:val="none" w:sz="0" w:space="0" w:color="auto"/>
        <w:bottom w:val="none" w:sz="0" w:space="0" w:color="auto"/>
        <w:right w:val="none" w:sz="0" w:space="0" w:color="auto"/>
      </w:divBdr>
      <w:divsChild>
        <w:div w:id="161629470">
          <w:marLeft w:val="547"/>
          <w:marRight w:val="0"/>
          <w:marTop w:val="0"/>
          <w:marBottom w:val="0"/>
          <w:divBdr>
            <w:top w:val="none" w:sz="0" w:space="0" w:color="auto"/>
            <w:left w:val="none" w:sz="0" w:space="0" w:color="auto"/>
            <w:bottom w:val="none" w:sz="0" w:space="0" w:color="auto"/>
            <w:right w:val="none" w:sz="0" w:space="0" w:color="auto"/>
          </w:divBdr>
        </w:div>
      </w:divsChild>
    </w:div>
    <w:div w:id="1156724642">
      <w:bodyDiv w:val="1"/>
      <w:marLeft w:val="0"/>
      <w:marRight w:val="0"/>
      <w:marTop w:val="0"/>
      <w:marBottom w:val="0"/>
      <w:divBdr>
        <w:top w:val="none" w:sz="0" w:space="0" w:color="auto"/>
        <w:left w:val="none" w:sz="0" w:space="0" w:color="auto"/>
        <w:bottom w:val="none" w:sz="0" w:space="0" w:color="auto"/>
        <w:right w:val="none" w:sz="0" w:space="0" w:color="auto"/>
      </w:divBdr>
      <w:divsChild>
        <w:div w:id="820076790">
          <w:marLeft w:val="0"/>
          <w:marRight w:val="0"/>
          <w:marTop w:val="0"/>
          <w:marBottom w:val="0"/>
          <w:divBdr>
            <w:top w:val="none" w:sz="0" w:space="0" w:color="auto"/>
            <w:left w:val="none" w:sz="0" w:space="0" w:color="auto"/>
            <w:bottom w:val="none" w:sz="0" w:space="0" w:color="auto"/>
            <w:right w:val="none" w:sz="0" w:space="0" w:color="auto"/>
          </w:divBdr>
        </w:div>
        <w:div w:id="1482503127">
          <w:marLeft w:val="0"/>
          <w:marRight w:val="0"/>
          <w:marTop w:val="0"/>
          <w:marBottom w:val="0"/>
          <w:divBdr>
            <w:top w:val="none" w:sz="0" w:space="0" w:color="auto"/>
            <w:left w:val="none" w:sz="0" w:space="0" w:color="auto"/>
            <w:bottom w:val="none" w:sz="0" w:space="0" w:color="auto"/>
            <w:right w:val="none" w:sz="0" w:space="0" w:color="auto"/>
          </w:divBdr>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846090161">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 w:id="208845332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8.png"/><Relationship Id="rId34" Type="http://schemas.openxmlformats.org/officeDocument/2006/relationships/hyperlink" Target="mailto:self.determination@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header" Target="header2.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julie.richmond@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yperlink" Target="mailto:customer.service@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Roboto">
    <w:panose1 w:val="02000000000000000000"/>
    <w:charset w:val="00"/>
    <w:family w:val="auto"/>
    <w:pitch w:val="variable"/>
    <w:sig w:usb0="E0000AFF" w:usb1="5000217F" w:usb2="00000021"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46A34"/>
    <w:rsid w:val="00060BF6"/>
    <w:rsid w:val="0019787B"/>
    <w:rsid w:val="00201755"/>
    <w:rsid w:val="00265FE7"/>
    <w:rsid w:val="002A5EAC"/>
    <w:rsid w:val="0032335A"/>
    <w:rsid w:val="00354542"/>
    <w:rsid w:val="003F3034"/>
    <w:rsid w:val="00427AC7"/>
    <w:rsid w:val="00445C89"/>
    <w:rsid w:val="0048292E"/>
    <w:rsid w:val="004C2693"/>
    <w:rsid w:val="005A4DE8"/>
    <w:rsid w:val="005E7C89"/>
    <w:rsid w:val="0066431B"/>
    <w:rsid w:val="006C5A0C"/>
    <w:rsid w:val="009128E9"/>
    <w:rsid w:val="009D1EFC"/>
    <w:rsid w:val="00A6372E"/>
    <w:rsid w:val="00B334E2"/>
    <w:rsid w:val="00C751BC"/>
    <w:rsid w:val="00CE6826"/>
    <w:rsid w:val="00D52570"/>
    <w:rsid w:val="00D83E5E"/>
    <w:rsid w:val="00D92B92"/>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3D43689ACC407849950BBA0BF8C45648" ma:contentTypeVersion="0" ma:contentTypeDescription="For use with ECM V2 HR Administration libraries. Documents relating to the hiring, on boarding, secondment, higher duties etc. of staff and contractors. &#10;!Note: Performance Management is in EPP " ma:contentTypeScope="" ma:versionID="b2d69a8665ef7b99fe0faa6055231205">
  <xsd:schema xmlns:xsd="http://www.w3.org/2001/XMLSchema" xmlns:xs="http://www.w3.org/2001/XMLSchema" xmlns:p="http://schemas.microsoft.com/office/2006/metadata/properties" xmlns:ns1="http://schemas.microsoft.com/sharepoint/v3" xmlns:ns2="da5ea22f-fe03-46f3-a4f3-1b15377ab7cc" xmlns:ns3="9fd47c19-1c4a-4d7d-b342-c10cef269344" xmlns:ns4="a5f32de4-e402-4188-b034-e71ca7d22e54" targetNamespace="http://schemas.microsoft.com/office/2006/metadata/properties" ma:root="true" ma:fieldsID="f309dd5e0f93ddd90eb6eebeb4e8fe1b" ns1:_="" ns2:_="" ns3:_="" ns4:_="">
    <xsd:import namespace="http://schemas.microsoft.com/sharepoint/v3"/>
    <xsd:import namespace="da5ea22f-fe03-46f3-a4f3-1b15377ab7cc"/>
    <xsd:import namespace="9fd47c19-1c4a-4d7d-b342-c10cef269344"/>
    <xsd:import namespace="a5f32de4-e402-4188-b034-e71ca7d22e54"/>
    <xsd:element name="properties">
      <xsd:complexType>
        <xsd:sequence>
          <xsd:element name="documentManagement">
            <xsd:complexType>
              <xsd:all>
                <xsd:element ref="ns2:Financial_x0020_Year" minOccurs="0"/>
                <xsd:element ref="ns3:TaxCatchAll" minOccurs="0"/>
                <xsd:element ref="ns2:Division" minOccurs="0"/>
                <xsd:element ref="ns2:Branch" minOccurs="0"/>
                <xsd:element ref="ns2:Unit" minOccurs="0"/>
                <xsd:element ref="ns2:Grade" minOccurs="0"/>
                <xsd:element ref="ns2:Tenure" minOccurs="0"/>
                <xsd:element ref="ns2:Fixed_x0020_term_x0020_end_x0020_date" minOccurs="0"/>
                <xsd:element ref="ns2:Position_x0020_ID" minOccurs="0"/>
                <xsd:element ref="ns2:Noofpositions" minOccurs="0"/>
                <xsd:element ref="ns2:EOIID" minOccurs="0"/>
                <xsd:element ref="ns2:Region" minOccurs="0"/>
                <xsd:element ref="ns2:Employee_Name" minOccurs="0"/>
                <xsd:element ref="ns1:ManagersName" minOccurs="0"/>
                <xsd:element ref="ns4:_dlc_DocId" minOccurs="0"/>
                <xsd:element ref="ns4:_dlc_DocIdUrl" minOccurs="0"/>
                <xsd:element ref="ns4:_dlc_DocIdPersistId" minOccurs="0"/>
                <xsd:element ref="ns2:pd01c257034b4e86b1f58279a3bd54c6"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ManagersName" ma:index="26" nillable="true" ma:displayName="Manager's Name" ma:description="" ma:internalName="ManagersName"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a5ea22f-fe03-46f3-a4f3-1b15377ab7cc"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ma:readOnly="false">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Division" ma:index="15" nillable="true" ma:displayName="Division" ma:format="Dropdown" ma:internalName="Division">
      <xsd:simpleType>
        <xsd:restriction base="dms:Choice">
          <xsd:enumeration value="DEECA Regions"/>
          <xsd:enumeration value="First Peoples Self-Determination"/>
          <xsd:enumeration value="Climate Action and Circular Economy"/>
          <xsd:enumeration value="Land and Biodiversity Policy"/>
          <xsd:enumeration value="Office of Deputy Secretary"/>
        </xsd:restriction>
      </xsd:simpleType>
    </xsd:element>
    <xsd:element name="Branch" ma:index="16" nillable="true" ma:displayName="Branch" ma:format="Dropdown" ma:internalName="Branch">
      <xsd:complexType>
        <xsd:complexContent>
          <xsd:extension base="dms:MultiChoiceFillIn">
            <xsd:sequence>
              <xsd:element name="Value" maxOccurs="unbounded" minOccurs="0" nillable="true">
                <xsd:simpleType>
                  <xsd:union memberTypes="dms:Text">
                    <xsd:simpleType>
                      <xsd:restriction base="dms:Choice">
                        <xsd:enumeration value="Aboriginal Engagement and Delivery"/>
                        <xsd:enumeration value="Barwon South West Region"/>
                        <xsd:enumeration value="Biodiversity Policy"/>
                        <xsd:enumeration value="Biodiversity Regulatory Reform and Emergencies"/>
                        <xsd:enumeration value="Biodiversity Research and Information"/>
                        <xsd:enumeration value="Office of the Deputy Secretary"/>
                        <xsd:enumeration value="Circular Economy &amp; Environment Protection Frameworks"/>
                        <xsd:enumeration value="Circular Economy &amp; Environment Protection Policy"/>
                        <xsd:enumeration value="Circular Economy Policy"/>
                        <xsd:enumeration value="Climate Action Strategy"/>
                        <xsd:enumeration value="Climate Resilience Victoria"/>
                        <xsd:enumeration value="First Peoples Employment and Development"/>
                        <xsd:enumeration value="Gippsland Region"/>
                        <xsd:enumeration value="Grampians Region"/>
                        <xsd:enumeration value="Hume Region"/>
                        <xsd:enumeration value="Loddon Mallee Region"/>
                        <xsd:enumeration value="Marine, Coast and Land Policy"/>
                        <xsd:enumeration value="Melbourne Strategic Assessment"/>
                        <xsd:enumeration value="Net Zero Economy"/>
                        <xsd:enumeration value="Office of the Executive Director (CACE)"/>
                        <xsd:enumeration value="Office of the Executive Director (LBP)"/>
                        <xsd:enumeration value="Office of the Executive Director, DEECA Regions"/>
                        <xsd:enumeration value="Port Phillip Region"/>
                      </xsd:restriction>
                    </xsd:simpleType>
                  </xsd:union>
                </xsd:simpleType>
              </xsd:element>
            </xsd:sequence>
          </xsd:extension>
        </xsd:complexContent>
      </xsd:complexType>
    </xsd:element>
    <xsd:element name="Unit" ma:index="17" nillable="true" ma:displayName="Unit" ma:format="Dropdown" ma:internalName="Unit">
      <xsd:complexType>
        <xsd:complexContent>
          <xsd:extension base="dms:MultiChoiceFillIn">
            <xsd:sequence>
              <xsd:element name="Value" maxOccurs="unbounded" minOccurs="0" nillable="true">
                <xsd:simpleType>
                  <xsd:union memberTypes="dms:Text">
                    <xsd:simpleType>
                      <xsd:restriction base="dms:Choice">
                        <xsd:enumeration value="Aboriginal Employment and Development"/>
                        <xsd:enumeration value="Aboriginal Partnerships and Engagement"/>
                        <xsd:enumeration value="Adaptation Action"/>
                        <xsd:enumeration value="Agreement Implementation and Governance"/>
                        <xsd:enumeration value="Agreement Negotiation and Policy"/>
                        <xsd:enumeration value="Biodiversity Impact Assessment"/>
                        <xsd:enumeration value="Biodiversity Information Systems"/>
                        <xsd:enumeration value="Business Performance"/>
                        <xsd:enumeration value="Circular Economy Policy"/>
                        <xsd:enumeration value="Climate Action and Circular Economy"/>
                        <xsd:enumeration value="Climate Mainstreaming"/>
                        <xsd:enumeration value="Climate Partnerships"/>
                        <xsd:enumeration value="Climate Resilience Policy"/>
                        <xsd:enumeration value="Climate Science"/>
                        <xsd:enumeration value="Climate Strategy and Transition"/>
                        <xsd:enumeration value="DEECA Recovery Coordination and Coastal Operations"/>
                        <xsd:enumeration value="Ecological and Threatened Species Policy"/>
                        <xsd:enumeration value="Environment Protection Policy"/>
                        <xsd:enumeration value="Environmental Investments &amp; Programs"/>
                        <xsd:enumeration value="Governance (LBP)"/>
                        <xsd:enumeration value="Land Management"/>
                        <xsd:enumeration value="Land Acquistion and Planning"/>
                        <xsd:enumeration value="Legislation and Regulation"/>
                        <xsd:enumeration value="Major Projects (BSW)"/>
                        <xsd:enumeration value="Melbourne Strategic Assessment Operations"/>
                        <xsd:enumeration value="National Circular Economy Policy"/>
                        <xsd:enumeration value="Office of the Regional Director"/>
                        <xsd:enumeration value="Office of the Executive Director (DEECA Regions)"/>
                        <xsd:enumeration value="Net Zero Agriculture and Land"/>
                        <xsd:enumeration value="Net Zero Energy and Transport"/>
                        <xsd:enumeration value="Planning and Environment Assessment"/>
                        <xsd:enumeration value="Policy (LBP)"/>
                        <xsd:enumeration value="Public Land Legislation Implementation"/>
                        <xsd:enumeration value="Public Land Reform"/>
                        <xsd:enumeration value="Public Land Services"/>
                        <xsd:enumeration value="Regulatory Policy and Design"/>
                        <xsd:enumeration value="Strategic Biodiversity Policy"/>
                        <xsd:enumeration value="Strategic Performance (FPSDD)"/>
                        <xsd:enumeration value="Strategy and Service Delivery"/>
                        <xsd:enumeration value="Strategy &amp; Stakeholder Partnerships"/>
                        <xsd:enumeration value="Traditional Owner Partnerships"/>
                        <xsd:enumeration value="Yoorrook Taskforce"/>
                        <xsd:enumeration value="First Peoples Climate Action and Partnerships"/>
                        <xsd:enumeration value="Climate Risk"/>
                        <xsd:enumeration value="Wildlife and Landscape Protection"/>
                        <xsd:enumeration value="Climate Strategy"/>
                        <xsd:enumeration value="Science Translation and Decision Support"/>
                      </xsd:restriction>
                    </xsd:simpleType>
                  </xsd:union>
                </xsd:simpleType>
              </xsd:element>
            </xsd:sequence>
          </xsd:extension>
        </xsd:complexContent>
      </xsd:complexType>
    </xsd:element>
    <xsd:element name="Grade" ma:index="18" nillable="true" ma:displayName="Grade or Band" ma:format="Dropdown" ma:internalName="Grade">
      <xsd:simpleType>
        <xsd:union memberTypes="dms:Text">
          <xsd:simpleType>
            <xsd:restriction base="dms:Choice">
              <xsd:enumeration value="VPS Grade 3"/>
              <xsd:enumeration value="VPS Grade 4"/>
              <xsd:enumeration value="VPS Grade 5"/>
              <xsd:enumeration value="VPS Grade 6"/>
              <xsd:enumeration value="STS"/>
              <xsd:enumeration value="Science B"/>
              <xsd:enumeration value="EO 1"/>
              <xsd:enumeration value="EO 2"/>
            </xsd:restriction>
          </xsd:simpleType>
        </xsd:union>
      </xsd:simpleType>
    </xsd:element>
    <xsd:element name="Tenure" ma:index="19" nillable="true" ma:displayName="Tenure" ma:default="Ongoing" ma:format="Dropdown" ma:internalName="Tenure">
      <xsd:complexType>
        <xsd:complexContent>
          <xsd:extension base="dms:MultiChoice">
            <xsd:sequence>
              <xsd:element name="Value" maxOccurs="unbounded" minOccurs="0" nillable="true">
                <xsd:simpleType>
                  <xsd:restriction base="dms:Choice">
                    <xsd:enumeration value="Fixed Term"/>
                    <xsd:enumeration value="Ongoing"/>
                  </xsd:restriction>
                </xsd:simpleType>
              </xsd:element>
            </xsd:sequence>
          </xsd:extension>
        </xsd:complexContent>
      </xsd:complexType>
    </xsd:element>
    <xsd:element name="Fixed_x0020_term_x0020_end_x0020_date" ma:index="20" nillable="true" ma:displayName="Fixed term end date" ma:format="DateOnly" ma:internalName="Fixed_x0020_term_x0020_end_x0020_date" ma:readOnly="false">
      <xsd:simpleType>
        <xsd:restriction base="dms:DateTime"/>
      </xsd:simpleType>
    </xsd:element>
    <xsd:element name="Position_x0020_ID" ma:index="21" nillable="true" ma:displayName="Position ID" ma:format="Dropdown" ma:internalName="Position_x0020_ID">
      <xsd:simpleType>
        <xsd:restriction base="dms:Text">
          <xsd:maxLength value="255"/>
        </xsd:restriction>
      </xsd:simpleType>
    </xsd:element>
    <xsd:element name="Noofpositions" ma:index="22" nillable="true" ma:displayName="No of positions" ma:internalName="Noofpositions" ma:readOnly="false" ma:percentage="FALSE">
      <xsd:simpleType>
        <xsd:restriction base="dms:Number"/>
      </xsd:simpleType>
    </xsd:element>
    <xsd:element name="EOIID" ma:index="23" nillable="true" ma:displayName="EOI ID" ma:description="Unique identifier for each role assigned by Change Team" ma:internalName="EOIID" ma:readOnly="false">
      <xsd:simpleType>
        <xsd:restriction base="dms:Text">
          <xsd:maxLength value="255"/>
        </xsd:restriction>
      </xsd:simpleType>
    </xsd:element>
    <xsd:element name="Region" ma:index="24" nillable="true" ma:displayName="Work Location" ma:description="Work Location as per PD" ma:format="Dropdown" ma:internalName="Region">
      <xsd:complexType>
        <xsd:complexContent>
          <xsd:extension base="dms:MultiChoice">
            <xsd:sequence>
              <xsd:element name="Value" maxOccurs="unbounded" minOccurs="0" nillable="true">
                <xsd:simpleType>
                  <xsd:restriction base="dms:Choice">
                    <xsd:enumeration value="Flexible"/>
                    <xsd:enumeration value="Flexible (Barwon South West Region)"/>
                    <xsd:enumeration value="Flexible (Gippsland Region)"/>
                    <xsd:enumeration value="Flexible (Grampians Region)"/>
                    <xsd:enumeration value="Flexible (Hume Region)"/>
                    <xsd:enumeration value="Flexible (Loddon Mallee Region)"/>
                    <xsd:enumeration value="Flexible (Port Phillip Region)"/>
                    <xsd:enumeration value="Flexible (PP &amp; LM Regions)"/>
                    <xsd:enumeration value="Flexible (GMP &amp; BSW Regions)"/>
                    <xsd:enumeration value="Flexible (HM &amp; Gipps Regions)"/>
                    <xsd:enumeration value="Seymour/Broadford"/>
                    <xsd:enumeration value="Geelong"/>
                    <xsd:enumeration value="Traralgon"/>
                    <xsd:enumeration value="Bairnsdale"/>
                    <xsd:enumeration value="Ballarat"/>
                    <xsd:enumeration value="Knoxfield"/>
                    <xsd:enumeration value="Bendigo"/>
                    <xsd:enumeration value="Benalla"/>
                    <xsd:enumeration value="Orbost"/>
                    <xsd:enumeration value="Wodonga"/>
                    <xsd:enumeration value="Flexible (BSW, Gipps, PP Regions)"/>
                  </xsd:restriction>
                </xsd:simpleType>
              </xsd:element>
            </xsd:sequence>
          </xsd:extension>
        </xsd:complexContent>
      </xsd:complexType>
    </xsd:element>
    <xsd:element name="Employee_Name" ma:index="25" nillable="true" ma:displayName="Employee_Name" ma:list="UserInfo" ma:SharePointGroup="0" ma:internalName="Employee_Name" ma:readOnly="fals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d01c257034b4e86b1f58279a3bd54c6" ma:index="30" nillable="true" ma:displayName="Security Classification_0" ma:hidden="true" ma:internalName="pd01c257034b4e86b1f58279a3bd54c6">
      <xsd:simpleType>
        <xsd:restriction base="dms:Note"/>
      </xsd:simpleType>
    </xsd:element>
    <xsd:element name="TaxCatchAllLabel" ma:index="31" nillable="true" ma:displayName="Taxonomy Catch All Column1" ma:hidden="true" ma:list="{417a65b1-7c88-4587-aa90-50d8b49a20b1}"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32" nillable="true" ma:displayName="Dissemination Limiting Marker_0" ma:hidden="true" ma:internalName="fb3179c379644f499d7166d0c985669b" ma:readOnly="false">
      <xsd:simpleType>
        <xsd:restriction base="dms:Note"/>
      </xsd:simpleType>
    </xsd:element>
    <xsd:element name="b9b43b809ea4445880dbf70bb9849525" ma:index="33" nillable="true" ma:displayName="Department Document Type_0" ma:hidden="true" ma:internalName="b9b43b809ea4445880dbf70bb9849525" ma:readOnly="false">
      <xsd:simpleType>
        <xsd:restriction base="dms:Note"/>
      </xsd:simpleType>
    </xsd:element>
    <xsd:element name="pb0badcc4c144703855597c78047301a" ma:index="34" nillable="true" ma:displayName="Records Class HR Admin_0" ma:hidden="true" ma:internalName="pb0badcc4c144703855597c78047301a" ma:readOnly="false">
      <xsd:simpleType>
        <xsd:restriction base="dms:Note"/>
      </xsd:simpleType>
    </xsd:element>
    <xsd:element name="g91c59fb10974fa1a03160ad8386f0f4" ma:index="35" nillable="true" ma:displayName="Record Purpose_0" ma:hidden="true" ma:internalName="g91c59fb10974fa1a03160ad8386f0f4" ma:readOnly="false">
      <xsd:simpleType>
        <xsd:restriction base="dms:Note"/>
      </xsd:simpleType>
    </xsd:element>
    <xsd:element name="MediaServiceMetadata" ma:index="36" nillable="true" ma:displayName="MediaServiceMetadata" ma:hidden="true" ma:internalName="MediaServiceMetadata" ma:readOnly="true">
      <xsd:simpleType>
        <xsd:restriction base="dms:Note"/>
      </xsd:simpleType>
    </xsd:element>
    <xsd:element name="MediaServiceFastMetadata" ma:index="37" nillable="true" ma:displayName="MediaServiceFastMetadata" ma:hidden="true" ma:internalName="MediaServiceFastMetadata" ma:readOnly="true">
      <xsd:simpleType>
        <xsd:restriction base="dms:Note"/>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8" nillable="true" ma:displayName="Taxonomy Catch All Column" ma:description="" ma:hidden="true" ma:list="{417a65b1-7c88-4587-aa90-50d8b49a20b1}" ma:internalName="TaxCatchAll" ma:showField="CatchAllData" ma:web="ae98bd93-5aa0-4797-aa21-3491bdf2d85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25</Value>
      <Value>28</Value>
      <Value>1</Value>
      <Value>14</Value>
    </TaxCatchAll>
    <_dlc_DocId xmlns="a5f32de4-e402-4188-b034-e71ca7d22e54">DOCID1119-54365373-41</_dlc_DocId>
    <_dlc_DocIdUrl xmlns="a5f32de4-e402-4188-b034-e71ca7d22e54">
      <Url>https://delwpvicgovau.sharepoint.com/sites/ecm_1119/_layouts/15/DocIdRedir.aspx?ID=DOCID1119-54365373-41</Url>
      <Description>DOCID1119-54365373-41</Description>
    </_dlc_DocIdUrl>
    <b9b43b809ea4445880dbf70bb9849525 xmlns="da5ea22f-fe03-46f3-a4f3-1b15377ab7cc">Template|ad5654aa-69da-4dc8-81ae-e984a44f2180</b9b43b809ea4445880dbf70bb9849525>
    <pd01c257034b4e86b1f58279a3bd54c6 xmlns="da5ea22f-fe03-46f3-a4f3-1b15377ab7cc">FOUO|a68bb466-13a2-4b11-9c31-8c4948da88a9</pd01c257034b4e86b1f58279a3bd54c6>
    <g91c59fb10974fa1a03160ad8386f0f4 xmlns="da5ea22f-fe03-46f3-a4f3-1b15377ab7cc" xsi:nil="true"/>
    <fb3179c379644f499d7166d0c985669b xmlns="da5ea22f-fe03-46f3-a4f3-1b15377ab7cc">FOUO|955eb6fc-b35a-4808-8aa5-31e514fa3f26</fb3179c379644f499d7166d0c985669b>
    <Branch xmlns="da5ea22f-fe03-46f3-a4f3-1b15377ab7cc">
      <Value>Climate Action Strategy</Value>
    </Branch>
    <EOIID xmlns="da5ea22f-fe03-46f3-a4f3-1b15377ab7cc" xsi:nil="true"/>
    <ManagersName xmlns="http://schemas.microsoft.com/sharepoint/v3" xsi:nil="true"/>
    <Region xmlns="da5ea22f-fe03-46f3-a4f3-1b15377ab7cc">
      <Value>Flexible</Value>
    </Region>
    <Unit xmlns="da5ea22f-fe03-46f3-a4f3-1b15377ab7cc">
      <Value>Climate Guidance and Decision Making</Value>
    </Unit>
    <Tenure xmlns="da5ea22f-fe03-46f3-a4f3-1b15377ab7cc">
      <Value>Fixed Term</Value>
    </Tenure>
    <Fixed_x0020_term_x0020_end_x0020_date xmlns="da5ea22f-fe03-46f3-a4f3-1b15377ab7cc">2027-09-29T14:00:00+00:00</Fixed_x0020_term_x0020_end_x0020_date>
    <Financial_x0020_Year xmlns="da5ea22f-fe03-46f3-a4f3-1b15377ab7cc" xsi:nil="true"/>
    <Position_x0020_ID xmlns="da5ea22f-fe03-46f3-a4f3-1b15377ab7cc">CACE-CGDM1</Position_x0020_ID>
    <Noofpositions xmlns="da5ea22f-fe03-46f3-a4f3-1b15377ab7cc" xsi:nil="true"/>
    <Employee_Name xmlns="da5ea22f-fe03-46f3-a4f3-1b15377ab7cc">
      <UserInfo>
        <DisplayName/>
        <AccountId xsi:nil="true"/>
        <AccountType/>
      </UserInfo>
    </Employee_Name>
    <pb0badcc4c144703855597c78047301a xmlns="da5ea22f-fe03-46f3-a4f3-1b15377ab7cc" xsi:nil="true"/>
    <Grade xmlns="da5ea22f-fe03-46f3-a4f3-1b15377ab7cc">VPS Grade 5</Grade>
    <Division xmlns="da5ea22f-fe03-46f3-a4f3-1b15377ab7cc">Climate Action and Circular Economy</Division>
  </documentManagement>
</p:propertie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4E738DA-6453-46E2-AD0B-59D20EBA05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a5ea22f-fe03-46f3-a4f3-1b15377ab7cc"/>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7823CBB-C324-4F37-99A3-1DC0B5509E41}">
  <ds:schemaRefs>
    <ds:schemaRef ds:uri="http://schemas.microsoft.com/sharepoint/events"/>
    <ds:schemaRef ds:uri=""/>
  </ds:schemaRefs>
</ds:datastoreItem>
</file>

<file path=customXml/itemProps4.xml><?xml version="1.0" encoding="utf-8"?>
<ds:datastoreItem xmlns:ds="http://schemas.openxmlformats.org/officeDocument/2006/customXml" ds:itemID="{8B0C8BDE-C89C-4329-A119-E0C1FD3B1B92}">
  <ds:schemaRefs>
    <ds:schemaRef ds:uri="Microsoft.SharePoint.Taxonomy.ContentTypeSync"/>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da5ea22f-fe03-46f3-a4f3-1b15377ab7cc"/>
    <ds:schemaRef ds:uri="http://schemas.microsoft.com/sharepoint/v3"/>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35</TotalTime>
  <Pages>4</Pages>
  <Words>1791</Words>
  <Characters>10215</Characters>
  <Application>Microsoft Office Word</Application>
  <DocSecurity>0</DocSecurity>
  <Lines>85</Lines>
  <Paragraphs>23</Paragraphs>
  <ScaleCrop>false</ScaleCrop>
  <HeadingPairs>
    <vt:vector size="2" baseType="variant">
      <vt:variant>
        <vt:lpstr>Title</vt:lpstr>
      </vt:variant>
      <vt:variant>
        <vt:i4>1</vt:i4>
      </vt:variant>
    </vt:vector>
  </HeadingPairs>
  <TitlesOfParts>
    <vt:vector size="1" baseType="lpstr">
      <vt:lpstr>Department Energy, Environment and Climate Action</vt:lpstr>
    </vt:vector>
  </TitlesOfParts>
  <Company/>
  <LinksUpToDate>false</LinksUpToDate>
  <CharactersWithSpaces>11983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Fionna X Keating (DEECA)</cp:lastModifiedBy>
  <cp:revision>16</cp:revision>
  <cp:lastPrinted>2022-06-17T19:14:00Z</cp:lastPrinted>
  <dcterms:created xsi:type="dcterms:W3CDTF">2026-07-01T04:49:00Z</dcterms:created>
  <dcterms:modified xsi:type="dcterms:W3CDTF">2026-07-07T05:27:00Z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0x0101009298E819CE1EBB4F8D2096B3E0F0C2910F003D43689ACC407849950BBA0BF8C45648</vt:lpwstr>
  </property>
  <property fmtid="{D5CDD505-2E9C-101B-9397-08002B2CF9AE}" pid="5" name="MediaServiceImageTags">
    <vt:lpwstr/>
  </property>
  <property fmtid="{D5CDD505-2E9C-101B-9397-08002B2CF9AE}" pid="6" name="_dlc_DocIdItemGuid">
    <vt:lpwstr>aee0b5dd-6ef3-4e2f-9c56-6091025f635d</vt:lpwstr>
  </property>
  <property fmtid="{D5CDD505-2E9C-101B-9397-08002B2CF9AE}" pid="7" name="Dissemination Limiting Marker">
    <vt:lpwstr>1;#FOUO|955eb6fc-b35a-4808-8aa5-31e514fa3f26</vt:lpwstr>
  </property>
  <property fmtid="{D5CDD505-2E9C-101B-9397-08002B2CF9AE}" pid="8" name="g91c59fb10974fa1a03160ad8386f0f4">
    <vt:lpwstr/>
  </property>
  <property fmtid="{D5CDD505-2E9C-101B-9397-08002B2CF9AE}" pid="9" name="Records Class Team Admin">
    <vt:lpwstr>43;#Process and procedure|9fed78e4-0cf7-4349-93c6-1d5eeb34ebd6</vt:lpwstr>
  </property>
  <property fmtid="{D5CDD505-2E9C-101B-9397-08002B2CF9AE}" pid="10" name="Department Document Type">
    <vt:lpwstr>25;#Template|ad5654aa-69da-4dc8-81ae-e984a44f2180</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15" name="AdaOwningGroup">
    <vt:lpwstr>18;#People and Culture|4fe8dd26-179b-41a1-8a74-1f09d81ad67a</vt:lpwstr>
  </property>
  <property fmtid="{D5CDD505-2E9C-101B-9397-08002B2CF9AE}" pid="16" name="MSIP_Label_4257e2ab-f512-40e2-9c9a-c64247360765_Enabled">
    <vt:lpwstr>true</vt:lpwstr>
  </property>
  <property fmtid="{D5CDD505-2E9C-101B-9397-08002B2CF9AE}" pid="17" name="MSIP_Label_4257e2ab-f512-40e2-9c9a-c64247360765_SetDate">
    <vt:lpwstr>2023-09-07T04:17:17Z</vt:lpwstr>
  </property>
  <property fmtid="{D5CDD505-2E9C-101B-9397-08002B2CF9AE}" pid="18" name="MSIP_Label_4257e2ab-f512-40e2-9c9a-c64247360765_Method">
    <vt:lpwstr>Privileged</vt:lpwstr>
  </property>
  <property fmtid="{D5CDD505-2E9C-101B-9397-08002B2CF9AE}" pid="19" name="MSIP_Label_4257e2ab-f512-40e2-9c9a-c64247360765_Name">
    <vt:lpwstr>OFFICIAL</vt:lpwstr>
  </property>
  <property fmtid="{D5CDD505-2E9C-101B-9397-08002B2CF9AE}" pid="20" name="MSIP_Label_4257e2ab-f512-40e2-9c9a-c64247360765_SiteId">
    <vt:lpwstr>e8bdd6f7-fc18-4e48-a554-7f547927223b</vt:lpwstr>
  </property>
  <property fmtid="{D5CDD505-2E9C-101B-9397-08002B2CF9AE}" pid="21" name="MSIP_Label_4257e2ab-f512-40e2-9c9a-c64247360765_ActionId">
    <vt:lpwstr>b5e0e6cf-6e84-4e71-b179-b465719f8d95</vt:lpwstr>
  </property>
  <property fmtid="{D5CDD505-2E9C-101B-9397-08002B2CF9AE}" pid="22" name="MSIP_Label_4257e2ab-f512-40e2-9c9a-c64247360765_ContentBits">
    <vt:lpwstr>2</vt:lpwstr>
  </property>
  <property fmtid="{D5CDD505-2E9C-101B-9397-08002B2CF9AE}" pid="23" name="Department_x0020_Document_x0020_Type">
    <vt:lpwstr>25;#Template|ad5654aa-69da-4dc8-81ae-e984a44f2180</vt:lpwstr>
  </property>
  <property fmtid="{D5CDD505-2E9C-101B-9397-08002B2CF9AE}" pid="24" name="Dissemination_x0020_Limiting_x0020_Marker">
    <vt:lpwstr>1;#FOUO|955eb6fc-b35a-4808-8aa5-31e514fa3f26</vt:lpwstr>
  </property>
  <property fmtid="{D5CDD505-2E9C-101B-9397-08002B2CF9AE}" pid="25" name="Records Class Governance">
    <vt:lpwstr>14;#Restructuring|4ed8c4ad-f9c6-4e29-b5f5-b51df56c3de6</vt:lpwstr>
  </property>
  <property fmtid="{D5CDD505-2E9C-101B-9397-08002B2CF9AE}" pid="26" name="Records_x0020_Class_x0020_Governance">
    <vt:lpwstr>14;#Restructuring|4ed8c4ad-f9c6-4e29-b5f5-b51df56c3de6</vt:lpwstr>
  </property>
  <property fmtid="{D5CDD505-2E9C-101B-9397-08002B2CF9AE}" pid="27" name="_docset_NoMedatataSyncRequired">
    <vt:lpwstr>True</vt:lpwstr>
  </property>
  <property fmtid="{D5CDD505-2E9C-101B-9397-08002B2CF9AE}" pid="28" name="Security Classification">
    <vt:lpwstr>28;#FOUO|a68bb466-13a2-4b11-9c31-8c4948da88a9</vt:lpwstr>
  </property>
  <property fmtid="{D5CDD505-2E9C-101B-9397-08002B2CF9AE}" pid="29" name="Security_x0020_Classification">
    <vt:lpwstr>28;#FOUO|a68bb466-13a2-4b11-9c31-8c4948da88a9</vt:lpwstr>
  </property>
  <property fmtid="{D5CDD505-2E9C-101B-9397-08002B2CF9AE}" pid="30" name="Order">
    <vt:r8>687500</vt:r8>
  </property>
  <property fmtid="{D5CDD505-2E9C-101B-9397-08002B2CF9AE}" pid="31" name="xd_ProgID">
    <vt:lpwstr/>
  </property>
  <property fmtid="{D5CDD505-2E9C-101B-9397-08002B2CF9AE}" pid="32" name="DocumentSetDescription">
    <vt:lpwstr/>
  </property>
  <property fmtid="{D5CDD505-2E9C-101B-9397-08002B2CF9AE}" pid="33" name="ComplianceAssetId">
    <vt:lpwstr/>
  </property>
  <property fmtid="{D5CDD505-2E9C-101B-9397-08002B2CF9AE}" pid="34" name="TemplateUrl">
    <vt:lpwstr/>
  </property>
  <property fmtid="{D5CDD505-2E9C-101B-9397-08002B2CF9AE}" pid="35" name="_ApprovalStatus">
    <vt:i4>0</vt:i4>
  </property>
  <property fmtid="{D5CDD505-2E9C-101B-9397-08002B2CF9AE}" pid="36" name="$Resources:core,Signoff_Status">
    <vt:lpwstr>With SME</vt:lpwstr>
  </property>
  <property fmtid="{D5CDD505-2E9C-101B-9397-08002B2CF9AE}" pid="37" name="DLCPolicyLabelValue">
    <vt:lpwstr>Version 0.1</vt:lpwstr>
  </property>
  <property fmtid="{D5CDD505-2E9C-101B-9397-08002B2CF9AE}" pid="38" name="_ExtendedDescription">
    <vt:lpwstr/>
  </property>
  <property fmtid="{D5CDD505-2E9C-101B-9397-08002B2CF9AE}" pid="39" name="DLCPolicyLabelClientValue">
    <vt:lpwstr>Version {_UIVersionString}</vt:lpwstr>
  </property>
  <property fmtid="{D5CDD505-2E9C-101B-9397-08002B2CF9AE}" pid="40" name="TriggerFlowInfo">
    <vt:lpwstr/>
  </property>
  <property fmtid="{D5CDD505-2E9C-101B-9397-08002B2CF9AE}" pid="41" name="je2f59c6279d441e8dbf3cc557b3306f">
    <vt:lpwstr>Restructuring|4ed8c4ad-f9c6-4e29-b5f5-b51df56c3de6</vt:lpwstr>
  </property>
  <property fmtid="{D5CDD505-2E9C-101B-9397-08002B2CF9AE}" pid="42" name="xd_Signature">
    <vt:bool>false</vt:bool>
  </property>
  <property fmtid="{D5CDD505-2E9C-101B-9397-08002B2CF9AE}" pid="43" name="fb3179c379644f499d7166d0c985669b0">
    <vt:lpwstr>FOUO|955eb6fc-b35a-4808-8aa5-31e514fa3f26</vt:lpwstr>
  </property>
  <property fmtid="{D5CDD505-2E9C-101B-9397-08002B2CF9AE}" pid="44" name="pd01c257034b4e86b1f58279a3bd54c60">
    <vt:lpwstr>FOUO|a68bb466-13a2-4b11-9c31-8c4948da88a9</vt:lpwstr>
  </property>
  <property fmtid="{D5CDD505-2E9C-101B-9397-08002B2CF9AE}" pid="45" name="g91c59fb10974fa1a03160ad8386f0f40">
    <vt:lpwstr/>
  </property>
  <property fmtid="{D5CDD505-2E9C-101B-9397-08002B2CF9AE}" pid="46" name="b9b43b809ea4445880dbf70bb98495250">
    <vt:lpwstr>Template|ad5654aa-69da-4dc8-81ae-e984a44f2180</vt:lpwstr>
  </property>
  <property fmtid="{D5CDD505-2E9C-101B-9397-08002B2CF9AE}" pid="47" name="pb0badcc4c144703855597c78047301a0">
    <vt:lpwstr>Position Description|9b605b16-5ff4-4142-9815-57489365a519</vt:lpwstr>
  </property>
  <property fmtid="{D5CDD505-2E9C-101B-9397-08002B2CF9AE}" pid="48" name="Records Class HR Admin">
    <vt:lpwstr>14;#Position Description|9b605b16-5ff4-4142-9815-57489365a519</vt:lpwstr>
  </property>
  <property fmtid="{D5CDD505-2E9C-101B-9397-08002B2CF9AE}" pid="49" name="Records_x0020_Class_x0020_HR_x0020_Admin">
    <vt:lpwstr>14;#Position Description|9b605b16-5ff4-4142-9815-57489365a519</vt:lpwstr>
  </property>
</Properties>
</file>