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6417B3C0" w:rsidR="00254F12" w:rsidRPr="00862057" w:rsidRDefault="00517FEB"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7042D1">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513BBB1">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21A1906"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05E7B4E7">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77334B96">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91CF6C2">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8922186">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5BBEB7A"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0F7D7A0"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59870B1"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11E1C5"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4643C1" w:rsidRPr="008C06B8" w:rsidRDefault="004643C1" w:rsidP="004643C1">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643C1" w:rsidRPr="00495B3B" w14:paraId="3097491A" w14:textId="77777777">
        <w:trPr>
          <w:trHeight w:val="399"/>
        </w:trPr>
        <w:tc>
          <w:tcPr>
            <w:tcW w:w="2580" w:type="dxa"/>
            <w:tcBorders>
              <w:top w:val="nil"/>
              <w:bottom w:val="nil"/>
              <w:right w:val="nil"/>
            </w:tcBorders>
            <w:vAlign w:val="center"/>
          </w:tcPr>
          <w:p w14:paraId="304A4FE5"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DE7CC59" w14:textId="79873912" w:rsidR="004643C1" w:rsidRPr="00495B3B" w:rsidRDefault="00E87441">
            <w:pPr>
              <w:spacing w:before="0" w:after="0"/>
              <w:ind w:left="57" w:right="-450"/>
              <w:rPr>
                <w:rFonts w:ascii="Arial" w:hAnsi="Arial" w:cs="Arial"/>
                <w:color w:val="363534"/>
              </w:rPr>
            </w:pPr>
            <w:r>
              <w:rPr>
                <w:rFonts w:ascii="Arial" w:hAnsi="Arial" w:cs="Arial"/>
                <w:color w:val="363534"/>
              </w:rPr>
              <w:t>Policy</w:t>
            </w:r>
            <w:r w:rsidR="004643C1" w:rsidRPr="426A1869">
              <w:rPr>
                <w:rFonts w:ascii="Arial" w:hAnsi="Arial" w:cs="Arial"/>
                <w:color w:val="363534"/>
              </w:rPr>
              <w:t xml:space="preserve"> </w:t>
            </w:r>
            <w:r w:rsidR="004643C1">
              <w:rPr>
                <w:rFonts w:ascii="Arial" w:hAnsi="Arial" w:cs="Arial"/>
                <w:color w:val="363534"/>
              </w:rPr>
              <w:t>Officer</w:t>
            </w:r>
          </w:p>
        </w:tc>
      </w:tr>
      <w:tr w:rsidR="004643C1" w:rsidRPr="00495B3B" w14:paraId="4DAF4025" w14:textId="77777777">
        <w:trPr>
          <w:trHeight w:val="399"/>
        </w:trPr>
        <w:tc>
          <w:tcPr>
            <w:tcW w:w="2580" w:type="dxa"/>
            <w:tcBorders>
              <w:top w:val="nil"/>
              <w:bottom w:val="nil"/>
              <w:right w:val="nil"/>
            </w:tcBorders>
            <w:vAlign w:val="center"/>
          </w:tcPr>
          <w:p w14:paraId="36DC2AF6"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768E1E8" w14:textId="53B3EE99" w:rsidR="004643C1" w:rsidRPr="00495B3B" w:rsidRDefault="00580482">
            <w:pPr>
              <w:spacing w:before="0" w:after="0"/>
              <w:ind w:left="57" w:right="-450"/>
              <w:rPr>
                <w:rFonts w:ascii="Arial" w:hAnsi="Arial" w:cs="Arial"/>
                <w:color w:val="363534"/>
                <w:szCs w:val="22"/>
              </w:rPr>
            </w:pPr>
            <w:r>
              <w:rPr>
                <w:rFonts w:ascii="Arial" w:hAnsi="Arial" w:cs="Arial"/>
                <w:color w:val="363534"/>
                <w:szCs w:val="22"/>
              </w:rPr>
              <w:t>50969868</w:t>
            </w:r>
          </w:p>
        </w:tc>
      </w:tr>
      <w:tr w:rsidR="004643C1" w:rsidRPr="00495B3B" w14:paraId="45067236" w14:textId="77777777">
        <w:trPr>
          <w:trHeight w:val="399"/>
        </w:trPr>
        <w:tc>
          <w:tcPr>
            <w:tcW w:w="2580" w:type="dxa"/>
            <w:tcBorders>
              <w:top w:val="nil"/>
              <w:bottom w:val="nil"/>
              <w:right w:val="nil"/>
            </w:tcBorders>
            <w:vAlign w:val="center"/>
          </w:tcPr>
          <w:p w14:paraId="573CB47D"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EE51293" w14:textId="4654A389" w:rsidR="004643C1" w:rsidRPr="00495B3B" w:rsidRDefault="004643C1">
            <w:pPr>
              <w:spacing w:before="0" w:after="0"/>
              <w:ind w:left="57" w:right="-450"/>
              <w:rPr>
                <w:rFonts w:ascii="Arial" w:hAnsi="Arial" w:cs="Arial"/>
                <w:color w:val="363534"/>
                <w:szCs w:val="22"/>
              </w:rPr>
            </w:pPr>
            <w:r>
              <w:rPr>
                <w:rFonts w:ascii="Arial" w:hAnsi="Arial" w:cs="Arial"/>
                <w:color w:val="363534"/>
                <w:szCs w:val="22"/>
              </w:rPr>
              <w:t>VPS</w:t>
            </w:r>
            <w:r w:rsidR="007042D1">
              <w:rPr>
                <w:rFonts w:ascii="Arial" w:hAnsi="Arial" w:cs="Arial"/>
                <w:color w:val="363534"/>
                <w:szCs w:val="22"/>
              </w:rPr>
              <w:t xml:space="preserve"> Grade</w:t>
            </w:r>
            <w:r>
              <w:rPr>
                <w:rFonts w:ascii="Arial" w:hAnsi="Arial" w:cs="Arial"/>
                <w:color w:val="363534"/>
                <w:szCs w:val="22"/>
              </w:rPr>
              <w:t xml:space="preserve"> 4</w:t>
            </w:r>
          </w:p>
        </w:tc>
      </w:tr>
      <w:tr w:rsidR="004643C1" w:rsidRPr="00495B3B" w14:paraId="31E8E6AB" w14:textId="77777777">
        <w:trPr>
          <w:trHeight w:val="399"/>
        </w:trPr>
        <w:tc>
          <w:tcPr>
            <w:tcW w:w="2580" w:type="dxa"/>
            <w:tcBorders>
              <w:top w:val="nil"/>
              <w:bottom w:val="nil"/>
              <w:right w:val="nil"/>
            </w:tcBorders>
            <w:vAlign w:val="center"/>
          </w:tcPr>
          <w:p w14:paraId="23584F2C"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DE1FE63" w14:textId="58DF4888" w:rsidR="004643C1" w:rsidRPr="00495B3B" w:rsidRDefault="004643C1">
            <w:pPr>
              <w:spacing w:before="0" w:after="0"/>
              <w:ind w:left="57" w:right="-450"/>
              <w:rPr>
                <w:rFonts w:ascii="Arial" w:hAnsi="Arial" w:cs="Arial"/>
                <w:color w:val="363534"/>
                <w:szCs w:val="22"/>
              </w:rPr>
            </w:pPr>
            <w:r>
              <w:rPr>
                <w:rFonts w:ascii="Arial" w:hAnsi="Arial" w:cs="Arial"/>
                <w:color w:val="363534"/>
                <w:szCs w:val="22"/>
              </w:rPr>
              <w:t>$</w:t>
            </w:r>
            <w:r w:rsidR="007042D1" w:rsidRPr="007042D1">
              <w:rPr>
                <w:rFonts w:ascii="Arial" w:hAnsi="Arial" w:cs="Arial"/>
                <w:color w:val="363534"/>
                <w:szCs w:val="22"/>
              </w:rPr>
              <w:t>100,894</w:t>
            </w:r>
            <w:r w:rsidR="007042D1">
              <w:rPr>
                <w:rFonts w:ascii="Arial" w:hAnsi="Arial" w:cs="Arial"/>
                <w:color w:val="363534"/>
                <w:szCs w:val="22"/>
              </w:rPr>
              <w:t xml:space="preserve"> </w:t>
            </w:r>
            <w:r>
              <w:rPr>
                <w:rFonts w:ascii="Arial" w:hAnsi="Arial" w:cs="Arial"/>
                <w:color w:val="363534"/>
                <w:szCs w:val="22"/>
              </w:rPr>
              <w:t>- $</w:t>
            </w:r>
            <w:r w:rsidR="007042D1" w:rsidRPr="007042D1">
              <w:rPr>
                <w:rFonts w:ascii="Arial" w:hAnsi="Arial" w:cs="Arial"/>
                <w:color w:val="363534"/>
                <w:szCs w:val="22"/>
              </w:rPr>
              <w:t>114,476</w:t>
            </w:r>
            <w:r w:rsidR="007042D1">
              <w:rPr>
                <w:rFonts w:ascii="Arial" w:hAnsi="Arial" w:cs="Arial"/>
                <w:color w:val="363534"/>
                <w:szCs w:val="22"/>
              </w:rPr>
              <w:t xml:space="preserve"> plus superannuation </w:t>
            </w:r>
          </w:p>
        </w:tc>
      </w:tr>
      <w:tr w:rsidR="004643C1" w:rsidRPr="00495B3B" w14:paraId="7655AFA9" w14:textId="77777777">
        <w:trPr>
          <w:trHeight w:val="399"/>
        </w:trPr>
        <w:tc>
          <w:tcPr>
            <w:tcW w:w="2580" w:type="dxa"/>
            <w:tcBorders>
              <w:top w:val="nil"/>
              <w:bottom w:val="nil"/>
              <w:right w:val="nil"/>
            </w:tcBorders>
            <w:vAlign w:val="center"/>
          </w:tcPr>
          <w:p w14:paraId="4EE60BA2"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A5913B3" w14:textId="06C3E01B" w:rsidR="004643C1" w:rsidRPr="00495B3B" w:rsidRDefault="004643C1">
            <w:pPr>
              <w:tabs>
                <w:tab w:val="left" w:pos="3529"/>
              </w:tabs>
              <w:spacing w:before="0" w:after="0"/>
              <w:ind w:left="57" w:right="-450"/>
              <w:rPr>
                <w:rFonts w:ascii="Arial" w:hAnsi="Arial" w:cs="Arial"/>
                <w:color w:val="363534"/>
                <w:szCs w:val="22"/>
              </w:rPr>
            </w:pPr>
            <w:r>
              <w:rPr>
                <w:rFonts w:ascii="Arial" w:hAnsi="Arial" w:cs="Arial"/>
                <w:color w:val="363534"/>
                <w:szCs w:val="22"/>
              </w:rPr>
              <w:t xml:space="preserve">Fixed Term </w:t>
            </w:r>
            <w:r w:rsidR="00BC669E">
              <w:rPr>
                <w:rFonts w:ascii="Arial" w:hAnsi="Arial" w:cs="Arial"/>
                <w:color w:val="363534"/>
                <w:szCs w:val="22"/>
              </w:rPr>
              <w:t>for 12 months</w:t>
            </w:r>
          </w:p>
        </w:tc>
      </w:tr>
      <w:tr w:rsidR="004643C1" w:rsidRPr="00495B3B" w14:paraId="10F3AA09" w14:textId="77777777">
        <w:trPr>
          <w:trHeight w:val="399"/>
        </w:trPr>
        <w:tc>
          <w:tcPr>
            <w:tcW w:w="2580" w:type="dxa"/>
            <w:tcBorders>
              <w:top w:val="nil"/>
              <w:bottom w:val="nil"/>
              <w:right w:val="nil"/>
            </w:tcBorders>
            <w:vAlign w:val="center"/>
          </w:tcPr>
          <w:p w14:paraId="5040ED57"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5DE01B0" w14:textId="77777777" w:rsidR="004643C1" w:rsidRPr="00495B3B" w:rsidRDefault="004643C1">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643C1" w:rsidRPr="00495B3B" w14:paraId="625C29BF" w14:textId="77777777">
        <w:trPr>
          <w:trHeight w:val="399"/>
        </w:trPr>
        <w:tc>
          <w:tcPr>
            <w:tcW w:w="2580" w:type="dxa"/>
            <w:tcBorders>
              <w:top w:val="nil"/>
              <w:bottom w:val="nil"/>
              <w:right w:val="nil"/>
            </w:tcBorders>
            <w:vAlign w:val="center"/>
          </w:tcPr>
          <w:p w14:paraId="6ECEE0BA"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1902806" w14:textId="6EAE2E22" w:rsidR="004643C1" w:rsidRPr="00495B3B" w:rsidRDefault="00E87441">
            <w:pPr>
              <w:spacing w:before="0" w:after="0"/>
              <w:ind w:left="57" w:right="-450"/>
              <w:rPr>
                <w:rFonts w:ascii="Arial" w:hAnsi="Arial" w:cs="Arial"/>
                <w:color w:val="363534"/>
                <w:szCs w:val="22"/>
              </w:rPr>
            </w:pPr>
            <w:r>
              <w:rPr>
                <w:rFonts w:ascii="Arial" w:hAnsi="Arial" w:cs="Arial"/>
                <w:color w:val="363534"/>
                <w:szCs w:val="22"/>
              </w:rPr>
              <w:t>Land and Biodiversity Policy</w:t>
            </w:r>
            <w:r w:rsidR="007042D1">
              <w:rPr>
                <w:rFonts w:ascii="Arial" w:hAnsi="Arial" w:cs="Arial"/>
                <w:color w:val="363534"/>
                <w:szCs w:val="22"/>
              </w:rPr>
              <w:t>;</w:t>
            </w:r>
            <w:r w:rsidR="004643C1">
              <w:t xml:space="preserve"> </w:t>
            </w:r>
            <w:r>
              <w:rPr>
                <w:rFonts w:ascii="Arial" w:hAnsi="Arial" w:cs="Arial"/>
                <w:color w:val="363534"/>
                <w:szCs w:val="22"/>
              </w:rPr>
              <w:t xml:space="preserve">Biodiversity Policy </w:t>
            </w:r>
          </w:p>
        </w:tc>
      </w:tr>
      <w:tr w:rsidR="004643C1" w:rsidRPr="00495B3B" w14:paraId="13F13CB5" w14:textId="77777777">
        <w:trPr>
          <w:trHeight w:val="399"/>
        </w:trPr>
        <w:tc>
          <w:tcPr>
            <w:tcW w:w="2580" w:type="dxa"/>
            <w:tcBorders>
              <w:top w:val="nil"/>
              <w:bottom w:val="nil"/>
              <w:right w:val="nil"/>
            </w:tcBorders>
            <w:vAlign w:val="center"/>
          </w:tcPr>
          <w:p w14:paraId="04BA6DBD"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F10ADF8" w14:textId="77777777" w:rsidR="004643C1" w:rsidRPr="00495B3B" w:rsidRDefault="004643C1">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DEEF9C8" w14:textId="77777777" w:rsidR="004643C1" w:rsidRPr="00495B3B" w:rsidRDefault="004643C1">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643C1" w:rsidRPr="00495B3B" w14:paraId="407EBBE2" w14:textId="77777777">
        <w:trPr>
          <w:trHeight w:val="399"/>
        </w:trPr>
        <w:tc>
          <w:tcPr>
            <w:tcW w:w="2580" w:type="dxa"/>
            <w:tcBorders>
              <w:top w:val="nil"/>
              <w:bottom w:val="nil"/>
              <w:right w:val="nil"/>
            </w:tcBorders>
            <w:vAlign w:val="center"/>
          </w:tcPr>
          <w:p w14:paraId="28B2B76F" w14:textId="77777777" w:rsidR="004643C1" w:rsidRPr="00495B3B" w:rsidRDefault="004643C1">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B33E255" w14:textId="13AA3B5A" w:rsidR="004643C1" w:rsidRPr="00495B3B" w:rsidRDefault="004643C1">
            <w:pPr>
              <w:tabs>
                <w:tab w:val="left" w:pos="469"/>
                <w:tab w:val="left" w:pos="1189"/>
              </w:tabs>
              <w:spacing w:before="0" w:after="0"/>
              <w:ind w:left="57" w:right="-450"/>
              <w:rPr>
                <w:rFonts w:ascii="Arial" w:hAnsi="Arial" w:cs="Arial"/>
                <w:color w:val="363534"/>
              </w:rPr>
            </w:pPr>
            <w:r w:rsidRPr="3CD41B67">
              <w:rPr>
                <w:rFonts w:ascii="Arial" w:hAnsi="Arial" w:cs="Arial"/>
                <w:color w:val="363534"/>
              </w:rPr>
              <w:t>Manager</w:t>
            </w:r>
            <w:r w:rsidR="009B0605">
              <w:rPr>
                <w:rFonts w:ascii="Arial" w:hAnsi="Arial" w:cs="Arial"/>
                <w:color w:val="363534"/>
              </w:rPr>
              <w:t>, Ecological and Threatened Species Policy</w:t>
            </w:r>
            <w:r>
              <w:tab/>
            </w:r>
            <w:r>
              <w:tab/>
            </w:r>
          </w:p>
        </w:tc>
      </w:tr>
      <w:tr w:rsidR="004643C1" w:rsidRPr="00495B3B" w14:paraId="45C91D68" w14:textId="77777777">
        <w:trPr>
          <w:trHeight w:val="399"/>
        </w:trPr>
        <w:tc>
          <w:tcPr>
            <w:tcW w:w="2580" w:type="dxa"/>
            <w:tcBorders>
              <w:top w:val="nil"/>
              <w:bottom w:val="nil"/>
              <w:right w:val="nil"/>
            </w:tcBorders>
            <w:vAlign w:val="center"/>
          </w:tcPr>
          <w:p w14:paraId="58FAA13F" w14:textId="77777777" w:rsidR="004643C1" w:rsidRPr="00495B3B" w:rsidRDefault="004643C1">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208C70E" w14:textId="77777777" w:rsidR="004643C1" w:rsidRPr="00495B3B" w:rsidRDefault="004643C1">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 xml:space="preserve">  No                If yes, how many?</w:t>
            </w:r>
            <w:r>
              <w:rPr>
                <w:rFonts w:ascii="Arial" w:hAnsi="Arial" w:cs="Arial"/>
                <w:color w:val="363534"/>
                <w:szCs w:val="22"/>
              </w:rPr>
              <w:t xml:space="preserve">  </w:t>
            </w:r>
          </w:p>
        </w:tc>
      </w:tr>
      <w:tr w:rsidR="004643C1" w:rsidRPr="00495B3B" w14:paraId="7A73A13A" w14:textId="77777777">
        <w:trPr>
          <w:trHeight w:val="399"/>
        </w:trPr>
        <w:tc>
          <w:tcPr>
            <w:tcW w:w="2580" w:type="dxa"/>
            <w:tcBorders>
              <w:top w:val="nil"/>
              <w:bottom w:val="nil"/>
              <w:right w:val="nil"/>
            </w:tcBorders>
            <w:vAlign w:val="center"/>
          </w:tcPr>
          <w:p w14:paraId="4F79F6E5" w14:textId="77777777" w:rsidR="004643C1" w:rsidRPr="00495B3B" w:rsidRDefault="004643C1">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501A069" w14:textId="10AD6F43" w:rsidR="004643C1" w:rsidRPr="00495B3B" w:rsidRDefault="009B0605">
            <w:pPr>
              <w:spacing w:before="0" w:after="0"/>
              <w:ind w:left="57" w:right="-450"/>
              <w:rPr>
                <w:rFonts w:ascii="Arial" w:hAnsi="Arial" w:cs="Arial"/>
                <w:color w:val="363534"/>
                <w:szCs w:val="22"/>
              </w:rPr>
            </w:pPr>
            <w:r>
              <w:rPr>
                <w:rFonts w:ascii="Arial" w:hAnsi="Arial" w:cs="Arial"/>
                <w:color w:val="363534"/>
                <w:szCs w:val="22"/>
              </w:rPr>
              <w:t>Sarah Garnick</w:t>
            </w:r>
            <w:r w:rsidR="007042D1">
              <w:rPr>
                <w:rFonts w:ascii="Arial" w:hAnsi="Arial" w:cs="Arial"/>
                <w:color w:val="363534"/>
                <w:szCs w:val="22"/>
              </w:rPr>
              <w:t xml:space="preserve"> on</w:t>
            </w:r>
            <w:r w:rsidR="00213274">
              <w:rPr>
                <w:rFonts w:ascii="Arial" w:hAnsi="Arial" w:cs="Arial"/>
                <w:color w:val="363534"/>
                <w:szCs w:val="22"/>
              </w:rPr>
              <w:t xml:space="preserve"> </w:t>
            </w:r>
            <w:r w:rsidR="00750D8C" w:rsidRPr="00750D8C">
              <w:rPr>
                <w:rFonts w:ascii="Arial" w:hAnsi="Arial" w:cs="Arial"/>
                <w:color w:val="363534"/>
                <w:szCs w:val="22"/>
              </w:rPr>
              <w:t>04</w:t>
            </w:r>
            <w:r>
              <w:rPr>
                <w:rFonts w:ascii="Arial" w:hAnsi="Arial" w:cs="Arial"/>
                <w:color w:val="363534"/>
                <w:szCs w:val="22"/>
              </w:rPr>
              <w:t>02 828 794</w:t>
            </w:r>
            <w:r w:rsidR="00750D8C" w:rsidRPr="00750D8C">
              <w:rPr>
                <w:rFonts w:ascii="Arial" w:hAnsi="Arial" w:cs="Arial"/>
                <w:color w:val="363534"/>
                <w:szCs w:val="22"/>
              </w:rPr>
              <w:t> </w:t>
            </w:r>
          </w:p>
        </w:tc>
      </w:tr>
    </w:tbl>
    <w:p w14:paraId="3C7180FA" w14:textId="77777777" w:rsidR="004643C1" w:rsidRPr="00495B3B" w:rsidRDefault="004643C1" w:rsidP="004643C1">
      <w:pPr>
        <w:keepNext/>
        <w:spacing w:before="0" w:after="0" w:line="240" w:lineRule="auto"/>
        <w:rPr>
          <w:rFonts w:ascii="Arial" w:hAnsi="Arial" w:cs="Arial"/>
          <w:color w:val="57A84C"/>
          <w:sz w:val="22"/>
          <w:szCs w:val="22"/>
        </w:rPr>
      </w:pPr>
    </w:p>
    <w:p w14:paraId="696DD84D" w14:textId="4131BB3F" w:rsidR="004643C1" w:rsidRPr="00495B3B" w:rsidRDefault="004643C1" w:rsidP="004643C1">
      <w:pPr>
        <w:keepNext/>
        <w:spacing w:line="240" w:lineRule="auto"/>
        <w:ind w:right="-2"/>
        <w:rPr>
          <w:rFonts w:ascii="Arial" w:hAnsi="Arial" w:cs="Arial"/>
          <w:color w:val="442D97"/>
          <w:sz w:val="28"/>
          <w:szCs w:val="28"/>
          <w:lang w:eastAsia="zh-CN"/>
        </w:rPr>
      </w:pPr>
      <w:r w:rsidRPr="00495B3B">
        <w:rPr>
          <w:rFonts w:ascii="Arial" w:hAnsi="Arial" w:cs="Arial"/>
          <w:bCs/>
          <w:color w:val="442D97"/>
          <w:sz w:val="28"/>
          <w:szCs w:val="28"/>
          <w:lang w:eastAsia="zh-CN"/>
        </w:rPr>
        <w:t>Position purpose</w:t>
      </w:r>
    </w:p>
    <w:p w14:paraId="5DC0C13A" w14:textId="588E08DD" w:rsidR="004643C1" w:rsidRDefault="004643C1" w:rsidP="004643C1">
      <w:pPr>
        <w:keepNext/>
        <w:spacing w:line="240" w:lineRule="auto"/>
      </w:pPr>
      <w:r w:rsidRPr="00A33D37">
        <w:rPr>
          <w:rFonts w:ascii="Arial" w:hAnsi="Arial" w:cs="Arial"/>
          <w:noProof/>
          <w:color w:val="363534"/>
          <w:szCs w:val="22"/>
          <w:lang w:eastAsia="zh-CN"/>
        </w:rPr>
        <w:t xml:space="preserve">The </w:t>
      </w:r>
      <w:r w:rsidR="00A33D37" w:rsidRPr="00A33D37">
        <w:rPr>
          <w:rFonts w:ascii="Arial" w:hAnsi="Arial" w:cs="Arial"/>
          <w:noProof/>
          <w:color w:val="363534"/>
          <w:szCs w:val="22"/>
          <w:lang w:eastAsia="zh-CN"/>
        </w:rPr>
        <w:t>Program</w:t>
      </w:r>
      <w:r w:rsidRPr="00A33D37">
        <w:rPr>
          <w:rFonts w:ascii="Arial" w:hAnsi="Arial" w:cs="Arial"/>
          <w:noProof/>
          <w:color w:val="363534"/>
          <w:szCs w:val="22"/>
          <w:lang w:eastAsia="zh-CN"/>
        </w:rPr>
        <w:t xml:space="preserve"> Officer supports the </w:t>
      </w:r>
      <w:r w:rsidR="00A60D76" w:rsidRPr="00A33D37">
        <w:rPr>
          <w:rFonts w:ascii="Arial" w:hAnsi="Arial" w:cs="Arial"/>
          <w:noProof/>
          <w:color w:val="363534"/>
          <w:szCs w:val="22"/>
          <w:lang w:eastAsia="zh-CN"/>
        </w:rPr>
        <w:t xml:space="preserve">design, </w:t>
      </w:r>
      <w:r w:rsidRPr="00A33D37">
        <w:rPr>
          <w:rFonts w:ascii="Arial" w:hAnsi="Arial" w:cs="Arial"/>
          <w:noProof/>
          <w:color w:val="363534"/>
          <w:szCs w:val="22"/>
          <w:lang w:eastAsia="zh-CN"/>
        </w:rPr>
        <w:t xml:space="preserve">reporting, </w:t>
      </w:r>
      <w:r w:rsidR="00A60D76" w:rsidRPr="00A33D37">
        <w:rPr>
          <w:rFonts w:ascii="Arial" w:hAnsi="Arial" w:cs="Arial"/>
          <w:noProof/>
          <w:color w:val="363534"/>
          <w:szCs w:val="22"/>
          <w:lang w:eastAsia="zh-CN"/>
        </w:rPr>
        <w:t xml:space="preserve">and </w:t>
      </w:r>
      <w:r w:rsidRPr="00A33D37">
        <w:rPr>
          <w:rFonts w:ascii="Arial" w:hAnsi="Arial" w:cs="Arial"/>
          <w:noProof/>
          <w:color w:val="363534"/>
          <w:szCs w:val="22"/>
          <w:lang w:eastAsia="zh-CN"/>
        </w:rPr>
        <w:t>evaluation</w:t>
      </w:r>
      <w:r w:rsidR="00A60D76" w:rsidRPr="00A33D37">
        <w:rPr>
          <w:rFonts w:ascii="Arial" w:hAnsi="Arial" w:cs="Arial"/>
          <w:noProof/>
          <w:color w:val="363534"/>
          <w:szCs w:val="22"/>
          <w:lang w:eastAsia="zh-CN"/>
        </w:rPr>
        <w:t xml:space="preserve"> </w:t>
      </w:r>
      <w:r w:rsidRPr="00A33D37">
        <w:rPr>
          <w:rFonts w:ascii="Arial" w:hAnsi="Arial" w:cs="Arial"/>
          <w:noProof/>
          <w:color w:val="363534"/>
          <w:szCs w:val="22"/>
          <w:lang w:eastAsia="zh-CN"/>
        </w:rPr>
        <w:t xml:space="preserve">of </w:t>
      </w:r>
      <w:r w:rsidR="00A60D76" w:rsidRPr="00A33D37">
        <w:rPr>
          <w:rFonts w:ascii="Arial" w:hAnsi="Arial" w:cs="Arial"/>
          <w:noProof/>
          <w:color w:val="363534"/>
          <w:szCs w:val="22"/>
          <w:lang w:eastAsia="zh-CN"/>
        </w:rPr>
        <w:t>on-ground</w:t>
      </w:r>
      <w:r w:rsidRPr="00A33D37">
        <w:rPr>
          <w:rFonts w:ascii="Arial" w:hAnsi="Arial" w:cs="Arial"/>
          <w:noProof/>
          <w:color w:val="363534"/>
          <w:szCs w:val="22"/>
          <w:lang w:eastAsia="zh-CN"/>
        </w:rPr>
        <w:t xml:space="preserve"> </w:t>
      </w:r>
      <w:r w:rsidRPr="00A33D37">
        <w:rPr>
          <w:rFonts w:ascii="Arial" w:hAnsi="Arial"/>
          <w:iCs/>
          <w:color w:val="000000"/>
          <w:szCs w:val="22"/>
        </w:rPr>
        <w:t xml:space="preserve">programs </w:t>
      </w:r>
      <w:r w:rsidRPr="00A33D37">
        <w:rPr>
          <w:rFonts w:ascii="Arial" w:hAnsi="Arial" w:cs="Arial"/>
          <w:noProof/>
          <w:color w:val="363534"/>
          <w:szCs w:val="22"/>
          <w:lang w:eastAsia="zh-CN"/>
        </w:rPr>
        <w:t>that strengthen Victoria’s natural environment</w:t>
      </w:r>
      <w:r w:rsidR="00A60D76" w:rsidRPr="00A33D37">
        <w:rPr>
          <w:rFonts w:ascii="Arial" w:hAnsi="Arial" w:cs="Arial"/>
          <w:noProof/>
          <w:color w:val="363534"/>
          <w:szCs w:val="22"/>
          <w:lang w:eastAsia="zh-CN"/>
        </w:rPr>
        <w:t>.</w:t>
      </w:r>
      <w:r w:rsidRPr="00A33D37">
        <w:rPr>
          <w:rFonts w:ascii="Arial" w:hAnsi="Arial" w:cs="Arial"/>
          <w:noProof/>
          <w:color w:val="363534"/>
          <w:szCs w:val="22"/>
          <w:lang w:eastAsia="zh-CN"/>
        </w:rPr>
        <w:t xml:space="preserve"> This role contributes to the delivery of a range of </w:t>
      </w:r>
      <w:r w:rsidR="001E2A7D" w:rsidRPr="00A33D37">
        <w:rPr>
          <w:rFonts w:ascii="Arial" w:hAnsi="Arial" w:cs="Arial"/>
          <w:noProof/>
          <w:color w:val="363534"/>
          <w:szCs w:val="22"/>
          <w:lang w:eastAsia="zh-CN"/>
        </w:rPr>
        <w:t>biodiversity</w:t>
      </w:r>
      <w:r w:rsidRPr="00A33D37">
        <w:rPr>
          <w:rFonts w:ascii="Arial" w:hAnsi="Arial" w:cs="Arial"/>
          <w:noProof/>
          <w:color w:val="363534"/>
          <w:szCs w:val="22"/>
          <w:lang w:eastAsia="zh-CN"/>
        </w:rPr>
        <w:t xml:space="preserve"> programs, including </w:t>
      </w:r>
      <w:r w:rsidR="00CA35AD" w:rsidRPr="00A33D37">
        <w:rPr>
          <w:rFonts w:ascii="Arial" w:hAnsi="Arial" w:cs="Arial"/>
          <w:noProof/>
          <w:color w:val="363534"/>
          <w:szCs w:val="22"/>
          <w:lang w:eastAsia="zh-CN"/>
        </w:rPr>
        <w:t>fire recovery</w:t>
      </w:r>
      <w:r w:rsidR="00501CC5" w:rsidRPr="00A33D37">
        <w:rPr>
          <w:rFonts w:ascii="Arial" w:hAnsi="Arial" w:cs="Arial"/>
          <w:noProof/>
          <w:color w:val="363534"/>
          <w:szCs w:val="22"/>
          <w:lang w:eastAsia="zh-CN"/>
        </w:rPr>
        <w:t xml:space="preserve">, forest </w:t>
      </w:r>
      <w:r w:rsidR="00450405" w:rsidRPr="00A33D37">
        <w:rPr>
          <w:rFonts w:ascii="Arial" w:hAnsi="Arial" w:cs="Arial"/>
          <w:noProof/>
          <w:color w:val="363534"/>
          <w:szCs w:val="22"/>
          <w:lang w:eastAsia="zh-CN"/>
        </w:rPr>
        <w:t xml:space="preserve">transition, and avian influenza preparedness. </w:t>
      </w:r>
      <w:r w:rsidRPr="00A33D37">
        <w:t xml:space="preserve">The </w:t>
      </w:r>
      <w:r w:rsidR="00A33D37" w:rsidRPr="00A33D37">
        <w:t>Program</w:t>
      </w:r>
      <w:r w:rsidRPr="00A33D37">
        <w:t xml:space="preserve"> Officer </w:t>
      </w:r>
      <w:r w:rsidR="009579C5" w:rsidRPr="00A33D37">
        <w:rPr>
          <w:color w:val="363534"/>
        </w:rPr>
        <w:t xml:space="preserve">may also support the preparation of policy documentation, correspondence and advice to assist in progressing statewide threatened species, invasive species and biodiversity outcomes. You </w:t>
      </w:r>
      <w:r w:rsidRPr="00A33D37">
        <w:t>must be highly organised with sound</w:t>
      </w:r>
      <w:r w:rsidRPr="00240285">
        <w:t xml:space="preserve"> analytical and problem-solving skills, the ability to prioritise tasks</w:t>
      </w:r>
      <w:r w:rsidR="009579C5">
        <w:t xml:space="preserve">, and familiarity with </w:t>
      </w:r>
      <w:r w:rsidR="00CD254E">
        <w:t>S</w:t>
      </w:r>
      <w:r w:rsidR="009579C5">
        <w:t xml:space="preserve">tate and/ or Commonwealth reporting </w:t>
      </w:r>
      <w:r w:rsidR="00CD254E">
        <w:t>and grants platforms (e.g. MERIT, P3Dash, GEMS)</w:t>
      </w:r>
      <w:r w:rsidRPr="00240285">
        <w:t xml:space="preserve">. You </w:t>
      </w:r>
      <w:r w:rsidR="00870BD7">
        <w:t>are</w:t>
      </w:r>
      <w:r w:rsidRPr="00240285">
        <w:t xml:space="preserve"> a self-motivated individual with excellent interpersonal and teamwork skills.</w:t>
      </w:r>
    </w:p>
    <w:p w14:paraId="1B3F576A" w14:textId="37AAE128" w:rsidR="004643C1" w:rsidRPr="00495B3B" w:rsidRDefault="004643C1" w:rsidP="004643C1">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643C1" w:rsidRPr="00F00D50" w:rsidRDefault="004643C1" w:rsidP="004643C1">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285CCADF" w:rsidR="004643C1" w:rsidRPr="00982E15" w:rsidRDefault="004643C1" w:rsidP="004643C1">
      <w:pPr>
        <w:rPr>
          <w:rFonts w:ascii="Arial" w:hAnsi="Arial" w:cs="Arial"/>
        </w:rPr>
      </w:pPr>
      <w:r w:rsidRPr="00982E15">
        <w:rPr>
          <w:rFonts w:ascii="Arial" w:hAnsi="Arial" w:cs="Arial"/>
        </w:rPr>
        <w:t>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w:t>
      </w:r>
    </w:p>
    <w:p w14:paraId="5DFF4E0A" w14:textId="0ADFA1E9" w:rsidR="004643C1" w:rsidRPr="00982E15" w:rsidRDefault="004643C1" w:rsidP="004643C1">
      <w:pPr>
        <w:rPr>
          <w:rFonts w:ascii="Arial" w:hAnsi="Arial" w:cs="Arial"/>
        </w:rPr>
      </w:pPr>
      <w:r w:rsidRPr="00982E15">
        <w:rPr>
          <w:rFonts w:ascii="Arial" w:hAnsi="Arial" w:cs="Arial"/>
        </w:rPr>
        <w:t xml:space="preserve">Through its network of regions, the RECAFP Group provides integrated, place-based design and delivery of programs, projects, and services across departmental portfolios. It is also responsible for leading DEECA’s self-determination reform agenda with a particular focus on developing cultural capability, creating a culturally safe working environment, and improving employment opportunities for Aboriginal Victorians across the department.    </w:t>
      </w:r>
    </w:p>
    <w:p w14:paraId="2661CF78" w14:textId="40531367" w:rsidR="004643C1" w:rsidRPr="00982E15" w:rsidRDefault="004643C1" w:rsidP="004643C1">
      <w:pPr>
        <w:rPr>
          <w:rFonts w:ascii="Arial" w:hAnsi="Arial" w:cs="Arial"/>
          <w:noProof/>
          <w:color w:val="363534"/>
          <w:szCs w:val="22"/>
          <w:lang w:eastAsia="zh-CN"/>
        </w:rPr>
      </w:pPr>
      <w:r w:rsidRPr="00982E15">
        <w:rPr>
          <w:rFonts w:ascii="Arial" w:hAnsi="Arial" w:cs="Arial"/>
        </w:rPr>
        <w:lastRenderedPageBreak/>
        <w:t>Working across DEECA, with portfolio agencies, regional communities, service delivery partners, other external stakeholders and ministers the RECAFP Group supports the delivery of services and outcomes for government and Victorian communities. The Regions, Environment, Climate Action, and First Peoples Group (RECAFP) is the home of DEECA’s expertise on climate action, the circular economy, environment protection and the management of natural and built assets on public land across Victoria.</w:t>
      </w:r>
      <w:r w:rsidRPr="00982E15">
        <w:rPr>
          <w:rFonts w:ascii="Arial" w:hAnsi="Arial" w:cs="Arial"/>
          <w:noProof/>
          <w:color w:val="363534"/>
          <w:szCs w:val="22"/>
          <w:lang w:eastAsia="zh-CN"/>
        </w:rPr>
        <w:t xml:space="preserve"> </w:t>
      </w:r>
    </w:p>
    <w:p w14:paraId="3E759DB5" w14:textId="77777777" w:rsidR="002925A8" w:rsidRDefault="002925A8" w:rsidP="002925A8">
      <w:pPr>
        <w:rPr>
          <w:b/>
          <w:bCs/>
        </w:rPr>
      </w:pPr>
      <w:r w:rsidRPr="00F00D50">
        <w:rPr>
          <w:b/>
          <w:bCs/>
        </w:rPr>
        <w:t>The Division</w:t>
      </w:r>
      <w:r>
        <w:rPr>
          <w:b/>
          <w:bCs/>
        </w:rPr>
        <w:t xml:space="preserve"> </w:t>
      </w:r>
    </w:p>
    <w:p w14:paraId="41300105" w14:textId="77777777" w:rsidR="002925A8" w:rsidRPr="009D19A6" w:rsidRDefault="002925A8" w:rsidP="002925A8">
      <w:pPr>
        <w:rPr>
          <w:i/>
          <w:iCs/>
        </w:rPr>
      </w:pPr>
      <w:r w:rsidRPr="009D19A6">
        <w:rPr>
          <w:i/>
          <w:iCs/>
        </w:rPr>
        <w:t>Land and Biodiversity Policy</w:t>
      </w:r>
    </w:p>
    <w:p w14:paraId="69A3F59B" w14:textId="77777777" w:rsidR="002925A8" w:rsidRPr="005F5F99" w:rsidRDefault="002925A8" w:rsidP="002925A8">
      <w:pPr>
        <w:spacing w:before="160"/>
        <w:rPr>
          <w:rFonts w:ascii="Arial" w:hAnsi="Arial" w:cs="Arial"/>
          <w:color w:val="000000"/>
        </w:rPr>
      </w:pPr>
      <w:r w:rsidRPr="00B11647">
        <w:rPr>
          <w:rFonts w:ascii="Arial" w:hAnsi="Arial" w:cs="Arial"/>
          <w:color w:val="000000"/>
        </w:rPr>
        <w:t xml:space="preserve">The </w:t>
      </w:r>
      <w:r>
        <w:t>Land and Biodiversity Policy</w:t>
      </w:r>
      <w:r w:rsidRPr="00B11647">
        <w:rPr>
          <w:rFonts w:ascii="Arial" w:hAnsi="Arial" w:cs="Arial"/>
          <w:color w:val="000000"/>
        </w:rPr>
        <w:t xml:space="preserve"> Division develops efficient and practical regulations and quality science information and decision-making support tools. These services </w:t>
      </w:r>
      <w:r>
        <w:t>provide high quality policy advice to government on principles and strategies to protect the environment, recognising that a healthy environment is critical to growing Victoria’s economy and improving liveability for all Victorians.</w:t>
      </w:r>
      <w:r w:rsidRPr="00B11647">
        <w:rPr>
          <w:rFonts w:ascii="Arial" w:hAnsi="Arial" w:cs="Arial"/>
          <w:color w:val="000000"/>
        </w:rPr>
        <w:t xml:space="preserve"> Our team leads the development and implementation of strategic regulation and ecological policy and leads the development of information systems and evidence-based decision-making tools that support the systematic identification and reporting of environmental benefits.</w:t>
      </w:r>
      <w:r>
        <w:t> The division provides a critical linkage between government policy and the variety of land managers (e.g., DEECA regions, Parks Victoria, committees of management, local government, and statutory boards) and works actively and collaboratively with stakeholders to set appropriate policies, frameworks, systems, processes, and tools to maximize the community benefit that can be achieved from the public land estate.</w:t>
      </w:r>
    </w:p>
    <w:p w14:paraId="52121E83" w14:textId="77777777" w:rsidR="002925A8" w:rsidRDefault="002925A8" w:rsidP="002925A8">
      <w:pPr>
        <w:rPr>
          <w:rFonts w:ascii="Arial" w:hAnsi="Arial" w:cs="Arial"/>
          <w:b/>
          <w:bCs/>
        </w:rPr>
      </w:pPr>
      <w:r w:rsidRPr="00DE4597">
        <w:rPr>
          <w:rFonts w:ascii="Arial" w:hAnsi="Arial" w:cs="Arial"/>
          <w:b/>
          <w:bCs/>
        </w:rPr>
        <w:t>The Branch</w:t>
      </w:r>
    </w:p>
    <w:p w14:paraId="1C297450" w14:textId="77777777" w:rsidR="002925A8" w:rsidRPr="004E1D31" w:rsidRDefault="002925A8" w:rsidP="002925A8">
      <w:pPr>
        <w:rPr>
          <w:rFonts w:ascii="Arial" w:hAnsi="Arial" w:cs="Arial"/>
          <w:i/>
          <w:iCs/>
        </w:rPr>
      </w:pPr>
      <w:r w:rsidRPr="004E1D31">
        <w:rPr>
          <w:rFonts w:ascii="Arial" w:hAnsi="Arial" w:cs="Arial"/>
          <w:i/>
          <w:iCs/>
        </w:rPr>
        <w:t>Biodiversity Policy</w:t>
      </w:r>
    </w:p>
    <w:p w14:paraId="7D5FEA0A" w14:textId="77777777" w:rsidR="002925A8" w:rsidRPr="00865153" w:rsidRDefault="002925A8" w:rsidP="002925A8">
      <w:pPr>
        <w:spacing w:before="160"/>
        <w:rPr>
          <w:i/>
          <w:iCs/>
        </w:rPr>
      </w:pPr>
      <w:r w:rsidRPr="00DE4597">
        <w:rPr>
          <w:rFonts w:ascii="Arial" w:hAnsi="Arial" w:cs="Arial"/>
        </w:rPr>
        <w:t xml:space="preserve">The Biodiversity Policy Branch is responsible for ensuring strategic approach to biodiversity to deliver government’s </w:t>
      </w:r>
      <w:r w:rsidRPr="00C33E89">
        <w:rPr>
          <w:rFonts w:ascii="Arial" w:hAnsi="Arial" w:cs="Arial"/>
          <w:color w:val="000000"/>
        </w:rPr>
        <w:t>broader</w:t>
      </w:r>
      <w:r w:rsidRPr="00DE4597">
        <w:rPr>
          <w:rFonts w:ascii="Arial" w:hAnsi="Arial" w:cs="Arial"/>
        </w:rPr>
        <w:t xml:space="preserve"> policy objectives, ensuring the environmental impacts of planning and development approvals are understood</w:t>
      </w:r>
      <w:r w:rsidRPr="00DE4597">
        <w:rPr>
          <w:i/>
          <w:iCs/>
        </w:rPr>
        <w:t xml:space="preserve">. </w:t>
      </w:r>
    </w:p>
    <w:p w14:paraId="65F545C3" w14:textId="77777777" w:rsidR="004643C1" w:rsidRDefault="004643C1" w:rsidP="004643C1">
      <w:pPr>
        <w:rPr>
          <w:rFonts w:ascii="Arial" w:hAnsi="Arial" w:cs="Arial"/>
        </w:rPr>
      </w:pPr>
    </w:p>
    <w:p w14:paraId="47A5774F" w14:textId="77777777" w:rsidR="004643C1" w:rsidRPr="00D84D1D" w:rsidRDefault="004643C1" w:rsidP="004643C1">
      <w:pPr>
        <w:keepNext/>
        <w:spacing w:before="0" w:line="240" w:lineRule="auto"/>
        <w:rPr>
          <w:rFonts w:ascii="Arial" w:hAnsi="Arial" w:cs="Arial"/>
          <w:bCs/>
          <w:color w:val="442D97"/>
          <w:sz w:val="28"/>
          <w:szCs w:val="28"/>
          <w:lang w:eastAsia="zh-CN"/>
        </w:rPr>
      </w:pPr>
      <w:r w:rsidRPr="00D84D1D">
        <w:rPr>
          <w:rFonts w:ascii="Arial" w:hAnsi="Arial" w:cs="Arial"/>
          <w:bCs/>
          <w:color w:val="442D97"/>
          <w:sz w:val="28"/>
          <w:szCs w:val="28"/>
          <w:lang w:eastAsia="zh-CN"/>
        </w:rPr>
        <w:t>Accountabilities</w:t>
      </w:r>
    </w:p>
    <w:p w14:paraId="6DD31665" w14:textId="4C4BAB84" w:rsidR="00055AC2" w:rsidRPr="00055AC2" w:rsidRDefault="00055AC2" w:rsidP="00055AC2">
      <w:pPr>
        <w:pStyle w:val="ListParagraph"/>
        <w:numPr>
          <w:ilvl w:val="0"/>
          <w:numId w:val="17"/>
        </w:numPr>
        <w:rPr>
          <w:rFonts w:ascii="Arial" w:hAnsi="Arial" w:cs="Arial"/>
          <w:color w:val="000000"/>
          <w:szCs w:val="22"/>
          <w:lang w:val="en-US" w:eastAsia="zh-CN"/>
        </w:rPr>
      </w:pPr>
      <w:r w:rsidRPr="00055AC2">
        <w:rPr>
          <w:rFonts w:ascii="Arial" w:hAnsi="Arial" w:cs="Arial"/>
          <w:color w:val="000000"/>
          <w:szCs w:val="22"/>
          <w:lang w:val="en-US" w:eastAsia="zh-CN"/>
        </w:rPr>
        <w:t xml:space="preserve">Support project planning, risk tracking and progress reporting </w:t>
      </w:r>
      <w:r>
        <w:rPr>
          <w:rFonts w:ascii="Arial" w:hAnsi="Arial" w:cs="Arial"/>
          <w:color w:val="000000"/>
          <w:szCs w:val="22"/>
          <w:lang w:val="en-US" w:eastAsia="zh-CN"/>
        </w:rPr>
        <w:t xml:space="preserve">on a range of programs relating to Victoria’s natural environment, </w:t>
      </w:r>
      <w:r>
        <w:rPr>
          <w:rFonts w:ascii="Arial" w:hAnsi="Arial" w:cs="Arial"/>
          <w:noProof/>
          <w:color w:val="363534"/>
          <w:szCs w:val="22"/>
          <w:lang w:eastAsia="zh-CN"/>
        </w:rPr>
        <w:t xml:space="preserve">including </w:t>
      </w:r>
      <w:r w:rsidRPr="00F54456">
        <w:rPr>
          <w:rFonts w:ascii="Arial" w:hAnsi="Arial"/>
          <w:iCs/>
          <w:color w:val="000000"/>
          <w:szCs w:val="22"/>
        </w:rPr>
        <w:t>fire recovery, forest transition, and avian influenza preparedness</w:t>
      </w:r>
      <w:r>
        <w:rPr>
          <w:rFonts w:ascii="Arial" w:hAnsi="Arial"/>
          <w:iCs/>
          <w:color w:val="000000"/>
          <w:szCs w:val="22"/>
        </w:rPr>
        <w:t>.</w:t>
      </w:r>
      <w:r w:rsidRPr="00055AC2">
        <w:rPr>
          <w:rFonts w:ascii="Arial" w:hAnsi="Arial" w:cs="Arial"/>
          <w:color w:val="000000"/>
          <w:szCs w:val="22"/>
          <w:lang w:val="en-US" w:eastAsia="zh-CN"/>
        </w:rPr>
        <w:t xml:space="preserve"> Keep records and files up to date, in line with departmental requirements.</w:t>
      </w:r>
    </w:p>
    <w:p w14:paraId="7BCB7188" w14:textId="7FA5B3DE" w:rsidR="004643C1" w:rsidRPr="007B20BC" w:rsidRDefault="004643C1" w:rsidP="004643C1">
      <w:pPr>
        <w:numPr>
          <w:ilvl w:val="0"/>
          <w:numId w:val="17"/>
        </w:numPr>
        <w:spacing w:before="0" w:line="240" w:lineRule="auto"/>
        <w:rPr>
          <w:rFonts w:ascii="Arial" w:hAnsi="Arial" w:cs="Arial"/>
          <w:color w:val="000000"/>
          <w:szCs w:val="22"/>
          <w:lang w:val="en-US" w:eastAsia="zh-CN"/>
        </w:rPr>
      </w:pPr>
      <w:r w:rsidRPr="000B69C9">
        <w:rPr>
          <w:rFonts w:ascii="Arial" w:hAnsi="Arial" w:cs="Arial"/>
          <w:color w:val="000000"/>
          <w:szCs w:val="22"/>
          <w:lang w:eastAsia="zh-CN"/>
        </w:rPr>
        <w:t>Prepare high-level pro</w:t>
      </w:r>
      <w:r>
        <w:rPr>
          <w:rFonts w:ascii="Arial" w:hAnsi="Arial" w:cs="Arial"/>
          <w:color w:val="000000"/>
          <w:szCs w:val="22"/>
          <w:lang w:eastAsia="zh-CN"/>
        </w:rPr>
        <w:t>gram</w:t>
      </w:r>
      <w:r w:rsidRPr="000B69C9">
        <w:rPr>
          <w:rFonts w:ascii="Arial" w:hAnsi="Arial" w:cs="Arial"/>
          <w:color w:val="000000"/>
          <w:szCs w:val="22"/>
          <w:lang w:eastAsia="zh-CN"/>
        </w:rPr>
        <w:t xml:space="preserve"> documentation</w:t>
      </w:r>
      <w:r>
        <w:rPr>
          <w:rFonts w:ascii="Arial" w:hAnsi="Arial" w:cs="Arial"/>
          <w:color w:val="000000"/>
          <w:szCs w:val="22"/>
          <w:lang w:eastAsia="zh-CN"/>
        </w:rPr>
        <w:t>,</w:t>
      </w:r>
      <w:r w:rsidRPr="000B69C9">
        <w:rPr>
          <w:rFonts w:ascii="Arial" w:hAnsi="Arial" w:cs="Arial"/>
          <w:color w:val="000000"/>
          <w:szCs w:val="22"/>
          <w:lang w:eastAsia="zh-CN"/>
        </w:rPr>
        <w:t xml:space="preserve"> including briefings to senior staff on complex issues, project plans, stakeholder and communication plans, assessment procedures and evaluation reports</w:t>
      </w:r>
      <w:r>
        <w:rPr>
          <w:rFonts w:ascii="Arial" w:hAnsi="Arial" w:cs="Arial"/>
          <w:color w:val="000000"/>
          <w:szCs w:val="22"/>
          <w:lang w:eastAsia="zh-CN"/>
        </w:rPr>
        <w:t>.</w:t>
      </w:r>
    </w:p>
    <w:p w14:paraId="46CF75A7" w14:textId="12B2526B" w:rsidR="004643C1" w:rsidRPr="00820CB7" w:rsidRDefault="004643C1" w:rsidP="004643C1">
      <w:pPr>
        <w:numPr>
          <w:ilvl w:val="0"/>
          <w:numId w:val="17"/>
        </w:numPr>
        <w:spacing w:before="0" w:line="240" w:lineRule="auto"/>
        <w:rPr>
          <w:rFonts w:ascii="Arial" w:hAnsi="Arial" w:cs="Arial"/>
          <w:color w:val="000000"/>
          <w:szCs w:val="22"/>
          <w:lang w:val="en-US" w:eastAsia="zh-CN"/>
        </w:rPr>
      </w:pPr>
      <w:r>
        <w:rPr>
          <w:rFonts w:ascii="Arial" w:hAnsi="Arial" w:cs="Arial"/>
          <w:color w:val="000000"/>
          <w:szCs w:val="22"/>
          <w:lang w:val="en-US" w:eastAsia="zh-CN"/>
        </w:rPr>
        <w:t xml:space="preserve">Contribute to </w:t>
      </w:r>
      <w:r w:rsidRPr="00820CB7">
        <w:rPr>
          <w:rFonts w:ascii="Arial" w:hAnsi="Arial" w:cs="Arial"/>
          <w:color w:val="000000"/>
          <w:szCs w:val="22"/>
          <w:lang w:val="en-US" w:eastAsia="zh-CN"/>
        </w:rPr>
        <w:t xml:space="preserve">strategic engagement initiatives with internal and external stakeholders, including by </w:t>
      </w:r>
      <w:r>
        <w:rPr>
          <w:rFonts w:ascii="Arial" w:hAnsi="Arial" w:cs="Arial"/>
          <w:color w:val="000000"/>
          <w:szCs w:val="22"/>
          <w:lang w:val="en-US" w:eastAsia="zh-CN"/>
        </w:rPr>
        <w:t>supporting</w:t>
      </w:r>
      <w:r w:rsidRPr="00820CB7">
        <w:rPr>
          <w:rFonts w:ascii="Arial" w:hAnsi="Arial" w:cs="Arial"/>
          <w:color w:val="000000"/>
          <w:szCs w:val="22"/>
          <w:lang w:val="en-US" w:eastAsia="zh-CN"/>
        </w:rPr>
        <w:t xml:space="preserve"> cross-government committees, panels and senior level working groups and facilitating key meetings and workshops to </w:t>
      </w:r>
      <w:r>
        <w:rPr>
          <w:rFonts w:ascii="Arial" w:hAnsi="Arial" w:cs="Arial"/>
          <w:color w:val="000000"/>
          <w:szCs w:val="22"/>
          <w:lang w:val="en-US" w:eastAsia="zh-CN"/>
        </w:rPr>
        <w:t>support the delivery of priority programs</w:t>
      </w:r>
      <w:r w:rsidRPr="00820CB7">
        <w:rPr>
          <w:rFonts w:ascii="Arial" w:hAnsi="Arial" w:cs="Arial"/>
          <w:color w:val="000000"/>
          <w:szCs w:val="22"/>
          <w:lang w:val="en-US" w:eastAsia="zh-CN"/>
        </w:rPr>
        <w:t>.</w:t>
      </w:r>
    </w:p>
    <w:p w14:paraId="65842199" w14:textId="436CC84A" w:rsidR="004643C1" w:rsidRPr="00F352A4" w:rsidRDefault="004643C1" w:rsidP="004643C1">
      <w:pPr>
        <w:numPr>
          <w:ilvl w:val="0"/>
          <w:numId w:val="17"/>
        </w:numPr>
        <w:spacing w:before="0" w:line="240" w:lineRule="auto"/>
        <w:ind w:left="714" w:hanging="357"/>
        <w:rPr>
          <w:rFonts w:ascii="Arial" w:hAnsi="Arial" w:cs="Arial"/>
          <w:color w:val="000000"/>
          <w:szCs w:val="22"/>
          <w:lang w:val="en-US" w:eastAsia="zh-CN"/>
        </w:rPr>
      </w:pPr>
      <w:r w:rsidRPr="000B69C9">
        <w:rPr>
          <w:rFonts w:ascii="Arial" w:hAnsi="Arial" w:cs="Arial"/>
          <w:color w:val="000000"/>
          <w:szCs w:val="22"/>
          <w:lang w:eastAsia="zh-CN"/>
        </w:rPr>
        <w:t xml:space="preserve">Work flexibly and collaboratively across the </w:t>
      </w:r>
      <w:r w:rsidR="002D2FFC">
        <w:rPr>
          <w:rFonts w:ascii="Arial" w:hAnsi="Arial" w:cs="Arial"/>
          <w:color w:val="000000"/>
          <w:szCs w:val="22"/>
          <w:lang w:eastAsia="zh-CN"/>
        </w:rPr>
        <w:t>branch</w:t>
      </w:r>
      <w:r w:rsidRPr="000B69C9">
        <w:rPr>
          <w:rFonts w:ascii="Arial" w:hAnsi="Arial" w:cs="Arial"/>
          <w:color w:val="000000"/>
          <w:szCs w:val="22"/>
          <w:lang w:eastAsia="zh-CN"/>
        </w:rPr>
        <w:t xml:space="preserve"> to deliver </w:t>
      </w:r>
      <w:r>
        <w:rPr>
          <w:rFonts w:ascii="Arial" w:hAnsi="Arial" w:cs="Arial"/>
          <w:color w:val="000000"/>
          <w:szCs w:val="22"/>
          <w:lang w:eastAsia="zh-CN"/>
        </w:rPr>
        <w:t>team</w:t>
      </w:r>
      <w:r w:rsidRPr="000B69C9">
        <w:rPr>
          <w:rFonts w:ascii="Arial" w:hAnsi="Arial" w:cs="Arial"/>
          <w:color w:val="000000"/>
          <w:szCs w:val="22"/>
          <w:lang w:eastAsia="zh-CN"/>
        </w:rPr>
        <w:t>, group, and DEECA priorities and initiatives as required.</w:t>
      </w:r>
    </w:p>
    <w:p w14:paraId="1909C4F3" w14:textId="77777777" w:rsidR="004643C1" w:rsidRPr="001B4101" w:rsidRDefault="004643C1" w:rsidP="004643C1">
      <w:pPr>
        <w:numPr>
          <w:ilvl w:val="0"/>
          <w:numId w:val="17"/>
        </w:numPr>
        <w:spacing w:before="0" w:line="240" w:lineRule="auto"/>
        <w:ind w:left="714" w:hanging="357"/>
        <w:rPr>
          <w:rFonts w:ascii="Arial" w:hAnsi="Arial" w:cs="Arial"/>
          <w:color w:val="000000"/>
          <w:lang w:eastAsia="zh-CN"/>
        </w:rPr>
      </w:pPr>
      <w:r w:rsidRPr="06504266">
        <w:rPr>
          <w:rFonts w:ascii="Arial" w:hAnsi="Arial" w:cs="Arial"/>
          <w:color w:val="000000"/>
          <w:lang w:val="en-US" w:eastAsia="zh-CN"/>
        </w:rPr>
        <w:t>To practice cultural safety by creating environments, relationships and systems free from racism and discrimination so that people can feel safe, valued and able to participate</w:t>
      </w:r>
      <w:r w:rsidRPr="06504266">
        <w:rPr>
          <w:rFonts w:ascii="Arial" w:hAnsi="Arial" w:cs="Arial"/>
          <w:color w:val="000000"/>
          <w:lang w:eastAsia="zh-CN"/>
        </w:rPr>
        <w:t>​.</w:t>
      </w:r>
    </w:p>
    <w:p w14:paraId="1AEE2617" w14:textId="1DAD333D" w:rsidR="0011218C" w:rsidRDefault="0011218C" w:rsidP="004643C1">
      <w:pPr>
        <w:spacing w:before="0" w:after="0" w:line="240" w:lineRule="auto"/>
        <w:ind w:left="360"/>
        <w:rPr>
          <w:rFonts w:ascii="Arial" w:hAnsi="Arial" w:cs="Arial"/>
          <w:lang w:eastAsia="zh-CN"/>
        </w:rPr>
      </w:pPr>
      <w:r>
        <w:rPr>
          <w:rFonts w:ascii="Arial" w:hAnsi="Arial" w:cs="Arial"/>
          <w:lang w:eastAsia="zh-CN"/>
        </w:rPr>
        <w:br w:type="page"/>
      </w:r>
    </w:p>
    <w:p w14:paraId="18937185" w14:textId="77777777" w:rsidR="004643C1" w:rsidRPr="00495B3B" w:rsidRDefault="004643C1" w:rsidP="004643C1">
      <w:pPr>
        <w:spacing w:before="0" w:after="0" w:line="240" w:lineRule="auto"/>
        <w:ind w:left="360"/>
        <w:rPr>
          <w:rFonts w:ascii="Arial" w:hAnsi="Arial" w:cs="Arial"/>
          <w:lang w:eastAsia="zh-CN"/>
        </w:rPr>
      </w:pPr>
    </w:p>
    <w:p w14:paraId="3D3807B0" w14:textId="77777777" w:rsidR="004643C1" w:rsidRPr="00495B3B" w:rsidRDefault="004643C1" w:rsidP="004643C1">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643C1" w:rsidRPr="00495B3B" w:rsidRDefault="004643C1" w:rsidP="004643C1">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643C1" w:rsidRPr="00495B3B" w:rsidRDefault="004643C1" w:rsidP="004643C1">
      <w:pPr>
        <w:spacing w:before="160"/>
        <w:rPr>
          <w:rFonts w:ascii="Arial" w:hAnsi="Arial" w:cs="Arial"/>
          <w:b/>
          <w:color w:val="363534"/>
          <w:szCs w:val="22"/>
        </w:rPr>
      </w:pPr>
      <w:bookmarkStart w:id="2" w:name="_Hlk102550785"/>
      <w:r w:rsidRPr="00495B3B">
        <w:rPr>
          <w:rFonts w:ascii="Arial" w:hAnsi="Arial" w:cs="Arial"/>
          <w:b/>
          <w:color w:val="363534"/>
          <w:szCs w:val="22"/>
        </w:rPr>
        <w:t>Specialist/Technical Expertise/Qualifications</w:t>
      </w:r>
    </w:p>
    <w:p w14:paraId="48451ED1" w14:textId="1302DB83" w:rsidR="004643C1" w:rsidRDefault="004643C1" w:rsidP="004643C1">
      <w:pPr>
        <w:numPr>
          <w:ilvl w:val="0"/>
          <w:numId w:val="19"/>
        </w:numPr>
        <w:spacing w:before="0"/>
        <w:rPr>
          <w:rFonts w:ascii="Arial" w:hAnsi="Arial" w:cs="Arial"/>
          <w:color w:val="000000"/>
          <w:lang w:eastAsia="zh-CN"/>
        </w:rPr>
      </w:pPr>
      <w:r w:rsidRPr="00CA7BCC">
        <w:rPr>
          <w:rFonts w:ascii="Arial" w:hAnsi="Arial" w:cs="Arial"/>
          <w:color w:val="000000"/>
          <w:lang w:val="en-US" w:eastAsia="zh-CN"/>
        </w:rPr>
        <w:t xml:space="preserve">Experience in the management </w:t>
      </w:r>
      <w:r w:rsidR="00446ECD">
        <w:rPr>
          <w:rFonts w:ascii="Arial" w:hAnsi="Arial" w:cs="Arial"/>
          <w:color w:val="000000"/>
          <w:lang w:val="en-US" w:eastAsia="zh-CN"/>
        </w:rPr>
        <w:t xml:space="preserve">and reporting </w:t>
      </w:r>
      <w:r w:rsidRPr="00CA7BCC">
        <w:rPr>
          <w:rFonts w:ascii="Arial" w:hAnsi="Arial" w:cs="Arial"/>
          <w:color w:val="000000"/>
          <w:lang w:val="en-US" w:eastAsia="zh-CN"/>
        </w:rPr>
        <w:t xml:space="preserve">of funding </w:t>
      </w:r>
      <w:r w:rsidR="00E21DA4">
        <w:rPr>
          <w:rFonts w:ascii="Arial" w:hAnsi="Arial" w:cs="Arial"/>
          <w:color w:val="000000"/>
          <w:lang w:val="en-US" w:eastAsia="zh-CN"/>
        </w:rPr>
        <w:t xml:space="preserve">or grant </w:t>
      </w:r>
      <w:r w:rsidRPr="00CA7BCC">
        <w:rPr>
          <w:rFonts w:ascii="Arial" w:hAnsi="Arial" w:cs="Arial"/>
          <w:color w:val="000000"/>
          <w:lang w:val="en-US" w:eastAsia="zh-CN"/>
        </w:rPr>
        <w:t>programs is desirable.</w:t>
      </w:r>
      <w:r w:rsidRPr="00CA7BCC">
        <w:rPr>
          <w:rFonts w:ascii="Arial" w:hAnsi="Arial" w:cs="Arial"/>
          <w:color w:val="000000"/>
          <w:lang w:eastAsia="zh-CN"/>
        </w:rPr>
        <w:t>​</w:t>
      </w:r>
    </w:p>
    <w:p w14:paraId="7DF8B1DA" w14:textId="122AEE88" w:rsidR="0011218C" w:rsidRPr="0011218C" w:rsidRDefault="0011218C" w:rsidP="0011218C">
      <w:pPr>
        <w:pStyle w:val="ListParagraph"/>
        <w:numPr>
          <w:ilvl w:val="0"/>
          <w:numId w:val="19"/>
        </w:numPr>
        <w:rPr>
          <w:rFonts w:ascii="Arial" w:hAnsi="Arial" w:cs="Arial"/>
          <w:color w:val="000000"/>
          <w:lang w:eastAsia="zh-CN"/>
        </w:rPr>
      </w:pPr>
      <w:r w:rsidRPr="0011218C">
        <w:rPr>
          <w:rFonts w:ascii="Arial" w:hAnsi="Arial" w:cs="Arial"/>
          <w:color w:val="000000"/>
          <w:lang w:eastAsia="zh-CN"/>
        </w:rPr>
        <w:t>Tertiary qualification(s) in a relevant field are desired.</w:t>
      </w:r>
    </w:p>
    <w:p w14:paraId="62DD3F46" w14:textId="3D4E7ACC" w:rsidR="004643C1" w:rsidRPr="00495B3B" w:rsidRDefault="004643C1" w:rsidP="004643C1">
      <w:pPr>
        <w:spacing w:before="160"/>
        <w:rPr>
          <w:rFonts w:ascii="Arial" w:hAnsi="Arial" w:cs="Arial"/>
          <w:b/>
          <w:color w:val="363534"/>
        </w:rPr>
      </w:pPr>
      <w:r w:rsidRPr="00495B3B">
        <w:rPr>
          <w:rFonts w:ascii="Arial" w:hAnsi="Arial" w:cs="Arial"/>
          <w:b/>
          <w:color w:val="363534"/>
        </w:rPr>
        <w:t>Capabilities</w:t>
      </w:r>
    </w:p>
    <w:p w14:paraId="7541D82C" w14:textId="77777777" w:rsidR="004643C1" w:rsidRPr="003D3BAE" w:rsidRDefault="004643C1" w:rsidP="004643C1">
      <w:pPr>
        <w:keepNext/>
        <w:numPr>
          <w:ilvl w:val="0"/>
          <w:numId w:val="20"/>
        </w:numPr>
        <w:spacing w:before="0" w:line="240" w:lineRule="auto"/>
        <w:rPr>
          <w:rFonts w:ascii="Arial" w:hAnsi="Arial" w:cs="Arial"/>
          <w:color w:val="000000"/>
          <w:lang w:val="en-US" w:eastAsia="zh-CN"/>
        </w:rPr>
      </w:pPr>
      <w:r w:rsidRPr="003D3BAE">
        <w:rPr>
          <w:rFonts w:ascii="Arial" w:hAnsi="Arial" w:cs="Arial"/>
          <w:b/>
          <w:bCs/>
          <w:color w:val="000000"/>
          <w:lang w:eastAsia="zh-CN"/>
        </w:rPr>
        <w:t>Communicate with Impact:</w:t>
      </w:r>
      <w:r w:rsidRPr="003D3BAE">
        <w:rPr>
          <w:rFonts w:ascii="Arial" w:hAnsi="Arial" w:cs="Arial"/>
          <w:color w:val="000000"/>
          <w:lang w:eastAsia="zh-CN"/>
        </w:rPr>
        <w:t xml:space="preserve"> Prepares and delivers logical sequential and succinct presentations; Uses clear &amp; concise language; Uses media appropriate to the audience and presents information to develop the understanding of the topic.</w:t>
      </w:r>
      <w:r w:rsidRPr="003D3BAE">
        <w:rPr>
          <w:rFonts w:ascii="Arial" w:hAnsi="Arial" w:cs="Arial"/>
          <w:color w:val="000000"/>
          <w:lang w:val="en-US" w:eastAsia="zh-CN"/>
        </w:rPr>
        <w:t>​</w:t>
      </w:r>
    </w:p>
    <w:p w14:paraId="7A0F0CE3" w14:textId="77777777" w:rsidR="004643C1" w:rsidRPr="003D3BAE" w:rsidRDefault="004643C1" w:rsidP="004643C1">
      <w:pPr>
        <w:keepNext/>
        <w:numPr>
          <w:ilvl w:val="0"/>
          <w:numId w:val="20"/>
        </w:numPr>
        <w:spacing w:before="0" w:line="240" w:lineRule="auto"/>
        <w:rPr>
          <w:rFonts w:ascii="Arial" w:hAnsi="Arial" w:cs="Arial"/>
          <w:color w:val="000000"/>
          <w:lang w:val="en-US" w:eastAsia="zh-CN"/>
        </w:rPr>
      </w:pPr>
      <w:r w:rsidRPr="003D3BAE">
        <w:rPr>
          <w:rFonts w:ascii="Arial" w:hAnsi="Arial" w:cs="Arial"/>
          <w:b/>
          <w:bCs/>
          <w:color w:val="000000"/>
          <w:lang w:eastAsia="zh-CN"/>
        </w:rPr>
        <w:t>Stakeholder Management:</w:t>
      </w:r>
      <w:r w:rsidRPr="003D3BAE">
        <w:rPr>
          <w:rFonts w:ascii="Arial" w:hAnsi="Arial" w:cs="Arial"/>
          <w:color w:val="000000"/>
          <w:lang w:eastAsia="zh-CN"/>
        </w:rPr>
        <w:t xml:space="preserve"> Takes steps to add value for the client or stakeholder; Links people with other areas as appropriate; Monitors client and stakeholder satisfaction; Constructively deals with stakeholder issues.</w:t>
      </w:r>
      <w:r w:rsidRPr="003D3BAE">
        <w:rPr>
          <w:rFonts w:ascii="Arial" w:hAnsi="Arial" w:cs="Arial"/>
          <w:color w:val="000000"/>
          <w:lang w:val="en-US" w:eastAsia="zh-CN"/>
        </w:rPr>
        <w:t>​</w:t>
      </w:r>
    </w:p>
    <w:p w14:paraId="06A4759B" w14:textId="77777777" w:rsidR="009505AA" w:rsidRPr="009505AA" w:rsidRDefault="009505AA" w:rsidP="009505AA">
      <w:pPr>
        <w:pStyle w:val="ListParagraph"/>
        <w:numPr>
          <w:ilvl w:val="0"/>
          <w:numId w:val="20"/>
        </w:numPr>
        <w:rPr>
          <w:rFonts w:ascii="Arial" w:hAnsi="Arial" w:cs="Arial"/>
          <w:color w:val="000000"/>
          <w:lang w:eastAsia="zh-CN"/>
        </w:rPr>
      </w:pPr>
      <w:r w:rsidRPr="009505AA">
        <w:rPr>
          <w:rFonts w:ascii="Arial" w:hAnsi="Arial" w:cs="Arial"/>
          <w:b/>
          <w:bCs/>
          <w:color w:val="000000"/>
          <w:lang w:eastAsia="zh-CN"/>
        </w:rPr>
        <w:t xml:space="preserve">Critical Thinking and Problem Solving: </w:t>
      </w:r>
      <w:r w:rsidRPr="009505AA">
        <w:rPr>
          <w:rFonts w:ascii="Arial" w:hAnsi="Arial" w:cs="Arial"/>
          <w:color w:val="000000"/>
          <w:lang w:eastAsia="zh-CN"/>
        </w:rPr>
        <w:t>Seeks resolution of problems through policy or process guidelines; Otherwise seeks guidance by providing information and ideas relevant towards resolution of problem. Understands concepts enabling improvements in critical thinking and problem solving</w:t>
      </w:r>
    </w:p>
    <w:p w14:paraId="5A545F51" w14:textId="77777777" w:rsidR="004643C1" w:rsidRPr="003D3BAE" w:rsidRDefault="004643C1" w:rsidP="004643C1">
      <w:pPr>
        <w:keepNext/>
        <w:numPr>
          <w:ilvl w:val="0"/>
          <w:numId w:val="20"/>
        </w:numPr>
        <w:spacing w:before="0" w:line="240" w:lineRule="auto"/>
        <w:rPr>
          <w:rFonts w:ascii="Arial" w:hAnsi="Arial" w:cs="Arial"/>
          <w:color w:val="000000"/>
          <w:lang w:val="en-US" w:eastAsia="zh-CN"/>
        </w:rPr>
      </w:pPr>
      <w:r w:rsidRPr="003D3BAE">
        <w:rPr>
          <w:rFonts w:ascii="Arial" w:hAnsi="Arial" w:cs="Arial"/>
          <w:b/>
          <w:bCs/>
          <w:color w:val="000000"/>
          <w:lang w:eastAsia="zh-CN"/>
        </w:rPr>
        <w:t>Working Collaboratively:</w:t>
      </w:r>
      <w:r w:rsidRPr="003D3BAE">
        <w:rPr>
          <w:rFonts w:ascii="Arial" w:hAnsi="Arial" w:cs="Arial"/>
          <w:color w:val="000000"/>
          <w:lang w:eastAsia="zh-CN"/>
        </w:rPr>
        <w:t xml:space="preserve"> Build a supportive and cooperative team environment; Engages other teams to share information in order to understand or respond to issues; Support others in challenging situations.</w:t>
      </w:r>
      <w:r w:rsidRPr="003D3BAE">
        <w:rPr>
          <w:rFonts w:ascii="Arial" w:hAnsi="Arial" w:cs="Arial"/>
          <w:color w:val="000000"/>
          <w:lang w:val="en-US" w:eastAsia="zh-CN"/>
        </w:rPr>
        <w:t>​</w:t>
      </w:r>
    </w:p>
    <w:p w14:paraId="61CC39B4" w14:textId="77777777" w:rsidR="004643C1" w:rsidRPr="00495B3B" w:rsidRDefault="004643C1" w:rsidP="004643C1">
      <w:pPr>
        <w:keepNext/>
        <w:spacing w:before="0" w:after="0" w:line="240" w:lineRule="auto"/>
        <w:rPr>
          <w:rFonts w:ascii="Arial" w:hAnsi="Arial" w:cs="Arial"/>
          <w:bCs/>
          <w:color w:val="442D97"/>
          <w:sz w:val="28"/>
          <w:szCs w:val="28"/>
          <w:lang w:eastAsia="zh-CN"/>
        </w:rPr>
      </w:pPr>
    </w:p>
    <w:p w14:paraId="72CE8D2C" w14:textId="77777777" w:rsidR="004643C1" w:rsidRPr="00495B3B" w:rsidRDefault="004643C1" w:rsidP="004643C1">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643C1" w:rsidRPr="00495B3B" w14:paraId="4CAC28AC"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25A43333" w14:textId="77777777" w:rsidR="004643C1" w:rsidRPr="00495B3B" w:rsidRDefault="004643C1">
            <w:pPr>
              <w:rPr>
                <w:rFonts w:cs="Arial"/>
                <w:color w:val="1A1A1A"/>
                <w:sz w:val="20"/>
              </w:rPr>
            </w:pPr>
            <w:r w:rsidRPr="00495B3B">
              <w:rPr>
                <w:rFonts w:cs="Arial"/>
                <w:color w:val="1A1A1A"/>
                <w:sz w:val="20"/>
              </w:rPr>
              <w:t>Financial Delegation Value</w:t>
            </w:r>
          </w:p>
        </w:tc>
        <w:tc>
          <w:tcPr>
            <w:tcW w:w="6803" w:type="dxa"/>
            <w:shd w:val="clear" w:color="auto" w:fill="auto"/>
          </w:tcPr>
          <w:p w14:paraId="274CE9A5" w14:textId="77777777" w:rsidR="004643C1" w:rsidRPr="00495B3B" w:rsidRDefault="004643C1">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Pr>
                <w:rFonts w:cs="Arial"/>
                <w:color w:val="1A1A1A"/>
                <w:sz w:val="20"/>
              </w:rPr>
              <w:t xml:space="preserve">0 </w:t>
            </w:r>
            <w:r w:rsidRPr="00495B3B">
              <w:rPr>
                <w:rFonts w:cs="Arial"/>
                <w:color w:val="1A1A1A"/>
                <w:sz w:val="20"/>
              </w:rPr>
              <w:t>A declaration of Private Interests will be required for positions with financial delegations of &gt;$20,000</w:t>
            </w:r>
          </w:p>
        </w:tc>
      </w:tr>
      <w:tr w:rsidR="004643C1" w:rsidRPr="00495B3B" w14:paraId="1841B292"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03A11E23" w14:textId="77777777" w:rsidR="004643C1" w:rsidRPr="00495B3B" w:rsidRDefault="004643C1">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570DDB69" w14:textId="77777777" w:rsidR="004643C1" w:rsidRPr="00495B3B" w:rsidRDefault="004643C1">
            <w:pPr>
              <w:rPr>
                <w:rFonts w:ascii="Arial" w:hAnsi="Arial" w:cs="Arial"/>
                <w:color w:val="1A1A1A"/>
                <w:sz w:val="20"/>
              </w:rPr>
            </w:pPr>
          </w:p>
        </w:tc>
        <w:tc>
          <w:tcPr>
            <w:tcW w:w="6803" w:type="dxa"/>
            <w:shd w:val="clear" w:color="auto" w:fill="auto"/>
          </w:tcPr>
          <w:p w14:paraId="49A73BE9" w14:textId="77777777" w:rsidR="004643C1" w:rsidRPr="00495B3B" w:rsidRDefault="004643C1">
            <w:pPr>
              <w:cnfStyle w:val="000000000000" w:firstRow="0" w:lastRow="0" w:firstColumn="0" w:lastColumn="0" w:oddVBand="0" w:evenVBand="0" w:oddHBand="0" w:evenHBand="0" w:firstRowFirstColumn="0" w:firstRowLastColumn="0" w:lastRowFirstColumn="0" w:lastRowLastColumn="0"/>
              <w:rPr>
                <w:rFonts w:ascii="Arial" w:hAnsi="Arial" w:cs="Arial"/>
                <w:sz w:val="20"/>
              </w:rPr>
            </w:pPr>
          </w:p>
          <w:p w14:paraId="2FB241A5" w14:textId="77777777" w:rsidR="004643C1" w:rsidRPr="00495B3B" w:rsidRDefault="004643C1" w:rsidP="004643C1">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648D3546" w14:textId="77777777" w:rsidR="004643C1" w:rsidRPr="00495B3B" w:rsidRDefault="004643C1">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643C1" w:rsidRPr="00495B3B" w14:paraId="32995E4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B6C5359" w14:textId="77777777" w:rsidR="004643C1" w:rsidRPr="00495B3B" w:rsidRDefault="004643C1">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5C63BAB" w14:textId="77777777" w:rsidR="004643C1" w:rsidRPr="00495B3B" w:rsidRDefault="004643C1">
            <w:pPr>
              <w:rPr>
                <w:rFonts w:ascii="Arial" w:hAnsi="Arial" w:cs="Arial"/>
                <w:color w:val="1A1A1A"/>
                <w:sz w:val="20"/>
              </w:rPr>
            </w:pPr>
          </w:p>
          <w:p w14:paraId="50EC141E" w14:textId="77777777" w:rsidR="004643C1" w:rsidRPr="00495B3B" w:rsidRDefault="004643C1">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0BCCACA0" w14:textId="77777777" w:rsidR="004643C1" w:rsidRPr="00495B3B" w:rsidRDefault="004643C1">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60734EA" w14:textId="77777777" w:rsidR="004643C1" w:rsidRPr="00495B3B" w:rsidRDefault="004643C1">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1D85D717" w14:textId="77777777" w:rsidR="004643C1" w:rsidRPr="00495B3B" w:rsidRDefault="004643C1">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643C1" w:rsidRPr="00495B3B" w14:paraId="7EFB69B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C2AA3A" w14:textId="77777777" w:rsidR="004643C1" w:rsidRPr="00495B3B" w:rsidRDefault="004643C1">
            <w:pPr>
              <w:spacing w:before="120" w:after="120"/>
              <w:rPr>
                <w:rFonts w:ascii="Arial" w:hAnsi="Arial"/>
                <w:color w:val="1A1A1A"/>
                <w:sz w:val="20"/>
              </w:rPr>
            </w:pPr>
            <w:r w:rsidRPr="00495B3B">
              <w:rPr>
                <w:rFonts w:ascii="Arial" w:hAnsi="Arial"/>
                <w:color w:val="1A1A1A"/>
                <w:sz w:val="20"/>
              </w:rPr>
              <w:t>Employment terms and conditions</w:t>
            </w:r>
          </w:p>
          <w:p w14:paraId="07094426" w14:textId="77777777" w:rsidR="004643C1" w:rsidRPr="00495B3B" w:rsidRDefault="004643C1">
            <w:pPr>
              <w:spacing w:before="120" w:after="120"/>
              <w:rPr>
                <w:rFonts w:ascii="Arial" w:hAnsi="Arial"/>
                <w:color w:val="1A1A1A"/>
                <w:sz w:val="20"/>
              </w:rPr>
            </w:pPr>
          </w:p>
        </w:tc>
        <w:tc>
          <w:tcPr>
            <w:tcW w:w="6803" w:type="dxa"/>
            <w:shd w:val="clear" w:color="auto" w:fill="auto"/>
          </w:tcPr>
          <w:p w14:paraId="09880773" w14:textId="77777777" w:rsidR="004643C1" w:rsidRPr="00495B3B" w:rsidRDefault="004643C1">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42928F9C" w14:textId="77777777" w:rsidR="004643C1" w:rsidRPr="00495B3B" w:rsidRDefault="004643C1">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0B9C1C6E" w14:textId="77777777" w:rsidR="004643C1" w:rsidRPr="00495B3B" w:rsidRDefault="004643C1">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643C1" w:rsidRPr="00495B3B" w14:paraId="43C83B6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0E14B0A9" w14:textId="77777777" w:rsidR="004643C1" w:rsidRPr="00495B3B" w:rsidRDefault="004643C1">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4ACA0901" w14:textId="77777777" w:rsidR="004643C1" w:rsidRPr="00495B3B" w:rsidRDefault="004643C1">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F24748A" w14:textId="77777777" w:rsidR="004643C1" w:rsidRPr="00495B3B" w:rsidRDefault="004643C1" w:rsidP="004643C1">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0EE1707" w14:textId="77777777" w:rsidR="004643C1" w:rsidRPr="00454423" w:rsidRDefault="004643C1" w:rsidP="004643C1">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68F62B33" w14:textId="77777777" w:rsidR="004643C1" w:rsidRPr="005763CD" w:rsidRDefault="004643C1" w:rsidP="004643C1">
      <w:pPr>
        <w:spacing w:before="0" w:after="0"/>
        <w:rPr>
          <w:rFonts w:ascii="Arial" w:hAnsi="Arial" w:cs="Arial"/>
        </w:rPr>
      </w:pPr>
      <w:r w:rsidRPr="005763CD">
        <w:rPr>
          <w:rFonts w:ascii="Arial" w:hAnsi="Arial" w:cs="Arial"/>
        </w:rPr>
        <w:t xml:space="preserve">Our challenge is to maintain Victoria’s liveability, with a population expected to almost double by 2050, while responding to climate change and protecting our natural environment, infrastructure and heritage for future </w:t>
      </w:r>
      <w:r w:rsidRPr="005763CD">
        <w:rPr>
          <w:rFonts w:ascii="Arial" w:hAnsi="Arial" w:cs="Arial"/>
        </w:rPr>
        <w:lastRenderedPageBreak/>
        <w:t>generations. We take a community-centred approach and involve communities and key stakeholders in decisions and policies that affect them and we collaborate across our portfolios to design and deliver services and programs.</w:t>
      </w:r>
    </w:p>
    <w:p w14:paraId="64E4B838" w14:textId="77777777" w:rsidR="004643C1" w:rsidRPr="005763CD" w:rsidRDefault="004643C1" w:rsidP="004643C1">
      <w:pPr>
        <w:spacing w:before="0" w:after="0"/>
        <w:rPr>
          <w:rFonts w:ascii="Arial" w:hAnsi="Arial" w:cs="Arial"/>
        </w:rPr>
      </w:pPr>
    </w:p>
    <w:p w14:paraId="357C32F5" w14:textId="397222A8" w:rsidR="004643C1" w:rsidRPr="005763CD" w:rsidRDefault="004643C1" w:rsidP="004643C1">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78BBA915" w14:textId="77777777" w:rsidR="004643C1" w:rsidRPr="00495B3B" w:rsidRDefault="004643C1" w:rsidP="004643C1">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8F5187C" w14:textId="77777777" w:rsidR="004643C1" w:rsidRPr="002775A7" w:rsidRDefault="004643C1" w:rsidP="004643C1">
      <w:pPr>
        <w:spacing w:before="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DB9187F" w14:textId="77777777" w:rsidR="004643C1" w:rsidRPr="00AC1638" w:rsidRDefault="004643C1" w:rsidP="004643C1">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40EDBCF8" w14:textId="77777777" w:rsidR="004643C1" w:rsidRPr="00AC1638" w:rsidRDefault="004643C1" w:rsidP="004643C1">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223B075" w14:textId="77777777" w:rsidR="004643C1" w:rsidRPr="00495B3B" w:rsidRDefault="004643C1" w:rsidP="004643C1">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541A2" w14:textId="77777777" w:rsidR="004643C1" w:rsidRDefault="004643C1" w:rsidP="004643C1">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3CEDB01B" w14:textId="77777777" w:rsidR="004643C1" w:rsidRPr="00495B3B" w:rsidRDefault="004643C1" w:rsidP="004643C1">
      <w:pPr>
        <w:spacing w:line="240" w:lineRule="auto"/>
        <w:contextualSpacing/>
        <w:outlineLvl w:val="1"/>
        <w:rPr>
          <w:rFonts w:ascii="Arial" w:hAnsi="Arial" w:cs="Arial"/>
          <w:color w:val="363534"/>
        </w:rPr>
      </w:pPr>
    </w:p>
    <w:p w14:paraId="0C23C87C" w14:textId="77777777" w:rsidR="004643C1" w:rsidRPr="00495B3B" w:rsidRDefault="004643C1" w:rsidP="004643C1">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4E1C3341" w:rsidR="004643C1" w:rsidRPr="00495B3B" w:rsidRDefault="004643C1" w:rsidP="004643C1">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49D99F9" w14:textId="77777777" w:rsidR="004643C1" w:rsidRPr="00495B3B" w:rsidRDefault="004643C1" w:rsidP="004643C1">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D28BF25" w14:textId="77777777" w:rsidR="004643C1" w:rsidRPr="00495B3B" w:rsidRDefault="004643C1" w:rsidP="004643C1">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4643C1" w:rsidRPr="00495B3B" w:rsidRDefault="004643C1" w:rsidP="004643C1">
      <w:pPr>
        <w:rPr>
          <w:rFonts w:ascii="Arial" w:hAnsi="Arial" w:cs="Arial"/>
          <w:b/>
          <w:bCs/>
          <w:color w:val="363534"/>
        </w:rPr>
      </w:pPr>
      <w:r w:rsidRPr="00495B3B">
        <w:rPr>
          <w:rFonts w:ascii="Arial" w:hAnsi="Arial" w:cs="Arial"/>
          <w:b/>
          <w:bCs/>
          <w:color w:val="363534"/>
        </w:rPr>
        <w:t>Aboriginal Cultural Safety</w:t>
      </w:r>
    </w:p>
    <w:p w14:paraId="793507C3" w14:textId="64EA3511" w:rsidR="004643C1" w:rsidRPr="00495B3B" w:rsidRDefault="004643C1" w:rsidP="004643C1">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00220147">
          <w:rPr>
            <w:rStyle w:val="Hyperlink"/>
            <w:rFonts w:ascii="Arial" w:hAnsi="Arial" w:cs="Arial"/>
          </w:rPr>
          <w:t>self.determination@deeca.vic.gov.au</w:t>
        </w:r>
      </w:hyperlink>
      <w:r w:rsidRPr="00495B3B">
        <w:rPr>
          <w:rFonts w:ascii="Arial" w:hAnsi="Arial" w:cs="Arial"/>
          <w:color w:val="363534"/>
        </w:rPr>
        <w:t>.</w:t>
      </w:r>
    </w:p>
    <w:p w14:paraId="0277B7AF" w14:textId="77777777" w:rsidR="004643C1" w:rsidRPr="00495B3B" w:rsidRDefault="004643C1" w:rsidP="004643C1">
      <w:pPr>
        <w:rPr>
          <w:rFonts w:ascii="Arial" w:hAnsi="Arial" w:cs="Arial"/>
          <w:b/>
          <w:color w:val="363534"/>
          <w:szCs w:val="22"/>
        </w:rPr>
      </w:pPr>
      <w:r w:rsidRPr="00495B3B">
        <w:rPr>
          <w:rFonts w:ascii="Arial" w:hAnsi="Arial" w:cs="Arial"/>
          <w:b/>
          <w:color w:val="363534"/>
          <w:szCs w:val="22"/>
        </w:rPr>
        <w:t>Balancing your Life / Hybrid Working</w:t>
      </w:r>
    </w:p>
    <w:p w14:paraId="45CE6128" w14:textId="2AE7207A" w:rsidR="004643C1" w:rsidRPr="00495B3B" w:rsidRDefault="004643C1" w:rsidP="004643C1">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73C1180" w14:textId="40842511" w:rsidR="00495B3B" w:rsidRPr="00495B3B" w:rsidRDefault="004643C1" w:rsidP="004643C1">
      <w:pPr>
        <w:spacing w:line="240" w:lineRule="auto"/>
        <w:rPr>
          <w:rFonts w:ascii="Arial" w:hAnsi="Arial" w:cs="Arial"/>
          <w:color w:val="442D97"/>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r w:rsidR="00495B3B"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6CA2B5" w14:textId="77777777" w:rsidR="00517FEB" w:rsidRDefault="00517FEB" w:rsidP="00CD157B">
      <w:pPr>
        <w:pStyle w:val="NoSpacing"/>
      </w:pPr>
    </w:p>
    <w:p w14:paraId="3EAAA6F0" w14:textId="77777777" w:rsidR="00517FEB" w:rsidRDefault="00517FEB"/>
  </w:endnote>
  <w:endnote w:type="continuationSeparator" w:id="0">
    <w:p w14:paraId="42A56062" w14:textId="77777777" w:rsidR="00517FEB" w:rsidRDefault="00517FEB" w:rsidP="00CD157B">
      <w:pPr>
        <w:pStyle w:val="NoSpacing"/>
      </w:pPr>
    </w:p>
    <w:p w14:paraId="5D6F64B8" w14:textId="77777777" w:rsidR="00517FEB" w:rsidRDefault="00517FEB"/>
  </w:endnote>
  <w:endnote w:type="continuationNotice" w:id="1">
    <w:p w14:paraId="3021B47C" w14:textId="77777777" w:rsidR="00517FEB" w:rsidRDefault="00517FEB" w:rsidP="00CD157B">
      <w:pPr>
        <w:pStyle w:val="NoSpacing"/>
      </w:pPr>
    </w:p>
    <w:p w14:paraId="1815D609" w14:textId="77777777" w:rsidR="00517FEB" w:rsidRDefault="00517FE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8812E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DBFBED" w14:textId="77777777" w:rsidR="00517FEB" w:rsidRPr="0056073C" w:rsidRDefault="00517FEB" w:rsidP="005D764F">
      <w:pPr>
        <w:pStyle w:val="FootnoteSeparator"/>
      </w:pPr>
    </w:p>
    <w:p w14:paraId="3E5C7DF4" w14:textId="77777777" w:rsidR="00517FEB" w:rsidRDefault="00517FEB"/>
  </w:footnote>
  <w:footnote w:type="continuationSeparator" w:id="0">
    <w:p w14:paraId="5099AB2E" w14:textId="77777777" w:rsidR="00517FEB" w:rsidRPr="00CA30B7" w:rsidRDefault="00517FEB" w:rsidP="006D5A90">
      <w:pPr>
        <w:rPr>
          <w:lang w:val="en-US"/>
        </w:rPr>
      </w:pPr>
      <w:r w:rsidRPr="00CA30B7">
        <w:rPr>
          <w:lang w:val="en-US"/>
        </w:rPr>
        <w:t>_______</w:t>
      </w:r>
    </w:p>
    <w:p w14:paraId="3248D3CF" w14:textId="77777777" w:rsidR="00517FEB" w:rsidRDefault="00517FEB"/>
  </w:footnote>
  <w:footnote w:type="continuationNotice" w:id="1">
    <w:p w14:paraId="2A0CD3CC" w14:textId="77777777" w:rsidR="00517FEB" w:rsidRDefault="00517FEB" w:rsidP="006D5A90"/>
    <w:p w14:paraId="4925FCFF" w14:textId="77777777" w:rsidR="00517FEB" w:rsidRDefault="00517FE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0E4C54"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14D81E5"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92397BF"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9C4A99E"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7DDC3C5"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12C4422"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A95F0BA"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385B33D"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7E1999E"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246B530"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E6E20B9"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8763763"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5384C6B"/>
    <w:multiLevelType w:val="multilevel"/>
    <w:tmpl w:val="E6A86A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1"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5"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6"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39C33FD6"/>
    <w:multiLevelType w:val="multilevel"/>
    <w:tmpl w:val="5C6CF9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3"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6"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7" w15:restartNumberingAfterBreak="0">
    <w:nsid w:val="64AC6296"/>
    <w:multiLevelType w:val="hybridMultilevel"/>
    <w:tmpl w:val="9294CB98"/>
    <w:lvl w:ilvl="0" w:tplc="0C090001">
      <w:start w:val="1"/>
      <w:numFmt w:val="bullet"/>
      <w:lvlText w:val=""/>
      <w:lvlJc w:val="left"/>
      <w:pPr>
        <w:ind w:left="928" w:hanging="360"/>
      </w:pPr>
      <w:rPr>
        <w:rFonts w:ascii="Symbol" w:hAnsi="Symbol" w:hint="default"/>
      </w:rPr>
    </w:lvl>
    <w:lvl w:ilvl="1" w:tplc="0C090003" w:tentative="1">
      <w:start w:val="1"/>
      <w:numFmt w:val="bullet"/>
      <w:lvlText w:val="o"/>
      <w:lvlJc w:val="left"/>
      <w:pPr>
        <w:ind w:left="1648" w:hanging="360"/>
      </w:pPr>
      <w:rPr>
        <w:rFonts w:ascii="Courier New" w:hAnsi="Courier New" w:cs="Courier New" w:hint="default"/>
      </w:rPr>
    </w:lvl>
    <w:lvl w:ilvl="2" w:tplc="0C090005" w:tentative="1">
      <w:start w:val="1"/>
      <w:numFmt w:val="bullet"/>
      <w:lvlText w:val=""/>
      <w:lvlJc w:val="left"/>
      <w:pPr>
        <w:ind w:left="2368" w:hanging="360"/>
      </w:pPr>
      <w:rPr>
        <w:rFonts w:ascii="Wingdings" w:hAnsi="Wingdings" w:hint="default"/>
      </w:rPr>
    </w:lvl>
    <w:lvl w:ilvl="3" w:tplc="0C090001" w:tentative="1">
      <w:start w:val="1"/>
      <w:numFmt w:val="bullet"/>
      <w:lvlText w:val=""/>
      <w:lvlJc w:val="left"/>
      <w:pPr>
        <w:ind w:left="3088" w:hanging="360"/>
      </w:pPr>
      <w:rPr>
        <w:rFonts w:ascii="Symbol" w:hAnsi="Symbol" w:hint="default"/>
      </w:rPr>
    </w:lvl>
    <w:lvl w:ilvl="4" w:tplc="0C090003" w:tentative="1">
      <w:start w:val="1"/>
      <w:numFmt w:val="bullet"/>
      <w:lvlText w:val="o"/>
      <w:lvlJc w:val="left"/>
      <w:pPr>
        <w:ind w:left="3808" w:hanging="360"/>
      </w:pPr>
      <w:rPr>
        <w:rFonts w:ascii="Courier New" w:hAnsi="Courier New" w:cs="Courier New" w:hint="default"/>
      </w:rPr>
    </w:lvl>
    <w:lvl w:ilvl="5" w:tplc="0C090005" w:tentative="1">
      <w:start w:val="1"/>
      <w:numFmt w:val="bullet"/>
      <w:lvlText w:val=""/>
      <w:lvlJc w:val="left"/>
      <w:pPr>
        <w:ind w:left="4528" w:hanging="360"/>
      </w:pPr>
      <w:rPr>
        <w:rFonts w:ascii="Wingdings" w:hAnsi="Wingdings" w:hint="default"/>
      </w:rPr>
    </w:lvl>
    <w:lvl w:ilvl="6" w:tplc="0C090001" w:tentative="1">
      <w:start w:val="1"/>
      <w:numFmt w:val="bullet"/>
      <w:lvlText w:val=""/>
      <w:lvlJc w:val="left"/>
      <w:pPr>
        <w:ind w:left="5248" w:hanging="360"/>
      </w:pPr>
      <w:rPr>
        <w:rFonts w:ascii="Symbol" w:hAnsi="Symbol" w:hint="default"/>
      </w:rPr>
    </w:lvl>
    <w:lvl w:ilvl="7" w:tplc="0C090003" w:tentative="1">
      <w:start w:val="1"/>
      <w:numFmt w:val="bullet"/>
      <w:lvlText w:val="o"/>
      <w:lvlJc w:val="left"/>
      <w:pPr>
        <w:ind w:left="5968" w:hanging="360"/>
      </w:pPr>
      <w:rPr>
        <w:rFonts w:ascii="Courier New" w:hAnsi="Courier New" w:cs="Courier New" w:hint="default"/>
      </w:rPr>
    </w:lvl>
    <w:lvl w:ilvl="8" w:tplc="0C090005" w:tentative="1">
      <w:start w:val="1"/>
      <w:numFmt w:val="bullet"/>
      <w:lvlText w:val=""/>
      <w:lvlJc w:val="left"/>
      <w:pPr>
        <w:ind w:left="6688" w:hanging="360"/>
      </w:pPr>
      <w:rPr>
        <w:rFonts w:ascii="Wingdings" w:hAnsi="Wingdings" w:hint="default"/>
      </w:rPr>
    </w:lvl>
  </w:abstractNum>
  <w:abstractNum w:abstractNumId="38"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9"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3" w15:restartNumberingAfterBreak="0">
    <w:nsid w:val="7BB63E8E"/>
    <w:multiLevelType w:val="multilevel"/>
    <w:tmpl w:val="12BE6E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9"/>
  </w:num>
  <w:num w:numId="2" w16cid:durableId="170411264">
    <w:abstractNumId w:val="35"/>
  </w:num>
  <w:num w:numId="3" w16cid:durableId="985085104">
    <w:abstractNumId w:val="8"/>
  </w:num>
  <w:num w:numId="4" w16cid:durableId="1872112631">
    <w:abstractNumId w:val="10"/>
  </w:num>
  <w:num w:numId="5" w16cid:durableId="336812815">
    <w:abstractNumId w:val="22"/>
  </w:num>
  <w:num w:numId="6" w16cid:durableId="155153463">
    <w:abstractNumId w:val="0"/>
  </w:num>
  <w:num w:numId="7" w16cid:durableId="1428236886">
    <w:abstractNumId w:val="25"/>
  </w:num>
  <w:num w:numId="8" w16cid:durableId="103154041">
    <w:abstractNumId w:val="27"/>
  </w:num>
  <w:num w:numId="9" w16cid:durableId="1308436166">
    <w:abstractNumId w:val="24"/>
  </w:num>
  <w:num w:numId="10" w16cid:durableId="1335643199">
    <w:abstractNumId w:val="33"/>
  </w:num>
  <w:num w:numId="11" w16cid:durableId="1160577431">
    <w:abstractNumId w:val="26"/>
  </w:num>
  <w:num w:numId="12" w16cid:durableId="1673139647">
    <w:abstractNumId w:val="14"/>
  </w:num>
  <w:num w:numId="13" w16cid:durableId="1742215375">
    <w:abstractNumId w:val="44"/>
  </w:num>
  <w:num w:numId="14" w16cid:durableId="664823544">
    <w:abstractNumId w:val="40"/>
  </w:num>
  <w:num w:numId="15" w16cid:durableId="979774751">
    <w:abstractNumId w:val="11"/>
  </w:num>
  <w:num w:numId="16" w16cid:durableId="322781625">
    <w:abstractNumId w:val="23"/>
  </w:num>
  <w:num w:numId="17" w16cid:durableId="428160540">
    <w:abstractNumId w:val="43"/>
  </w:num>
  <w:num w:numId="18" w16cid:durableId="2704434">
    <w:abstractNumId w:val="37"/>
  </w:num>
  <w:num w:numId="19" w16cid:durableId="331875471">
    <w:abstractNumId w:val="18"/>
  </w:num>
  <w:num w:numId="20" w16cid:durableId="420838982">
    <w:abstractNumId w:val="6"/>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3CD"/>
    <w:rsid w:val="00024DE5"/>
    <w:rsid w:val="00024F9A"/>
    <w:rsid w:val="0002586C"/>
    <w:rsid w:val="000260B0"/>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5AC2"/>
    <w:rsid w:val="00056024"/>
    <w:rsid w:val="000574CC"/>
    <w:rsid w:val="000574DD"/>
    <w:rsid w:val="00057EB4"/>
    <w:rsid w:val="0006041A"/>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1C9D"/>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E1"/>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18C"/>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2F1"/>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6A"/>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08B"/>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6FB2"/>
    <w:rsid w:val="001378AA"/>
    <w:rsid w:val="00137A24"/>
    <w:rsid w:val="00137E68"/>
    <w:rsid w:val="001406CA"/>
    <w:rsid w:val="00140841"/>
    <w:rsid w:val="001417FF"/>
    <w:rsid w:val="00141FDF"/>
    <w:rsid w:val="00142793"/>
    <w:rsid w:val="00142974"/>
    <w:rsid w:val="00143CE6"/>
    <w:rsid w:val="0014423E"/>
    <w:rsid w:val="00144787"/>
    <w:rsid w:val="00145BFC"/>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490"/>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6F87"/>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4A6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2A7D"/>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274"/>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400"/>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A3F"/>
    <w:rsid w:val="00233B50"/>
    <w:rsid w:val="00233D6B"/>
    <w:rsid w:val="0023491A"/>
    <w:rsid w:val="00235122"/>
    <w:rsid w:val="002353F9"/>
    <w:rsid w:val="00235711"/>
    <w:rsid w:val="00235C2B"/>
    <w:rsid w:val="0023624D"/>
    <w:rsid w:val="00236F82"/>
    <w:rsid w:val="002373DE"/>
    <w:rsid w:val="00240884"/>
    <w:rsid w:val="002408CA"/>
    <w:rsid w:val="0024178C"/>
    <w:rsid w:val="00241DD1"/>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31E"/>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0F0"/>
    <w:rsid w:val="00287757"/>
    <w:rsid w:val="00287881"/>
    <w:rsid w:val="00287E0B"/>
    <w:rsid w:val="002901CD"/>
    <w:rsid w:val="002902D6"/>
    <w:rsid w:val="002908BA"/>
    <w:rsid w:val="00290A59"/>
    <w:rsid w:val="00290C29"/>
    <w:rsid w:val="00290CBC"/>
    <w:rsid w:val="00291105"/>
    <w:rsid w:val="00291AB8"/>
    <w:rsid w:val="00291CB7"/>
    <w:rsid w:val="00292442"/>
    <w:rsid w:val="002925A8"/>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15"/>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2FFC"/>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918"/>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5DB8"/>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42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54"/>
    <w:rsid w:val="003837A0"/>
    <w:rsid w:val="00383FF6"/>
    <w:rsid w:val="0038400F"/>
    <w:rsid w:val="00384122"/>
    <w:rsid w:val="00384ADF"/>
    <w:rsid w:val="00384E94"/>
    <w:rsid w:val="00384FF4"/>
    <w:rsid w:val="0038559E"/>
    <w:rsid w:val="00386B09"/>
    <w:rsid w:val="00386D61"/>
    <w:rsid w:val="00387193"/>
    <w:rsid w:val="00387ED8"/>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6FE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083"/>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729"/>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0912"/>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6ECD"/>
    <w:rsid w:val="00447172"/>
    <w:rsid w:val="004502DD"/>
    <w:rsid w:val="00450405"/>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015"/>
    <w:rsid w:val="004565E0"/>
    <w:rsid w:val="00456F3C"/>
    <w:rsid w:val="0045706A"/>
    <w:rsid w:val="00457877"/>
    <w:rsid w:val="00457963"/>
    <w:rsid w:val="0045796F"/>
    <w:rsid w:val="0046068E"/>
    <w:rsid w:val="00460B70"/>
    <w:rsid w:val="00460EB8"/>
    <w:rsid w:val="00461991"/>
    <w:rsid w:val="004620C7"/>
    <w:rsid w:val="00462C55"/>
    <w:rsid w:val="00463436"/>
    <w:rsid w:val="00463E1E"/>
    <w:rsid w:val="0046413C"/>
    <w:rsid w:val="004643C1"/>
    <w:rsid w:val="004646F8"/>
    <w:rsid w:val="00464A44"/>
    <w:rsid w:val="00464BD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267"/>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1CC5"/>
    <w:rsid w:val="0050214D"/>
    <w:rsid w:val="005021BD"/>
    <w:rsid w:val="00502F94"/>
    <w:rsid w:val="005038D0"/>
    <w:rsid w:val="00503CC8"/>
    <w:rsid w:val="00503F05"/>
    <w:rsid w:val="00504037"/>
    <w:rsid w:val="005040D3"/>
    <w:rsid w:val="005047D7"/>
    <w:rsid w:val="00505298"/>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17FE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5CBE"/>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58E8"/>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666"/>
    <w:rsid w:val="00573E71"/>
    <w:rsid w:val="005743C2"/>
    <w:rsid w:val="00574B82"/>
    <w:rsid w:val="00574EF0"/>
    <w:rsid w:val="0057545A"/>
    <w:rsid w:val="0057571F"/>
    <w:rsid w:val="005758B4"/>
    <w:rsid w:val="00575DAA"/>
    <w:rsid w:val="0057639F"/>
    <w:rsid w:val="00576577"/>
    <w:rsid w:val="005775E8"/>
    <w:rsid w:val="0057774E"/>
    <w:rsid w:val="00577A46"/>
    <w:rsid w:val="00580482"/>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D78"/>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88"/>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05"/>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D09"/>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3976"/>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1C0"/>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2D1"/>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2EB"/>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5F5B"/>
    <w:rsid w:val="007461A5"/>
    <w:rsid w:val="007475B7"/>
    <w:rsid w:val="00747643"/>
    <w:rsid w:val="0074779E"/>
    <w:rsid w:val="007477CD"/>
    <w:rsid w:val="007503C3"/>
    <w:rsid w:val="00750C1C"/>
    <w:rsid w:val="00750D8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9A1"/>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134"/>
    <w:rsid w:val="00797573"/>
    <w:rsid w:val="00797622"/>
    <w:rsid w:val="00797CC4"/>
    <w:rsid w:val="00797CDB"/>
    <w:rsid w:val="007A190C"/>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0BC"/>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0665"/>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0BD7"/>
    <w:rsid w:val="008712D8"/>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2EC"/>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0C"/>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8A7"/>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CB9"/>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5AA"/>
    <w:rsid w:val="009507FC"/>
    <w:rsid w:val="00951D00"/>
    <w:rsid w:val="00952061"/>
    <w:rsid w:val="0095276B"/>
    <w:rsid w:val="00952E11"/>
    <w:rsid w:val="00953333"/>
    <w:rsid w:val="00953555"/>
    <w:rsid w:val="0095361C"/>
    <w:rsid w:val="00953A35"/>
    <w:rsid w:val="00953D5E"/>
    <w:rsid w:val="00953FEF"/>
    <w:rsid w:val="00954A17"/>
    <w:rsid w:val="00955003"/>
    <w:rsid w:val="00955D69"/>
    <w:rsid w:val="00956500"/>
    <w:rsid w:val="00956965"/>
    <w:rsid w:val="009569CB"/>
    <w:rsid w:val="0095746D"/>
    <w:rsid w:val="009574BD"/>
    <w:rsid w:val="009578A3"/>
    <w:rsid w:val="009579C5"/>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588"/>
    <w:rsid w:val="009A46E0"/>
    <w:rsid w:val="009A4954"/>
    <w:rsid w:val="009A4B34"/>
    <w:rsid w:val="009A51CB"/>
    <w:rsid w:val="009A5206"/>
    <w:rsid w:val="009A5287"/>
    <w:rsid w:val="009A5A0E"/>
    <w:rsid w:val="009A5B03"/>
    <w:rsid w:val="009A670D"/>
    <w:rsid w:val="009A6966"/>
    <w:rsid w:val="009A6F0F"/>
    <w:rsid w:val="009A757C"/>
    <w:rsid w:val="009A76A0"/>
    <w:rsid w:val="009A7701"/>
    <w:rsid w:val="009A780F"/>
    <w:rsid w:val="009A78D4"/>
    <w:rsid w:val="009A7E24"/>
    <w:rsid w:val="009B0605"/>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00A"/>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ADE"/>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C30"/>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66"/>
    <w:rsid w:val="009F7A8D"/>
    <w:rsid w:val="009F7F58"/>
    <w:rsid w:val="00A00C65"/>
    <w:rsid w:val="00A010A7"/>
    <w:rsid w:val="00A016AF"/>
    <w:rsid w:val="00A029F4"/>
    <w:rsid w:val="00A02E17"/>
    <w:rsid w:val="00A037E2"/>
    <w:rsid w:val="00A059B5"/>
    <w:rsid w:val="00A05B0B"/>
    <w:rsid w:val="00A06056"/>
    <w:rsid w:val="00A0688C"/>
    <w:rsid w:val="00A07CED"/>
    <w:rsid w:val="00A10499"/>
    <w:rsid w:val="00A1198A"/>
    <w:rsid w:val="00A120F3"/>
    <w:rsid w:val="00A124EB"/>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23"/>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3D37"/>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D76"/>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6489"/>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1FCE"/>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56A"/>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C2D"/>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9E0"/>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44E"/>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0B7"/>
    <w:rsid w:val="00B7519F"/>
    <w:rsid w:val="00B75205"/>
    <w:rsid w:val="00B753AB"/>
    <w:rsid w:val="00B753DE"/>
    <w:rsid w:val="00B75970"/>
    <w:rsid w:val="00B76566"/>
    <w:rsid w:val="00B77292"/>
    <w:rsid w:val="00B77A73"/>
    <w:rsid w:val="00B803CA"/>
    <w:rsid w:val="00B80833"/>
    <w:rsid w:val="00B80A33"/>
    <w:rsid w:val="00B80DBC"/>
    <w:rsid w:val="00B8112E"/>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2F99"/>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3F3"/>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29A"/>
    <w:rsid w:val="00BC5397"/>
    <w:rsid w:val="00BC53DE"/>
    <w:rsid w:val="00BC552E"/>
    <w:rsid w:val="00BC592D"/>
    <w:rsid w:val="00BC5D41"/>
    <w:rsid w:val="00BC62FE"/>
    <w:rsid w:val="00BC6622"/>
    <w:rsid w:val="00BC669E"/>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5F36"/>
    <w:rsid w:val="00BF63B2"/>
    <w:rsid w:val="00BF6B7F"/>
    <w:rsid w:val="00BF71F2"/>
    <w:rsid w:val="00BF7304"/>
    <w:rsid w:val="00BF7DEC"/>
    <w:rsid w:val="00BF7E14"/>
    <w:rsid w:val="00C00776"/>
    <w:rsid w:val="00C00AAC"/>
    <w:rsid w:val="00C0147B"/>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A9B"/>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5AD"/>
    <w:rsid w:val="00CA365D"/>
    <w:rsid w:val="00CA3BBB"/>
    <w:rsid w:val="00CA45E2"/>
    <w:rsid w:val="00CA46E7"/>
    <w:rsid w:val="00CA4B34"/>
    <w:rsid w:val="00CA558D"/>
    <w:rsid w:val="00CA6782"/>
    <w:rsid w:val="00CA68FE"/>
    <w:rsid w:val="00CA6C0F"/>
    <w:rsid w:val="00CA735B"/>
    <w:rsid w:val="00CA74E0"/>
    <w:rsid w:val="00CA7B39"/>
    <w:rsid w:val="00CA7F81"/>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1E67"/>
    <w:rsid w:val="00CC2156"/>
    <w:rsid w:val="00CC2333"/>
    <w:rsid w:val="00CC2DB1"/>
    <w:rsid w:val="00CC31DE"/>
    <w:rsid w:val="00CC3EC5"/>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54E"/>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2FEF"/>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B1F"/>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67F"/>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1C9"/>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5A0"/>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DA4"/>
    <w:rsid w:val="00E21E66"/>
    <w:rsid w:val="00E22302"/>
    <w:rsid w:val="00E2352F"/>
    <w:rsid w:val="00E23AE7"/>
    <w:rsid w:val="00E23AF1"/>
    <w:rsid w:val="00E24CF0"/>
    <w:rsid w:val="00E24DB4"/>
    <w:rsid w:val="00E254C4"/>
    <w:rsid w:val="00E25B75"/>
    <w:rsid w:val="00E261C2"/>
    <w:rsid w:val="00E26215"/>
    <w:rsid w:val="00E2624C"/>
    <w:rsid w:val="00E26401"/>
    <w:rsid w:val="00E268C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441"/>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A79"/>
    <w:rsid w:val="00EF1B03"/>
    <w:rsid w:val="00EF2922"/>
    <w:rsid w:val="00EF2C83"/>
    <w:rsid w:val="00EF2DB4"/>
    <w:rsid w:val="00EF2E32"/>
    <w:rsid w:val="00EF2F56"/>
    <w:rsid w:val="00EF32AC"/>
    <w:rsid w:val="00EF383D"/>
    <w:rsid w:val="00EF3AA0"/>
    <w:rsid w:val="00EF4E32"/>
    <w:rsid w:val="00EF521E"/>
    <w:rsid w:val="00EF5937"/>
    <w:rsid w:val="00EF5B58"/>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4944"/>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5EF"/>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456"/>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599"/>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79F"/>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110"/>
    <w:rsid w:val="00FF3963"/>
    <w:rsid w:val="00FF3AFF"/>
    <w:rsid w:val="00FF41F9"/>
    <w:rsid w:val="00FF4206"/>
    <w:rsid w:val="00FF42F2"/>
    <w:rsid w:val="00FF4667"/>
    <w:rsid w:val="00FF46F1"/>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1F8B757"/>
    <w:rsid w:val="118F701B"/>
    <w:rsid w:val="2E8BD2DF"/>
    <w:rsid w:val="34A0A6ED"/>
    <w:rsid w:val="487DABB6"/>
    <w:rsid w:val="4D50CD3C"/>
    <w:rsid w:val="4DD2019A"/>
    <w:rsid w:val="63BA1ACB"/>
    <w:rsid w:val="7887D714"/>
    <w:rsid w:val="7CCB65E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F7291F65-01D7-4FF7-9D8D-EFE3E68A23B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80032865">
      <w:bodyDiv w:val="1"/>
      <w:marLeft w:val="0"/>
      <w:marRight w:val="0"/>
      <w:marTop w:val="0"/>
      <w:marBottom w:val="0"/>
      <w:divBdr>
        <w:top w:val="none" w:sz="0" w:space="0" w:color="auto"/>
        <w:left w:val="none" w:sz="0" w:space="0" w:color="auto"/>
        <w:bottom w:val="none" w:sz="0" w:space="0" w:color="auto"/>
        <w:right w:val="none" w:sz="0" w:space="0" w:color="auto"/>
      </w:divBdr>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47507220">
      <w:bodyDiv w:val="1"/>
      <w:marLeft w:val="0"/>
      <w:marRight w:val="0"/>
      <w:marTop w:val="0"/>
      <w:marBottom w:val="0"/>
      <w:divBdr>
        <w:top w:val="none" w:sz="0" w:space="0" w:color="auto"/>
        <w:left w:val="none" w:sz="0" w:space="0" w:color="auto"/>
        <w:bottom w:val="none" w:sz="0" w:space="0" w:color="auto"/>
        <w:right w:val="none" w:sz="0" w:space="0" w:color="auto"/>
      </w:divBdr>
    </w:div>
    <w:div w:id="790319308">
      <w:bodyDiv w:val="1"/>
      <w:marLeft w:val="0"/>
      <w:marRight w:val="0"/>
      <w:marTop w:val="0"/>
      <w:marBottom w:val="0"/>
      <w:divBdr>
        <w:top w:val="none" w:sz="0" w:space="0" w:color="auto"/>
        <w:left w:val="none" w:sz="0" w:space="0" w:color="auto"/>
        <w:bottom w:val="none" w:sz="0" w:space="0" w:color="auto"/>
        <w:right w:val="none" w:sz="0" w:space="0" w:color="auto"/>
      </w:divBdr>
    </w:div>
    <w:div w:id="81907367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534538475">
      <w:bodyDiv w:val="1"/>
      <w:marLeft w:val="0"/>
      <w:marRight w:val="0"/>
      <w:marTop w:val="0"/>
      <w:marBottom w:val="0"/>
      <w:divBdr>
        <w:top w:val="none" w:sz="0" w:space="0" w:color="auto"/>
        <w:left w:val="none" w:sz="0" w:space="0" w:color="auto"/>
        <w:bottom w:val="none" w:sz="0" w:space="0" w:color="auto"/>
        <w:right w:val="none" w:sz="0" w:space="0" w:color="auto"/>
      </w:divBdr>
    </w:div>
    <w:div w:id="162792515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08870772">
      <w:bodyDiv w:val="1"/>
      <w:marLeft w:val="0"/>
      <w:marRight w:val="0"/>
      <w:marTop w:val="0"/>
      <w:marBottom w:val="0"/>
      <w:divBdr>
        <w:top w:val="none" w:sz="0" w:space="0" w:color="auto"/>
        <w:left w:val="none" w:sz="0" w:space="0" w:color="auto"/>
        <w:bottom w:val="none" w:sz="0" w:space="0" w:color="auto"/>
        <w:right w:val="none" w:sz="0" w:space="0" w:color="auto"/>
      </w:divBdr>
    </w:div>
    <w:div w:id="1880973980">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self.determination@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260B0"/>
    <w:rsid w:val="00086286"/>
    <w:rsid w:val="00160490"/>
    <w:rsid w:val="0019787B"/>
    <w:rsid w:val="001A6F87"/>
    <w:rsid w:val="0025531E"/>
    <w:rsid w:val="0025620C"/>
    <w:rsid w:val="002A360F"/>
    <w:rsid w:val="00314490"/>
    <w:rsid w:val="00326918"/>
    <w:rsid w:val="00383754"/>
    <w:rsid w:val="00445C89"/>
    <w:rsid w:val="00455E34"/>
    <w:rsid w:val="00485624"/>
    <w:rsid w:val="004D18CC"/>
    <w:rsid w:val="005458E8"/>
    <w:rsid w:val="005F4988"/>
    <w:rsid w:val="00631E05"/>
    <w:rsid w:val="0066431B"/>
    <w:rsid w:val="006E4E36"/>
    <w:rsid w:val="00733901"/>
    <w:rsid w:val="007A190C"/>
    <w:rsid w:val="00857992"/>
    <w:rsid w:val="008C48A7"/>
    <w:rsid w:val="008E5E29"/>
    <w:rsid w:val="009561E8"/>
    <w:rsid w:val="009D1EFC"/>
    <w:rsid w:val="009F2CBA"/>
    <w:rsid w:val="009F447A"/>
    <w:rsid w:val="00A03454"/>
    <w:rsid w:val="00A63352"/>
    <w:rsid w:val="00A6372E"/>
    <w:rsid w:val="00A87388"/>
    <w:rsid w:val="00A87855"/>
    <w:rsid w:val="00B12C2D"/>
    <w:rsid w:val="00BB73F3"/>
    <w:rsid w:val="00C0147B"/>
    <w:rsid w:val="00C26BB9"/>
    <w:rsid w:val="00D37237"/>
    <w:rsid w:val="00D63C52"/>
    <w:rsid w:val="00D83E5E"/>
    <w:rsid w:val="00D86326"/>
    <w:rsid w:val="00DC0D0D"/>
    <w:rsid w:val="00E6256A"/>
    <w:rsid w:val="00ED364A"/>
    <w:rsid w:val="00EE5665"/>
    <w:rsid w:val="00F24944"/>
    <w:rsid w:val="00F4444F"/>
    <w:rsid w:val="00F931D0"/>
    <w:rsid w:val="00FF46F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DOCID1119-54365373-351</_dlc_DocId>
    <_dlc_DocIdUrl xmlns="a5f32de4-e402-4188-b034-e71ca7d22e54">
      <Url>https://delwpvicgovau.sharepoint.com/sites/ecm_1119/_layouts/15/DocIdRedir.aspx?ID=DOCID1119-54365373-351</Url>
      <Description>DOCID1119-54365373-351</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Grampians Region</Value>
    </Branch>
    <EOIID xmlns="da5ea22f-fe03-46f3-a4f3-1b15377ab7cc" xsi:nil="true"/>
    <ManagersName xmlns="http://schemas.microsoft.com/sharepoint/v3" xsi:nil="true"/>
    <Region xmlns="da5ea22f-fe03-46f3-a4f3-1b15377ab7cc">
      <Value>Flexible</Value>
    </Region>
    <Unit xmlns="da5ea22f-fe03-46f3-a4f3-1b15377ab7cc">
      <Value>Environmental Investments &amp; Programs</Value>
    </Unit>
    <Tenure xmlns="da5ea22f-fe03-46f3-a4f3-1b15377ab7cc">
      <Value>Fixed Term</Value>
    </Tenure>
    <Fixed_x0020_term_x0020_end_x0020_date xmlns="da5ea22f-fe03-46f3-a4f3-1b15377ab7cc">2027-12-30T13:00:00+00:00</Fixed_x0020_term_x0020_end_x0020_date>
    <Financial_x0020_Year xmlns="da5ea22f-fe03-46f3-a4f3-1b15377ab7cc" xsi:nil="true"/>
    <Position_x0020_ID xmlns="da5ea22f-fe03-46f3-a4f3-1b15377ab7cc">REG-51-GR</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DEECA Regions</Division>
  </documentManagement>
</p:properties>
</file>

<file path=customXml/item4.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2B51FA5-5013-45F1-BA5D-6EE578A78923}">
  <ds:schemaRefs>
    <ds:schemaRef ds:uri="Microsoft.SharePoint.Taxonomy.ContentTypeSync"/>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4.xml><?xml version="1.0" encoding="utf-8"?>
<ds:datastoreItem xmlns:ds="http://schemas.openxmlformats.org/officeDocument/2006/customXml" ds:itemID="{E3A115CC-D217-4145-9BEF-32962BA53E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3AF1325F-4E40-4E75-AFB3-00CA5AB5BE55}">
  <ds:schemaRefs>
    <ds:schemaRef ds:uri="http://schemas.microsoft.com/sharepoint/events"/>
    <ds:schemaRef ds:uri=""/>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4</Pages>
  <Words>1812</Words>
  <Characters>10330</Characters>
  <Application>Microsoft Office Word</Application>
  <DocSecurity>0</DocSecurity>
  <Lines>86</Lines>
  <Paragraphs>24</Paragraphs>
  <ScaleCrop>false</ScaleCrop>
  <Company/>
  <LinksUpToDate>false</LinksUpToDate>
  <CharactersWithSpaces>12118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4</cp:revision>
  <cp:lastPrinted>2022-06-17T19:14:00Z</cp:lastPrinted>
  <dcterms:created xsi:type="dcterms:W3CDTF">2026-06-29T02:35:00Z</dcterms:created>
  <dcterms:modified xsi:type="dcterms:W3CDTF">2026-07-02T03:50:00Z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d0326abd-5f30-4db4-910f-386c29532e75</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Order">
    <vt:r8>764200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DLCPolicyLabelValue">
    <vt:lpwstr>Version 0.1</vt:lpwstr>
  </property>
  <property fmtid="{D5CDD505-2E9C-101B-9397-08002B2CF9AE}" pid="37" name="_ExtendedDescription">
    <vt:lpwstr/>
  </property>
  <property fmtid="{D5CDD505-2E9C-101B-9397-08002B2CF9AE}" pid="38" name="DLCPolicyLabelClientValue">
    <vt:lpwstr>Version {_UIVersionString}</vt:lpwstr>
  </property>
  <property fmtid="{D5CDD505-2E9C-101B-9397-08002B2CF9AE}" pid="39" name="TriggerFlowInfo">
    <vt:lpwstr/>
  </property>
  <property fmtid="{D5CDD505-2E9C-101B-9397-08002B2CF9AE}" pid="40" name="je2f59c6279d441e8dbf3cc557b3306f">
    <vt:lpwstr>Restructuring|4ed8c4ad-f9c6-4e29-b5f5-b51df56c3de6</vt:lpwstr>
  </property>
  <property fmtid="{D5CDD505-2E9C-101B-9397-08002B2CF9AE}" pid="41" name="xd_Signature">
    <vt:bool>false</vt:bool>
  </property>
  <property fmtid="{D5CDD505-2E9C-101B-9397-08002B2CF9AE}" pid="42" name="fb3179c379644f499d7166d0c985669b0">
    <vt:lpwstr>FOUO|955eb6fc-b35a-4808-8aa5-31e514fa3f26</vt:lpwstr>
  </property>
  <property fmtid="{D5CDD505-2E9C-101B-9397-08002B2CF9AE}" pid="43" name="pd01c257034b4e86b1f58279a3bd54c60">
    <vt:lpwstr>Unclassified|7fa379f4-4aba-4692-ab80-7d39d3a23cf4</vt:lpwstr>
  </property>
  <property fmtid="{D5CDD505-2E9C-101B-9397-08002B2CF9AE}" pid="44" name="g91c59fb10974fa1a03160ad8386f0f40">
    <vt:lpwstr/>
  </property>
  <property fmtid="{D5CDD505-2E9C-101B-9397-08002B2CF9AE}" pid="45" name="b9b43b809ea4445880dbf70bb98495250">
    <vt:lpwstr>Template|ad5654aa-69da-4dc8-81ae-e984a44f2180</vt:lpwstr>
  </property>
  <property fmtid="{D5CDD505-2E9C-101B-9397-08002B2CF9AE}" pid="46" name="pb0badcc4c144703855597c78047301a0">
    <vt:lpwstr>Position Description|9b605b16-5ff4-4142-9815-57489365a519</vt:lpwstr>
  </property>
  <property fmtid="{D5CDD505-2E9C-101B-9397-08002B2CF9AE}" pid="47" name="Records Class HR Admin">
    <vt:lpwstr>14;#Position Description|9b605b16-5ff4-4142-9815-57489365a519</vt:lpwstr>
  </property>
  <property fmtid="{D5CDD505-2E9C-101B-9397-08002B2CF9AE}" pid="48" name="Records_x0020_Class_x0020_HR_x0020_Admin">
    <vt:lpwstr>14;#Position Description|9b605b16-5ff4-4142-9815-57489365a519</vt:lpwstr>
  </property>
</Properties>
</file>