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1D9AD963" w:rsidR="00254F12" w:rsidRPr="00862057" w:rsidRDefault="008C60AE"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D21902">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396BA14F">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DE1E90B"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52559CC2">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2EF6EFAD">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5189CFD5">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45FFD6B">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1757A78"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E7F35B"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FDB1F3A"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126C84"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headerReference w:type="default" r:id="rId28"/>
          <w:footerReference w:type="even" r:id="rId29"/>
          <w:footerReference w:type="default" r:id="rId30"/>
          <w:headerReference w:type="firs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2960DB0F" w:rsidR="00495B3B" w:rsidRPr="00495B3B" w:rsidRDefault="005C1695" w:rsidP="00495B3B">
            <w:pPr>
              <w:spacing w:before="0" w:after="0"/>
              <w:ind w:left="57" w:right="-450"/>
              <w:rPr>
                <w:rFonts w:ascii="Arial" w:hAnsi="Arial" w:cs="Arial"/>
                <w:color w:val="363534"/>
                <w:szCs w:val="22"/>
              </w:rPr>
            </w:pPr>
            <w:r>
              <w:rPr>
                <w:rFonts w:ascii="Arial" w:hAnsi="Arial" w:cs="Arial"/>
                <w:color w:val="363534"/>
                <w:szCs w:val="22"/>
              </w:rPr>
              <w:t>Senior Project Officer</w:t>
            </w:r>
            <w:r w:rsidR="00EC6617">
              <w:rPr>
                <w:rFonts w:ascii="Arial" w:hAnsi="Arial" w:cs="Arial"/>
                <w:color w:val="363534"/>
                <w:szCs w:val="22"/>
              </w:rPr>
              <w:t xml:space="preserve"> – </w:t>
            </w:r>
            <w:r w:rsidR="00F70826">
              <w:rPr>
                <w:rFonts w:ascii="Arial" w:hAnsi="Arial" w:cs="Arial"/>
                <w:color w:val="363534"/>
                <w:szCs w:val="22"/>
              </w:rPr>
              <w:t xml:space="preserve">Bushfire </w:t>
            </w:r>
            <w:r w:rsidR="00EC6617">
              <w:rPr>
                <w:rFonts w:ascii="Arial" w:hAnsi="Arial" w:cs="Arial"/>
                <w:color w:val="363534"/>
                <w:szCs w:val="22"/>
              </w:rPr>
              <w:t xml:space="preserve">Inquiries </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104031A2" w:rsidR="00495B3B" w:rsidRPr="00495B3B" w:rsidRDefault="00060D3A" w:rsidP="00495B3B">
            <w:pPr>
              <w:spacing w:before="0" w:after="0"/>
              <w:ind w:left="57" w:right="-450"/>
              <w:rPr>
                <w:rFonts w:ascii="Arial" w:hAnsi="Arial" w:cs="Arial"/>
                <w:color w:val="363534"/>
                <w:szCs w:val="22"/>
              </w:rPr>
            </w:pPr>
            <w:r w:rsidRPr="00060D3A">
              <w:rPr>
                <w:rFonts w:ascii="Arial" w:hAnsi="Arial" w:cs="Arial"/>
                <w:color w:val="363534"/>
                <w:szCs w:val="22"/>
              </w:rPr>
              <w:t>50969314</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388B505A" w:rsidR="00495B3B" w:rsidRPr="00495B3B" w:rsidRDefault="00793C12" w:rsidP="00495B3B">
            <w:pPr>
              <w:spacing w:before="0" w:after="0"/>
              <w:ind w:left="57" w:right="-450"/>
              <w:rPr>
                <w:rFonts w:ascii="Arial" w:hAnsi="Arial" w:cs="Arial"/>
                <w:color w:val="363534"/>
                <w:szCs w:val="22"/>
              </w:rPr>
            </w:pPr>
            <w:r>
              <w:rPr>
                <w:rFonts w:ascii="Arial" w:hAnsi="Arial" w:cs="Arial"/>
                <w:color w:val="363534"/>
                <w:szCs w:val="22"/>
              </w:rPr>
              <w:t>VPS</w:t>
            </w:r>
            <w:r w:rsidR="00012E4D">
              <w:rPr>
                <w:rFonts w:ascii="Arial" w:hAnsi="Arial" w:cs="Arial"/>
                <w:color w:val="363534"/>
                <w:szCs w:val="22"/>
              </w:rPr>
              <w:t xml:space="preserve"> Grade</w:t>
            </w:r>
            <w:r>
              <w:rPr>
                <w:rFonts w:ascii="Arial" w:hAnsi="Arial" w:cs="Arial"/>
                <w:color w:val="363534"/>
                <w:szCs w:val="22"/>
              </w:rPr>
              <w:t xml:space="preserve"> </w:t>
            </w:r>
            <w:r w:rsidR="00F224DD">
              <w:rPr>
                <w:rFonts w:ascii="Arial" w:hAnsi="Arial" w:cs="Arial"/>
                <w:color w:val="363534"/>
                <w:szCs w:val="22"/>
              </w:rPr>
              <w:t>5</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7D4D5C2C" w:rsidR="00495B3B" w:rsidRPr="00080406" w:rsidRDefault="00080406" w:rsidP="00080406">
            <w:pPr>
              <w:spacing w:before="0" w:after="0"/>
              <w:ind w:left="57" w:right="-450"/>
              <w:rPr>
                <w:rFonts w:ascii="Arial" w:hAnsi="Arial" w:cs="Arial"/>
                <w:color w:val="363534"/>
                <w:szCs w:val="22"/>
              </w:rPr>
            </w:pPr>
            <w:r w:rsidRPr="00080406">
              <w:rPr>
                <w:rFonts w:ascii="Arial" w:hAnsi="Arial" w:cs="Arial"/>
                <w:color w:val="363534"/>
                <w:szCs w:val="22"/>
              </w:rPr>
              <w:t>$11</w:t>
            </w:r>
            <w:r w:rsidR="008A70E2">
              <w:rPr>
                <w:rFonts w:ascii="Arial" w:hAnsi="Arial" w:cs="Arial"/>
                <w:color w:val="363534"/>
                <w:szCs w:val="22"/>
              </w:rPr>
              <w:t>6</w:t>
            </w:r>
            <w:r w:rsidRPr="00080406">
              <w:rPr>
                <w:rFonts w:ascii="Arial" w:hAnsi="Arial" w:cs="Arial"/>
                <w:color w:val="363534"/>
                <w:szCs w:val="22"/>
              </w:rPr>
              <w:t>,</w:t>
            </w:r>
            <w:r w:rsidR="008A70E2">
              <w:rPr>
                <w:rFonts w:ascii="Arial" w:hAnsi="Arial" w:cs="Arial"/>
                <w:color w:val="363534"/>
                <w:szCs w:val="22"/>
              </w:rPr>
              <w:t>413</w:t>
            </w:r>
            <w:r w:rsidRPr="00080406">
              <w:rPr>
                <w:rFonts w:ascii="Arial" w:hAnsi="Arial" w:cs="Arial"/>
                <w:color w:val="363534"/>
                <w:szCs w:val="22"/>
              </w:rPr>
              <w:t xml:space="preserve"> - $1</w:t>
            </w:r>
            <w:r w:rsidR="00561C56">
              <w:rPr>
                <w:rFonts w:ascii="Arial" w:hAnsi="Arial" w:cs="Arial"/>
                <w:color w:val="363534"/>
                <w:szCs w:val="22"/>
              </w:rPr>
              <w:t>40,849</w:t>
            </w:r>
            <w:r>
              <w:rPr>
                <w:rFonts w:ascii="Arial" w:hAnsi="Arial" w:cs="Arial"/>
                <w:color w:val="363534"/>
                <w:szCs w:val="22"/>
              </w:rPr>
              <w:t xml:space="preserve"> </w:t>
            </w:r>
            <w:r w:rsidR="00565285" w:rsidRPr="00565285">
              <w:rPr>
                <w:rFonts w:ascii="Arial" w:hAnsi="Arial" w:cs="Arial"/>
                <w:color w:val="363534"/>
                <w:szCs w:val="22"/>
              </w:rPr>
              <w:t>+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9320CC3" w:rsidR="00495B3B" w:rsidRPr="00495B3B" w:rsidRDefault="00EF5E15"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Fixed term</w:t>
            </w:r>
            <w:r w:rsidR="002F7B88">
              <w:rPr>
                <w:rFonts w:ascii="Arial" w:hAnsi="Arial" w:cs="Arial"/>
                <w:color w:val="363534"/>
                <w:szCs w:val="22"/>
              </w:rPr>
              <w:t xml:space="preserve"> until 30 June 2027</w:t>
            </w:r>
            <w:r w:rsidR="00495B3B" w:rsidRPr="00495B3B">
              <w:rPr>
                <w:rFonts w:ascii="Arial" w:hAnsi="Arial" w:cs="Arial"/>
                <w:color w:val="363534"/>
                <w:szCs w:val="22"/>
              </w:rPr>
              <w:t xml:space="preserve">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5C7AFAA3" w:rsidR="00495B3B" w:rsidRPr="00495B3B" w:rsidRDefault="00565285" w:rsidP="00495B3B">
            <w:pPr>
              <w:spacing w:before="0" w:after="0"/>
              <w:ind w:left="57" w:right="-450"/>
              <w:rPr>
                <w:rFonts w:ascii="Arial" w:hAnsi="Arial" w:cs="Arial"/>
                <w:color w:val="363534"/>
                <w:szCs w:val="22"/>
              </w:rPr>
            </w:pPr>
            <w:r>
              <w:rPr>
                <w:rFonts w:ascii="Arial" w:hAnsi="Arial" w:cs="Arial"/>
                <w:color w:val="363534"/>
                <w:szCs w:val="22"/>
              </w:rPr>
              <w:t>Bushfire and Forest Services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1DB79BCA" w14:textId="50FB7C04" w:rsidR="00EC6617" w:rsidRDefault="00EC6617" w:rsidP="00495B3B">
            <w:pPr>
              <w:spacing w:before="0" w:after="0"/>
              <w:ind w:left="57" w:right="-450"/>
              <w:rPr>
                <w:rFonts w:ascii="Arial" w:hAnsi="Arial" w:cs="Arial"/>
                <w:color w:val="363534"/>
                <w:szCs w:val="22"/>
              </w:rPr>
            </w:pPr>
            <w:r>
              <w:rPr>
                <w:rFonts w:ascii="Arial" w:hAnsi="Arial" w:cs="Arial"/>
                <w:color w:val="363534"/>
                <w:szCs w:val="22"/>
              </w:rPr>
              <w:t>Emergency Management</w:t>
            </w:r>
            <w:r w:rsidR="00427DBE">
              <w:rPr>
                <w:rFonts w:ascii="Arial" w:hAnsi="Arial" w:cs="Arial"/>
                <w:color w:val="363534"/>
                <w:szCs w:val="22"/>
              </w:rPr>
              <w:t xml:space="preserve"> </w:t>
            </w:r>
            <w:r>
              <w:rPr>
                <w:rFonts w:ascii="Arial" w:hAnsi="Arial" w:cs="Arial"/>
                <w:color w:val="363534"/>
                <w:szCs w:val="22"/>
              </w:rPr>
              <w:t>and Office of Bushfire Risk Management</w:t>
            </w:r>
            <w:r w:rsidR="00427DBE">
              <w:rPr>
                <w:rFonts w:ascii="Arial" w:hAnsi="Arial" w:cs="Arial"/>
                <w:color w:val="363534"/>
                <w:szCs w:val="22"/>
              </w:rPr>
              <w:t xml:space="preserve"> Branch</w:t>
            </w:r>
          </w:p>
          <w:p w14:paraId="20A96CCF" w14:textId="173D1C8F" w:rsidR="00495B3B" w:rsidRPr="00495B3B" w:rsidRDefault="008B2E80" w:rsidP="00495B3B">
            <w:pPr>
              <w:spacing w:before="0" w:after="0"/>
              <w:ind w:left="57" w:right="-450"/>
              <w:rPr>
                <w:rFonts w:ascii="Arial" w:hAnsi="Arial" w:cs="Arial"/>
                <w:color w:val="363534"/>
                <w:szCs w:val="22"/>
              </w:rPr>
            </w:pPr>
            <w:r>
              <w:rPr>
                <w:rFonts w:ascii="Arial" w:hAnsi="Arial" w:cs="Arial"/>
                <w:color w:val="363534"/>
                <w:szCs w:val="22"/>
              </w:rPr>
              <w:t>Policy</w:t>
            </w:r>
            <w:r w:rsidR="00351749">
              <w:rPr>
                <w:rFonts w:ascii="Arial" w:hAnsi="Arial" w:cs="Arial"/>
                <w:color w:val="363534"/>
                <w:szCs w:val="22"/>
              </w:rPr>
              <w:t>, Planning</w:t>
            </w:r>
            <w:r>
              <w:rPr>
                <w:rFonts w:ascii="Arial" w:hAnsi="Arial" w:cs="Arial"/>
                <w:color w:val="363534"/>
                <w:szCs w:val="22"/>
              </w:rPr>
              <w:t xml:space="preserve"> and Knowledge Division</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424FD975" w:rsidR="00495B3B" w:rsidRPr="00495B3B" w:rsidRDefault="00EF5E15" w:rsidP="00495B3B">
            <w:pPr>
              <w:spacing w:before="0" w:after="0"/>
              <w:ind w:left="57" w:right="-450"/>
              <w:rPr>
                <w:rFonts w:ascii="Arial" w:hAnsi="Arial" w:cs="Arial"/>
                <w:color w:val="363534"/>
                <w:szCs w:val="22"/>
              </w:rPr>
            </w:pPr>
            <w:r>
              <w:rPr>
                <w:rFonts w:ascii="Arial" w:hAnsi="Arial" w:cs="Arial"/>
                <w:color w:val="363534"/>
                <w:szCs w:val="22"/>
              </w:rPr>
              <w:t>Level 15, 8 Nicholson St, East Melbourne</w:t>
            </w:r>
          </w:p>
          <w:p w14:paraId="3B7CA3B3" w14:textId="3CBEF83E"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565285">
              <w:rPr>
                <w:rFonts w:ascii="Arial" w:hAnsi="Arial" w:cs="Arial"/>
                <w:color w:val="363534"/>
                <w:szCs w:val="22"/>
              </w:rPr>
              <w:fldChar w:fldCharType="begin">
                <w:ffData>
                  <w:name w:val=""/>
                  <w:enabled/>
                  <w:calcOnExit w:val="0"/>
                  <w:checkBox>
                    <w:size w:val="26"/>
                    <w:default w:val="1"/>
                  </w:checkBox>
                </w:ffData>
              </w:fldChar>
            </w:r>
            <w:r w:rsidR="00565285">
              <w:rPr>
                <w:rFonts w:ascii="Arial" w:hAnsi="Arial" w:cs="Arial"/>
                <w:color w:val="363534"/>
                <w:szCs w:val="22"/>
              </w:rPr>
              <w:instrText xml:space="preserve"> FORMCHECKBOX </w:instrText>
            </w:r>
            <w:r w:rsidR="00565285">
              <w:rPr>
                <w:rFonts w:ascii="Arial" w:hAnsi="Arial" w:cs="Arial"/>
                <w:color w:val="363534"/>
                <w:szCs w:val="22"/>
              </w:rPr>
            </w:r>
            <w:r w:rsidR="00565285">
              <w:rPr>
                <w:rFonts w:ascii="Arial" w:hAnsi="Arial" w:cs="Arial"/>
                <w:color w:val="363534"/>
                <w:szCs w:val="22"/>
              </w:rPr>
              <w:fldChar w:fldCharType="separate"/>
            </w:r>
            <w:r w:rsidR="00565285">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11715D8E" w:rsidR="00495B3B" w:rsidRPr="00495B3B" w:rsidRDefault="00080406" w:rsidP="0038206E">
            <w:pPr>
              <w:spacing w:before="0" w:after="0"/>
              <w:ind w:left="57" w:right="-450"/>
              <w:rPr>
                <w:rFonts w:ascii="Arial" w:hAnsi="Arial" w:cs="Arial"/>
                <w:color w:val="363534"/>
                <w:szCs w:val="22"/>
              </w:rPr>
            </w:pPr>
            <w:r>
              <w:rPr>
                <w:rFonts w:ascii="Arial" w:hAnsi="Arial" w:cs="Arial"/>
                <w:color w:val="363534"/>
                <w:szCs w:val="22"/>
              </w:rPr>
              <w:t>Manager</w:t>
            </w:r>
            <w:r w:rsidR="00B475E4">
              <w:rPr>
                <w:rFonts w:ascii="Arial" w:hAnsi="Arial" w:cs="Arial"/>
                <w:color w:val="363534"/>
                <w:szCs w:val="22"/>
              </w:rPr>
              <w:t xml:space="preserve">, Bushfire </w:t>
            </w:r>
            <w:r>
              <w:rPr>
                <w:rFonts w:ascii="Arial" w:hAnsi="Arial" w:cs="Arial"/>
                <w:color w:val="363534"/>
                <w:szCs w:val="22"/>
              </w:rPr>
              <w:t xml:space="preserve">Inquiries </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629DBE62" w:rsidR="00495B3B" w:rsidRPr="00495B3B" w:rsidRDefault="00080406"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565285">
              <w:rPr>
                <w:rFonts w:ascii="Arial" w:hAnsi="Arial" w:cs="Arial"/>
                <w:color w:val="363534"/>
                <w:szCs w:val="22"/>
              </w:rPr>
              <w:t xml:space="preserve"> </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18E2F9DE" w14:textId="77777777" w:rsidR="00495B3B" w:rsidRDefault="002F7B88" w:rsidP="00EC6617">
            <w:pPr>
              <w:spacing w:before="0" w:after="0"/>
              <w:ind w:left="57" w:right="-450"/>
              <w:rPr>
                <w:rFonts w:ascii="Arial" w:hAnsi="Arial" w:cs="Arial"/>
                <w:color w:val="363534"/>
                <w:szCs w:val="22"/>
              </w:rPr>
            </w:pPr>
            <w:r>
              <w:rPr>
                <w:rFonts w:ascii="Arial" w:hAnsi="Arial" w:cs="Arial"/>
                <w:color w:val="363534"/>
                <w:szCs w:val="22"/>
              </w:rPr>
              <w:t>Moira Kü</w:t>
            </w:r>
            <w:r w:rsidR="00F06762">
              <w:rPr>
                <w:rFonts w:ascii="Arial" w:hAnsi="Arial" w:cs="Arial"/>
                <w:color w:val="363534"/>
                <w:szCs w:val="22"/>
              </w:rPr>
              <w:t>ffer</w:t>
            </w:r>
            <w:r w:rsidR="00EC6617">
              <w:rPr>
                <w:rFonts w:ascii="Arial" w:hAnsi="Arial" w:cs="Arial"/>
                <w:color w:val="363534"/>
                <w:szCs w:val="22"/>
              </w:rPr>
              <w:t xml:space="preserve">, </w:t>
            </w:r>
            <w:r w:rsidR="00F06762">
              <w:rPr>
                <w:rFonts w:ascii="Arial" w:hAnsi="Arial" w:cs="Arial"/>
                <w:color w:val="363534"/>
                <w:szCs w:val="22"/>
              </w:rPr>
              <w:t>Manager, Bushfire Inquiries</w:t>
            </w:r>
          </w:p>
          <w:p w14:paraId="22283ED5" w14:textId="04DEC244" w:rsidR="0040049C" w:rsidRDefault="00FF538F" w:rsidP="00EC6617">
            <w:pPr>
              <w:spacing w:before="0" w:after="0"/>
              <w:ind w:left="57" w:right="-450"/>
              <w:rPr>
                <w:rFonts w:ascii="Arial" w:hAnsi="Arial" w:cs="Arial"/>
                <w:color w:val="363534"/>
                <w:szCs w:val="22"/>
              </w:rPr>
            </w:pPr>
            <w:r>
              <w:rPr>
                <w:rFonts w:ascii="Arial" w:hAnsi="Arial" w:cs="Arial"/>
                <w:color w:val="363534"/>
                <w:szCs w:val="22"/>
              </w:rPr>
              <w:t xml:space="preserve">0472 619 192, </w:t>
            </w:r>
            <w:hyperlink r:id="rId33" w:history="1">
              <w:r w:rsidRPr="00FF4D81">
                <w:rPr>
                  <w:rStyle w:val="Hyperlink"/>
                  <w:rFonts w:ascii="Arial" w:hAnsi="Arial" w:cs="Arial"/>
                  <w:szCs w:val="22"/>
                </w:rPr>
                <w:t>moira.kuffer@deeca.vic.gov.au</w:t>
              </w:r>
            </w:hyperlink>
            <w:r>
              <w:rPr>
                <w:rFonts w:ascii="Arial" w:hAnsi="Arial" w:cs="Arial"/>
                <w:color w:val="363534"/>
                <w:szCs w:val="22"/>
              </w:rPr>
              <w:t xml:space="preserve"> </w:t>
            </w:r>
          </w:p>
          <w:p w14:paraId="723EDD97" w14:textId="42DFA1F6" w:rsidR="00F06762" w:rsidRPr="00495B3B" w:rsidRDefault="00F06762" w:rsidP="00EC6617">
            <w:pPr>
              <w:spacing w:before="0" w:after="0"/>
              <w:ind w:left="57" w:right="-450"/>
              <w:rPr>
                <w:rFonts w:ascii="Arial" w:hAnsi="Arial" w:cs="Arial"/>
                <w:color w:val="363534"/>
                <w:szCs w:val="22"/>
              </w:rPr>
            </w:pP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2CE739B0">
        <w:rPr>
          <w:rFonts w:ascii="Arial" w:hAnsi="Arial" w:cs="Arial"/>
          <w:color w:val="442D97" w:themeColor="accent4" w:themeTint="BF"/>
          <w:sz w:val="28"/>
          <w:szCs w:val="28"/>
          <w:lang w:eastAsia="zh-CN"/>
        </w:rPr>
        <w:t>Position purpose</w:t>
      </w:r>
    </w:p>
    <w:p w14:paraId="1055732E" w14:textId="7F4E7FC0" w:rsidR="005C1695" w:rsidRPr="005C1695" w:rsidRDefault="005C1695" w:rsidP="005C1695">
      <w:pPr>
        <w:keepNext/>
        <w:spacing w:line="240" w:lineRule="auto"/>
      </w:pPr>
      <w:r w:rsidRPr="005C1695">
        <w:t>The Senior Project Officer plays a critical role in coordinating DEECA’s contributions to bushfire-related inquiries. The role manages project activities including evidence gathering, documentation control, tracking submissions, and providing Secretariat functions to the Bushfire Inquiries Steering Committee.</w:t>
      </w:r>
    </w:p>
    <w:p w14:paraId="3930785D" w14:textId="0A4F9EB4" w:rsidR="005C1695" w:rsidRPr="005C1695" w:rsidRDefault="005C1695" w:rsidP="005C1695">
      <w:pPr>
        <w:keepNext/>
        <w:spacing w:line="240" w:lineRule="auto"/>
      </w:pPr>
      <w:r w:rsidRPr="005C1695">
        <w:t>The position works closely with the</w:t>
      </w:r>
      <w:r w:rsidR="00B922E0">
        <w:t xml:space="preserve"> Bushfire</w:t>
      </w:r>
      <w:r w:rsidRPr="005C1695">
        <w:t xml:space="preserve"> Inquiry Manager, Group leads and Legal Branch to ensure high-quality, consistent and timely responses. </w:t>
      </w:r>
    </w:p>
    <w:p w14:paraId="1B3F576A" w14:textId="78D6BF5B" w:rsidR="00495B3B" w:rsidRPr="00495B3B" w:rsidRDefault="00495B3B" w:rsidP="2CE739B0">
      <w:pPr>
        <w:keepNext/>
        <w:spacing w:line="240" w:lineRule="auto"/>
        <w:rPr>
          <w:rFonts w:ascii="Arial" w:hAnsi="Arial" w:cs="Arial"/>
          <w:i/>
          <w:iCs/>
          <w:color w:val="442D97"/>
          <w:sz w:val="30"/>
          <w:szCs w:val="30"/>
        </w:rPr>
      </w:pPr>
      <w:r w:rsidRPr="2CE739B0">
        <w:rPr>
          <w:rFonts w:ascii="Arial" w:hAnsi="Arial" w:cs="Arial"/>
          <w:color w:val="442D97" w:themeColor="accent4" w:themeTint="BF"/>
          <w:sz w:val="28"/>
          <w:szCs w:val="28"/>
          <w:lang w:eastAsia="zh-CN"/>
        </w:rPr>
        <w:t>Context</w:t>
      </w:r>
    </w:p>
    <w:p w14:paraId="08C888F5" w14:textId="78B1B76D" w:rsidR="0B195042" w:rsidRDefault="0B195042" w:rsidP="00B35951">
      <w:pPr>
        <w:spacing w:before="80" w:after="0" w:line="240" w:lineRule="auto"/>
        <w:rPr>
          <w:rFonts w:ascii="Arial" w:eastAsia="Arial" w:hAnsi="Arial" w:cs="Arial"/>
          <w:noProof/>
          <w:color w:val="363534"/>
        </w:rPr>
      </w:pPr>
      <w:r w:rsidRPr="2CE739B0">
        <w:rPr>
          <w:rStyle w:val="normaltextrun"/>
          <w:rFonts w:ascii="Arial" w:eastAsia="Arial" w:hAnsi="Arial" w:cs="Arial"/>
          <w:i/>
          <w:iCs/>
          <w:noProof/>
          <w:color w:val="363534"/>
        </w:rPr>
        <w:t xml:space="preserve">The Group </w:t>
      </w:r>
    </w:p>
    <w:p w14:paraId="1391EA9D" w14:textId="0E243BEF" w:rsidR="00003018" w:rsidRDefault="00003018" w:rsidP="00B35951">
      <w:pPr>
        <w:spacing w:before="80" w:after="0" w:line="240" w:lineRule="auto"/>
        <w:rPr>
          <w:rFonts w:ascii="Arial" w:eastAsia="Arial" w:hAnsi="Arial" w:cs="Arial"/>
          <w:noProof/>
          <w:color w:val="363534"/>
        </w:rPr>
      </w:pPr>
      <w:r w:rsidRPr="00003018">
        <w:rPr>
          <w:rFonts w:ascii="Arial" w:eastAsia="Arial" w:hAnsi="Arial" w:cs="Arial"/>
          <w:noProof/>
          <w:color w:val="363534"/>
        </w:rPr>
        <w:t>Bushfire and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to reduce impacts on people, property and the environment.</w:t>
      </w:r>
    </w:p>
    <w:p w14:paraId="2B4BD050" w14:textId="01895F93" w:rsidR="00003018" w:rsidRDefault="00003018" w:rsidP="00B35951">
      <w:pPr>
        <w:spacing w:before="80" w:after="0" w:line="240" w:lineRule="auto"/>
        <w:rPr>
          <w:rFonts w:ascii="Arial" w:eastAsia="Arial" w:hAnsi="Arial" w:cs="Arial"/>
          <w:noProof/>
          <w:color w:val="363534"/>
        </w:rPr>
      </w:pPr>
      <w:r w:rsidRPr="00003018">
        <w:rPr>
          <w:rFonts w:ascii="Arial" w:eastAsia="Arial" w:hAnsi="Arial" w:cs="Arial"/>
          <w:noProof/>
          <w:color w:val="363534"/>
        </w:rPr>
        <w:t>Underpinned by our commitment to work in partnership with Traditional Owners, BFS collaborates across government and DEECA to deliver key policies and outcomes in support of communities and industries that use our forests and is directly responsible for recreation policy and service delivery in state forests.</w:t>
      </w:r>
    </w:p>
    <w:p w14:paraId="5FB9436D" w14:textId="25928873" w:rsidR="00003018" w:rsidRPr="00003018" w:rsidRDefault="00003018" w:rsidP="00B35951">
      <w:pPr>
        <w:spacing w:before="80" w:after="0" w:line="240" w:lineRule="auto"/>
        <w:rPr>
          <w:rFonts w:ascii="Arial" w:eastAsia="Arial" w:hAnsi="Arial" w:cs="Arial"/>
          <w:noProof/>
          <w:color w:val="363534"/>
        </w:rPr>
      </w:pPr>
      <w:r w:rsidRPr="00003018">
        <w:rPr>
          <w:rFonts w:ascii="Arial" w:eastAsia="Arial" w:hAnsi="Arial" w:cs="Arial"/>
          <w:noProof/>
          <w:color w:val="363534"/>
        </w:rPr>
        <w:t>BFS plays a key role in working alongside emergency services under the Victorian Government’s ‘all communities, all emergencies’ operating framework, including meeting DEECA’s responsibilities before, during and after an emergency event.</w:t>
      </w:r>
    </w:p>
    <w:p w14:paraId="0C7D8788" w14:textId="399C25F7" w:rsidR="2CE739B0" w:rsidRPr="00EC6617" w:rsidRDefault="00003018" w:rsidP="00B35951">
      <w:pPr>
        <w:spacing w:before="80" w:after="0" w:line="240" w:lineRule="auto"/>
        <w:rPr>
          <w:rFonts w:ascii="Arial" w:eastAsia="Arial" w:hAnsi="Arial" w:cs="Arial"/>
          <w:noProof/>
          <w:color w:val="363534"/>
        </w:rPr>
      </w:pPr>
      <w:r w:rsidRPr="00003018">
        <w:rPr>
          <w:rFonts w:ascii="Arial" w:eastAsia="Arial" w:hAnsi="Arial" w:cs="Arial"/>
          <w:noProof/>
          <w:color w:val="363534"/>
        </w:rPr>
        <w:lastRenderedPageBreak/>
        <w:t>BFS undertakes regulatory functions for biodiversity, public land use and fire prevention, leads development and advice on forest, fire and emergency management policy, strategy and legislation, and delivers safe and fit-for-purpose capability solutions including statewide assets, equipment, technology and learning, ensuring consistency with the Victorian Government’s broader strategic objectives.</w:t>
      </w:r>
    </w:p>
    <w:p w14:paraId="373EE24F" w14:textId="051EC21E" w:rsidR="0B195042" w:rsidRDefault="0B195042" w:rsidP="00B35951">
      <w:pPr>
        <w:spacing w:before="80" w:after="0" w:line="240" w:lineRule="auto"/>
        <w:rPr>
          <w:rFonts w:ascii="Times New Roman" w:hAnsi="Times New Roman"/>
          <w:noProof/>
          <w:color w:val="000000"/>
        </w:rPr>
      </w:pPr>
      <w:r w:rsidRPr="2CE739B0">
        <w:rPr>
          <w:rStyle w:val="normaltextrun"/>
          <w:rFonts w:ascii="Arial" w:eastAsia="Arial" w:hAnsi="Arial" w:cs="Arial"/>
          <w:i/>
          <w:iCs/>
          <w:noProof/>
          <w:color w:val="000000"/>
        </w:rPr>
        <w:t>The Division</w:t>
      </w:r>
      <w:r w:rsidRPr="2CE739B0">
        <w:rPr>
          <w:rStyle w:val="normaltextrun"/>
          <w:rFonts w:ascii="Times New Roman" w:hAnsi="Times New Roman"/>
          <w:i/>
          <w:iCs/>
          <w:noProof/>
          <w:color w:val="000000"/>
        </w:rPr>
        <w:t> </w:t>
      </w:r>
      <w:r w:rsidRPr="2CE739B0">
        <w:rPr>
          <w:rStyle w:val="eop"/>
          <w:rFonts w:ascii="Times New Roman" w:hAnsi="Times New Roman"/>
          <w:noProof/>
          <w:color w:val="000000"/>
        </w:rPr>
        <w:t> </w:t>
      </w:r>
    </w:p>
    <w:p w14:paraId="41548EF2" w14:textId="6F83A14E" w:rsidR="005F1EF9" w:rsidRPr="005F1EF9" w:rsidRDefault="005F1EF9" w:rsidP="00B35951">
      <w:pPr>
        <w:spacing w:before="80" w:after="0" w:line="240" w:lineRule="auto"/>
        <w:rPr>
          <w:rFonts w:ascii="Arial" w:eastAsia="Arial" w:hAnsi="Arial" w:cs="Arial"/>
          <w:noProof/>
          <w:color w:val="363534"/>
        </w:rPr>
      </w:pPr>
      <w:r w:rsidRPr="005F1EF9">
        <w:rPr>
          <w:rFonts w:ascii="Arial" w:eastAsia="Arial" w:hAnsi="Arial" w:cs="Arial"/>
          <w:noProof/>
          <w:color w:val="363534"/>
        </w:rPr>
        <w:t xml:space="preserve">The </w:t>
      </w:r>
      <w:r w:rsidR="008B2E80">
        <w:rPr>
          <w:rFonts w:ascii="Arial" w:eastAsia="Arial" w:hAnsi="Arial" w:cs="Arial"/>
          <w:noProof/>
          <w:color w:val="363534"/>
        </w:rPr>
        <w:t>Policy and Knowledge Division</w:t>
      </w:r>
      <w:r w:rsidRPr="005F1EF9">
        <w:rPr>
          <w:rFonts w:ascii="Arial" w:eastAsia="Arial" w:hAnsi="Arial" w:cs="Arial"/>
          <w:noProof/>
          <w:color w:val="363534"/>
        </w:rPr>
        <w:t xml:space="preserve"> provides advice and develops policy, strategy, strategic planning frameworks and legislation for forest, fire and emergency management. We lead and support design and delivery of knowledge and engagement support services across the Bushfire and Forest Services Group and DEECA.</w:t>
      </w:r>
    </w:p>
    <w:p w14:paraId="443A71A8" w14:textId="4A07D4FC" w:rsidR="005F1EF9" w:rsidRPr="005F1EF9" w:rsidRDefault="005F1EF9" w:rsidP="00B35951">
      <w:pPr>
        <w:spacing w:before="80" w:after="0" w:line="240" w:lineRule="auto"/>
        <w:rPr>
          <w:rFonts w:ascii="Arial" w:eastAsia="Arial" w:hAnsi="Arial" w:cs="Arial"/>
          <w:noProof/>
          <w:color w:val="363534"/>
        </w:rPr>
      </w:pPr>
      <w:r w:rsidRPr="005F1EF9">
        <w:rPr>
          <w:rFonts w:ascii="Arial" w:eastAsia="Arial" w:hAnsi="Arial" w:cs="Arial"/>
          <w:noProof/>
          <w:color w:val="363534"/>
        </w:rPr>
        <w:t>We collaborate across government and DEECA to deliver key policies, plans and regulations that support the sustainable public use and management of Victoria's forests. We are committed to progressing and advancing self-determination and supporting the delivery of DEECA's associated obligations.</w:t>
      </w:r>
    </w:p>
    <w:p w14:paraId="38FAAC39" w14:textId="2889D046" w:rsidR="005F1EF9" w:rsidRPr="005F1EF9" w:rsidRDefault="005F1EF9" w:rsidP="00B35951">
      <w:pPr>
        <w:spacing w:before="80" w:after="0" w:line="240" w:lineRule="auto"/>
        <w:rPr>
          <w:rFonts w:ascii="Arial" w:eastAsia="Arial" w:hAnsi="Arial" w:cs="Arial"/>
          <w:noProof/>
          <w:color w:val="363534"/>
        </w:rPr>
      </w:pPr>
      <w:r w:rsidRPr="005F1EF9">
        <w:rPr>
          <w:rFonts w:ascii="Arial" w:eastAsia="Arial" w:hAnsi="Arial" w:cs="Arial"/>
          <w:noProof/>
          <w:color w:val="363534"/>
        </w:rPr>
        <w:t>We lead the strategic approach to bushfire risk management that evolves in response to climate change, utilising sophisticated science and evidence to inform, design and support forest management, and Forest Fire Management Victoria and the broader bushfire management sector's work to reduce the risk, severity and impacts of fire.</w:t>
      </w:r>
    </w:p>
    <w:p w14:paraId="7C6BE28C" w14:textId="366948E0" w:rsidR="00EC6617" w:rsidRDefault="005F1EF9" w:rsidP="00B35951">
      <w:pPr>
        <w:spacing w:before="80" w:after="0" w:line="240" w:lineRule="auto"/>
        <w:rPr>
          <w:rFonts w:ascii="Arial" w:eastAsia="Arial" w:hAnsi="Arial" w:cs="Arial"/>
          <w:noProof/>
          <w:color w:val="363534"/>
        </w:rPr>
      </w:pPr>
      <w:r w:rsidRPr="005F1EF9">
        <w:rPr>
          <w:rFonts w:ascii="Arial" w:eastAsia="Arial" w:hAnsi="Arial" w:cs="Arial"/>
          <w:noProof/>
          <w:color w:val="363534"/>
        </w:rPr>
        <w:t>We deliver one-DEECA emergency management policy advice and deliver priority projects to uplift capability, capacity and support continuous improvement. We also have governance and coordination functions across DEECA, supporting DEECA’s participation in key inter-governmental committees, as well as internal committees and governance systems. </w:t>
      </w:r>
    </w:p>
    <w:p w14:paraId="1CD5B222" w14:textId="77777777" w:rsidR="00EC6617" w:rsidRPr="00EC6617" w:rsidRDefault="00EC6617" w:rsidP="00EC6617">
      <w:pPr>
        <w:spacing w:before="80" w:after="0" w:line="240" w:lineRule="auto"/>
        <w:rPr>
          <w:rFonts w:ascii="Arial" w:hAnsi="Arial" w:cs="Arial"/>
          <w:i/>
          <w:iCs/>
          <w:color w:val="363534"/>
        </w:rPr>
      </w:pPr>
      <w:r w:rsidRPr="00EC6617">
        <w:rPr>
          <w:rFonts w:ascii="Arial" w:hAnsi="Arial" w:cs="Arial"/>
          <w:i/>
          <w:iCs/>
          <w:color w:val="363534"/>
        </w:rPr>
        <w:t>Branch</w:t>
      </w:r>
    </w:p>
    <w:p w14:paraId="4D1F8569" w14:textId="77777777" w:rsidR="00EC6617" w:rsidRPr="00EC6617" w:rsidRDefault="00EC6617" w:rsidP="00EC6617">
      <w:pPr>
        <w:spacing w:before="80" w:after="0" w:line="240" w:lineRule="auto"/>
        <w:rPr>
          <w:rFonts w:ascii="Arial" w:eastAsia="Arial" w:hAnsi="Arial" w:cs="Arial"/>
          <w:noProof/>
          <w:color w:val="363534"/>
        </w:rPr>
      </w:pPr>
      <w:r w:rsidRPr="00EC6617">
        <w:rPr>
          <w:rFonts w:ascii="Arial" w:eastAsia="Arial" w:hAnsi="Arial" w:cs="Arial"/>
          <w:noProof/>
          <w:color w:val="363534"/>
        </w:rPr>
        <w:t>The Emergency Management and Office of Bushfire Risk Management branch leads one-DEECA emergency management policy and planning advice and is responsible for overseeing the development and implementation of an end-to-end framework for bushfire risk management across all public and private land in Victoria.</w:t>
      </w:r>
    </w:p>
    <w:p w14:paraId="4D4DFCCA" w14:textId="77777777" w:rsidR="00EC6617" w:rsidRPr="00EC6617" w:rsidRDefault="00EC6617" w:rsidP="00EC6617">
      <w:pPr>
        <w:spacing w:before="80" w:after="0" w:line="240" w:lineRule="auto"/>
        <w:rPr>
          <w:rFonts w:ascii="Arial" w:eastAsia="Arial" w:hAnsi="Arial" w:cs="Arial"/>
          <w:noProof/>
          <w:color w:val="363534"/>
        </w:rPr>
      </w:pPr>
      <w:r w:rsidRPr="00EC6617">
        <w:rPr>
          <w:rFonts w:ascii="Arial" w:eastAsia="Arial" w:hAnsi="Arial" w:cs="Arial"/>
          <w:noProof/>
          <w:color w:val="363534"/>
        </w:rPr>
        <w:t>The Office of Bushfire Risk Management (OBRM) sits within the branch and has a focus on activities that manage the risk of bushfires in Victoria over the long-term – encompassing bushfire mitigation, planning and preparedness - with a primary focus on fuel management and how the sector works together. OBRM has an important role providing assurance to the government and community that the sector's approach to managing bushfire risk is safe and effective, this includes ensuring that any FFMVic planned burn escapes are appropriately investigated and any opportunities for improvement identified and implemented. OBRM’s role does not extend to the operational delivery of seasonal preparedness, readiness and response actions, or recovery activities.</w:t>
      </w:r>
    </w:p>
    <w:p w14:paraId="10C35FDC" w14:textId="27F1826C" w:rsidR="2CE739B0" w:rsidRDefault="00EC6617" w:rsidP="00EC6617">
      <w:pPr>
        <w:spacing w:before="80" w:after="0" w:line="240" w:lineRule="auto"/>
        <w:rPr>
          <w:rStyle w:val="normaltextrun"/>
          <w:rFonts w:ascii="Arial" w:eastAsia="Arial" w:hAnsi="Arial" w:cs="Arial"/>
          <w:noProof/>
          <w:color w:val="363534"/>
        </w:rPr>
      </w:pPr>
      <w:r w:rsidRPr="00EC6617">
        <w:rPr>
          <w:rFonts w:ascii="Arial" w:eastAsia="Arial" w:hAnsi="Arial" w:cs="Arial"/>
          <w:noProof/>
          <w:color w:val="363534"/>
        </w:rPr>
        <w:t>The Branch leads one-DEECA emergency management strategy, policy and performance initiatives, acting as the central link between sector partners and internal hazard leads to build a coordinated approach that strengthens capability, readiness and organisational maturity.</w:t>
      </w:r>
    </w:p>
    <w:p w14:paraId="0B23F8DF" w14:textId="3EE8FDEC" w:rsidR="00D42756" w:rsidRPr="00495B3B" w:rsidRDefault="00495B3B" w:rsidP="0057365B">
      <w:pPr>
        <w:keepNext/>
        <w:spacing w:line="278" w:lineRule="auto"/>
        <w:rPr>
          <w:rFonts w:ascii="Arial" w:hAnsi="Arial" w:cs="Arial"/>
          <w:bCs/>
          <w:color w:val="442D97"/>
          <w:sz w:val="28"/>
          <w:szCs w:val="28"/>
          <w:lang w:eastAsia="zh-CN"/>
        </w:rPr>
      </w:pPr>
      <w:r w:rsidRPr="2CE739B0">
        <w:rPr>
          <w:rFonts w:ascii="Arial" w:hAnsi="Arial" w:cs="Arial"/>
          <w:color w:val="442D97" w:themeColor="accent4" w:themeTint="BF"/>
          <w:sz w:val="28"/>
          <w:szCs w:val="28"/>
          <w:lang w:eastAsia="zh-CN"/>
        </w:rPr>
        <w:t>Accountabilities</w:t>
      </w:r>
    </w:p>
    <w:p w14:paraId="1239389D" w14:textId="2F085F19" w:rsidR="00C464EF" w:rsidRPr="00C464EF" w:rsidRDefault="00C464EF" w:rsidP="00C464EF">
      <w:pPr>
        <w:pStyle w:val="BodyText"/>
        <w:numPr>
          <w:ilvl w:val="0"/>
          <w:numId w:val="24"/>
        </w:numPr>
      </w:pPr>
      <w:r w:rsidRPr="00C464EF">
        <w:t xml:space="preserve">Coordinate evidence requests and submissions, ensuring accuracy, consistency and alignment across all Groups. </w:t>
      </w:r>
    </w:p>
    <w:p w14:paraId="383DAA0A" w14:textId="6D5A8DB0" w:rsidR="00C464EF" w:rsidRPr="00C464EF" w:rsidRDefault="00C464EF" w:rsidP="00C464EF">
      <w:pPr>
        <w:pStyle w:val="BodyText"/>
        <w:numPr>
          <w:ilvl w:val="0"/>
          <w:numId w:val="24"/>
        </w:numPr>
      </w:pPr>
      <w:r w:rsidRPr="00C464EF">
        <w:t xml:space="preserve">Develop project plans, track progress and report on departmental readiness and key milestones. </w:t>
      </w:r>
    </w:p>
    <w:p w14:paraId="49FA210A" w14:textId="53FF1B3A" w:rsidR="003C13B9" w:rsidRPr="00D16D45" w:rsidRDefault="003C13B9" w:rsidP="003C13B9">
      <w:pPr>
        <w:pStyle w:val="ListParagraph"/>
        <w:numPr>
          <w:ilvl w:val="0"/>
          <w:numId w:val="24"/>
        </w:numPr>
        <w:spacing w:before="60" w:after="0" w:line="240" w:lineRule="auto"/>
        <w:rPr>
          <w:rFonts w:ascii="Arial" w:hAnsi="Arial"/>
          <w:lang w:eastAsia="zh-CN"/>
        </w:rPr>
      </w:pPr>
      <w:r w:rsidRPr="00D16D45">
        <w:rPr>
          <w:rFonts w:ascii="Arial" w:hAnsi="Arial"/>
          <w:lang w:eastAsia="zh-CN"/>
        </w:rPr>
        <w:t xml:space="preserve">Provide high-quality, timely policy and advisory services to DEECA executive and Ministers, including preparing briefings, correspondence, presentations, reports, business cases, performance updates, and government submissions that support </w:t>
      </w:r>
      <w:r>
        <w:rPr>
          <w:rFonts w:ascii="Arial" w:hAnsi="Arial"/>
          <w:lang w:eastAsia="zh-CN"/>
        </w:rPr>
        <w:t>inquiry</w:t>
      </w:r>
      <w:r w:rsidRPr="00D16D45">
        <w:rPr>
          <w:rFonts w:ascii="Arial" w:hAnsi="Arial"/>
          <w:lang w:eastAsia="zh-CN"/>
        </w:rPr>
        <w:t xml:space="preserve"> outcomes.</w:t>
      </w:r>
    </w:p>
    <w:p w14:paraId="14722E67" w14:textId="3B1A521C" w:rsidR="00C464EF" w:rsidRPr="00C464EF" w:rsidRDefault="00C464EF" w:rsidP="00C464EF">
      <w:pPr>
        <w:pStyle w:val="BodyText"/>
        <w:numPr>
          <w:ilvl w:val="0"/>
          <w:numId w:val="24"/>
        </w:numPr>
      </w:pPr>
      <w:r w:rsidRPr="00C464EF">
        <w:t xml:space="preserve">Work directly with Group contacts to clarify requirements, support drafting and maintain consistent messaging. </w:t>
      </w:r>
    </w:p>
    <w:p w14:paraId="4BB3CA83" w14:textId="0FF90859" w:rsidR="00C464EF" w:rsidRPr="00C464EF" w:rsidRDefault="00C464EF" w:rsidP="00C464EF">
      <w:pPr>
        <w:pStyle w:val="BodyText"/>
        <w:numPr>
          <w:ilvl w:val="0"/>
          <w:numId w:val="24"/>
        </w:numPr>
      </w:pPr>
      <w:r w:rsidRPr="00C464EF">
        <w:t>Provide Secretariat support for the Bushfire Inquiries Steering Committee and cross</w:t>
      </w:r>
      <w:r w:rsidRPr="00C464EF">
        <w:noBreakHyphen/>
        <w:t xml:space="preserve">department Working Group. </w:t>
      </w:r>
    </w:p>
    <w:p w14:paraId="333422E6" w14:textId="1333A765" w:rsidR="00C464EF" w:rsidRPr="00C464EF" w:rsidRDefault="00C464EF" w:rsidP="00C464EF">
      <w:pPr>
        <w:pStyle w:val="BodyText"/>
        <w:numPr>
          <w:ilvl w:val="0"/>
          <w:numId w:val="24"/>
        </w:numPr>
      </w:pPr>
      <w:r w:rsidRPr="00C464EF">
        <w:t>Identify issues and risks early and escalate appropriately to the Inquiry Manager.</w:t>
      </w:r>
    </w:p>
    <w:p w14:paraId="26F527A3" w14:textId="77777777" w:rsidR="00EC6617" w:rsidRDefault="00EC6617" w:rsidP="00EC6617">
      <w:pPr>
        <w:pStyle w:val="BodyText"/>
        <w:numPr>
          <w:ilvl w:val="0"/>
          <w:numId w:val="24"/>
        </w:numPr>
      </w:pPr>
      <w:r>
        <w:t>Actively participate in and encourage others to support a positive organisational culture, business and performance excellence.</w:t>
      </w:r>
    </w:p>
    <w:p w14:paraId="4734F6EB" w14:textId="77777777" w:rsidR="00EC6617" w:rsidRDefault="00EC6617" w:rsidP="00EC6617">
      <w:pPr>
        <w:pStyle w:val="BodyText"/>
        <w:numPr>
          <w:ilvl w:val="0"/>
          <w:numId w:val="24"/>
        </w:numPr>
      </w:pPr>
      <w:r>
        <w:t>Maintain confidentiality and display sound judgement when dealing with sensitive information and issues to provide quality and relevant information in line with Departmental policies.</w:t>
      </w:r>
    </w:p>
    <w:p w14:paraId="064F4A23" w14:textId="3C358A60" w:rsidR="007725D0" w:rsidRDefault="00EC6617" w:rsidP="007725D0">
      <w:pPr>
        <w:pStyle w:val="BodyText"/>
        <w:numPr>
          <w:ilvl w:val="0"/>
          <w:numId w:val="24"/>
        </w:numPr>
      </w:pPr>
      <w:r>
        <w:t>To practice cultural safety by creating environments, relationships and systems free from racism and discrimination so that people can feel safe, valued and able to participate.</w:t>
      </w:r>
    </w:p>
    <w:p w14:paraId="3D3807B0" w14:textId="77777777" w:rsidR="00495B3B" w:rsidRPr="00495B3B" w:rsidRDefault="00495B3B" w:rsidP="00B35951">
      <w:pPr>
        <w:keepNext/>
        <w:spacing w:before="0" w:after="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Key Selection Criteria</w:t>
      </w:r>
    </w:p>
    <w:p w14:paraId="61CC39B4" w14:textId="042D04B1" w:rsidR="00495B3B" w:rsidRPr="005169D3" w:rsidRDefault="00495B3B" w:rsidP="005169D3">
      <w:pPr>
        <w:spacing w:before="0" w:after="0"/>
        <w:rPr>
          <w:rFonts w:ascii="Arial" w:hAnsi="Arial" w:cs="Arial"/>
          <w:color w:val="363534"/>
          <w:szCs w:val="22"/>
        </w:rPr>
      </w:pPr>
      <w:r w:rsidRPr="2CE739B0">
        <w:rPr>
          <w:rFonts w:ascii="Arial" w:hAnsi="Arial" w:cs="Arial"/>
          <w:color w:val="363534"/>
        </w:rPr>
        <w:t>The key selection criteria specified below outline the capabilities required for the position.</w:t>
      </w:r>
    </w:p>
    <w:p w14:paraId="2DF35C6D" w14:textId="34B0CF40" w:rsidR="1A8E798D" w:rsidRDefault="1A8E798D" w:rsidP="00B35951">
      <w:pPr>
        <w:spacing w:before="80" w:after="0" w:line="240" w:lineRule="auto"/>
        <w:rPr>
          <w:rFonts w:ascii="Arial" w:eastAsia="Arial" w:hAnsi="Arial" w:cs="Arial"/>
          <w:color w:val="363534"/>
        </w:rPr>
      </w:pPr>
      <w:r w:rsidRPr="2CE739B0">
        <w:rPr>
          <w:rFonts w:ascii="Arial" w:eastAsia="Arial" w:hAnsi="Arial" w:cs="Arial"/>
          <w:b/>
          <w:bCs/>
          <w:color w:val="363534"/>
        </w:rPr>
        <w:t>Specialist/Technical Expertise/Qualifications</w:t>
      </w:r>
    </w:p>
    <w:p w14:paraId="54BD4B0C" w14:textId="4EA29B3C" w:rsidR="002414BC" w:rsidRPr="00325B0C" w:rsidRDefault="002414BC" w:rsidP="002414BC">
      <w:pPr>
        <w:pStyle w:val="BodyText"/>
        <w:numPr>
          <w:ilvl w:val="0"/>
          <w:numId w:val="24"/>
        </w:numPr>
      </w:pPr>
      <w:r w:rsidRPr="00325B0C">
        <w:t>Tertiary qualification(s) in science, law, economics, public policy, natural resource or environmental management is desirable.</w:t>
      </w:r>
    </w:p>
    <w:p w14:paraId="7CF4EAF7" w14:textId="15F61133" w:rsidR="002414BC" w:rsidRPr="00325B0C" w:rsidRDefault="005C1BCB" w:rsidP="002414BC">
      <w:pPr>
        <w:pStyle w:val="BodyText"/>
        <w:numPr>
          <w:ilvl w:val="0"/>
          <w:numId w:val="24"/>
        </w:numPr>
      </w:pPr>
      <w:r w:rsidRPr="005C1BCB">
        <w:t>Demonstrated knowledge or experience in natural resource management, emergency or bushfire management is desirable</w:t>
      </w:r>
      <w:r w:rsidR="002414BC" w:rsidRPr="00325B0C">
        <w:t>.</w:t>
      </w:r>
    </w:p>
    <w:p w14:paraId="4B3EF7F2" w14:textId="77777777" w:rsidR="002F7A30" w:rsidRDefault="002F7A30" w:rsidP="002F7A30">
      <w:pPr>
        <w:pStyle w:val="Default"/>
        <w:rPr>
          <w:sz w:val="20"/>
          <w:szCs w:val="20"/>
        </w:rPr>
      </w:pPr>
    </w:p>
    <w:p w14:paraId="0CF3619F" w14:textId="2F78E03B" w:rsidR="002F7A30" w:rsidRPr="002F7A30" w:rsidRDefault="002F7A30" w:rsidP="002F7A30">
      <w:pPr>
        <w:spacing w:before="80" w:after="0" w:line="240" w:lineRule="auto"/>
      </w:pPr>
      <w:r w:rsidRPr="002F7A30">
        <w:rPr>
          <w:rFonts w:ascii="Arial" w:eastAsia="Arial" w:hAnsi="Arial" w:cs="Arial"/>
          <w:b/>
          <w:bCs/>
          <w:color w:val="363534"/>
        </w:rPr>
        <w:t>Capabilities</w:t>
      </w:r>
    </w:p>
    <w:p w14:paraId="186B6743" w14:textId="0D416C8B" w:rsidR="00C34BFD" w:rsidRDefault="00C34BFD" w:rsidP="00B32EA2">
      <w:pPr>
        <w:pStyle w:val="Default"/>
        <w:numPr>
          <w:ilvl w:val="0"/>
          <w:numId w:val="25"/>
        </w:numPr>
        <w:rPr>
          <w:sz w:val="20"/>
          <w:szCs w:val="20"/>
        </w:rPr>
      </w:pPr>
      <w:r w:rsidRPr="00C34BFD">
        <w:rPr>
          <w:b/>
          <w:bCs/>
          <w:sz w:val="20"/>
          <w:szCs w:val="20"/>
        </w:rPr>
        <w:t xml:space="preserve">Political and Organisational Context: </w:t>
      </w:r>
      <w:r w:rsidR="00465E10" w:rsidRPr="00465E10">
        <w:rPr>
          <w:sz w:val="20"/>
          <w:szCs w:val="20"/>
        </w:rPr>
        <w:t>Understands issues and pressures to which the organisation has to respond; Understands the reasons behind the organisational climate and culture.</w:t>
      </w:r>
    </w:p>
    <w:p w14:paraId="6F13F63F" w14:textId="4404AF44" w:rsidR="00C34BFD" w:rsidRDefault="00C34BFD" w:rsidP="002F7A30">
      <w:pPr>
        <w:pStyle w:val="Default"/>
        <w:numPr>
          <w:ilvl w:val="0"/>
          <w:numId w:val="25"/>
        </w:numPr>
        <w:rPr>
          <w:sz w:val="20"/>
          <w:szCs w:val="20"/>
        </w:rPr>
      </w:pPr>
      <w:r>
        <w:rPr>
          <w:b/>
          <w:bCs/>
          <w:sz w:val="20"/>
          <w:szCs w:val="20"/>
        </w:rPr>
        <w:t>Critical Thinking and Problem Solving:</w:t>
      </w:r>
      <w:r>
        <w:rPr>
          <w:sz w:val="20"/>
          <w:szCs w:val="20"/>
        </w:rPr>
        <w:t xml:space="preserve"> </w:t>
      </w:r>
      <w:r w:rsidR="00344DF6" w:rsidRPr="00344DF6">
        <w:rPr>
          <w:sz w:val="20"/>
          <w:szCs w:val="20"/>
        </w:rPr>
        <w:t>Takes into account wider business context within business unit when considering options to resolve issues. Identifies recurring problems and prevents future recurrence by integrating solutions into work process. Delivers tangible business outcomes as a result of critically evaluating problems from multiple perspectives and delivering effective solutions.</w:t>
      </w:r>
    </w:p>
    <w:p w14:paraId="25E0E8D0" w14:textId="27A6A2B1" w:rsidR="00C34BFD" w:rsidRDefault="00E25702" w:rsidP="002F7A30">
      <w:pPr>
        <w:pStyle w:val="Default"/>
        <w:numPr>
          <w:ilvl w:val="0"/>
          <w:numId w:val="25"/>
        </w:numPr>
        <w:rPr>
          <w:sz w:val="20"/>
          <w:szCs w:val="20"/>
        </w:rPr>
      </w:pPr>
      <w:r>
        <w:rPr>
          <w:b/>
          <w:bCs/>
          <w:sz w:val="20"/>
          <w:szCs w:val="20"/>
        </w:rPr>
        <w:t>Flexibility and Adaptability</w:t>
      </w:r>
      <w:r w:rsidR="00C34BFD" w:rsidRPr="00C34BFD">
        <w:rPr>
          <w:b/>
          <w:bCs/>
          <w:sz w:val="20"/>
          <w:szCs w:val="20"/>
        </w:rPr>
        <w:t>:</w:t>
      </w:r>
      <w:r w:rsidR="00C34BFD" w:rsidRPr="00C34BFD">
        <w:rPr>
          <w:sz w:val="20"/>
          <w:szCs w:val="20"/>
        </w:rPr>
        <w:t xml:space="preserve"> </w:t>
      </w:r>
      <w:r w:rsidRPr="00E25702">
        <w:rPr>
          <w:iCs/>
          <w:sz w:val="20"/>
          <w:szCs w:val="20"/>
        </w:rPr>
        <w:t>Accept changed priorities without undue discomfort. Responds quickly to changes. Comfortable working in collaboration with teams outside of own organisation.</w:t>
      </w:r>
    </w:p>
    <w:p w14:paraId="0BE495EE" w14:textId="7DAF8AD8" w:rsidR="00C34BFD" w:rsidRPr="00C34BFD" w:rsidRDefault="00C34BFD" w:rsidP="002F7A30">
      <w:pPr>
        <w:pStyle w:val="Default"/>
        <w:numPr>
          <w:ilvl w:val="0"/>
          <w:numId w:val="25"/>
        </w:numPr>
        <w:rPr>
          <w:sz w:val="20"/>
          <w:szCs w:val="20"/>
        </w:rPr>
      </w:pPr>
      <w:r w:rsidRPr="00C34BFD">
        <w:rPr>
          <w:b/>
          <w:bCs/>
          <w:sz w:val="20"/>
          <w:szCs w:val="20"/>
        </w:rPr>
        <w:t>Project Delivery:</w:t>
      </w:r>
      <w:r w:rsidRPr="00C34BFD">
        <w:rPr>
          <w:sz w:val="20"/>
          <w:szCs w:val="20"/>
        </w:rPr>
        <w:t xml:space="preserve"> </w:t>
      </w:r>
      <w:r w:rsidR="00BA2BBD" w:rsidRPr="00BA2BBD">
        <w:rPr>
          <w:sz w:val="20"/>
          <w:szCs w:val="20"/>
        </w:rPr>
        <w:t>Defines tasks to be delivered to meet agreed outcomes; Coordinates and guides others in the execution of work activities; Monitors progress of tasks against plans and takes corrective action when required.</w:t>
      </w:r>
    </w:p>
    <w:p w14:paraId="1141456E" w14:textId="77777777" w:rsidR="002F7A30" w:rsidRPr="00B35951" w:rsidRDefault="002F7A30" w:rsidP="002F7A30">
      <w:pPr>
        <w:pStyle w:val="Default"/>
        <w:rPr>
          <w:sz w:val="20"/>
          <w:szCs w:val="20"/>
        </w:rPr>
      </w:pPr>
    </w:p>
    <w:p w14:paraId="2B4080F8" w14:textId="1CFAA1E8" w:rsidR="00C34BDA" w:rsidRPr="00495B3B" w:rsidRDefault="00C34BDA" w:rsidP="00C34BDA">
      <w:pPr>
        <w:keepNext/>
        <w:spacing w:before="0" w:line="240" w:lineRule="auto"/>
        <w:rPr>
          <w:rFonts w:ascii="Arial" w:hAnsi="Arial" w:cs="Arial"/>
          <w:bCs/>
          <w:color w:val="442D97"/>
          <w:sz w:val="28"/>
          <w:szCs w:val="28"/>
          <w:lang w:eastAsia="zh-CN"/>
        </w:rPr>
      </w:pPr>
      <w:r w:rsidRPr="00B35951">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C34BDA" w:rsidRPr="00495B3B" w14:paraId="09F5C084" w14:textId="77777777" w:rsidTr="008E4ADE">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64A06729" w14:textId="77777777" w:rsidR="00C34BDA" w:rsidRPr="00495B3B" w:rsidRDefault="00C34BDA" w:rsidP="008E4ADE">
            <w:pPr>
              <w:rPr>
                <w:rFonts w:cs="Arial"/>
                <w:color w:val="1A1A1A"/>
                <w:sz w:val="20"/>
              </w:rPr>
            </w:pPr>
            <w:r w:rsidRPr="00495B3B">
              <w:rPr>
                <w:rFonts w:cs="Arial"/>
                <w:color w:val="1A1A1A"/>
                <w:sz w:val="20"/>
              </w:rPr>
              <w:t>Financial Delegation Value</w:t>
            </w:r>
          </w:p>
        </w:tc>
        <w:tc>
          <w:tcPr>
            <w:tcW w:w="6803" w:type="dxa"/>
            <w:shd w:val="clear" w:color="auto" w:fill="auto"/>
          </w:tcPr>
          <w:p w14:paraId="78A26B27" w14:textId="6174BC59" w:rsidR="00C34BDA" w:rsidRPr="00495B3B" w:rsidRDefault="00C34BDA" w:rsidP="008E4ADE">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2F7A30">
              <w:rPr>
                <w:rFonts w:cs="Arial"/>
                <w:color w:val="1A1A1A"/>
                <w:sz w:val="20"/>
              </w:rPr>
              <w:t>0</w:t>
            </w:r>
            <w:r w:rsidRPr="00495B3B">
              <w:rPr>
                <w:rFonts w:cs="Arial"/>
                <w:color w:val="1A1A1A"/>
                <w:sz w:val="20"/>
              </w:rPr>
              <w:t xml:space="preserve"> </w:t>
            </w:r>
            <w:r w:rsidR="00405371">
              <w:rPr>
                <w:rFonts w:cs="Arial"/>
                <w:color w:val="1A1A1A"/>
                <w:sz w:val="20"/>
              </w:rPr>
              <w:t xml:space="preserve">- </w:t>
            </w:r>
            <w:r w:rsidRPr="00495B3B">
              <w:rPr>
                <w:rFonts w:cs="Arial"/>
                <w:color w:val="1A1A1A"/>
                <w:sz w:val="20"/>
              </w:rPr>
              <w:t>A declaration of Private Interests will be required for positions with financial delegations of &gt;$20,000</w:t>
            </w:r>
          </w:p>
        </w:tc>
      </w:tr>
      <w:tr w:rsidR="00C34BDA" w:rsidRPr="00495B3B" w14:paraId="2E6A9DDD" w14:textId="77777777" w:rsidTr="008E4ADE">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894FFFF" w14:textId="67C573DC" w:rsidR="00C34BDA" w:rsidRPr="00C34BDA" w:rsidRDefault="00C34BDA" w:rsidP="00C34BDA">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tc>
        <w:tc>
          <w:tcPr>
            <w:tcW w:w="6803" w:type="dxa"/>
            <w:shd w:val="clear" w:color="auto" w:fill="auto"/>
          </w:tcPr>
          <w:p w14:paraId="4E092F7A" w14:textId="77777777" w:rsidR="00C34BDA" w:rsidRPr="00495B3B" w:rsidRDefault="00C34BDA" w:rsidP="00C34BDA">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CA76F6E" w14:textId="77777777" w:rsidR="00C34BDA" w:rsidRPr="00495B3B" w:rsidRDefault="00C34BDA" w:rsidP="00C34BDA">
            <w:pPr>
              <w:numPr>
                <w:ilvl w:val="0"/>
                <w:numId w:val="16"/>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Emergency response work</w:t>
            </w:r>
          </w:p>
        </w:tc>
      </w:tr>
      <w:tr w:rsidR="00C34BDA" w:rsidRPr="00495B3B" w14:paraId="3E222712" w14:textId="77777777" w:rsidTr="008E4AD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6D93F1FF" w14:textId="12A79FBF" w:rsidR="00C34BDA" w:rsidRPr="00C34BDA" w:rsidRDefault="00C34BDA" w:rsidP="00C34BDA">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5FB7C530" w14:textId="77777777" w:rsidR="00C34BDA" w:rsidRPr="00495B3B" w:rsidRDefault="00C34BDA" w:rsidP="008E4ADE">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6D9D1456" w14:textId="57ED6A51" w:rsidR="00C34BDA" w:rsidRPr="00495B3B" w:rsidRDefault="00C34BDA" w:rsidP="00C34BDA">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tr w:rsidR="00C34BDA" w:rsidRPr="00495B3B" w14:paraId="7CD4476A" w14:textId="77777777" w:rsidTr="008E4ADE">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41B2E2" w14:textId="77777777" w:rsidR="00C34BDA" w:rsidRPr="00495B3B" w:rsidRDefault="00C34BDA" w:rsidP="008E4ADE">
            <w:pPr>
              <w:spacing w:before="120" w:after="120"/>
              <w:rPr>
                <w:rFonts w:ascii="Arial" w:hAnsi="Arial"/>
                <w:color w:val="1A1A1A"/>
                <w:sz w:val="20"/>
              </w:rPr>
            </w:pPr>
            <w:r w:rsidRPr="00495B3B">
              <w:rPr>
                <w:rFonts w:ascii="Arial" w:hAnsi="Arial"/>
                <w:color w:val="1A1A1A"/>
                <w:sz w:val="20"/>
              </w:rPr>
              <w:t>Employment terms and conditions</w:t>
            </w:r>
          </w:p>
          <w:p w14:paraId="56785DAB" w14:textId="77777777" w:rsidR="00C34BDA" w:rsidRPr="00495B3B" w:rsidRDefault="00C34BDA" w:rsidP="008E4ADE">
            <w:pPr>
              <w:spacing w:before="120" w:after="120"/>
              <w:rPr>
                <w:rFonts w:ascii="Arial" w:hAnsi="Arial"/>
                <w:color w:val="1A1A1A"/>
                <w:sz w:val="20"/>
              </w:rPr>
            </w:pPr>
          </w:p>
        </w:tc>
        <w:tc>
          <w:tcPr>
            <w:tcW w:w="6803" w:type="dxa"/>
            <w:shd w:val="clear" w:color="auto" w:fill="auto"/>
          </w:tcPr>
          <w:p w14:paraId="62AE5398" w14:textId="77777777" w:rsidR="00C34BDA" w:rsidRPr="00495B3B" w:rsidRDefault="00C34BDA" w:rsidP="008E4ADE">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4C9CC54" w14:textId="77777777" w:rsidR="00C34BDA" w:rsidRPr="00495B3B" w:rsidRDefault="00C34BDA" w:rsidP="008E4ADE">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B091C0" w14:textId="77777777" w:rsidR="00C34BDA" w:rsidRPr="00495B3B" w:rsidRDefault="00C34BDA" w:rsidP="008E4ADE">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C34BDA" w:rsidRPr="00495B3B" w14:paraId="730EF480" w14:textId="77777777" w:rsidTr="008E4AD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6C4B773" w14:textId="77777777" w:rsidR="00C34BDA" w:rsidRPr="00495B3B" w:rsidRDefault="00C34BDA" w:rsidP="008E4ADE">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73BEA00C" w14:textId="77777777" w:rsidR="00C34BDA" w:rsidRPr="00495B3B" w:rsidRDefault="00C34BDA" w:rsidP="008E4ADE">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1FC6D45A" w14:textId="77777777" w:rsidR="00C34BDA" w:rsidRPr="00495B3B" w:rsidRDefault="00C34BDA" w:rsidP="00C34BDA">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9CD524B" w14:textId="77777777" w:rsidR="00C34BDA" w:rsidRPr="00454423" w:rsidRDefault="00C34BDA" w:rsidP="00C34BDA">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44DAD9AB" w14:textId="77777777" w:rsidR="00C34BDA" w:rsidRPr="005763CD" w:rsidRDefault="00C34BDA" w:rsidP="00C34BDA">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ADD4778" w14:textId="77777777" w:rsidR="00C34BDA" w:rsidRPr="005763CD" w:rsidRDefault="00C34BDA" w:rsidP="00C34BDA">
      <w:pPr>
        <w:spacing w:before="0" w:after="0"/>
        <w:rPr>
          <w:rFonts w:ascii="Arial" w:hAnsi="Arial" w:cs="Arial"/>
        </w:rPr>
      </w:pPr>
    </w:p>
    <w:p w14:paraId="360B91F9" w14:textId="77777777" w:rsidR="00C34BDA" w:rsidRPr="005763CD" w:rsidRDefault="00C34BDA" w:rsidP="00C34BDA">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74EBCCF4" w14:textId="77777777" w:rsidR="00C34BDA" w:rsidRPr="00495B3B" w:rsidRDefault="00C34BDA" w:rsidP="00C34BDA">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lastRenderedPageBreak/>
        <w:t>Our values</w:t>
      </w:r>
    </w:p>
    <w:p w14:paraId="1522A222" w14:textId="77777777" w:rsidR="00C34BDA" w:rsidRPr="007246B5" w:rsidRDefault="00C34BDA" w:rsidP="00C34BDA">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6CB29EA2" w14:textId="77777777" w:rsidR="00C34BDA" w:rsidRPr="00AC1638" w:rsidRDefault="00C34BDA" w:rsidP="00C34BDA">
      <w:pPr>
        <w:keepNext/>
        <w:spacing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1B7C941B" w14:textId="77777777" w:rsidR="00C34BDA" w:rsidRPr="00AC1638" w:rsidRDefault="00C34BDA" w:rsidP="00C34BDA">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154A8EFA" w14:textId="77777777" w:rsidR="00C34BDA" w:rsidRPr="00495B3B" w:rsidRDefault="00C34BDA" w:rsidP="00C34BD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85BC504" w14:textId="77777777" w:rsidR="00C34BDA" w:rsidRDefault="00C34BDA" w:rsidP="00C34BDA">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3A20D23" w14:textId="77777777" w:rsidR="00C34BDA" w:rsidRPr="00495B3B" w:rsidRDefault="00C34BDA" w:rsidP="00C34BDA">
      <w:pPr>
        <w:spacing w:line="240" w:lineRule="auto"/>
        <w:contextualSpacing/>
        <w:outlineLvl w:val="1"/>
        <w:rPr>
          <w:rFonts w:ascii="Arial" w:hAnsi="Arial" w:cs="Arial"/>
          <w:color w:val="363534"/>
        </w:rPr>
      </w:pPr>
    </w:p>
    <w:p w14:paraId="1ADEB3A9" w14:textId="77777777" w:rsidR="00C34BDA" w:rsidRPr="00495B3B" w:rsidRDefault="00C34BDA" w:rsidP="00C34BD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C9F19DB" w14:textId="77777777" w:rsidR="00C34BDA" w:rsidRPr="00495B3B" w:rsidRDefault="00C34BDA" w:rsidP="00C34BDA">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EAFE0FE" w14:textId="77777777" w:rsidR="00C34BDA" w:rsidRPr="00495B3B" w:rsidRDefault="00C34BDA" w:rsidP="00C34BDA">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2C57429F" w14:textId="77777777" w:rsidR="00C34BDA" w:rsidRPr="00495B3B" w:rsidRDefault="00C34BDA" w:rsidP="00C34BDA">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2AA39924" w14:textId="77777777" w:rsidR="00C34BDA" w:rsidRPr="00495B3B" w:rsidRDefault="00C34BDA" w:rsidP="00C34BDA">
      <w:pPr>
        <w:rPr>
          <w:rFonts w:ascii="Arial" w:hAnsi="Arial" w:cs="Arial"/>
          <w:b/>
          <w:bCs/>
          <w:color w:val="363534"/>
        </w:rPr>
      </w:pPr>
      <w:r w:rsidRPr="00495B3B">
        <w:rPr>
          <w:rFonts w:ascii="Arial" w:hAnsi="Arial" w:cs="Arial"/>
          <w:b/>
          <w:bCs/>
          <w:color w:val="363534"/>
        </w:rPr>
        <w:t>Aboriginal Cultural Safety</w:t>
      </w:r>
    </w:p>
    <w:p w14:paraId="5FAED586" w14:textId="77777777" w:rsidR="00C42A6A" w:rsidRPr="00495B3B" w:rsidRDefault="00C42A6A" w:rsidP="00C42A6A">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Pr="726134F3">
          <w:rPr>
            <w:rStyle w:val="Hyperlink"/>
            <w:rFonts w:ascii="Arial" w:hAnsi="Arial" w:cs="Arial"/>
          </w:rPr>
          <w:t>aboriginal.employment@deeca.vic.gov.au</w:t>
        </w:r>
      </w:hyperlink>
      <w:r>
        <w:t>.</w:t>
      </w:r>
    </w:p>
    <w:p w14:paraId="0DE001E5" w14:textId="77777777" w:rsidR="00C34BDA" w:rsidRPr="00495B3B" w:rsidRDefault="00C34BDA" w:rsidP="00C34BDA">
      <w:pPr>
        <w:rPr>
          <w:rFonts w:ascii="Arial" w:hAnsi="Arial" w:cs="Arial"/>
          <w:b/>
          <w:color w:val="363534"/>
          <w:szCs w:val="22"/>
        </w:rPr>
      </w:pPr>
      <w:r w:rsidRPr="00495B3B">
        <w:rPr>
          <w:rFonts w:ascii="Arial" w:hAnsi="Arial" w:cs="Arial"/>
          <w:b/>
          <w:color w:val="363534"/>
          <w:szCs w:val="22"/>
        </w:rPr>
        <w:t>Balancing your Life / Hybrid Working</w:t>
      </w:r>
    </w:p>
    <w:p w14:paraId="65B55A79" w14:textId="77777777" w:rsidR="00C34BDA" w:rsidRPr="00495B3B" w:rsidRDefault="00C34BDA" w:rsidP="00C34BDA">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95CBB34" w14:textId="77777777" w:rsidR="00C34BDA" w:rsidRPr="00495B3B" w:rsidRDefault="00C34BDA" w:rsidP="00C34BDA">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sectPr w:rsidR="00C34BDA" w:rsidRPr="00495B3B" w:rsidSect="007425C9">
      <w:headerReference w:type="default" r:id="rId38"/>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195764" w14:textId="77777777" w:rsidR="008C60AE" w:rsidRDefault="008C60AE" w:rsidP="00CD157B">
      <w:pPr>
        <w:pStyle w:val="NoSpacing"/>
      </w:pPr>
    </w:p>
    <w:p w14:paraId="433A5392" w14:textId="77777777" w:rsidR="008C60AE" w:rsidRDefault="008C60AE"/>
  </w:endnote>
  <w:endnote w:type="continuationSeparator" w:id="0">
    <w:p w14:paraId="63B3C3D2" w14:textId="77777777" w:rsidR="008C60AE" w:rsidRDefault="008C60AE" w:rsidP="00CD157B">
      <w:pPr>
        <w:pStyle w:val="NoSpacing"/>
      </w:pPr>
    </w:p>
    <w:p w14:paraId="026C495A" w14:textId="77777777" w:rsidR="008C60AE" w:rsidRDefault="008C60AE"/>
  </w:endnote>
  <w:endnote w:type="continuationNotice" w:id="1">
    <w:p w14:paraId="260311C6" w14:textId="77777777" w:rsidR="008C60AE" w:rsidRDefault="008C60AE" w:rsidP="00CD157B">
      <w:pPr>
        <w:pStyle w:val="NoSpacing"/>
      </w:pPr>
    </w:p>
    <w:p w14:paraId="5ECD9F70" w14:textId="77777777" w:rsidR="008C60AE" w:rsidRDefault="008C60A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DE4DD4">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2D7FBAA1">
                    <wp:simplePos x="0" y="0"/>
                    <wp:positionH relativeFrom="page">
                      <wp:posOffset>0</wp:posOffset>
                    </wp:positionH>
                    <wp:positionV relativeFrom="page">
                      <wp:posOffset>10229215</wp:posOffset>
                    </wp:positionV>
                    <wp:extent cx="7560945" cy="273050"/>
                    <wp:effectExtent l="0" t="0" r="0" b="12700"/>
                    <wp:wrapNone/>
                    <wp:docPr id="41" name="MSIPCMdbaf481f95dd695552467e13"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6FB701BD" w:rsidR="00364C9A" w:rsidRPr="0069374A" w:rsidRDefault="0069374A" w:rsidP="0069374A">
                                <w:pPr>
                                  <w:spacing w:before="0" w:after="0"/>
                                  <w:jc w:val="center"/>
                                  <w:rPr>
                                    <w:rFonts w:ascii="Calibri" w:hAnsi="Calibri" w:cs="Calibri"/>
                                    <w:color w:val="000000"/>
                                    <w:sz w:val="24"/>
                                  </w:rPr>
                                </w:pPr>
                                <w:r w:rsidRPr="0069374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dbaf481f95dd695552467e13" o:spid="_x0000_s1029" type="#_x0000_t202" alt="{&quot;HashCode&quot;:-1264680268,&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6FB701BD" w:rsidR="00364C9A" w:rsidRPr="0069374A" w:rsidRDefault="0069374A" w:rsidP="0069374A">
                          <w:pPr>
                            <w:spacing w:before="0" w:after="0"/>
                            <w:jc w:val="center"/>
                            <w:rPr>
                              <w:rFonts w:ascii="Calibri" w:hAnsi="Calibri" w:cs="Calibri"/>
                              <w:color w:val="000000"/>
                              <w:sz w:val="24"/>
                            </w:rPr>
                          </w:pPr>
                          <w:r w:rsidRPr="0069374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1B23608" w:rsidR="00A60698" w:rsidRPr="00810C40" w:rsidRDefault="00495B3B" w:rsidP="00495B3B">
          <w:pPr>
            <w:pStyle w:val="FooterEven"/>
            <w:jc w:val="right"/>
          </w:pPr>
          <w:r>
            <w:t>May 2023</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B508679">
                    <wp:simplePos x="0" y="0"/>
                    <wp:positionH relativeFrom="page">
                      <wp:posOffset>0</wp:posOffset>
                    </wp:positionH>
                    <wp:positionV relativeFrom="page">
                      <wp:posOffset>10229215</wp:posOffset>
                    </wp:positionV>
                    <wp:extent cx="7560945" cy="273050"/>
                    <wp:effectExtent l="0" t="0" r="0" b="12700"/>
                    <wp:wrapNone/>
                    <wp:docPr id="3" name="MSIPCM57244455befb863bd6039631"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0B25480A" w:rsidR="00495B3B" w:rsidRPr="0069374A" w:rsidRDefault="0069374A" w:rsidP="0069374A">
                                <w:pPr>
                                  <w:spacing w:before="0" w:after="0"/>
                                  <w:jc w:val="center"/>
                                  <w:rPr>
                                    <w:rFonts w:ascii="Calibri" w:hAnsi="Calibri" w:cs="Calibri"/>
                                    <w:color w:val="000000"/>
                                    <w:sz w:val="24"/>
                                  </w:rPr>
                                </w:pPr>
                                <w:r w:rsidRPr="0069374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57244455befb863bd6039631" o:spid="_x0000_s1030" type="#_x0000_t202" alt="{&quot;HashCode&quot;:-1264680268,&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0B25480A" w:rsidR="00495B3B" w:rsidRPr="0069374A" w:rsidRDefault="0069374A" w:rsidP="0069374A">
                          <w:pPr>
                            <w:spacing w:before="0" w:after="0"/>
                            <w:jc w:val="center"/>
                            <w:rPr>
                              <w:rFonts w:ascii="Calibri" w:hAnsi="Calibri" w:cs="Calibri"/>
                              <w:color w:val="000000"/>
                              <w:sz w:val="24"/>
                            </w:rPr>
                          </w:pPr>
                          <w:r w:rsidRPr="0069374A">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38D5987F" w:rsidR="00495B3B" w:rsidRPr="00D55628" w:rsidRDefault="00495B3B" w:rsidP="00495B3B">
          <w:pPr>
            <w:pStyle w:val="FooterOddPageNumber"/>
            <w:ind w:left="-9070" w:firstLine="9070"/>
            <w:jc w:val="left"/>
          </w:pPr>
          <w:r>
            <w:t>May 2023</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4851085">
              <wp:simplePos x="0" y="0"/>
              <wp:positionH relativeFrom="page">
                <wp:posOffset>0</wp:posOffset>
              </wp:positionH>
              <wp:positionV relativeFrom="page">
                <wp:posOffset>10229215</wp:posOffset>
              </wp:positionV>
              <wp:extent cx="7560945" cy="273050"/>
              <wp:effectExtent l="0" t="0" r="0" b="12700"/>
              <wp:wrapNone/>
              <wp:docPr id="40" name="MSIPCMed0f44fd8baa976fc1782249"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2EEAF118" w:rsidR="00364C9A" w:rsidRPr="0069374A" w:rsidRDefault="0069374A" w:rsidP="0069374A">
                          <w:pPr>
                            <w:spacing w:before="0" w:after="0"/>
                            <w:jc w:val="center"/>
                            <w:rPr>
                              <w:rFonts w:ascii="Calibri" w:hAnsi="Calibri" w:cs="Calibri"/>
                              <w:color w:val="000000"/>
                              <w:sz w:val="24"/>
                            </w:rPr>
                          </w:pPr>
                          <w:r w:rsidRPr="0069374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ed0f44fd8baa976fc1782249" o:spid="_x0000_s1031" type="#_x0000_t202" alt="{&quot;HashCode&quot;:-1264680268,&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2EEAF118" w:rsidR="00364C9A" w:rsidRPr="0069374A" w:rsidRDefault="0069374A" w:rsidP="0069374A">
                    <w:pPr>
                      <w:spacing w:before="0" w:after="0"/>
                      <w:jc w:val="center"/>
                      <w:rPr>
                        <w:rFonts w:ascii="Calibri" w:hAnsi="Calibri" w:cs="Calibri"/>
                        <w:color w:val="000000"/>
                        <w:sz w:val="24"/>
                      </w:rPr>
                    </w:pPr>
                    <w:r w:rsidRPr="0069374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F5BADD" w14:textId="77777777" w:rsidR="008C60AE" w:rsidRPr="0056073C" w:rsidRDefault="008C60AE" w:rsidP="005D764F">
      <w:pPr>
        <w:pStyle w:val="FootnoteSeparator"/>
      </w:pPr>
    </w:p>
    <w:p w14:paraId="160E8C26" w14:textId="77777777" w:rsidR="008C60AE" w:rsidRDefault="008C60AE"/>
  </w:footnote>
  <w:footnote w:type="continuationSeparator" w:id="0">
    <w:p w14:paraId="3285CB0C" w14:textId="77777777" w:rsidR="008C60AE" w:rsidRPr="00CA30B7" w:rsidRDefault="008C60AE" w:rsidP="006D5A90">
      <w:pPr>
        <w:rPr>
          <w:lang w:val="en-US"/>
        </w:rPr>
      </w:pPr>
      <w:r w:rsidRPr="00CA30B7">
        <w:rPr>
          <w:lang w:val="en-US"/>
        </w:rPr>
        <w:t>_______</w:t>
      </w:r>
    </w:p>
    <w:p w14:paraId="51CB63B3" w14:textId="77777777" w:rsidR="008C60AE" w:rsidRDefault="008C60AE"/>
  </w:footnote>
  <w:footnote w:type="continuationNotice" w:id="1">
    <w:p w14:paraId="1ACA631B" w14:textId="77777777" w:rsidR="008C60AE" w:rsidRDefault="008C60AE" w:rsidP="006D5A90"/>
    <w:p w14:paraId="6148C98B" w14:textId="77777777" w:rsidR="008C60AE" w:rsidRDefault="008C60A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AF11EF9"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C3DEAEF"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E99B34"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E3C1714"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287D508"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BF86050"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BB2BCE" w14:textId="77777777" w:rsidR="0069374A" w:rsidRDefault="0069374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E26C08" w14:textId="77777777" w:rsidR="0069374A" w:rsidRDefault="0069374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D08641C"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0402FE"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924A639"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3035D2" id="Hdr_Element5" o:spid="_x0000_s1026" alt="&quot;&quot;" style="position:absolute;margin-left:463.3pt;margin-top:0;width:66.0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809D73A" id="Hdr_Element2" o:spid="_x0000_s1026" alt="&quot;&quot;" style="position:absolute;margin-left:297.65pt;margin-top:0;width:82.7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D5F2A4" id="Hdr_Element3" o:spid="_x0000_s1026" alt="&quot;&quot;" style="position:absolute;margin-left:363.8pt;margin-top:0;width:33.1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F71607"/>
    <w:multiLevelType w:val="hybridMultilevel"/>
    <w:tmpl w:val="8E2A82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D3564F5"/>
    <w:multiLevelType w:val="hybridMultilevel"/>
    <w:tmpl w:val="AD2A8F4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cs="Times New Roman" w:hint="default"/>
      </w:rPr>
    </w:lvl>
    <w:lvl w:ilvl="2" w:tplc="00050409">
      <w:start w:val="1"/>
      <w:numFmt w:val="bullet"/>
      <w:lvlText w:val=""/>
      <w:lvlJc w:val="left"/>
      <w:pPr>
        <w:tabs>
          <w:tab w:val="num" w:pos="2160"/>
        </w:tabs>
        <w:ind w:left="2160" w:hanging="360"/>
      </w:pPr>
      <w:rPr>
        <w:rFonts w:ascii="Wingdings" w:hAnsi="Wingdings" w:hint="default"/>
      </w:rPr>
    </w:lvl>
    <w:lvl w:ilvl="3" w:tplc="00010409">
      <w:start w:val="1"/>
      <w:numFmt w:val="bullet"/>
      <w:lvlText w:val=""/>
      <w:lvlJc w:val="left"/>
      <w:pPr>
        <w:tabs>
          <w:tab w:val="num" w:pos="2880"/>
        </w:tabs>
        <w:ind w:left="2880" w:hanging="360"/>
      </w:pPr>
      <w:rPr>
        <w:rFonts w:ascii="Symbol" w:hAnsi="Symbol" w:hint="default"/>
      </w:rPr>
    </w:lvl>
    <w:lvl w:ilvl="4" w:tplc="00030409">
      <w:start w:val="1"/>
      <w:numFmt w:val="bullet"/>
      <w:lvlText w:val="o"/>
      <w:lvlJc w:val="left"/>
      <w:pPr>
        <w:tabs>
          <w:tab w:val="num" w:pos="3600"/>
        </w:tabs>
        <w:ind w:left="3600" w:hanging="360"/>
      </w:pPr>
      <w:rPr>
        <w:rFonts w:ascii="Courier New" w:hAnsi="Courier New" w:cs="Times New Roman" w:hint="default"/>
      </w:rPr>
    </w:lvl>
    <w:lvl w:ilvl="5" w:tplc="00050409">
      <w:start w:val="1"/>
      <w:numFmt w:val="bullet"/>
      <w:lvlText w:val=""/>
      <w:lvlJc w:val="left"/>
      <w:pPr>
        <w:tabs>
          <w:tab w:val="num" w:pos="4320"/>
        </w:tabs>
        <w:ind w:left="4320" w:hanging="360"/>
      </w:pPr>
      <w:rPr>
        <w:rFonts w:ascii="Wingdings" w:hAnsi="Wingdings" w:hint="default"/>
      </w:rPr>
    </w:lvl>
    <w:lvl w:ilvl="6" w:tplc="00010409">
      <w:start w:val="1"/>
      <w:numFmt w:val="bullet"/>
      <w:lvlText w:val=""/>
      <w:lvlJc w:val="left"/>
      <w:pPr>
        <w:tabs>
          <w:tab w:val="num" w:pos="5040"/>
        </w:tabs>
        <w:ind w:left="5040" w:hanging="360"/>
      </w:pPr>
      <w:rPr>
        <w:rFonts w:ascii="Symbol" w:hAnsi="Symbol" w:hint="default"/>
      </w:rPr>
    </w:lvl>
    <w:lvl w:ilvl="7" w:tplc="00030409">
      <w:start w:val="1"/>
      <w:numFmt w:val="bullet"/>
      <w:lvlText w:val="o"/>
      <w:lvlJc w:val="left"/>
      <w:pPr>
        <w:tabs>
          <w:tab w:val="num" w:pos="5760"/>
        </w:tabs>
        <w:ind w:left="5760" w:hanging="360"/>
      </w:pPr>
      <w:rPr>
        <w:rFonts w:ascii="Courier New" w:hAnsi="Courier New" w:cs="Times New Roman" w:hint="default"/>
      </w:rPr>
    </w:lvl>
    <w:lvl w:ilvl="8" w:tplc="00050409">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9C305A9"/>
    <w:multiLevelType w:val="hybridMultilevel"/>
    <w:tmpl w:val="8F7AE71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0F5195F"/>
    <w:multiLevelType w:val="hybridMultilevel"/>
    <w:tmpl w:val="54DAA0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0"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6"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8"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9"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0"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1" w15:restartNumberingAfterBreak="0">
    <w:nsid w:val="4FC866EC"/>
    <w:multiLevelType w:val="hybridMultilevel"/>
    <w:tmpl w:val="965024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6"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9"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2"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3"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4" w15:restartNumberingAfterBreak="0">
    <w:nsid w:val="68387F7E"/>
    <w:multiLevelType w:val="hybridMultilevel"/>
    <w:tmpl w:val="D89EBD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68F30B6B"/>
    <w:multiLevelType w:val="hybridMultilevel"/>
    <w:tmpl w:val="4316F07E"/>
    <w:lvl w:ilvl="0" w:tplc="C6CE6E74">
      <w:start w:val="1"/>
      <w:numFmt w:val="bullet"/>
      <w:lvlText w:val="·"/>
      <w:lvlJc w:val="left"/>
      <w:pPr>
        <w:ind w:left="720" w:hanging="360"/>
      </w:pPr>
      <w:rPr>
        <w:rFonts w:ascii="Symbol" w:hAnsi="Symbol" w:hint="default"/>
      </w:rPr>
    </w:lvl>
    <w:lvl w:ilvl="1" w:tplc="BA444398">
      <w:start w:val="1"/>
      <w:numFmt w:val="bullet"/>
      <w:lvlText w:val="o"/>
      <w:lvlJc w:val="left"/>
      <w:pPr>
        <w:ind w:left="1440" w:hanging="360"/>
      </w:pPr>
      <w:rPr>
        <w:rFonts w:ascii="Courier New" w:hAnsi="Courier New" w:hint="default"/>
      </w:rPr>
    </w:lvl>
    <w:lvl w:ilvl="2" w:tplc="A68A838E">
      <w:start w:val="1"/>
      <w:numFmt w:val="bullet"/>
      <w:lvlText w:val=""/>
      <w:lvlJc w:val="left"/>
      <w:pPr>
        <w:ind w:left="2160" w:hanging="360"/>
      </w:pPr>
      <w:rPr>
        <w:rFonts w:ascii="Wingdings" w:hAnsi="Wingdings" w:hint="default"/>
      </w:rPr>
    </w:lvl>
    <w:lvl w:ilvl="3" w:tplc="772C3060">
      <w:start w:val="1"/>
      <w:numFmt w:val="bullet"/>
      <w:lvlText w:val=""/>
      <w:lvlJc w:val="left"/>
      <w:pPr>
        <w:ind w:left="2880" w:hanging="360"/>
      </w:pPr>
      <w:rPr>
        <w:rFonts w:ascii="Symbol" w:hAnsi="Symbol" w:hint="default"/>
      </w:rPr>
    </w:lvl>
    <w:lvl w:ilvl="4" w:tplc="2C0ADB6E">
      <w:start w:val="1"/>
      <w:numFmt w:val="bullet"/>
      <w:lvlText w:val="o"/>
      <w:lvlJc w:val="left"/>
      <w:pPr>
        <w:ind w:left="3600" w:hanging="360"/>
      </w:pPr>
      <w:rPr>
        <w:rFonts w:ascii="Courier New" w:hAnsi="Courier New" w:hint="default"/>
      </w:rPr>
    </w:lvl>
    <w:lvl w:ilvl="5" w:tplc="C9D46B74">
      <w:start w:val="1"/>
      <w:numFmt w:val="bullet"/>
      <w:lvlText w:val=""/>
      <w:lvlJc w:val="left"/>
      <w:pPr>
        <w:ind w:left="4320" w:hanging="360"/>
      </w:pPr>
      <w:rPr>
        <w:rFonts w:ascii="Wingdings" w:hAnsi="Wingdings" w:hint="default"/>
      </w:rPr>
    </w:lvl>
    <w:lvl w:ilvl="6" w:tplc="C7C694B6">
      <w:start w:val="1"/>
      <w:numFmt w:val="bullet"/>
      <w:lvlText w:val=""/>
      <w:lvlJc w:val="left"/>
      <w:pPr>
        <w:ind w:left="5040" w:hanging="360"/>
      </w:pPr>
      <w:rPr>
        <w:rFonts w:ascii="Symbol" w:hAnsi="Symbol" w:hint="default"/>
      </w:rPr>
    </w:lvl>
    <w:lvl w:ilvl="7" w:tplc="A774AB50">
      <w:start w:val="1"/>
      <w:numFmt w:val="bullet"/>
      <w:lvlText w:val="o"/>
      <w:lvlJc w:val="left"/>
      <w:pPr>
        <w:ind w:left="5760" w:hanging="360"/>
      </w:pPr>
      <w:rPr>
        <w:rFonts w:ascii="Courier New" w:hAnsi="Courier New" w:hint="default"/>
      </w:rPr>
    </w:lvl>
    <w:lvl w:ilvl="8" w:tplc="B950A636">
      <w:start w:val="1"/>
      <w:numFmt w:val="bullet"/>
      <w:lvlText w:val=""/>
      <w:lvlJc w:val="left"/>
      <w:pPr>
        <w:ind w:left="6480" w:hanging="360"/>
      </w:pPr>
      <w:rPr>
        <w:rFonts w:ascii="Wingdings" w:hAnsi="Wingdings" w:hint="default"/>
      </w:rPr>
    </w:lvl>
  </w:abstractNum>
  <w:abstractNum w:abstractNumId="46"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7"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9"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0"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3"/>
  </w:num>
  <w:num w:numId="2" w16cid:durableId="170411264">
    <w:abstractNumId w:val="40"/>
  </w:num>
  <w:num w:numId="3" w16cid:durableId="985085104">
    <w:abstractNumId w:val="11"/>
  </w:num>
  <w:num w:numId="4" w16cid:durableId="1872112631">
    <w:abstractNumId w:val="14"/>
  </w:num>
  <w:num w:numId="5" w16cid:durableId="336812815">
    <w:abstractNumId w:val="25"/>
  </w:num>
  <w:num w:numId="6" w16cid:durableId="155153463">
    <w:abstractNumId w:val="1"/>
  </w:num>
  <w:num w:numId="7" w16cid:durableId="1428236886">
    <w:abstractNumId w:val="28"/>
  </w:num>
  <w:num w:numId="8" w16cid:durableId="103154041">
    <w:abstractNumId w:val="30"/>
  </w:num>
  <w:num w:numId="9" w16cid:durableId="1308436166">
    <w:abstractNumId w:val="27"/>
  </w:num>
  <w:num w:numId="10" w16cid:durableId="1335643199">
    <w:abstractNumId w:val="38"/>
  </w:num>
  <w:num w:numId="11" w16cid:durableId="1160577431">
    <w:abstractNumId w:val="29"/>
  </w:num>
  <w:num w:numId="12" w16cid:durableId="1673139647">
    <w:abstractNumId w:val="18"/>
  </w:num>
  <w:num w:numId="13" w16cid:durableId="1742215375">
    <w:abstractNumId w:val="49"/>
  </w:num>
  <w:num w:numId="14" w16cid:durableId="664823544">
    <w:abstractNumId w:val="46"/>
  </w:num>
  <w:num w:numId="15" w16cid:durableId="979774751">
    <w:abstractNumId w:val="15"/>
  </w:num>
  <w:num w:numId="16" w16cid:durableId="322781625">
    <w:abstractNumId w:val="26"/>
  </w:num>
  <w:num w:numId="17" w16cid:durableId="579754209">
    <w:abstractNumId w:val="0"/>
  </w:num>
  <w:num w:numId="18" w16cid:durableId="117182808">
    <w:abstractNumId w:val="5"/>
  </w:num>
  <w:num w:numId="19" w16cid:durableId="1572546223">
    <w:abstractNumId w:val="31"/>
  </w:num>
  <w:num w:numId="20" w16cid:durableId="381756969">
    <w:abstractNumId w:val="12"/>
  </w:num>
  <w:num w:numId="21" w16cid:durableId="2081907143">
    <w:abstractNumId w:val="6"/>
  </w:num>
  <w:num w:numId="22" w16cid:durableId="1037509884">
    <w:abstractNumId w:val="45"/>
  </w:num>
  <w:num w:numId="23" w16cid:durableId="1149785811">
    <w:abstractNumId w:val="34"/>
  </w:num>
  <w:num w:numId="24" w16cid:durableId="1169832537">
    <w:abstractNumId w:val="9"/>
  </w:num>
  <w:num w:numId="25" w16cid:durableId="973489659">
    <w:abstractNumId w:val="44"/>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018"/>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E4D"/>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0DE2"/>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2BD"/>
    <w:rsid w:val="00054A64"/>
    <w:rsid w:val="0005566D"/>
    <w:rsid w:val="0005578D"/>
    <w:rsid w:val="00055A62"/>
    <w:rsid w:val="00056024"/>
    <w:rsid w:val="000574CC"/>
    <w:rsid w:val="000574DD"/>
    <w:rsid w:val="00057EB4"/>
    <w:rsid w:val="00060B9F"/>
    <w:rsid w:val="00060D3A"/>
    <w:rsid w:val="000610DD"/>
    <w:rsid w:val="0006141F"/>
    <w:rsid w:val="000634B5"/>
    <w:rsid w:val="000636FD"/>
    <w:rsid w:val="00063A7B"/>
    <w:rsid w:val="00063F4F"/>
    <w:rsid w:val="00064148"/>
    <w:rsid w:val="000645D3"/>
    <w:rsid w:val="000647CE"/>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463"/>
    <w:rsid w:val="00075748"/>
    <w:rsid w:val="000759A7"/>
    <w:rsid w:val="00075B1E"/>
    <w:rsid w:val="00075BDA"/>
    <w:rsid w:val="00075E0B"/>
    <w:rsid w:val="000764BC"/>
    <w:rsid w:val="000764DD"/>
    <w:rsid w:val="00076662"/>
    <w:rsid w:val="00076B5B"/>
    <w:rsid w:val="00076C8C"/>
    <w:rsid w:val="00076CEC"/>
    <w:rsid w:val="000770EF"/>
    <w:rsid w:val="00077BDB"/>
    <w:rsid w:val="00077D57"/>
    <w:rsid w:val="00080082"/>
    <w:rsid w:val="00080406"/>
    <w:rsid w:val="000809F5"/>
    <w:rsid w:val="00080B70"/>
    <w:rsid w:val="000818A6"/>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270"/>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37E"/>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08B"/>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73"/>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D21"/>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116"/>
    <w:rsid w:val="00150746"/>
    <w:rsid w:val="00150972"/>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2F1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A05"/>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4BED"/>
    <w:rsid w:val="001B57E8"/>
    <w:rsid w:val="001B6D41"/>
    <w:rsid w:val="001B6E7E"/>
    <w:rsid w:val="001B7C04"/>
    <w:rsid w:val="001B7E65"/>
    <w:rsid w:val="001C045F"/>
    <w:rsid w:val="001C047F"/>
    <w:rsid w:val="001C0524"/>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1B99"/>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6FB1"/>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5E97"/>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4BC"/>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912"/>
    <w:rsid w:val="00253C6D"/>
    <w:rsid w:val="0025402C"/>
    <w:rsid w:val="00254F12"/>
    <w:rsid w:val="0025562D"/>
    <w:rsid w:val="00255632"/>
    <w:rsid w:val="00255CB9"/>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94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BF8"/>
    <w:rsid w:val="002F4C0A"/>
    <w:rsid w:val="002F5105"/>
    <w:rsid w:val="002F5718"/>
    <w:rsid w:val="002F647B"/>
    <w:rsid w:val="002F7A30"/>
    <w:rsid w:val="002F7B88"/>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34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4DF6"/>
    <w:rsid w:val="003456FF"/>
    <w:rsid w:val="003457F1"/>
    <w:rsid w:val="00345FCD"/>
    <w:rsid w:val="003466F7"/>
    <w:rsid w:val="00346ADF"/>
    <w:rsid w:val="00347812"/>
    <w:rsid w:val="00347C3F"/>
    <w:rsid w:val="00347DED"/>
    <w:rsid w:val="003505C5"/>
    <w:rsid w:val="0035068B"/>
    <w:rsid w:val="003506D7"/>
    <w:rsid w:val="00351749"/>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0DD"/>
    <w:rsid w:val="00364559"/>
    <w:rsid w:val="00364C9A"/>
    <w:rsid w:val="00365FE5"/>
    <w:rsid w:val="0036600D"/>
    <w:rsid w:val="00366B4B"/>
    <w:rsid w:val="00366D0C"/>
    <w:rsid w:val="00366E1B"/>
    <w:rsid w:val="0036739A"/>
    <w:rsid w:val="0036747C"/>
    <w:rsid w:val="00370000"/>
    <w:rsid w:val="00370C5B"/>
    <w:rsid w:val="003718A2"/>
    <w:rsid w:val="003718C3"/>
    <w:rsid w:val="00371A0A"/>
    <w:rsid w:val="00371E29"/>
    <w:rsid w:val="003727CD"/>
    <w:rsid w:val="003731E8"/>
    <w:rsid w:val="00373597"/>
    <w:rsid w:val="003735CA"/>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D7"/>
    <w:rsid w:val="00380BE2"/>
    <w:rsid w:val="003817EC"/>
    <w:rsid w:val="0038206E"/>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378"/>
    <w:rsid w:val="00392593"/>
    <w:rsid w:val="00392B47"/>
    <w:rsid w:val="00392F4B"/>
    <w:rsid w:val="00393FAA"/>
    <w:rsid w:val="0039415F"/>
    <w:rsid w:val="00394307"/>
    <w:rsid w:val="00394522"/>
    <w:rsid w:val="0039477E"/>
    <w:rsid w:val="00394873"/>
    <w:rsid w:val="003948BD"/>
    <w:rsid w:val="00395144"/>
    <w:rsid w:val="003954A4"/>
    <w:rsid w:val="0039607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7A"/>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B7919"/>
    <w:rsid w:val="003C0011"/>
    <w:rsid w:val="003C074C"/>
    <w:rsid w:val="003C0A6C"/>
    <w:rsid w:val="003C13B9"/>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579F"/>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0E5"/>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49C"/>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371"/>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27DBE"/>
    <w:rsid w:val="004302B1"/>
    <w:rsid w:val="00430302"/>
    <w:rsid w:val="0043079E"/>
    <w:rsid w:val="00430D33"/>
    <w:rsid w:val="0043117D"/>
    <w:rsid w:val="00431825"/>
    <w:rsid w:val="00431AF5"/>
    <w:rsid w:val="00431B86"/>
    <w:rsid w:val="00431EF3"/>
    <w:rsid w:val="0043231A"/>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6B9A"/>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E1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5E4"/>
    <w:rsid w:val="0048263F"/>
    <w:rsid w:val="00482677"/>
    <w:rsid w:val="00482D14"/>
    <w:rsid w:val="00482E90"/>
    <w:rsid w:val="004831EE"/>
    <w:rsid w:val="0048370C"/>
    <w:rsid w:val="00483D8C"/>
    <w:rsid w:val="00484CC4"/>
    <w:rsid w:val="00484D6B"/>
    <w:rsid w:val="00484F7A"/>
    <w:rsid w:val="00485885"/>
    <w:rsid w:val="00486301"/>
    <w:rsid w:val="0048667B"/>
    <w:rsid w:val="00486967"/>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61A"/>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093"/>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69D3"/>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3C0"/>
    <w:rsid w:val="005254C7"/>
    <w:rsid w:val="00525647"/>
    <w:rsid w:val="00525739"/>
    <w:rsid w:val="0052662E"/>
    <w:rsid w:val="00526635"/>
    <w:rsid w:val="005269A1"/>
    <w:rsid w:val="00526FB4"/>
    <w:rsid w:val="00527469"/>
    <w:rsid w:val="00527C7F"/>
    <w:rsid w:val="00530883"/>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1C56"/>
    <w:rsid w:val="00562641"/>
    <w:rsid w:val="00562823"/>
    <w:rsid w:val="00562927"/>
    <w:rsid w:val="00562BEE"/>
    <w:rsid w:val="00562C57"/>
    <w:rsid w:val="00564630"/>
    <w:rsid w:val="00564637"/>
    <w:rsid w:val="0056463E"/>
    <w:rsid w:val="00564D74"/>
    <w:rsid w:val="00565168"/>
    <w:rsid w:val="00565285"/>
    <w:rsid w:val="005654D3"/>
    <w:rsid w:val="005656E0"/>
    <w:rsid w:val="00565B5A"/>
    <w:rsid w:val="00565B78"/>
    <w:rsid w:val="005664B7"/>
    <w:rsid w:val="00566D07"/>
    <w:rsid w:val="00566D20"/>
    <w:rsid w:val="00566E04"/>
    <w:rsid w:val="00566F5D"/>
    <w:rsid w:val="00567685"/>
    <w:rsid w:val="005677D0"/>
    <w:rsid w:val="0057019D"/>
    <w:rsid w:val="0057036C"/>
    <w:rsid w:val="0057262E"/>
    <w:rsid w:val="00572853"/>
    <w:rsid w:val="00572D49"/>
    <w:rsid w:val="0057365B"/>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B97"/>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695"/>
    <w:rsid w:val="005C1711"/>
    <w:rsid w:val="005C19D6"/>
    <w:rsid w:val="005C1BCB"/>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3B1"/>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32D"/>
    <w:rsid w:val="005E380B"/>
    <w:rsid w:val="005E3C28"/>
    <w:rsid w:val="005E3F3A"/>
    <w:rsid w:val="005E4EEA"/>
    <w:rsid w:val="005E6040"/>
    <w:rsid w:val="005E69D4"/>
    <w:rsid w:val="005E7A2A"/>
    <w:rsid w:val="005E7E31"/>
    <w:rsid w:val="005F0A4C"/>
    <w:rsid w:val="005F15E0"/>
    <w:rsid w:val="005F1870"/>
    <w:rsid w:val="005F187E"/>
    <w:rsid w:val="005F1EF9"/>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8CA"/>
    <w:rsid w:val="00620CEE"/>
    <w:rsid w:val="00622CE8"/>
    <w:rsid w:val="00622D8F"/>
    <w:rsid w:val="00622E29"/>
    <w:rsid w:val="00623492"/>
    <w:rsid w:val="00623786"/>
    <w:rsid w:val="00624360"/>
    <w:rsid w:val="0062488E"/>
    <w:rsid w:val="0062553A"/>
    <w:rsid w:val="0062575A"/>
    <w:rsid w:val="00625EF4"/>
    <w:rsid w:val="00626215"/>
    <w:rsid w:val="00627DAE"/>
    <w:rsid w:val="00627EAC"/>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6AD"/>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374A"/>
    <w:rsid w:val="00694268"/>
    <w:rsid w:val="00694C72"/>
    <w:rsid w:val="00694D4B"/>
    <w:rsid w:val="00694F35"/>
    <w:rsid w:val="006953A7"/>
    <w:rsid w:val="006957D2"/>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5F82"/>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29F"/>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26AE"/>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04AE"/>
    <w:rsid w:val="0073108A"/>
    <w:rsid w:val="00731937"/>
    <w:rsid w:val="00732030"/>
    <w:rsid w:val="00732288"/>
    <w:rsid w:val="00732488"/>
    <w:rsid w:val="007325D6"/>
    <w:rsid w:val="00732AD8"/>
    <w:rsid w:val="00734E3B"/>
    <w:rsid w:val="00735EAB"/>
    <w:rsid w:val="0073663C"/>
    <w:rsid w:val="0073689E"/>
    <w:rsid w:val="00737F14"/>
    <w:rsid w:val="00740175"/>
    <w:rsid w:val="007405BE"/>
    <w:rsid w:val="00740A8B"/>
    <w:rsid w:val="00740ECE"/>
    <w:rsid w:val="0074107F"/>
    <w:rsid w:val="0074108B"/>
    <w:rsid w:val="0074158C"/>
    <w:rsid w:val="00741987"/>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3A5"/>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5D0"/>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3C12"/>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12"/>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5D9"/>
    <w:rsid w:val="007F360E"/>
    <w:rsid w:val="007F3BE7"/>
    <w:rsid w:val="007F4196"/>
    <w:rsid w:val="007F4C8C"/>
    <w:rsid w:val="007F62CF"/>
    <w:rsid w:val="007F6922"/>
    <w:rsid w:val="007F6E06"/>
    <w:rsid w:val="007F700D"/>
    <w:rsid w:val="007F750A"/>
    <w:rsid w:val="007F7562"/>
    <w:rsid w:val="007F7ACC"/>
    <w:rsid w:val="007F7EF9"/>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5E5"/>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2E33"/>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0EC2"/>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0E2"/>
    <w:rsid w:val="008A7EC1"/>
    <w:rsid w:val="008B0077"/>
    <w:rsid w:val="008B0A37"/>
    <w:rsid w:val="008B0B77"/>
    <w:rsid w:val="008B0F45"/>
    <w:rsid w:val="008B10A3"/>
    <w:rsid w:val="008B1109"/>
    <w:rsid w:val="008B26A7"/>
    <w:rsid w:val="008B2799"/>
    <w:rsid w:val="008B2C26"/>
    <w:rsid w:val="008B2E80"/>
    <w:rsid w:val="008B3E1B"/>
    <w:rsid w:val="008B3F7C"/>
    <w:rsid w:val="008B40E3"/>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0AE"/>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41F"/>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730"/>
    <w:rsid w:val="00911B91"/>
    <w:rsid w:val="00912025"/>
    <w:rsid w:val="00912521"/>
    <w:rsid w:val="009128A3"/>
    <w:rsid w:val="009129F2"/>
    <w:rsid w:val="0091314E"/>
    <w:rsid w:val="00913EA4"/>
    <w:rsid w:val="009154A7"/>
    <w:rsid w:val="00915910"/>
    <w:rsid w:val="009160C5"/>
    <w:rsid w:val="0091646A"/>
    <w:rsid w:val="00917897"/>
    <w:rsid w:val="00920056"/>
    <w:rsid w:val="00920685"/>
    <w:rsid w:val="009207FE"/>
    <w:rsid w:val="00921438"/>
    <w:rsid w:val="009215CF"/>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47CCE"/>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1E2E"/>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53"/>
    <w:rsid w:val="009C00D2"/>
    <w:rsid w:val="009C016A"/>
    <w:rsid w:val="009C01E9"/>
    <w:rsid w:val="009C0365"/>
    <w:rsid w:val="009C058E"/>
    <w:rsid w:val="009C09EA"/>
    <w:rsid w:val="009C0B48"/>
    <w:rsid w:val="009C1135"/>
    <w:rsid w:val="009C2352"/>
    <w:rsid w:val="009C27D3"/>
    <w:rsid w:val="009C2EED"/>
    <w:rsid w:val="009C3064"/>
    <w:rsid w:val="009C33A3"/>
    <w:rsid w:val="009C347A"/>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4924"/>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66A"/>
    <w:rsid w:val="00A84C38"/>
    <w:rsid w:val="00A84FD0"/>
    <w:rsid w:val="00A85731"/>
    <w:rsid w:val="00A85E99"/>
    <w:rsid w:val="00A86607"/>
    <w:rsid w:val="00A8679F"/>
    <w:rsid w:val="00A86F0E"/>
    <w:rsid w:val="00A878F9"/>
    <w:rsid w:val="00A87D1B"/>
    <w:rsid w:val="00A90568"/>
    <w:rsid w:val="00A91763"/>
    <w:rsid w:val="00A9194C"/>
    <w:rsid w:val="00A91D05"/>
    <w:rsid w:val="00A9255D"/>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5EA2"/>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05"/>
    <w:rsid w:val="00AB4111"/>
    <w:rsid w:val="00AB46D0"/>
    <w:rsid w:val="00AB48A5"/>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34AD"/>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4CC"/>
    <w:rsid w:val="00B21785"/>
    <w:rsid w:val="00B21904"/>
    <w:rsid w:val="00B21935"/>
    <w:rsid w:val="00B21AFE"/>
    <w:rsid w:val="00B21D08"/>
    <w:rsid w:val="00B22930"/>
    <w:rsid w:val="00B22A66"/>
    <w:rsid w:val="00B22C00"/>
    <w:rsid w:val="00B230B7"/>
    <w:rsid w:val="00B232E9"/>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2EA2"/>
    <w:rsid w:val="00B34B4D"/>
    <w:rsid w:val="00B34F72"/>
    <w:rsid w:val="00B35951"/>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5E4"/>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2E0"/>
    <w:rsid w:val="00B92352"/>
    <w:rsid w:val="00B92973"/>
    <w:rsid w:val="00B92F00"/>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6A4"/>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2BBD"/>
    <w:rsid w:val="00BA30AD"/>
    <w:rsid w:val="00BA320A"/>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B8E"/>
    <w:rsid w:val="00BC5D41"/>
    <w:rsid w:val="00BC62FE"/>
    <w:rsid w:val="00BC6622"/>
    <w:rsid w:val="00BC674F"/>
    <w:rsid w:val="00BC69FC"/>
    <w:rsid w:val="00BC6D91"/>
    <w:rsid w:val="00BC79F3"/>
    <w:rsid w:val="00BD054B"/>
    <w:rsid w:val="00BD165F"/>
    <w:rsid w:val="00BD17E8"/>
    <w:rsid w:val="00BD1E9F"/>
    <w:rsid w:val="00BD3600"/>
    <w:rsid w:val="00BD388F"/>
    <w:rsid w:val="00BD41CB"/>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00"/>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4BDA"/>
    <w:rsid w:val="00C34BFD"/>
    <w:rsid w:val="00C353D3"/>
    <w:rsid w:val="00C35BA8"/>
    <w:rsid w:val="00C3647A"/>
    <w:rsid w:val="00C37DCF"/>
    <w:rsid w:val="00C41448"/>
    <w:rsid w:val="00C41C5D"/>
    <w:rsid w:val="00C41E93"/>
    <w:rsid w:val="00C42A6A"/>
    <w:rsid w:val="00C44908"/>
    <w:rsid w:val="00C450B6"/>
    <w:rsid w:val="00C4541E"/>
    <w:rsid w:val="00C45696"/>
    <w:rsid w:val="00C456FE"/>
    <w:rsid w:val="00C45C7E"/>
    <w:rsid w:val="00C45E20"/>
    <w:rsid w:val="00C464EF"/>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0E9E"/>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051"/>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BCD"/>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5A9"/>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6E1"/>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190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13F"/>
    <w:rsid w:val="00D402A3"/>
    <w:rsid w:val="00D402CC"/>
    <w:rsid w:val="00D407E4"/>
    <w:rsid w:val="00D409EB"/>
    <w:rsid w:val="00D40A74"/>
    <w:rsid w:val="00D40CC2"/>
    <w:rsid w:val="00D40D70"/>
    <w:rsid w:val="00D41724"/>
    <w:rsid w:val="00D42208"/>
    <w:rsid w:val="00D42756"/>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7C4"/>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99A"/>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B7DFC"/>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1E69"/>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71A"/>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4DD4"/>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4D5"/>
    <w:rsid w:val="00E11662"/>
    <w:rsid w:val="00E118C7"/>
    <w:rsid w:val="00E11CC1"/>
    <w:rsid w:val="00E11CD4"/>
    <w:rsid w:val="00E12775"/>
    <w:rsid w:val="00E12937"/>
    <w:rsid w:val="00E12987"/>
    <w:rsid w:val="00E12D15"/>
    <w:rsid w:val="00E1378A"/>
    <w:rsid w:val="00E13A68"/>
    <w:rsid w:val="00E13E43"/>
    <w:rsid w:val="00E13EED"/>
    <w:rsid w:val="00E14DEA"/>
    <w:rsid w:val="00E14E35"/>
    <w:rsid w:val="00E152A2"/>
    <w:rsid w:val="00E15D51"/>
    <w:rsid w:val="00E16321"/>
    <w:rsid w:val="00E168F0"/>
    <w:rsid w:val="00E177BC"/>
    <w:rsid w:val="00E2039A"/>
    <w:rsid w:val="00E20745"/>
    <w:rsid w:val="00E2124C"/>
    <w:rsid w:val="00E21E66"/>
    <w:rsid w:val="00E22302"/>
    <w:rsid w:val="00E2352F"/>
    <w:rsid w:val="00E23AE7"/>
    <w:rsid w:val="00E23AF1"/>
    <w:rsid w:val="00E24CF0"/>
    <w:rsid w:val="00E24DB4"/>
    <w:rsid w:val="00E254C4"/>
    <w:rsid w:val="00E25702"/>
    <w:rsid w:val="00E25B75"/>
    <w:rsid w:val="00E261C2"/>
    <w:rsid w:val="00E26215"/>
    <w:rsid w:val="00E2624C"/>
    <w:rsid w:val="00E26401"/>
    <w:rsid w:val="00E27914"/>
    <w:rsid w:val="00E279C6"/>
    <w:rsid w:val="00E30B2A"/>
    <w:rsid w:val="00E31516"/>
    <w:rsid w:val="00E316D8"/>
    <w:rsid w:val="00E31C2B"/>
    <w:rsid w:val="00E31F77"/>
    <w:rsid w:val="00E320EE"/>
    <w:rsid w:val="00E32E84"/>
    <w:rsid w:val="00E32FB1"/>
    <w:rsid w:val="00E33E05"/>
    <w:rsid w:val="00E33E6A"/>
    <w:rsid w:val="00E35061"/>
    <w:rsid w:val="00E35BAD"/>
    <w:rsid w:val="00E36130"/>
    <w:rsid w:val="00E364E3"/>
    <w:rsid w:val="00E36A79"/>
    <w:rsid w:val="00E36C40"/>
    <w:rsid w:val="00E37D35"/>
    <w:rsid w:val="00E37F6D"/>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725"/>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69D"/>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A6"/>
    <w:rsid w:val="00EC61E0"/>
    <w:rsid w:val="00EC6617"/>
    <w:rsid w:val="00EC662D"/>
    <w:rsid w:val="00EC6CDA"/>
    <w:rsid w:val="00EC6E3B"/>
    <w:rsid w:val="00EC7B57"/>
    <w:rsid w:val="00ED050D"/>
    <w:rsid w:val="00ED087A"/>
    <w:rsid w:val="00ED1D7B"/>
    <w:rsid w:val="00ED22A5"/>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EFD"/>
    <w:rsid w:val="00EE0F73"/>
    <w:rsid w:val="00EE11D2"/>
    <w:rsid w:val="00EE13EC"/>
    <w:rsid w:val="00EE1449"/>
    <w:rsid w:val="00EE1697"/>
    <w:rsid w:val="00EE1BF3"/>
    <w:rsid w:val="00EE300D"/>
    <w:rsid w:val="00EE3456"/>
    <w:rsid w:val="00EE3842"/>
    <w:rsid w:val="00EE441A"/>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5E15"/>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762"/>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4DD"/>
    <w:rsid w:val="00F22FAF"/>
    <w:rsid w:val="00F2342D"/>
    <w:rsid w:val="00F239E2"/>
    <w:rsid w:val="00F243E5"/>
    <w:rsid w:val="00F244FA"/>
    <w:rsid w:val="00F24DF4"/>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1985"/>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826"/>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92A"/>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2ED2"/>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299"/>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38F"/>
    <w:rsid w:val="00FF579E"/>
    <w:rsid w:val="00FF65D5"/>
    <w:rsid w:val="00FF69C9"/>
    <w:rsid w:val="00FF6A35"/>
    <w:rsid w:val="00FF6CAE"/>
    <w:rsid w:val="00FF6D35"/>
    <w:rsid w:val="00FF6D3E"/>
    <w:rsid w:val="00FF6E87"/>
    <w:rsid w:val="00FF6FE9"/>
    <w:rsid w:val="00FF702B"/>
    <w:rsid w:val="00FF737E"/>
    <w:rsid w:val="00FF7803"/>
    <w:rsid w:val="00FF7D96"/>
    <w:rsid w:val="0B195042"/>
    <w:rsid w:val="0E1E9394"/>
    <w:rsid w:val="1A8E798D"/>
    <w:rsid w:val="1F5133D0"/>
    <w:rsid w:val="2288D492"/>
    <w:rsid w:val="2B4B694F"/>
    <w:rsid w:val="2CE739B0"/>
    <w:rsid w:val="33A5C42E"/>
    <w:rsid w:val="39E8D476"/>
    <w:rsid w:val="3DD0702C"/>
    <w:rsid w:val="53156182"/>
    <w:rsid w:val="53CA941F"/>
    <w:rsid w:val="55E044C6"/>
    <w:rsid w:val="7492B1BD"/>
    <w:rsid w:val="7BC2463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D12F58F2-ABE6-4933-96FB-43E128F806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aliases w:val="Table No Border"/>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bodycopy">
    <w:name w:val="DTPLI body copy"/>
    <w:basedOn w:val="Normal"/>
    <w:uiPriority w:val="1"/>
    <w:qFormat/>
    <w:rsid w:val="2CE739B0"/>
    <w:pPr>
      <w:ind w:right="-2"/>
    </w:pPr>
    <w:rPr>
      <w:rFonts w:ascii="Tahoma" w:hAnsi="Tahoma" w:cs="Arial"/>
      <w:sz w:val="18"/>
      <w:szCs w:val="18"/>
    </w:rPr>
  </w:style>
  <w:style w:type="paragraph" w:customStyle="1" w:styleId="DTPLIheadinggreen">
    <w:name w:val="DTPLI heading green"/>
    <w:basedOn w:val="Normal"/>
    <w:next w:val="DTPLIintrotext"/>
    <w:uiPriority w:val="1"/>
    <w:qFormat/>
    <w:rsid w:val="2CE739B0"/>
    <w:pPr>
      <w:keepNext/>
      <w:spacing w:before="480"/>
      <w:ind w:right="-2"/>
    </w:pPr>
    <w:rPr>
      <w:rFonts w:ascii="Tahoma" w:hAnsi="Tahoma" w:cs="Arial"/>
      <w:color w:val="57A84C"/>
      <w:sz w:val="30"/>
      <w:szCs w:val="30"/>
    </w:rPr>
  </w:style>
  <w:style w:type="paragraph" w:customStyle="1" w:styleId="DTPLIintrotext">
    <w:name w:val="DTPLI intro text"/>
    <w:basedOn w:val="Normal"/>
    <w:next w:val="DTPLIbodycopy"/>
    <w:uiPriority w:val="1"/>
    <w:qFormat/>
    <w:rsid w:val="2CE739B0"/>
    <w:pPr>
      <w:spacing w:before="240" w:after="240"/>
      <w:ind w:right="-2"/>
    </w:pPr>
    <w:rPr>
      <w:rFonts w:ascii="Tahoma" w:hAnsi="Tahoma" w:cs="Arial"/>
      <w:b/>
      <w:bCs/>
      <w:color w:val="797166"/>
      <w:sz w:val="24"/>
      <w:szCs w:val="24"/>
    </w:rPr>
  </w:style>
  <w:style w:type="character" w:customStyle="1" w:styleId="normaltextrun">
    <w:name w:val="normaltextrun"/>
    <w:basedOn w:val="DefaultParagraphFont"/>
    <w:uiPriority w:val="1"/>
    <w:rsid w:val="2CE739B0"/>
  </w:style>
  <w:style w:type="paragraph" w:customStyle="1" w:styleId="paragraph">
    <w:name w:val="paragraph"/>
    <w:basedOn w:val="Normal"/>
    <w:uiPriority w:val="1"/>
    <w:rsid w:val="2CE739B0"/>
    <w:pPr>
      <w:spacing w:beforeAutospacing="1" w:afterAutospacing="1"/>
    </w:pPr>
    <w:rPr>
      <w:rFonts w:ascii="Times New Roman" w:hAnsi="Times New Roman"/>
      <w:sz w:val="24"/>
      <w:szCs w:val="24"/>
    </w:rPr>
  </w:style>
  <w:style w:type="character" w:customStyle="1" w:styleId="eop">
    <w:name w:val="eop"/>
    <w:basedOn w:val="DefaultParagraphFont"/>
    <w:uiPriority w:val="1"/>
    <w:rsid w:val="2CE739B0"/>
  </w:style>
  <w:style w:type="paragraph" w:customStyle="1" w:styleId="Default">
    <w:name w:val="Default"/>
    <w:rsid w:val="00872E33"/>
    <w:pPr>
      <w:autoSpaceDE w:val="0"/>
      <w:autoSpaceDN w:val="0"/>
      <w:adjustRightInd w:val="0"/>
      <w:spacing w:before="0" w:after="0" w:line="240" w:lineRule="auto"/>
    </w:pPr>
    <w:rPr>
      <w:rFonts w:ascii="Arial" w:hAnsi="Arial" w:cs="Arial"/>
      <w:color w:val="000000"/>
      <w:sz w:val="24"/>
      <w:szCs w:val="24"/>
    </w:rPr>
  </w:style>
  <w:style w:type="character" w:styleId="Strong">
    <w:name w:val="Strong"/>
    <w:basedOn w:val="DefaultParagraphFont"/>
    <w:uiPriority w:val="22"/>
    <w:qFormat/>
    <w:rsid w:val="00EC6617"/>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1273628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08097758">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54354553">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84079014">
      <w:bodyDiv w:val="1"/>
      <w:marLeft w:val="0"/>
      <w:marRight w:val="0"/>
      <w:marTop w:val="0"/>
      <w:marBottom w:val="0"/>
      <w:divBdr>
        <w:top w:val="none" w:sz="0" w:space="0" w:color="auto"/>
        <w:left w:val="none" w:sz="0" w:space="0" w:color="auto"/>
        <w:bottom w:val="none" w:sz="0" w:space="0" w:color="auto"/>
        <w:right w:val="none" w:sz="0" w:space="0" w:color="auto"/>
      </w:divBdr>
    </w:div>
    <w:div w:id="989023856">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6823396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0795246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fontTable" Target="fontTable.xml"/><Relationship Id="rId21" Type="http://schemas.openxmlformats.org/officeDocument/2006/relationships/image" Target="media/image8.png"/><Relationship Id="rId34" Type="http://schemas.openxmlformats.org/officeDocument/2006/relationships/hyperlink" Target="http://www.deeca.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yperlink" Target="mailto:customer.service@deeca.vic.gov.au"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2.xml"/><Relationship Id="rId36" Type="http://schemas.openxmlformats.org/officeDocument/2006/relationships/hyperlink" Target="mailto:aboriginal.employment@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yperlink" Target="https://careers.vic.gov.au/victorian-public-sector/public-sector-values-integrity"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moira.kuffer@deeca.vic.gov.au" TargetMode="External"/><Relationship Id="rId38"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22873"/>
    <w:rsid w:val="00132D21"/>
    <w:rsid w:val="001B1666"/>
    <w:rsid w:val="001C0524"/>
    <w:rsid w:val="00255CB9"/>
    <w:rsid w:val="003023CB"/>
    <w:rsid w:val="00366D0C"/>
    <w:rsid w:val="0043231A"/>
    <w:rsid w:val="004725E8"/>
    <w:rsid w:val="004A3716"/>
    <w:rsid w:val="00595B97"/>
    <w:rsid w:val="00625879"/>
    <w:rsid w:val="00631975"/>
    <w:rsid w:val="006A5F82"/>
    <w:rsid w:val="006C5CAF"/>
    <w:rsid w:val="007226AE"/>
    <w:rsid w:val="00920685"/>
    <w:rsid w:val="00947CCE"/>
    <w:rsid w:val="009628E4"/>
    <w:rsid w:val="009A513A"/>
    <w:rsid w:val="009B758E"/>
    <w:rsid w:val="009C0053"/>
    <w:rsid w:val="00C75001"/>
    <w:rsid w:val="00CE25A9"/>
    <w:rsid w:val="00D717C4"/>
    <w:rsid w:val="00D83E5E"/>
    <w:rsid w:val="00E114D5"/>
    <w:rsid w:val="00E12D15"/>
    <w:rsid w:val="00E37F6D"/>
    <w:rsid w:val="00E47725"/>
    <w:rsid w:val="00EE441A"/>
    <w:rsid w:val="00F931D0"/>
    <w:rsid w:val="00FA24C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a5f32de4-e402-4188-b034-e71ca7d22e54">DOCID814-476607216-10</_dlc_DocId>
    <_dlc_DocIdUrl xmlns="a5f32de4-e402-4188-b034-e71ca7d22e54">
      <Url>https://delwpvicgovau.sharepoint.com/sites/ecm_814/_layouts/15/DocIdRedir.aspx?ID=DOCID814-476607216-10</Url>
      <Description>DOCID814-476607216-10</Description>
    </_dlc_DocIdUrl>
  </documentManagement>
</p:properties>
</file>

<file path=customXml/item4.xml><?xml version="1.0" encoding="utf-8"?>
<?mso-contentType ?>
<SharedContentType xmlns="Microsoft.SharePoint.Taxonomy.ContentTypeSync" SourceId="797aeec6-0273-40f2-ab3e-beee73212332" ContentTypeId="0x0101" PreviousValue="false"/>
</file>

<file path=customXml/item5.xml><?xml version="1.0" encoding="utf-8"?>
<ct:contentTypeSchema xmlns:ct="http://schemas.microsoft.com/office/2006/metadata/contentType" xmlns:ma="http://schemas.microsoft.com/office/2006/metadata/properties/metaAttributes" ct:_="" ma:_="" ma:contentTypeName="Document" ma:contentTypeID="0x01010057BCC8AEF789FA49B1F60FD3CFA0B9E6" ma:contentTypeVersion="3" ma:contentTypeDescription="Create a new document." ma:contentTypeScope="" ma:versionID="66638bec77f28e7236d8243cbdf4c63c">
  <xsd:schema xmlns:xsd="http://www.w3.org/2001/XMLSchema" xmlns:xs="http://www.w3.org/2001/XMLSchema" xmlns:p="http://schemas.microsoft.com/office/2006/metadata/properties" xmlns:ns2="a5f32de4-e402-4188-b034-e71ca7d22e54" xmlns:ns3="149b8c02-f587-4f56-8c2c-6e59320e55eb" targetNamespace="http://schemas.microsoft.com/office/2006/metadata/properties" ma:root="true" ma:fieldsID="b682e4c8b7a18b6ab9c9233011b7529b" ns2:_="" ns3:_="">
    <xsd:import namespace="a5f32de4-e402-4188-b034-e71ca7d22e54"/>
    <xsd:import namespace="149b8c02-f587-4f56-8c2c-6e59320e55eb"/>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49b8c02-f587-4f56-8c2c-6e59320e55e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347C652-CCEA-45FD-8577-8F8C39446847}">
  <ds:schemaRefs>
    <ds:schemaRef ds:uri="http://schemas.microsoft.com/sharepoint/events"/>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a5f32de4-e402-4188-b034-e71ca7d22e54"/>
  </ds:schemaRefs>
</ds:datastoreItem>
</file>

<file path=customXml/itemProps4.xml><?xml version="1.0" encoding="utf-8"?>
<ds:datastoreItem xmlns:ds="http://schemas.openxmlformats.org/officeDocument/2006/customXml" ds:itemID="{365871AF-7C41-478D-82F4-BB937094B2C5}">
  <ds:schemaRefs>
    <ds:schemaRef ds:uri="Microsoft.SharePoint.Taxonomy.ContentTypeSync"/>
  </ds:schemaRefs>
</ds:datastoreItem>
</file>

<file path=customXml/itemProps5.xml><?xml version="1.0" encoding="utf-8"?>
<ds:datastoreItem xmlns:ds="http://schemas.openxmlformats.org/officeDocument/2006/customXml" ds:itemID="{CA7B8052-EEF8-4E7D-8DD5-99E3361394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149b8c02-f587-4f56-8c2c-6e59320e55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Pages>
  <Words>2011</Words>
  <Characters>11465</Characters>
  <Application>Microsoft Office Word</Application>
  <DocSecurity>0</DocSecurity>
  <Lines>95</Lines>
  <Paragraphs>26</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13450</CharactersWithSpaces>
  <SharedDoc>false</SharedDoc>
  <HLinks>
    <vt:vector size="24" baseType="variant">
      <vt:variant>
        <vt:i4>2687044</vt:i4>
      </vt:variant>
      <vt:variant>
        <vt:i4>18</vt:i4>
      </vt:variant>
      <vt:variant>
        <vt:i4>0</vt:i4>
      </vt:variant>
      <vt:variant>
        <vt:i4>5</vt:i4>
      </vt:variant>
      <vt:variant>
        <vt:lpwstr>mailto:customer.service@delwp.vic.gov.au</vt:lpwstr>
      </vt:variant>
      <vt:variant>
        <vt:lpwstr/>
      </vt:variant>
      <vt:variant>
        <vt:i4>4456505</vt:i4>
      </vt:variant>
      <vt:variant>
        <vt:i4>15</vt:i4>
      </vt:variant>
      <vt:variant>
        <vt:i4>0</vt:i4>
      </vt:variant>
      <vt:variant>
        <vt:i4>5</vt:i4>
      </vt:variant>
      <vt:variant>
        <vt:lpwstr>mailto:self.determination@delwp.vic.gov.au</vt:lpwstr>
      </vt:variant>
      <vt:variant>
        <vt:lpwstr/>
      </vt:variant>
      <vt:variant>
        <vt:i4>1638431</vt:i4>
      </vt:variant>
      <vt:variant>
        <vt:i4>12</vt:i4>
      </vt:variant>
      <vt:variant>
        <vt:i4>0</vt:i4>
      </vt:variant>
      <vt:variant>
        <vt:i4>5</vt:i4>
      </vt:variant>
      <vt:variant>
        <vt:lpwstr>http://www.delwp.vic.gov.au/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Aida Kapetanovic (DEECA)</cp:lastModifiedBy>
  <cp:revision>3</cp:revision>
  <cp:lastPrinted>2022-06-17T19:14:00Z</cp:lastPrinted>
  <dcterms:created xsi:type="dcterms:W3CDTF">2026-07-02T04:33:00Z</dcterms:created>
  <dcterms:modified xsi:type="dcterms:W3CDTF">2026-07-03T05:29:00Z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0x01010057BCC8AEF789FA49B1F60FD3CFA0B9E6</vt:lpwstr>
  </property>
  <property fmtid="{D5CDD505-2E9C-101B-9397-08002B2CF9AE}" pid="5" name="MediaServiceImageTags">
    <vt:lpwstr/>
  </property>
  <property fmtid="{D5CDD505-2E9C-101B-9397-08002B2CF9AE}" pid="6" name="Dissemination Limiting Marker">
    <vt:lpwstr>2;#FOUO|955eb6fc-b35a-4808-8aa5-31e514fa3f26</vt:lpwstr>
  </property>
  <property fmtid="{D5CDD505-2E9C-101B-9397-08002B2CF9AE}" pid="7" name="Security Classification">
    <vt:lpwstr>3;#Unclassified|7fa379f4-4aba-4692-ab80-7d39d3a23cf4</vt:lpwstr>
  </property>
  <property fmtid="{D5CDD505-2E9C-101B-9397-08002B2CF9AE}" pid="8" name="g91c59fb10974fa1a03160ad8386f0f4">
    <vt:lpwstr/>
  </property>
  <property fmtid="{D5CDD505-2E9C-101B-9397-08002B2CF9AE}" pid="9" name="Records Class Team Admin">
    <vt:lpwstr>43;#Process and procedure|9fed78e4-0cf7-4349-93c6-1d5eeb34ebd6</vt:lpwstr>
  </property>
  <property fmtid="{D5CDD505-2E9C-101B-9397-08002B2CF9AE}" pid="10" name="Record_x0020_Purpose">
    <vt:lpwstr/>
  </property>
  <property fmtid="{D5CDD505-2E9C-101B-9397-08002B2CF9AE}" pid="11" name="Record Purpose">
    <vt:lpwstr/>
  </property>
  <property fmtid="{D5CDD505-2E9C-101B-9397-08002B2CF9AE}" pid="12" name="AdaRegion">
    <vt:lpwstr/>
  </property>
  <property fmtid="{D5CDD505-2E9C-101B-9397-08002B2CF9AE}" pid="13"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4" name="AdaOwningGroup">
    <vt:lpwstr>18;#People and Culture|4fe8dd26-179b-41a1-8a74-1f09d81ad67a</vt:lpwstr>
  </property>
  <property fmtid="{D5CDD505-2E9C-101B-9397-08002B2CF9AE}" pid="15" name="MSIP_Label_4257e2ab-f512-40e2-9c9a-c64247360765_Enabled">
    <vt:lpwstr>true</vt:lpwstr>
  </property>
  <property fmtid="{D5CDD505-2E9C-101B-9397-08002B2CF9AE}" pid="16" name="MSIP_Label_4257e2ab-f512-40e2-9c9a-c64247360765_SetDate">
    <vt:lpwstr>2023-08-30T02:36:38Z</vt:lpwstr>
  </property>
  <property fmtid="{D5CDD505-2E9C-101B-9397-08002B2CF9AE}" pid="17" name="MSIP_Label_4257e2ab-f512-40e2-9c9a-c64247360765_Method">
    <vt:lpwstr>Privileged</vt:lpwstr>
  </property>
  <property fmtid="{D5CDD505-2E9C-101B-9397-08002B2CF9AE}" pid="18" name="MSIP_Label_4257e2ab-f512-40e2-9c9a-c64247360765_Name">
    <vt:lpwstr>OFFICIAL</vt:lpwstr>
  </property>
  <property fmtid="{D5CDD505-2E9C-101B-9397-08002B2CF9AE}" pid="19" name="MSIP_Label_4257e2ab-f512-40e2-9c9a-c64247360765_SiteId">
    <vt:lpwstr>e8bdd6f7-fc18-4e48-a554-7f547927223b</vt:lpwstr>
  </property>
  <property fmtid="{D5CDD505-2E9C-101B-9397-08002B2CF9AE}" pid="20" name="MSIP_Label_4257e2ab-f512-40e2-9c9a-c64247360765_ActionId">
    <vt:lpwstr>60db8c0b-3d59-48fa-a72b-0d1a8b1a7c11</vt:lpwstr>
  </property>
  <property fmtid="{D5CDD505-2E9C-101B-9397-08002B2CF9AE}" pid="21" name="MSIP_Label_4257e2ab-f512-40e2-9c9a-c64247360765_ContentBits">
    <vt:lpwstr>2</vt:lpwstr>
  </property>
  <property fmtid="{D5CDD505-2E9C-101B-9397-08002B2CF9AE}" pid="22" name="Records Class HR Admin">
    <vt:lpwstr>117;#Position Description|9b605b16-5ff4-4142-9815-57489365a519</vt:lpwstr>
  </property>
  <property fmtid="{D5CDD505-2E9C-101B-9397-08002B2CF9AE}" pid="23" name="Records_x0020_Class_x0020_HR_x0020_Admin">
    <vt:lpwstr>117;#Position Description|9b605b16-5ff4-4142-9815-57489365a519</vt:lpwstr>
  </property>
  <property fmtid="{D5CDD505-2E9C-101B-9397-08002B2CF9AE}" pid="24" name="Security_x0020_Classification">
    <vt:lpwstr>3;#Unclassified|7fa379f4-4aba-4692-ab80-7d39d3a23cf4</vt:lpwstr>
  </property>
  <property fmtid="{D5CDD505-2E9C-101B-9397-08002B2CF9AE}" pid="25" name="Department_x0020_Document_x0020_Type">
    <vt:lpwstr/>
  </property>
  <property fmtid="{D5CDD505-2E9C-101B-9397-08002B2CF9AE}" pid="26" name="Dissemination_x0020_Limiting_x0020_Marker">
    <vt:lpwstr>2;#FOUO|955eb6fc-b35a-4808-8aa5-31e514fa3f26</vt:lpwstr>
  </property>
  <property fmtid="{D5CDD505-2E9C-101B-9397-08002B2CF9AE}" pid="27" name="Department Document Type">
    <vt:lpwstr/>
  </property>
  <property fmtid="{D5CDD505-2E9C-101B-9397-08002B2CF9AE}" pid="28" name="_dlc_DocIdItemGuid">
    <vt:lpwstr>0c358872-a7ee-4355-bc32-9f72d36f7b59</vt:lpwstr>
  </property>
</Properties>
</file>