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17AC0533" w:rsidR="00254F12" w:rsidRPr="00862057" w:rsidRDefault="00CC71AB"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Content>
          <w:r>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20352"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87936" behindDoc="0" locked="1" layoutInCell="1" allowOverlap="1" wp14:anchorId="537CDFA3" wp14:editId="02EE0C48">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26496"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DF6048C" id="Navy" o:spid="_x0000_s1026" alt="&quot;&quot;" style="position:absolute;margin-left:0;margin-top:0;width:538.3pt;height:175.45pt;z-index:-2516899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75648" behindDoc="0" locked="1" layoutInCell="1" allowOverlap="1" wp14:anchorId="14560734" wp14:editId="0A1FD9AA">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81792" behindDoc="0" locked="1" layoutInCell="1" allowOverlap="1" wp14:anchorId="3252D1AA" wp14:editId="0268D0D3">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94080" behindDoc="0" locked="1" layoutInCell="1" allowOverlap="1" wp14:anchorId="3B6DA505" wp14:editId="362D497B">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700224"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69504" behindDoc="0" locked="1" layoutInCell="1" allowOverlap="1" wp14:anchorId="047BCDF9" wp14:editId="7F4C88E9">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63360"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44928"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966EDF6" id="RibbonElement2" o:spid="_x0000_s1026" alt="&quot;&quot;" style="position:absolute;margin-left:413.8pt;margin-top:105.25pt;width:98.95pt;height:70.3pt;z-index:2516449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1072"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7CEAA72" id="RibbonElement3" o:spid="_x0000_s1026" alt="&quot;&quot;" style="position:absolute;margin-left:380.55pt;margin-top:140.05pt;width:82.5pt;height:35.45pt;z-index:25165107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721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93D1B79" id="RibbonElement4Grp" o:spid="_x0000_s1026" alt="&quot;&quot;" style="position:absolute;margin-left:446.25pt;margin-top:105.25pt;width:83.05pt;height:70.3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38784"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B623786" id="RibbonElement1" o:spid="_x0000_s1026" alt="&quot;&quot;" style="position:absolute;margin-left:463.65pt;margin-top:0;width:132.1pt;height:140.3pt;z-index:2516387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32640"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7CCC1F92"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32640;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7CCC1F92"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headerReference w:type="default" r:id="rId28"/>
          <w:footerReference w:type="even" r:id="rId29"/>
          <w:footerReference w:type="default" r:id="rId30"/>
          <w:headerReference w:type="first" r:id="rId31"/>
          <w:footerReference w:type="first" r:id="rId32"/>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D14711" w:rsidRPr="001B1027" w14:paraId="3DACDA5A" w14:textId="77777777" w:rsidTr="00D14711">
        <w:trPr>
          <w:trHeight w:val="399"/>
        </w:trPr>
        <w:tc>
          <w:tcPr>
            <w:tcW w:w="2580" w:type="dxa"/>
            <w:tcBorders>
              <w:top w:val="nil"/>
              <w:bottom w:val="nil"/>
              <w:right w:val="nil"/>
            </w:tcBorders>
            <w:vAlign w:val="center"/>
          </w:tcPr>
          <w:p w14:paraId="767DF824" w14:textId="77777777" w:rsidR="00D14711" w:rsidRPr="00D14711" w:rsidRDefault="00D14711" w:rsidP="00D14711">
            <w:pPr>
              <w:spacing w:before="0" w:after="0"/>
              <w:ind w:right="-450"/>
              <w:rPr>
                <w:rFonts w:ascii="Arial" w:hAnsi="Arial" w:cs="Arial"/>
                <w:b/>
                <w:color w:val="363534"/>
                <w:szCs w:val="22"/>
              </w:rPr>
            </w:pPr>
            <w:r w:rsidRPr="00D14711">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59A58359" w14:textId="4129E53F" w:rsidR="00D14711" w:rsidRPr="00D14711" w:rsidRDefault="00D14711" w:rsidP="00E66311">
            <w:pPr>
              <w:spacing w:before="60" w:after="60"/>
              <w:ind w:left="57" w:right="-450"/>
              <w:rPr>
                <w:rFonts w:ascii="Arial" w:hAnsi="Arial" w:cs="Arial"/>
                <w:color w:val="363534"/>
                <w:szCs w:val="22"/>
              </w:rPr>
            </w:pPr>
            <w:r w:rsidRPr="00D14711">
              <w:rPr>
                <w:rFonts w:ascii="Arial" w:hAnsi="Arial" w:cs="Arial"/>
                <w:color w:val="363534"/>
                <w:szCs w:val="22"/>
              </w:rPr>
              <w:t>Advis</w:t>
            </w:r>
            <w:r w:rsidR="00CC71AB">
              <w:rPr>
                <w:rFonts w:ascii="Arial" w:hAnsi="Arial" w:cs="Arial"/>
                <w:color w:val="363534"/>
                <w:szCs w:val="22"/>
              </w:rPr>
              <w:t>e</w:t>
            </w:r>
            <w:r w:rsidRPr="00D14711">
              <w:rPr>
                <w:rFonts w:ascii="Arial" w:hAnsi="Arial" w:cs="Arial"/>
                <w:color w:val="363534"/>
                <w:szCs w:val="22"/>
              </w:rPr>
              <w:t>r</w:t>
            </w:r>
          </w:p>
        </w:tc>
      </w:tr>
      <w:tr w:rsidR="00D14711" w:rsidRPr="001B1027" w14:paraId="0BBBB35F" w14:textId="77777777" w:rsidTr="00D14711">
        <w:trPr>
          <w:trHeight w:val="399"/>
        </w:trPr>
        <w:tc>
          <w:tcPr>
            <w:tcW w:w="2580" w:type="dxa"/>
            <w:tcBorders>
              <w:top w:val="nil"/>
              <w:bottom w:val="nil"/>
              <w:right w:val="nil"/>
            </w:tcBorders>
            <w:vAlign w:val="center"/>
          </w:tcPr>
          <w:p w14:paraId="2B41938D" w14:textId="0459F958" w:rsidR="00D14711" w:rsidRPr="00D14711" w:rsidRDefault="00D14711" w:rsidP="00D14711">
            <w:pPr>
              <w:spacing w:before="0" w:after="0"/>
              <w:ind w:right="-450"/>
              <w:rPr>
                <w:rFonts w:ascii="Arial" w:hAnsi="Arial" w:cs="Arial"/>
                <w:b/>
                <w:color w:val="363534"/>
                <w:szCs w:val="22"/>
              </w:rPr>
            </w:pPr>
            <w:r w:rsidRPr="00D14711">
              <w:rPr>
                <w:rFonts w:ascii="Arial" w:hAnsi="Arial" w:cs="Arial"/>
                <w:b/>
                <w:color w:val="363534"/>
                <w:szCs w:val="22"/>
              </w:rPr>
              <w:t>Position number</w:t>
            </w:r>
            <w:r w:rsidR="00EB1303">
              <w:rPr>
                <w:rFonts w:ascii="Arial" w:hAnsi="Arial" w:cs="Arial"/>
                <w:b/>
                <w:color w:val="363534"/>
                <w:szCs w:val="22"/>
              </w:rPr>
              <w:t>s</w:t>
            </w:r>
            <w:r w:rsidRPr="00D14711">
              <w:rPr>
                <w:rFonts w:ascii="Arial" w:hAnsi="Arial" w:cs="Arial"/>
                <w:b/>
                <w:color w:val="363534"/>
                <w:szCs w:val="22"/>
              </w:rPr>
              <w:t>:</w:t>
            </w:r>
          </w:p>
        </w:tc>
        <w:tc>
          <w:tcPr>
            <w:tcW w:w="7654" w:type="dxa"/>
            <w:tcBorders>
              <w:top w:val="single" w:sz="4" w:space="0" w:color="A6A6A6"/>
              <w:left w:val="nil"/>
              <w:bottom w:val="single" w:sz="4" w:space="0" w:color="A6A6A6"/>
              <w:right w:val="nil"/>
            </w:tcBorders>
            <w:vAlign w:val="center"/>
          </w:tcPr>
          <w:p w14:paraId="0DC64E6F" w14:textId="5E2DEB59" w:rsidR="00D14711" w:rsidRPr="00D14711" w:rsidRDefault="00EB1303" w:rsidP="00E66311">
            <w:pPr>
              <w:spacing w:before="60" w:after="60"/>
              <w:ind w:left="57" w:right="-450"/>
              <w:rPr>
                <w:rFonts w:ascii="Arial" w:hAnsi="Arial" w:cs="Arial"/>
                <w:color w:val="363534"/>
                <w:szCs w:val="22"/>
              </w:rPr>
            </w:pPr>
            <w:r>
              <w:rPr>
                <w:rFonts w:ascii="Arial" w:hAnsi="Arial" w:cs="Arial"/>
                <w:color w:val="363534"/>
                <w:szCs w:val="22"/>
              </w:rPr>
              <w:t>50940055</w:t>
            </w:r>
          </w:p>
        </w:tc>
      </w:tr>
      <w:tr w:rsidR="00D14711" w:rsidRPr="001B1027" w14:paraId="32226316" w14:textId="77777777" w:rsidTr="00D14711">
        <w:trPr>
          <w:trHeight w:val="399"/>
        </w:trPr>
        <w:tc>
          <w:tcPr>
            <w:tcW w:w="2580" w:type="dxa"/>
            <w:tcBorders>
              <w:top w:val="nil"/>
              <w:bottom w:val="nil"/>
              <w:right w:val="nil"/>
            </w:tcBorders>
            <w:vAlign w:val="center"/>
          </w:tcPr>
          <w:p w14:paraId="3ADCFC15" w14:textId="77777777" w:rsidR="00D14711" w:rsidRPr="00D14711" w:rsidRDefault="00D14711" w:rsidP="00D14711">
            <w:pPr>
              <w:spacing w:before="0" w:after="0"/>
              <w:ind w:right="-450"/>
              <w:rPr>
                <w:rFonts w:ascii="Arial" w:hAnsi="Arial" w:cs="Arial"/>
                <w:b/>
                <w:color w:val="363534"/>
                <w:szCs w:val="22"/>
              </w:rPr>
            </w:pPr>
            <w:r w:rsidRPr="00D14711">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4ABF90CA" w14:textId="77777777" w:rsidR="00D14711" w:rsidRPr="00D14711" w:rsidRDefault="00D14711" w:rsidP="00E66311">
            <w:pPr>
              <w:spacing w:before="60" w:after="60"/>
              <w:ind w:left="57" w:right="-450"/>
              <w:rPr>
                <w:rFonts w:ascii="Arial" w:hAnsi="Arial" w:cs="Arial"/>
                <w:color w:val="363534"/>
                <w:szCs w:val="22"/>
              </w:rPr>
            </w:pPr>
            <w:r w:rsidRPr="00D14711">
              <w:rPr>
                <w:rFonts w:ascii="Arial" w:hAnsi="Arial" w:cs="Arial"/>
                <w:color w:val="363534"/>
                <w:szCs w:val="22"/>
              </w:rPr>
              <w:t>VPS Grade 5</w:t>
            </w:r>
          </w:p>
        </w:tc>
      </w:tr>
      <w:tr w:rsidR="00D14711" w:rsidRPr="001B1027" w14:paraId="796E2EF0" w14:textId="77777777" w:rsidTr="00D14711">
        <w:trPr>
          <w:trHeight w:val="399"/>
        </w:trPr>
        <w:tc>
          <w:tcPr>
            <w:tcW w:w="2580" w:type="dxa"/>
            <w:tcBorders>
              <w:top w:val="nil"/>
              <w:bottom w:val="nil"/>
              <w:right w:val="nil"/>
            </w:tcBorders>
            <w:vAlign w:val="center"/>
          </w:tcPr>
          <w:p w14:paraId="6C400454" w14:textId="77777777" w:rsidR="00D14711" w:rsidRPr="00D14711" w:rsidRDefault="00D14711" w:rsidP="00D14711">
            <w:pPr>
              <w:spacing w:before="0" w:after="0"/>
              <w:ind w:right="-450"/>
              <w:rPr>
                <w:rFonts w:ascii="Arial" w:hAnsi="Arial" w:cs="Arial"/>
                <w:b/>
                <w:color w:val="363534"/>
                <w:szCs w:val="22"/>
              </w:rPr>
            </w:pPr>
            <w:r w:rsidRPr="00D14711">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6EF2F356" w14:textId="724FAED8" w:rsidR="00D14711" w:rsidRPr="00D14711" w:rsidRDefault="00D14711" w:rsidP="00E66311">
            <w:pPr>
              <w:spacing w:before="60" w:after="60"/>
              <w:ind w:left="57" w:right="-450"/>
              <w:rPr>
                <w:rFonts w:ascii="Arial" w:hAnsi="Arial" w:cs="Arial"/>
                <w:color w:val="363534"/>
                <w:szCs w:val="22"/>
              </w:rPr>
            </w:pPr>
            <w:r w:rsidRPr="00D14711">
              <w:rPr>
                <w:rFonts w:ascii="Arial" w:hAnsi="Arial" w:cs="Arial"/>
                <w:color w:val="363534"/>
                <w:szCs w:val="22"/>
              </w:rPr>
              <w:t>$1</w:t>
            </w:r>
            <w:r w:rsidR="0024049C">
              <w:rPr>
                <w:rFonts w:ascii="Arial" w:hAnsi="Arial" w:cs="Arial"/>
                <w:color w:val="363534"/>
                <w:szCs w:val="22"/>
              </w:rPr>
              <w:t>16</w:t>
            </w:r>
            <w:r w:rsidR="000F5E95">
              <w:rPr>
                <w:rFonts w:ascii="Arial" w:hAnsi="Arial" w:cs="Arial"/>
                <w:color w:val="363534"/>
                <w:szCs w:val="22"/>
              </w:rPr>
              <w:t>,</w:t>
            </w:r>
            <w:r w:rsidR="00F31D60">
              <w:rPr>
                <w:rFonts w:ascii="Arial" w:hAnsi="Arial" w:cs="Arial"/>
                <w:color w:val="363534"/>
                <w:szCs w:val="22"/>
              </w:rPr>
              <w:t>413</w:t>
            </w:r>
            <w:r w:rsidRPr="00D14711">
              <w:rPr>
                <w:rFonts w:ascii="Arial" w:hAnsi="Arial" w:cs="Arial"/>
                <w:color w:val="363534"/>
                <w:szCs w:val="22"/>
              </w:rPr>
              <w:t xml:space="preserve"> - $</w:t>
            </w:r>
            <w:r w:rsidR="00F31D60">
              <w:rPr>
                <w:rFonts w:ascii="Arial" w:hAnsi="Arial" w:cs="Arial"/>
                <w:color w:val="363534"/>
                <w:szCs w:val="22"/>
              </w:rPr>
              <w:t>140</w:t>
            </w:r>
            <w:r w:rsidR="000F5E95">
              <w:rPr>
                <w:rFonts w:ascii="Arial" w:hAnsi="Arial" w:cs="Arial"/>
                <w:color w:val="363534"/>
                <w:szCs w:val="22"/>
              </w:rPr>
              <w:t>,</w:t>
            </w:r>
            <w:r w:rsidR="00F31D60">
              <w:rPr>
                <w:rFonts w:ascii="Arial" w:hAnsi="Arial" w:cs="Arial"/>
                <w:color w:val="363534"/>
                <w:szCs w:val="22"/>
              </w:rPr>
              <w:t>849</w:t>
            </w:r>
            <w:r w:rsidRPr="00D14711">
              <w:rPr>
                <w:rFonts w:ascii="Arial" w:hAnsi="Arial" w:cs="Arial"/>
                <w:color w:val="363534"/>
                <w:szCs w:val="22"/>
              </w:rPr>
              <w:t xml:space="preserve"> p</w:t>
            </w:r>
            <w:r w:rsidR="00CC71AB">
              <w:rPr>
                <w:rFonts w:ascii="Arial" w:hAnsi="Arial" w:cs="Arial"/>
                <w:color w:val="363534"/>
                <w:szCs w:val="22"/>
              </w:rPr>
              <w:t>.</w:t>
            </w:r>
            <w:r w:rsidRPr="00D14711">
              <w:rPr>
                <w:rFonts w:ascii="Arial" w:hAnsi="Arial" w:cs="Arial"/>
                <w:color w:val="363534"/>
                <w:szCs w:val="22"/>
              </w:rPr>
              <w:t>a</w:t>
            </w:r>
            <w:r w:rsidR="00CC71AB">
              <w:rPr>
                <w:rFonts w:ascii="Arial" w:hAnsi="Arial" w:cs="Arial"/>
                <w:color w:val="363534"/>
                <w:szCs w:val="22"/>
              </w:rPr>
              <w:t>.</w:t>
            </w:r>
            <w:r w:rsidRPr="00D14711">
              <w:rPr>
                <w:rFonts w:ascii="Arial" w:hAnsi="Arial" w:cs="Arial"/>
                <w:color w:val="363534"/>
                <w:szCs w:val="22"/>
              </w:rPr>
              <w:t xml:space="preserve"> plus superannuation</w:t>
            </w:r>
          </w:p>
        </w:tc>
      </w:tr>
      <w:tr w:rsidR="00D14711" w:rsidRPr="001B1027" w14:paraId="4E9F35C1" w14:textId="77777777" w:rsidTr="00D14711">
        <w:trPr>
          <w:trHeight w:val="399"/>
        </w:trPr>
        <w:tc>
          <w:tcPr>
            <w:tcW w:w="2580" w:type="dxa"/>
            <w:tcBorders>
              <w:top w:val="nil"/>
              <w:bottom w:val="nil"/>
              <w:right w:val="nil"/>
            </w:tcBorders>
            <w:vAlign w:val="center"/>
          </w:tcPr>
          <w:p w14:paraId="130BA168" w14:textId="77777777" w:rsidR="00D14711" w:rsidRPr="00D14711" w:rsidRDefault="00D14711" w:rsidP="00D14711">
            <w:pPr>
              <w:spacing w:before="0" w:after="0"/>
              <w:ind w:right="-450"/>
              <w:rPr>
                <w:rFonts w:ascii="Arial" w:hAnsi="Arial" w:cs="Arial"/>
                <w:b/>
                <w:color w:val="363534"/>
                <w:szCs w:val="22"/>
              </w:rPr>
            </w:pPr>
            <w:r w:rsidRPr="00D14711">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403BBBC4" w14:textId="7A47614E" w:rsidR="00D14711" w:rsidRPr="00D14711" w:rsidRDefault="00F31D60" w:rsidP="00E66311">
            <w:pPr>
              <w:spacing w:before="60" w:after="60"/>
              <w:ind w:left="57" w:right="-450"/>
              <w:rPr>
                <w:rFonts w:ascii="Arial" w:hAnsi="Arial" w:cs="Arial"/>
                <w:color w:val="363534"/>
                <w:szCs w:val="22"/>
              </w:rPr>
            </w:pPr>
            <w:r>
              <w:rPr>
                <w:rFonts w:ascii="Arial" w:hAnsi="Arial" w:cs="Arial"/>
                <w:color w:val="363534"/>
                <w:szCs w:val="22"/>
              </w:rPr>
              <w:t>Fixed term until 30 June 2027</w:t>
            </w:r>
          </w:p>
        </w:tc>
      </w:tr>
      <w:tr w:rsidR="00D14711" w:rsidRPr="001B1027" w14:paraId="172FF0ED" w14:textId="77777777" w:rsidTr="00D14711">
        <w:trPr>
          <w:trHeight w:val="399"/>
        </w:trPr>
        <w:tc>
          <w:tcPr>
            <w:tcW w:w="2580" w:type="dxa"/>
            <w:tcBorders>
              <w:top w:val="nil"/>
              <w:bottom w:val="nil"/>
              <w:right w:val="nil"/>
            </w:tcBorders>
            <w:vAlign w:val="center"/>
          </w:tcPr>
          <w:p w14:paraId="4CDE0800" w14:textId="77777777" w:rsidR="00D14711" w:rsidRPr="00D14711" w:rsidRDefault="00D14711" w:rsidP="00D14711">
            <w:pPr>
              <w:spacing w:before="0" w:after="0"/>
              <w:ind w:right="-450"/>
              <w:rPr>
                <w:rFonts w:ascii="Arial" w:hAnsi="Arial" w:cs="Arial"/>
                <w:b/>
                <w:color w:val="363534"/>
                <w:szCs w:val="22"/>
              </w:rPr>
            </w:pPr>
            <w:r w:rsidRPr="00D14711">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7CE5CE80" w14:textId="46573D22" w:rsidR="00D14711" w:rsidRPr="00D14711" w:rsidRDefault="00F91533" w:rsidP="00E66311">
            <w:pPr>
              <w:spacing w:before="60" w:after="60"/>
              <w:ind w:left="57" w:right="-450"/>
              <w:rPr>
                <w:rFonts w:ascii="Arial" w:hAnsi="Arial" w:cs="Arial"/>
                <w:color w:val="363534"/>
                <w:szCs w:val="22"/>
              </w:rPr>
            </w:pPr>
            <w:r>
              <w:rPr>
                <w:rFonts w:ascii="Arial" w:hAnsi="Arial" w:cs="Arial"/>
                <w:color w:val="363534"/>
                <w:szCs w:val="22"/>
              </w:rPr>
              <w:t>Bushfire and Forest Services</w:t>
            </w:r>
          </w:p>
        </w:tc>
      </w:tr>
      <w:tr w:rsidR="00D14711" w:rsidRPr="001B1027" w14:paraId="25B9A77A" w14:textId="77777777" w:rsidTr="00D14711">
        <w:trPr>
          <w:trHeight w:val="399"/>
        </w:trPr>
        <w:tc>
          <w:tcPr>
            <w:tcW w:w="2580" w:type="dxa"/>
            <w:tcBorders>
              <w:top w:val="nil"/>
              <w:bottom w:val="nil"/>
              <w:right w:val="nil"/>
            </w:tcBorders>
            <w:vAlign w:val="center"/>
          </w:tcPr>
          <w:p w14:paraId="253A6148" w14:textId="77777777" w:rsidR="00D14711" w:rsidRPr="00D14711" w:rsidRDefault="00D14711" w:rsidP="00D14711">
            <w:pPr>
              <w:spacing w:before="0" w:after="0"/>
              <w:ind w:right="-450"/>
              <w:rPr>
                <w:rFonts w:ascii="Arial" w:hAnsi="Arial" w:cs="Arial"/>
                <w:b/>
                <w:color w:val="363534"/>
                <w:szCs w:val="22"/>
              </w:rPr>
            </w:pPr>
            <w:r w:rsidRPr="00D14711">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4BB2CEF0" w14:textId="77777777" w:rsidR="00D14711" w:rsidRPr="00D14711" w:rsidRDefault="00D14711" w:rsidP="00E66311">
            <w:pPr>
              <w:spacing w:before="60" w:after="60"/>
              <w:ind w:left="57" w:right="-450"/>
              <w:rPr>
                <w:rFonts w:ascii="Arial" w:hAnsi="Arial" w:cs="Arial"/>
                <w:color w:val="363534"/>
                <w:szCs w:val="22"/>
              </w:rPr>
            </w:pPr>
            <w:r w:rsidRPr="00D14711">
              <w:rPr>
                <w:rFonts w:ascii="Arial" w:hAnsi="Arial" w:cs="Arial"/>
                <w:color w:val="363534"/>
                <w:szCs w:val="22"/>
              </w:rPr>
              <w:t>Office of the Deputy Secretary</w:t>
            </w:r>
          </w:p>
        </w:tc>
      </w:tr>
      <w:tr w:rsidR="00D14711" w:rsidRPr="001B1027" w14:paraId="2FD9D7F4" w14:textId="77777777" w:rsidTr="00D14711">
        <w:trPr>
          <w:trHeight w:val="399"/>
        </w:trPr>
        <w:tc>
          <w:tcPr>
            <w:tcW w:w="2580" w:type="dxa"/>
            <w:tcBorders>
              <w:top w:val="nil"/>
              <w:bottom w:val="nil"/>
              <w:right w:val="nil"/>
            </w:tcBorders>
            <w:vAlign w:val="center"/>
          </w:tcPr>
          <w:p w14:paraId="5E5AC870" w14:textId="77777777" w:rsidR="00D14711" w:rsidRPr="00D14711" w:rsidRDefault="00D14711" w:rsidP="00D14711">
            <w:pPr>
              <w:spacing w:before="0" w:after="0"/>
              <w:ind w:right="-450"/>
              <w:rPr>
                <w:rFonts w:ascii="Arial" w:hAnsi="Arial" w:cs="Arial"/>
                <w:b/>
                <w:color w:val="363534"/>
                <w:szCs w:val="22"/>
              </w:rPr>
            </w:pPr>
            <w:r w:rsidRPr="00D14711">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76D493E" w14:textId="77777777" w:rsidR="00E66311" w:rsidRPr="003965FE" w:rsidRDefault="00E66311" w:rsidP="00E66311">
            <w:pPr>
              <w:spacing w:before="60" w:after="60"/>
              <w:ind w:left="57" w:right="-448"/>
              <w:rPr>
                <w:rFonts w:ascii="Arial" w:hAnsi="Arial" w:cs="Arial"/>
                <w:color w:val="363534"/>
                <w:szCs w:val="22"/>
              </w:rPr>
            </w:pPr>
            <w:r w:rsidRPr="003965FE">
              <w:rPr>
                <w:rFonts w:ascii="Arial" w:hAnsi="Arial" w:cs="Arial"/>
                <w:color w:val="363534"/>
                <w:szCs w:val="22"/>
              </w:rPr>
              <w:t>Flexible within Victoria</w:t>
            </w:r>
          </w:p>
          <w:p w14:paraId="5BC857B6" w14:textId="269F8D1E" w:rsidR="00D14711" w:rsidRPr="00D14711" w:rsidRDefault="00E66311" w:rsidP="00E66311">
            <w:pPr>
              <w:spacing w:before="60" w:after="60"/>
              <w:ind w:left="57" w:right="-450"/>
              <w:rPr>
                <w:rFonts w:ascii="Arial" w:hAnsi="Arial" w:cs="Arial"/>
                <w:color w:val="363534"/>
                <w:szCs w:val="22"/>
              </w:rPr>
            </w:pPr>
            <w:r w:rsidRPr="003965FE">
              <w:rPr>
                <w:rFonts w:ascii="Arial" w:hAnsi="Arial" w:cs="Arial"/>
                <w:color w:val="363534"/>
                <w:szCs w:val="22"/>
              </w:rPr>
              <w:t xml:space="preserve">Hybrid work arrangement available: </w:t>
            </w:r>
            <w:r w:rsidRPr="003965FE">
              <w:rPr>
                <w:rFonts w:ascii="Arial" w:hAnsi="Arial" w:cs="Arial"/>
                <w:color w:val="363534"/>
                <w:szCs w:val="22"/>
              </w:rPr>
              <w:fldChar w:fldCharType="begin">
                <w:ffData>
                  <w:name w:val=""/>
                  <w:enabled/>
                  <w:calcOnExit w:val="0"/>
                  <w:checkBox>
                    <w:size w:val="26"/>
                    <w:default w:val="1"/>
                  </w:checkBox>
                </w:ffData>
              </w:fldChar>
            </w:r>
            <w:r w:rsidRPr="003965FE">
              <w:rPr>
                <w:rFonts w:ascii="Arial" w:hAnsi="Arial" w:cs="Arial"/>
                <w:color w:val="363534"/>
                <w:szCs w:val="22"/>
              </w:rPr>
              <w:instrText xml:space="preserve"> FORMCHECKBOX </w:instrText>
            </w:r>
            <w:r w:rsidRPr="003965FE">
              <w:rPr>
                <w:rFonts w:ascii="Arial" w:hAnsi="Arial" w:cs="Arial"/>
                <w:color w:val="363534"/>
                <w:szCs w:val="22"/>
              </w:rPr>
            </w:r>
            <w:r w:rsidRPr="003965FE">
              <w:rPr>
                <w:rFonts w:ascii="Arial" w:hAnsi="Arial" w:cs="Arial"/>
                <w:color w:val="363534"/>
                <w:szCs w:val="22"/>
              </w:rPr>
              <w:fldChar w:fldCharType="separate"/>
            </w:r>
            <w:r w:rsidRPr="003965FE">
              <w:rPr>
                <w:rFonts w:ascii="Arial" w:hAnsi="Arial" w:cs="Arial"/>
                <w:color w:val="363534"/>
                <w:szCs w:val="22"/>
              </w:rPr>
              <w:fldChar w:fldCharType="end"/>
            </w:r>
            <w:r w:rsidRPr="003965FE">
              <w:rPr>
                <w:rFonts w:ascii="Arial" w:hAnsi="Arial" w:cs="Arial"/>
                <w:color w:val="363534"/>
                <w:szCs w:val="22"/>
              </w:rPr>
              <w:t>Yes</w:t>
            </w:r>
            <w:r w:rsidRPr="003965FE">
              <w:rPr>
                <w:rFonts w:ascii="Arial" w:hAnsi="Arial" w:cs="Arial"/>
                <w:color w:val="363534"/>
                <w:szCs w:val="22"/>
              </w:rPr>
              <w:tab/>
            </w:r>
            <w:r w:rsidRPr="003965FE">
              <w:rPr>
                <w:rFonts w:ascii="Arial" w:hAnsi="Arial" w:cs="Arial"/>
                <w:color w:val="363534"/>
                <w:szCs w:val="22"/>
              </w:rPr>
              <w:fldChar w:fldCharType="begin">
                <w:ffData>
                  <w:name w:val=""/>
                  <w:enabled/>
                  <w:calcOnExit w:val="0"/>
                  <w:checkBox>
                    <w:size w:val="26"/>
                    <w:default w:val="0"/>
                    <w:checked w:val="0"/>
                  </w:checkBox>
                </w:ffData>
              </w:fldChar>
            </w:r>
            <w:r w:rsidRPr="003965FE">
              <w:rPr>
                <w:rFonts w:ascii="Arial" w:hAnsi="Arial" w:cs="Arial"/>
                <w:color w:val="363534"/>
                <w:szCs w:val="22"/>
              </w:rPr>
              <w:instrText xml:space="preserve"> FORMCHECKBOX </w:instrText>
            </w:r>
            <w:r w:rsidRPr="003965FE">
              <w:rPr>
                <w:rFonts w:ascii="Arial" w:hAnsi="Arial" w:cs="Arial"/>
                <w:color w:val="363534"/>
                <w:szCs w:val="22"/>
              </w:rPr>
            </w:r>
            <w:r w:rsidRPr="003965FE">
              <w:rPr>
                <w:rFonts w:ascii="Arial" w:hAnsi="Arial" w:cs="Arial"/>
                <w:color w:val="363534"/>
                <w:szCs w:val="22"/>
              </w:rPr>
              <w:fldChar w:fldCharType="separate"/>
            </w:r>
            <w:r w:rsidRPr="003965FE">
              <w:rPr>
                <w:rFonts w:ascii="Arial" w:hAnsi="Arial" w:cs="Arial"/>
                <w:color w:val="363534"/>
                <w:szCs w:val="22"/>
              </w:rPr>
              <w:fldChar w:fldCharType="end"/>
            </w:r>
            <w:r w:rsidRPr="003965FE">
              <w:rPr>
                <w:rFonts w:ascii="Arial" w:hAnsi="Arial" w:cs="Arial"/>
                <w:color w:val="363534"/>
                <w:szCs w:val="22"/>
              </w:rPr>
              <w:t xml:space="preserve">  No                </w:t>
            </w:r>
          </w:p>
        </w:tc>
      </w:tr>
      <w:tr w:rsidR="00D14711" w:rsidRPr="001B1027" w14:paraId="6FC988DA" w14:textId="77777777" w:rsidTr="00D14711">
        <w:trPr>
          <w:trHeight w:val="399"/>
        </w:trPr>
        <w:tc>
          <w:tcPr>
            <w:tcW w:w="2580" w:type="dxa"/>
            <w:tcBorders>
              <w:top w:val="nil"/>
              <w:bottom w:val="nil"/>
              <w:right w:val="nil"/>
            </w:tcBorders>
            <w:vAlign w:val="center"/>
          </w:tcPr>
          <w:p w14:paraId="533E88A0" w14:textId="77777777" w:rsidR="00D14711" w:rsidRPr="00D14711" w:rsidRDefault="00D14711" w:rsidP="00D14711">
            <w:pPr>
              <w:spacing w:before="0" w:after="0"/>
              <w:ind w:right="-450"/>
              <w:rPr>
                <w:rFonts w:ascii="Arial" w:hAnsi="Arial" w:cs="Arial"/>
                <w:b/>
                <w:color w:val="363534"/>
                <w:szCs w:val="22"/>
              </w:rPr>
            </w:pPr>
            <w:r w:rsidRPr="00D14711">
              <w:rPr>
                <w:rFonts w:ascii="Arial" w:hAnsi="Arial" w:cs="Arial"/>
                <w:b/>
                <w:color w:val="363534"/>
                <w:szCs w:val="22"/>
              </w:rPr>
              <w:t>Reports to:</w:t>
            </w:r>
          </w:p>
        </w:tc>
        <w:tc>
          <w:tcPr>
            <w:tcW w:w="7654" w:type="dxa"/>
            <w:tcBorders>
              <w:top w:val="single" w:sz="4" w:space="0" w:color="A6A6A6"/>
              <w:left w:val="nil"/>
              <w:bottom w:val="single" w:sz="4" w:space="0" w:color="A6A6A6"/>
              <w:right w:val="nil"/>
            </w:tcBorders>
            <w:vAlign w:val="center"/>
          </w:tcPr>
          <w:p w14:paraId="210C4BED" w14:textId="04A52E6B" w:rsidR="00D14711" w:rsidRPr="00D14711" w:rsidRDefault="00D14711" w:rsidP="00E66311">
            <w:pPr>
              <w:spacing w:before="60" w:after="60"/>
              <w:ind w:left="57" w:right="-450"/>
              <w:rPr>
                <w:rFonts w:ascii="Arial" w:hAnsi="Arial" w:cs="Arial"/>
                <w:color w:val="363534"/>
                <w:szCs w:val="22"/>
              </w:rPr>
            </w:pPr>
            <w:r w:rsidRPr="00D14711">
              <w:rPr>
                <w:rFonts w:ascii="Arial" w:hAnsi="Arial" w:cs="Arial"/>
                <w:color w:val="363534"/>
                <w:szCs w:val="22"/>
              </w:rPr>
              <w:t>Manager, Advis</w:t>
            </w:r>
            <w:r w:rsidR="00F930A2">
              <w:rPr>
                <w:rFonts w:ascii="Arial" w:hAnsi="Arial" w:cs="Arial"/>
                <w:color w:val="363534"/>
                <w:szCs w:val="22"/>
              </w:rPr>
              <w:t>o</w:t>
            </w:r>
            <w:r w:rsidRPr="00D14711">
              <w:rPr>
                <w:rFonts w:ascii="Arial" w:hAnsi="Arial" w:cs="Arial"/>
                <w:color w:val="363534"/>
                <w:szCs w:val="22"/>
              </w:rPr>
              <w:t>r and Executive Services, Office of the Deputy Secretary</w:t>
            </w:r>
          </w:p>
        </w:tc>
      </w:tr>
      <w:tr w:rsidR="00D14711" w:rsidRPr="001B1027" w14:paraId="2DAA95B0" w14:textId="77777777" w:rsidTr="00D14711">
        <w:trPr>
          <w:trHeight w:val="399"/>
        </w:trPr>
        <w:tc>
          <w:tcPr>
            <w:tcW w:w="2580" w:type="dxa"/>
            <w:tcBorders>
              <w:top w:val="nil"/>
              <w:bottom w:val="nil"/>
              <w:right w:val="nil"/>
            </w:tcBorders>
            <w:vAlign w:val="center"/>
          </w:tcPr>
          <w:p w14:paraId="21941785" w14:textId="77777777" w:rsidR="00D14711" w:rsidRPr="00D14711" w:rsidRDefault="00D14711" w:rsidP="00D14711">
            <w:pPr>
              <w:spacing w:before="0" w:after="0"/>
              <w:ind w:right="-450"/>
              <w:rPr>
                <w:rFonts w:ascii="Arial" w:hAnsi="Arial" w:cs="Arial"/>
                <w:b/>
                <w:color w:val="363534"/>
                <w:szCs w:val="22"/>
              </w:rPr>
            </w:pPr>
            <w:r w:rsidRPr="00D14711">
              <w:rPr>
                <w:rFonts w:ascii="Arial" w:hAnsi="Arial" w:cs="Arial"/>
                <w:b/>
                <w:color w:val="363534"/>
                <w:szCs w:val="22"/>
              </w:rPr>
              <w:t>Direct reports:</w:t>
            </w:r>
          </w:p>
        </w:tc>
        <w:tc>
          <w:tcPr>
            <w:tcW w:w="7654" w:type="dxa"/>
            <w:tcBorders>
              <w:top w:val="single" w:sz="4" w:space="0" w:color="A6A6A6"/>
              <w:left w:val="nil"/>
              <w:bottom w:val="single" w:sz="4" w:space="0" w:color="A6A6A6"/>
              <w:right w:val="nil"/>
            </w:tcBorders>
            <w:vAlign w:val="center"/>
          </w:tcPr>
          <w:p w14:paraId="49571AC3" w14:textId="77777777" w:rsidR="00D14711" w:rsidRPr="00D14711" w:rsidRDefault="00D14711" w:rsidP="00E66311">
            <w:pPr>
              <w:spacing w:before="60" w:after="60"/>
              <w:ind w:left="57" w:right="-450"/>
              <w:rPr>
                <w:rFonts w:ascii="Arial" w:hAnsi="Arial" w:cs="Arial"/>
                <w:color w:val="363534"/>
                <w:szCs w:val="22"/>
              </w:rPr>
            </w:pPr>
            <w:r w:rsidRPr="00D14711">
              <w:rPr>
                <w:rFonts w:ascii="Arial" w:hAnsi="Arial" w:cs="Arial"/>
                <w:color w:val="363534"/>
                <w:szCs w:val="22"/>
              </w:rPr>
              <w:fldChar w:fldCharType="begin">
                <w:ffData>
                  <w:name w:val=""/>
                  <w:enabled/>
                  <w:calcOnExit w:val="0"/>
                  <w:checkBox>
                    <w:size w:val="26"/>
                    <w:default w:val="0"/>
                    <w:checked w:val="0"/>
                  </w:checkBox>
                </w:ffData>
              </w:fldChar>
            </w:r>
            <w:r w:rsidRPr="00D14711">
              <w:rPr>
                <w:rFonts w:ascii="Arial" w:hAnsi="Arial" w:cs="Arial"/>
                <w:color w:val="363534"/>
                <w:szCs w:val="22"/>
              </w:rPr>
              <w:instrText xml:space="preserve"> FORMCHECKBOX </w:instrText>
            </w:r>
            <w:r w:rsidRPr="00D14711">
              <w:rPr>
                <w:rFonts w:ascii="Arial" w:hAnsi="Arial" w:cs="Arial"/>
                <w:color w:val="363534"/>
                <w:szCs w:val="22"/>
              </w:rPr>
            </w:r>
            <w:r w:rsidRPr="00D14711">
              <w:rPr>
                <w:rFonts w:ascii="Arial" w:hAnsi="Arial" w:cs="Arial"/>
                <w:color w:val="363534"/>
                <w:szCs w:val="22"/>
              </w:rPr>
              <w:fldChar w:fldCharType="separate"/>
            </w:r>
            <w:r w:rsidRPr="00D14711">
              <w:rPr>
                <w:rFonts w:ascii="Arial" w:hAnsi="Arial" w:cs="Arial"/>
                <w:color w:val="363534"/>
                <w:szCs w:val="22"/>
              </w:rPr>
              <w:fldChar w:fldCharType="end"/>
            </w:r>
            <w:r w:rsidRPr="00D14711">
              <w:rPr>
                <w:rFonts w:ascii="Arial" w:hAnsi="Arial" w:cs="Arial"/>
                <w:color w:val="363534"/>
                <w:szCs w:val="22"/>
              </w:rPr>
              <w:tab/>
              <w:t>Yes</w:t>
            </w:r>
            <w:r w:rsidRPr="00D14711">
              <w:rPr>
                <w:rFonts w:ascii="Arial" w:hAnsi="Arial" w:cs="Arial"/>
                <w:color w:val="363534"/>
                <w:szCs w:val="22"/>
              </w:rPr>
              <w:tab/>
            </w:r>
            <w:r w:rsidRPr="00D14711">
              <w:rPr>
                <w:rFonts w:ascii="Arial" w:hAnsi="Arial" w:cs="Arial"/>
                <w:color w:val="363534"/>
                <w:szCs w:val="22"/>
              </w:rPr>
              <w:fldChar w:fldCharType="begin">
                <w:ffData>
                  <w:name w:val=""/>
                  <w:enabled/>
                  <w:calcOnExit w:val="0"/>
                  <w:checkBox>
                    <w:size w:val="26"/>
                    <w:default w:val="1"/>
                  </w:checkBox>
                </w:ffData>
              </w:fldChar>
            </w:r>
            <w:r w:rsidRPr="00D14711">
              <w:rPr>
                <w:rFonts w:ascii="Arial" w:hAnsi="Arial" w:cs="Arial"/>
                <w:color w:val="363534"/>
                <w:szCs w:val="22"/>
              </w:rPr>
              <w:instrText xml:space="preserve"> FORMCHECKBOX </w:instrText>
            </w:r>
            <w:r w:rsidRPr="00D14711">
              <w:rPr>
                <w:rFonts w:ascii="Arial" w:hAnsi="Arial" w:cs="Arial"/>
                <w:color w:val="363534"/>
                <w:szCs w:val="22"/>
              </w:rPr>
            </w:r>
            <w:r w:rsidRPr="00D14711">
              <w:rPr>
                <w:rFonts w:ascii="Arial" w:hAnsi="Arial" w:cs="Arial"/>
                <w:color w:val="363534"/>
                <w:szCs w:val="22"/>
              </w:rPr>
              <w:fldChar w:fldCharType="separate"/>
            </w:r>
            <w:r w:rsidRPr="00D14711">
              <w:rPr>
                <w:rFonts w:ascii="Arial" w:hAnsi="Arial" w:cs="Arial"/>
                <w:color w:val="363534"/>
                <w:szCs w:val="22"/>
              </w:rPr>
              <w:fldChar w:fldCharType="end"/>
            </w:r>
            <w:r w:rsidRPr="00D14711">
              <w:rPr>
                <w:rFonts w:ascii="Arial" w:hAnsi="Arial" w:cs="Arial"/>
                <w:color w:val="363534"/>
                <w:szCs w:val="22"/>
              </w:rPr>
              <w:t xml:space="preserve">  No                </w:t>
            </w:r>
          </w:p>
        </w:tc>
      </w:tr>
      <w:tr w:rsidR="00D14711" w:rsidRPr="001B1027" w14:paraId="623EE106" w14:textId="77777777" w:rsidTr="00D14711">
        <w:trPr>
          <w:trHeight w:val="399"/>
        </w:trPr>
        <w:tc>
          <w:tcPr>
            <w:tcW w:w="2580" w:type="dxa"/>
            <w:tcBorders>
              <w:top w:val="nil"/>
              <w:bottom w:val="nil"/>
              <w:right w:val="nil"/>
            </w:tcBorders>
            <w:vAlign w:val="center"/>
          </w:tcPr>
          <w:p w14:paraId="043D5B88" w14:textId="77777777" w:rsidR="00D14711" w:rsidRPr="00D14711" w:rsidRDefault="00D14711" w:rsidP="00D14711">
            <w:pPr>
              <w:spacing w:before="0" w:after="0"/>
              <w:ind w:right="-450"/>
              <w:rPr>
                <w:rFonts w:ascii="Arial" w:hAnsi="Arial" w:cs="Arial"/>
                <w:b/>
                <w:color w:val="363534"/>
                <w:szCs w:val="22"/>
              </w:rPr>
            </w:pPr>
            <w:r w:rsidRPr="00D14711">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40ED14AC" w14:textId="027484C9" w:rsidR="00D14711" w:rsidRPr="00D14711" w:rsidRDefault="00F91533" w:rsidP="00E66311">
            <w:pPr>
              <w:spacing w:before="60" w:after="60"/>
              <w:ind w:left="57" w:right="-450"/>
              <w:rPr>
                <w:rFonts w:ascii="Arial" w:hAnsi="Arial" w:cs="Arial"/>
                <w:color w:val="363534"/>
                <w:szCs w:val="22"/>
              </w:rPr>
            </w:pPr>
            <w:r>
              <w:rPr>
                <w:rFonts w:ascii="Arial" w:hAnsi="Arial" w:cs="Arial"/>
                <w:color w:val="363534"/>
                <w:szCs w:val="22"/>
              </w:rPr>
              <w:t>Carey Paterson</w:t>
            </w:r>
            <w:r w:rsidR="00D14711">
              <w:rPr>
                <w:rFonts w:ascii="Arial" w:hAnsi="Arial" w:cs="Arial"/>
                <w:color w:val="363534"/>
                <w:szCs w:val="22"/>
              </w:rPr>
              <w:t xml:space="preserve">, </w:t>
            </w:r>
            <w:r w:rsidR="00D14711" w:rsidRPr="00D14711">
              <w:rPr>
                <w:rFonts w:ascii="Arial" w:hAnsi="Arial" w:cs="Arial"/>
                <w:color w:val="363534"/>
                <w:szCs w:val="22"/>
              </w:rPr>
              <w:t xml:space="preserve">Manager, </w:t>
            </w:r>
            <w:r w:rsidR="00F930A2">
              <w:rPr>
                <w:rFonts w:ascii="Arial" w:hAnsi="Arial" w:cs="Arial"/>
                <w:color w:val="363534"/>
                <w:szCs w:val="22"/>
              </w:rPr>
              <w:t>Advisor</w:t>
            </w:r>
            <w:r w:rsidR="00D14711" w:rsidRPr="00D14711">
              <w:rPr>
                <w:rFonts w:ascii="Arial" w:hAnsi="Arial" w:cs="Arial"/>
                <w:color w:val="363534"/>
                <w:szCs w:val="22"/>
              </w:rPr>
              <w:t xml:space="preserve"> and Executive Services – </w:t>
            </w:r>
            <w:r w:rsidR="00D909E7">
              <w:rPr>
                <w:rFonts w:ascii="Arial" w:hAnsi="Arial" w:cs="Arial"/>
                <w:color w:val="363534"/>
                <w:szCs w:val="22"/>
              </w:rPr>
              <w:t>0437 367 196</w:t>
            </w:r>
          </w:p>
        </w:tc>
      </w:tr>
    </w:tbl>
    <w:p w14:paraId="511A4FBC" w14:textId="77777777" w:rsidR="00064720" w:rsidRPr="00495B3B" w:rsidRDefault="00064720" w:rsidP="00064720">
      <w:pPr>
        <w:keepNext/>
        <w:spacing w:line="240" w:lineRule="auto"/>
        <w:jc w:val="both"/>
        <w:rPr>
          <w:rFonts w:ascii="Arial" w:hAnsi="Arial" w:cs="Arial"/>
          <w:bCs/>
          <w:color w:val="442D97"/>
          <w:sz w:val="28"/>
          <w:szCs w:val="28"/>
          <w:lang w:eastAsia="zh-CN"/>
        </w:rPr>
      </w:pPr>
      <w:bookmarkStart w:id="2" w:name="_Hlk102550785"/>
      <w:r w:rsidRPr="00495B3B">
        <w:rPr>
          <w:rFonts w:ascii="Arial" w:hAnsi="Arial" w:cs="Arial"/>
          <w:bCs/>
          <w:color w:val="442D97"/>
          <w:sz w:val="28"/>
          <w:szCs w:val="28"/>
          <w:lang w:eastAsia="zh-CN"/>
        </w:rPr>
        <w:t>Position purpose</w:t>
      </w:r>
    </w:p>
    <w:p w14:paraId="7971CD5D" w14:textId="77777777" w:rsidR="00064720" w:rsidRPr="001B1027" w:rsidRDefault="00064720" w:rsidP="00064720">
      <w:pPr>
        <w:pStyle w:val="BodyText"/>
        <w:spacing w:before="0"/>
        <w:jc w:val="both"/>
      </w:pPr>
      <w:r w:rsidRPr="0BCF6DFE">
        <w:rPr>
          <w:lang w:eastAsia="zh-CN"/>
        </w:rPr>
        <w:t>The Advisor supports the provision of high-level advice, strategic policy and project support for the Deputy</w:t>
      </w:r>
      <w:r>
        <w:rPr>
          <w:lang w:eastAsia="zh-CN"/>
        </w:rPr>
        <w:t xml:space="preserve"> </w:t>
      </w:r>
      <w:r w:rsidRPr="0BCF6DFE">
        <w:rPr>
          <w:lang w:eastAsia="zh-CN"/>
        </w:rPr>
        <w:t xml:space="preserve">Secretary, </w:t>
      </w:r>
      <w:r w:rsidRPr="00F91533">
        <w:rPr>
          <w:lang w:eastAsia="zh-CN"/>
        </w:rPr>
        <w:t xml:space="preserve">Bushfire and Forest Services </w:t>
      </w:r>
      <w:r>
        <w:rPr>
          <w:lang w:eastAsia="zh-CN"/>
        </w:rPr>
        <w:t xml:space="preserve">(BFS) </w:t>
      </w:r>
      <w:r w:rsidRPr="0BCF6DFE">
        <w:rPr>
          <w:lang w:eastAsia="zh-CN"/>
        </w:rPr>
        <w:t>in delivering departmental and ministerial priorities and commitments.</w:t>
      </w:r>
    </w:p>
    <w:p w14:paraId="1DE06279" w14:textId="77777777" w:rsidR="00064720" w:rsidRPr="001B1027" w:rsidRDefault="00064720" w:rsidP="00064720">
      <w:pPr>
        <w:pStyle w:val="BodyText"/>
        <w:spacing w:before="0"/>
        <w:jc w:val="both"/>
      </w:pPr>
      <w:r w:rsidRPr="0BCF6DFE">
        <w:rPr>
          <w:lang w:eastAsia="zh-CN"/>
        </w:rPr>
        <w:t xml:space="preserve">The role reports to and will support the Manager, </w:t>
      </w:r>
      <w:r>
        <w:rPr>
          <w:lang w:eastAsia="zh-CN"/>
        </w:rPr>
        <w:t>Advisor</w:t>
      </w:r>
      <w:r w:rsidRPr="0BCF6DFE">
        <w:rPr>
          <w:lang w:eastAsia="zh-CN"/>
        </w:rPr>
        <w:t xml:space="preserve"> and Executive Services as a key liaison point for the</w:t>
      </w:r>
      <w:r>
        <w:rPr>
          <w:lang w:eastAsia="zh-CN"/>
        </w:rPr>
        <w:t xml:space="preserve"> BFS</w:t>
      </w:r>
      <w:r w:rsidRPr="0BCF6DFE">
        <w:rPr>
          <w:lang w:eastAsia="zh-CN"/>
        </w:rPr>
        <w:t xml:space="preserve"> executive leadership teams. The role will have a key advisory role to the Deputy</w:t>
      </w:r>
      <w:r>
        <w:rPr>
          <w:lang w:eastAsia="zh-CN"/>
        </w:rPr>
        <w:t xml:space="preserve"> </w:t>
      </w:r>
      <w:r w:rsidRPr="0BCF6DFE">
        <w:rPr>
          <w:lang w:eastAsia="zh-CN"/>
        </w:rPr>
        <w:t>Secretary and Director, Office of the Deputy Secretary.</w:t>
      </w:r>
    </w:p>
    <w:p w14:paraId="442E6ED5" w14:textId="77777777" w:rsidR="00064720" w:rsidRPr="00495B3B" w:rsidRDefault="00064720" w:rsidP="00064720">
      <w:pPr>
        <w:pStyle w:val="BodyText"/>
        <w:spacing w:before="0"/>
        <w:jc w:val="both"/>
        <w:rPr>
          <w:rFonts w:cs="Arial"/>
          <w:noProof/>
          <w:color w:val="363534"/>
          <w:szCs w:val="22"/>
          <w:lang w:eastAsia="zh-CN"/>
        </w:rPr>
      </w:pPr>
      <w:r w:rsidRPr="0BCF6DFE">
        <w:rPr>
          <w:lang w:eastAsia="zh-CN"/>
        </w:rPr>
        <w:t>To fulfil this role, you will have a sound understanding of public administration and public policy development as</w:t>
      </w:r>
      <w:r>
        <w:rPr>
          <w:lang w:eastAsia="zh-CN"/>
        </w:rPr>
        <w:t xml:space="preserve"> </w:t>
      </w:r>
      <w:r w:rsidRPr="0BCF6DFE">
        <w:rPr>
          <w:lang w:eastAsia="zh-CN"/>
        </w:rPr>
        <w:t>well as a detailed understanding of government processes. You will have strong negotiation and interpersonal</w:t>
      </w:r>
      <w:r>
        <w:rPr>
          <w:lang w:eastAsia="zh-CN"/>
        </w:rPr>
        <w:t xml:space="preserve"> </w:t>
      </w:r>
      <w:r w:rsidRPr="0BCF6DFE">
        <w:rPr>
          <w:lang w:eastAsia="zh-CN"/>
        </w:rPr>
        <w:t>skills and the ability to build and maintain effective strategic relationships with a wide range of stakeholders.</w:t>
      </w:r>
      <w:r>
        <w:rPr>
          <w:lang w:eastAsia="zh-CN"/>
        </w:rPr>
        <w:t xml:space="preserve"> </w:t>
      </w:r>
      <w:r w:rsidRPr="0BCF6DFE">
        <w:rPr>
          <w:lang w:eastAsia="zh-CN"/>
        </w:rPr>
        <w:t>As a member of the Office of the Deputy Secretary, you will be highly organised, with a well-developed,</w:t>
      </w:r>
      <w:r>
        <w:rPr>
          <w:lang w:eastAsia="zh-CN"/>
        </w:rPr>
        <w:t xml:space="preserve"> </w:t>
      </w:r>
      <w:r w:rsidRPr="0BCF6DFE">
        <w:rPr>
          <w:lang w:eastAsia="zh-CN"/>
        </w:rPr>
        <w:t>systematic and logical approach to problem solving and the ability to sustain a high level of drive and</w:t>
      </w:r>
      <w:r>
        <w:rPr>
          <w:lang w:eastAsia="zh-CN"/>
        </w:rPr>
        <w:t xml:space="preserve"> </w:t>
      </w:r>
      <w:r w:rsidRPr="0BCF6DFE">
        <w:rPr>
          <w:lang w:eastAsia="zh-CN"/>
        </w:rPr>
        <w:t>commitment, integrity and resilience and the capacity to build trust through consistent values, actions and</w:t>
      </w:r>
      <w:r>
        <w:rPr>
          <w:lang w:eastAsia="zh-CN"/>
        </w:rPr>
        <w:t xml:space="preserve"> </w:t>
      </w:r>
      <w:r w:rsidRPr="0BCF6DFE">
        <w:rPr>
          <w:lang w:eastAsia="zh-CN"/>
        </w:rPr>
        <w:t>communication.</w:t>
      </w:r>
    </w:p>
    <w:p w14:paraId="445EC808" w14:textId="77777777" w:rsidR="00064720" w:rsidRPr="00495B3B" w:rsidRDefault="00064720" w:rsidP="00064720">
      <w:pPr>
        <w:keepNext/>
        <w:spacing w:line="240" w:lineRule="auto"/>
        <w:jc w:val="both"/>
        <w:rPr>
          <w:rFonts w:ascii="Arial" w:hAnsi="Arial" w:cs="Arial"/>
          <w:bCs/>
          <w:i/>
          <w:color w:val="442D97"/>
          <w:sz w:val="30"/>
          <w:szCs w:val="22"/>
        </w:rPr>
      </w:pPr>
      <w:r w:rsidRPr="00495B3B">
        <w:rPr>
          <w:rFonts w:ascii="Arial" w:hAnsi="Arial" w:cs="Arial"/>
          <w:bCs/>
          <w:color w:val="442D97"/>
          <w:sz w:val="28"/>
          <w:szCs w:val="28"/>
          <w:lang w:eastAsia="zh-CN"/>
        </w:rPr>
        <w:t>Context</w:t>
      </w:r>
    </w:p>
    <w:p w14:paraId="032CAEE8" w14:textId="77777777" w:rsidR="00064720" w:rsidRPr="0082092A" w:rsidRDefault="00064720" w:rsidP="00064720">
      <w:pPr>
        <w:spacing w:before="0"/>
        <w:jc w:val="both"/>
        <w:rPr>
          <w:i/>
          <w:iCs/>
        </w:rPr>
      </w:pPr>
      <w:r w:rsidRPr="0082092A">
        <w:rPr>
          <w:i/>
          <w:iCs/>
        </w:rPr>
        <w:t xml:space="preserve">The </w:t>
      </w:r>
      <w:r>
        <w:rPr>
          <w:i/>
          <w:iCs/>
        </w:rPr>
        <w:t>Group</w:t>
      </w:r>
    </w:p>
    <w:p w14:paraId="643E9F25" w14:textId="77777777" w:rsidR="00064720" w:rsidRPr="003E1A2F" w:rsidRDefault="00064720" w:rsidP="00064720">
      <w:pPr>
        <w:spacing w:before="0"/>
        <w:jc w:val="both"/>
      </w:pPr>
      <w:bookmarkStart w:id="3" w:name="_Hlk21428435"/>
      <w:r>
        <w:t>BFS</w:t>
      </w:r>
      <w:r w:rsidRPr="003E1A2F">
        <w:t xml:space="preserve"> manages </w:t>
      </w:r>
      <w:r>
        <w:t>s</w:t>
      </w:r>
      <w:r w:rsidRPr="003E1A2F">
        <w:t xml:space="preserve">tate forests, coasts and other public land, and delivers integrated, accessible and high-quality programs, projects and services across all </w:t>
      </w:r>
      <w:r>
        <w:t>DEECA</w:t>
      </w:r>
      <w:r w:rsidRPr="003E1A2F">
        <w:t xml:space="preserve"> portfolio areas, working collaboratively with local communities and other partners. The group provides high-quality advice to government on forest, fire and emergency management, and has a lead role in preparing for, responding to, and recovering from fire and other emergencies, to reduce impacts on people, property and the environment. As </w:t>
      </w:r>
      <w:r>
        <w:t>DEECA’s</w:t>
      </w:r>
      <w:r w:rsidRPr="003E1A2F">
        <w:t xml:space="preserve"> main connection to local communities and </w:t>
      </w:r>
      <w:r w:rsidRPr="003E1A2F">
        <w:lastRenderedPageBreak/>
        <w:t>environments across the state, the group provides valuable intelligence on how policy and programs can be designed and delivered to better meet the needs of Victorians</w:t>
      </w:r>
      <w:bookmarkEnd w:id="3"/>
      <w:r w:rsidRPr="003E1A2F">
        <w:t>.</w:t>
      </w:r>
    </w:p>
    <w:p w14:paraId="516C365E" w14:textId="77777777" w:rsidR="00064720" w:rsidRPr="0082092A" w:rsidRDefault="00064720" w:rsidP="00064720">
      <w:pPr>
        <w:spacing w:before="0"/>
        <w:jc w:val="both"/>
        <w:rPr>
          <w:i/>
          <w:iCs/>
        </w:rPr>
      </w:pPr>
      <w:r w:rsidRPr="0082092A">
        <w:rPr>
          <w:i/>
          <w:iCs/>
        </w:rPr>
        <w:t>The Division</w:t>
      </w:r>
    </w:p>
    <w:p w14:paraId="3F6EA285" w14:textId="77777777" w:rsidR="00064720" w:rsidRDefault="00064720" w:rsidP="00064720">
      <w:pPr>
        <w:spacing w:before="0"/>
        <w:jc w:val="both"/>
      </w:pPr>
      <w:r w:rsidRPr="009D4C57">
        <w:t xml:space="preserve">We support the Deputy Secretary, and the Senior Executive Leadership Team, by providing strategic and internal operational advice to meet the priorities of government and the Victorian community. We are committed to business excellence and high performing culture. We ensure that </w:t>
      </w:r>
      <w:r>
        <w:t xml:space="preserve">BFS </w:t>
      </w:r>
      <w:r w:rsidRPr="009D4C57">
        <w:t>has the tools, advice and support it needs to design and deliver programs, projects and services across the state.</w:t>
      </w:r>
      <w:r>
        <w:t xml:space="preserve">  </w:t>
      </w:r>
      <w:r w:rsidRPr="009D4C57">
        <w:t xml:space="preserve">We lead the strategy, finance and budget processes, culture development, communications and stakeholder management for </w:t>
      </w:r>
      <w:r>
        <w:t>BFS</w:t>
      </w:r>
      <w:r w:rsidRPr="009D4C57">
        <w:t>.</w:t>
      </w:r>
      <w:r>
        <w:t xml:space="preserve"> </w:t>
      </w:r>
    </w:p>
    <w:p w14:paraId="125D9126" w14:textId="77777777" w:rsidR="00064720" w:rsidRPr="009D4C57" w:rsidRDefault="00064720" w:rsidP="00064720">
      <w:pPr>
        <w:spacing w:before="0"/>
        <w:jc w:val="both"/>
      </w:pPr>
      <w:r w:rsidRPr="009D4C57">
        <w:t xml:space="preserve">The Office of the Deputy Secretary is also the central coordination point within </w:t>
      </w:r>
      <w:r>
        <w:t>BFS</w:t>
      </w:r>
      <w:r w:rsidRPr="009D4C57">
        <w:t xml:space="preserve"> for the Secretary, Ministers, and Parliamentary and Cabinet processes. Our staff are located across all regions.</w:t>
      </w:r>
    </w:p>
    <w:p w14:paraId="2A962790" w14:textId="77777777" w:rsidR="00064720" w:rsidRPr="00495B3B" w:rsidRDefault="00064720" w:rsidP="00064720">
      <w:pPr>
        <w:keepNext/>
        <w:spacing w:before="0" w:line="240" w:lineRule="auto"/>
        <w:jc w:val="both"/>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1F4D8D49" w14:textId="77777777" w:rsidR="00AC6272" w:rsidRPr="00AC6272" w:rsidRDefault="00AC6272">
      <w:pPr>
        <w:pStyle w:val="ListParagraph"/>
        <w:numPr>
          <w:ilvl w:val="0"/>
          <w:numId w:val="17"/>
        </w:numPr>
        <w:spacing w:before="0" w:line="240" w:lineRule="auto"/>
        <w:ind w:left="714" w:hanging="357"/>
        <w:contextualSpacing w:val="0"/>
        <w:jc w:val="both"/>
        <w:rPr>
          <w:rFonts w:ascii="Arial" w:hAnsi="Arial"/>
          <w:color w:val="000000"/>
          <w:lang w:eastAsia="zh-CN"/>
        </w:rPr>
      </w:pPr>
      <w:r w:rsidRPr="00AC6272">
        <w:rPr>
          <w:rFonts w:ascii="Arial" w:hAnsi="Arial"/>
          <w:color w:val="000000"/>
          <w:lang w:eastAsia="zh-CN"/>
        </w:rPr>
        <w:t xml:space="preserve">Support the provision of high-level, expert advice and co-ordination to the Deputy Secretary to ensure high quality outcomes and advice aligned to government, DEECA and BFS group priorities and policies.  </w:t>
      </w:r>
    </w:p>
    <w:p w14:paraId="7D31FD70" w14:textId="77777777" w:rsidR="00AC6272" w:rsidRPr="00AC6272" w:rsidRDefault="00AC6272">
      <w:pPr>
        <w:pStyle w:val="ListParagraph"/>
        <w:numPr>
          <w:ilvl w:val="0"/>
          <w:numId w:val="17"/>
        </w:numPr>
        <w:spacing w:before="0" w:line="240" w:lineRule="auto"/>
        <w:ind w:left="714" w:hanging="357"/>
        <w:contextualSpacing w:val="0"/>
        <w:jc w:val="both"/>
        <w:rPr>
          <w:rFonts w:ascii="Arial" w:hAnsi="Arial"/>
          <w:color w:val="000000"/>
          <w:lang w:eastAsia="zh-CN"/>
        </w:rPr>
      </w:pPr>
      <w:r w:rsidRPr="00AC6272">
        <w:rPr>
          <w:rFonts w:ascii="Arial" w:hAnsi="Arial"/>
          <w:color w:val="000000"/>
          <w:lang w:eastAsia="zh-CN"/>
        </w:rPr>
        <w:t>Provide strong and effective analysis and interpretation of written documentation such as cabinet submissions, briefs and written materials and understand the relevance to BFS group priorities and policies.</w:t>
      </w:r>
    </w:p>
    <w:p w14:paraId="01D49C51" w14:textId="77777777" w:rsidR="00AC6272" w:rsidRPr="00AC6272" w:rsidRDefault="00AC6272">
      <w:pPr>
        <w:pStyle w:val="ListParagraph"/>
        <w:numPr>
          <w:ilvl w:val="0"/>
          <w:numId w:val="17"/>
        </w:numPr>
        <w:spacing w:before="0" w:line="240" w:lineRule="auto"/>
        <w:ind w:left="714" w:hanging="357"/>
        <w:contextualSpacing w:val="0"/>
        <w:jc w:val="both"/>
        <w:rPr>
          <w:rFonts w:ascii="Arial" w:hAnsi="Arial"/>
          <w:color w:val="000000"/>
          <w:lang w:eastAsia="zh-CN"/>
        </w:rPr>
      </w:pPr>
      <w:r w:rsidRPr="00AC6272">
        <w:rPr>
          <w:rFonts w:ascii="Arial" w:hAnsi="Arial"/>
          <w:color w:val="000000"/>
          <w:lang w:eastAsia="zh-CN"/>
        </w:rPr>
        <w:t>Develop and maintain effective relationships across the Bushfire and Forest Services group, DEECA and other relevant Victorian Government departments and provide a key coordination point for Ministerial Offices, Parliamentary, and Cabinet- related government processes.</w:t>
      </w:r>
    </w:p>
    <w:p w14:paraId="547D6ED2" w14:textId="77777777" w:rsidR="00AC6272" w:rsidRPr="00AC6272" w:rsidRDefault="00AC6272">
      <w:pPr>
        <w:pStyle w:val="ListParagraph"/>
        <w:numPr>
          <w:ilvl w:val="0"/>
          <w:numId w:val="17"/>
        </w:numPr>
        <w:spacing w:before="0" w:line="240" w:lineRule="auto"/>
        <w:ind w:left="714" w:hanging="357"/>
        <w:contextualSpacing w:val="0"/>
        <w:jc w:val="both"/>
        <w:rPr>
          <w:rFonts w:ascii="Arial" w:hAnsi="Arial"/>
          <w:color w:val="000000"/>
          <w:lang w:eastAsia="zh-CN"/>
        </w:rPr>
      </w:pPr>
      <w:r w:rsidRPr="00AC6272">
        <w:rPr>
          <w:rFonts w:ascii="Arial" w:hAnsi="Arial"/>
          <w:color w:val="000000"/>
          <w:lang w:eastAsia="zh-CN"/>
        </w:rPr>
        <w:t xml:space="preserve">Support Ministerial engagement and strategic planning and service delivery across the BFS group, partnering with other departmental advisers, to deliver on the priorities of the Victorian Government, department and BFS group.  </w:t>
      </w:r>
    </w:p>
    <w:p w14:paraId="6B114C40" w14:textId="77777777" w:rsidR="00AC6272" w:rsidRPr="00AC6272" w:rsidRDefault="00AC6272">
      <w:pPr>
        <w:pStyle w:val="ListParagraph"/>
        <w:numPr>
          <w:ilvl w:val="0"/>
          <w:numId w:val="17"/>
        </w:numPr>
        <w:spacing w:before="0" w:line="240" w:lineRule="auto"/>
        <w:ind w:left="714" w:hanging="357"/>
        <w:contextualSpacing w:val="0"/>
        <w:jc w:val="both"/>
        <w:rPr>
          <w:rFonts w:ascii="Arial" w:hAnsi="Arial"/>
          <w:color w:val="000000"/>
          <w:lang w:eastAsia="zh-CN"/>
        </w:rPr>
      </w:pPr>
      <w:r w:rsidRPr="00AC6272">
        <w:rPr>
          <w:rFonts w:ascii="Arial" w:hAnsi="Arial"/>
          <w:color w:val="000000"/>
          <w:lang w:eastAsia="zh-CN"/>
        </w:rPr>
        <w:t xml:space="preserve">Develop and deliver compelling communications strategies and craft content for different audiences and channels across a range of complex, group-wide change management initiatives that clearly and consistently articulate the vision and objectives of each program.  </w:t>
      </w:r>
    </w:p>
    <w:p w14:paraId="11A71B8E" w14:textId="77777777" w:rsidR="00AC6272" w:rsidRPr="00AC6272" w:rsidRDefault="00AC6272">
      <w:pPr>
        <w:pStyle w:val="ListParagraph"/>
        <w:numPr>
          <w:ilvl w:val="0"/>
          <w:numId w:val="17"/>
        </w:numPr>
        <w:spacing w:before="0" w:line="240" w:lineRule="auto"/>
        <w:ind w:left="714" w:hanging="357"/>
        <w:contextualSpacing w:val="0"/>
        <w:jc w:val="both"/>
        <w:rPr>
          <w:rFonts w:ascii="Arial" w:hAnsi="Arial"/>
          <w:color w:val="000000"/>
          <w:lang w:eastAsia="zh-CN"/>
        </w:rPr>
      </w:pPr>
      <w:r w:rsidRPr="00AC6272">
        <w:rPr>
          <w:rFonts w:ascii="Arial" w:hAnsi="Arial"/>
          <w:color w:val="000000"/>
          <w:lang w:eastAsia="zh-CN"/>
        </w:rPr>
        <w:t xml:space="preserve">Operate successfully in a dynamic environment with a high degree of sensitivity demonstrating judgement and service excellence. </w:t>
      </w:r>
    </w:p>
    <w:p w14:paraId="52D8C411" w14:textId="77777777" w:rsidR="00AC6272" w:rsidRPr="00AC6272" w:rsidRDefault="00AC6272">
      <w:pPr>
        <w:pStyle w:val="ListParagraph"/>
        <w:numPr>
          <w:ilvl w:val="0"/>
          <w:numId w:val="17"/>
        </w:numPr>
        <w:spacing w:before="0" w:line="240" w:lineRule="auto"/>
        <w:ind w:left="714" w:hanging="357"/>
        <w:contextualSpacing w:val="0"/>
        <w:jc w:val="both"/>
        <w:rPr>
          <w:rFonts w:ascii="Arial" w:hAnsi="Arial"/>
          <w:color w:val="000000"/>
          <w:lang w:eastAsia="zh-CN"/>
        </w:rPr>
      </w:pPr>
      <w:r w:rsidRPr="00AC6272">
        <w:rPr>
          <w:rFonts w:ascii="Arial" w:hAnsi="Arial"/>
          <w:color w:val="000000"/>
          <w:lang w:eastAsia="zh-CN"/>
        </w:rPr>
        <w:t xml:space="preserve">Actively contribute to a positive, open, delivery focused culture that values and supports people and is based on collaboration, accountability and trust.  </w:t>
      </w:r>
    </w:p>
    <w:p w14:paraId="60E6A3D4" w14:textId="77777777" w:rsidR="00AC6272" w:rsidRPr="00AC6272" w:rsidRDefault="00AC6272">
      <w:pPr>
        <w:pStyle w:val="ListParagraph"/>
        <w:numPr>
          <w:ilvl w:val="0"/>
          <w:numId w:val="17"/>
        </w:numPr>
        <w:spacing w:before="0" w:line="240" w:lineRule="auto"/>
        <w:ind w:left="714" w:hanging="357"/>
        <w:contextualSpacing w:val="0"/>
        <w:jc w:val="both"/>
        <w:rPr>
          <w:rFonts w:ascii="Arial" w:hAnsi="Arial"/>
          <w:color w:val="000000"/>
          <w:lang w:eastAsia="zh-CN"/>
        </w:rPr>
      </w:pPr>
      <w:r w:rsidRPr="00AC6272">
        <w:rPr>
          <w:rFonts w:ascii="Arial" w:hAnsi="Arial"/>
          <w:color w:val="000000"/>
          <w:lang w:eastAsia="zh-CN"/>
        </w:rPr>
        <w:t>To practice cultural safety by creating environments, relationships and systems free from racism and discrimination so that people can feel safe, valued and able to participate.</w:t>
      </w:r>
    </w:p>
    <w:p w14:paraId="6FEFF249" w14:textId="77777777" w:rsidR="00064720" w:rsidRPr="00495B3B" w:rsidRDefault="00064720" w:rsidP="0024111D">
      <w:pPr>
        <w:keepNext/>
        <w:spacing w:before="0" w:line="240" w:lineRule="auto"/>
        <w:jc w:val="both"/>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632ED8D9" w14:textId="77777777" w:rsidR="00064720" w:rsidRPr="001B1027" w:rsidRDefault="00064720" w:rsidP="0024111D">
      <w:pPr>
        <w:spacing w:before="0"/>
        <w:jc w:val="both"/>
        <w:rPr>
          <w:rFonts w:ascii="Arial" w:hAnsi="Arial"/>
          <w:szCs w:val="22"/>
        </w:rPr>
      </w:pPr>
      <w:r w:rsidRPr="001B1027">
        <w:rPr>
          <w:rFonts w:ascii="Arial" w:hAnsi="Arial"/>
          <w:szCs w:val="22"/>
        </w:rPr>
        <w:t>The key selection criteria specified below outline the capabilities required for the position.</w:t>
      </w:r>
    </w:p>
    <w:p w14:paraId="1741E044" w14:textId="77777777" w:rsidR="00064720" w:rsidRDefault="00064720" w:rsidP="0024111D">
      <w:pPr>
        <w:spacing w:before="0"/>
        <w:jc w:val="both"/>
        <w:rPr>
          <w:rFonts w:ascii="Arial" w:hAnsi="Arial"/>
          <w:b/>
          <w:szCs w:val="22"/>
        </w:rPr>
      </w:pPr>
      <w:r w:rsidRPr="001B1027">
        <w:rPr>
          <w:rFonts w:ascii="Arial" w:hAnsi="Arial"/>
          <w:b/>
          <w:szCs w:val="22"/>
        </w:rPr>
        <w:t>Specialist/Technical Expertise</w:t>
      </w:r>
      <w:r>
        <w:rPr>
          <w:rFonts w:ascii="Arial" w:hAnsi="Arial"/>
          <w:b/>
          <w:szCs w:val="22"/>
        </w:rPr>
        <w:t>/Qualifications</w:t>
      </w:r>
    </w:p>
    <w:p w14:paraId="5545459A" w14:textId="77777777" w:rsidR="00064720" w:rsidRPr="009D4A97" w:rsidRDefault="00064720">
      <w:pPr>
        <w:pStyle w:val="ListParagraph"/>
        <w:numPr>
          <w:ilvl w:val="0"/>
          <w:numId w:val="17"/>
        </w:numPr>
        <w:spacing w:before="0" w:line="240" w:lineRule="auto"/>
        <w:ind w:left="714" w:hanging="357"/>
        <w:contextualSpacing w:val="0"/>
        <w:jc w:val="both"/>
        <w:rPr>
          <w:rFonts w:ascii="Arial" w:hAnsi="Arial"/>
          <w:color w:val="000000"/>
          <w:lang w:eastAsia="zh-CN"/>
        </w:rPr>
      </w:pPr>
      <w:r w:rsidRPr="009D4A97">
        <w:rPr>
          <w:rFonts w:ascii="Arial" w:hAnsi="Arial"/>
          <w:color w:val="000000"/>
          <w:lang w:eastAsia="zh-CN"/>
        </w:rPr>
        <w:t>Qualifications in a relevant discipline would be desirable</w:t>
      </w:r>
    </w:p>
    <w:p w14:paraId="5D8C07ED" w14:textId="77777777" w:rsidR="00064720" w:rsidRPr="009D4A97" w:rsidRDefault="00064720">
      <w:pPr>
        <w:pStyle w:val="ListParagraph"/>
        <w:numPr>
          <w:ilvl w:val="0"/>
          <w:numId w:val="17"/>
        </w:numPr>
        <w:spacing w:before="0" w:line="240" w:lineRule="auto"/>
        <w:ind w:left="714" w:hanging="357"/>
        <w:contextualSpacing w:val="0"/>
        <w:jc w:val="both"/>
        <w:rPr>
          <w:rFonts w:ascii="Arial" w:hAnsi="Arial"/>
          <w:color w:val="000000"/>
          <w:lang w:eastAsia="zh-CN"/>
        </w:rPr>
      </w:pPr>
      <w:r w:rsidRPr="009D4A97">
        <w:rPr>
          <w:rFonts w:ascii="Arial" w:hAnsi="Arial"/>
          <w:color w:val="000000"/>
          <w:lang w:eastAsia="zh-CN"/>
        </w:rPr>
        <w:t>An understanding of the processes and levers that apply to government is essential</w:t>
      </w:r>
    </w:p>
    <w:p w14:paraId="6018E6E9" w14:textId="77777777" w:rsidR="00064720" w:rsidRPr="001B1027" w:rsidRDefault="00064720" w:rsidP="00064720">
      <w:pPr>
        <w:spacing w:before="0"/>
        <w:jc w:val="both"/>
        <w:rPr>
          <w:rFonts w:ascii="Arial" w:hAnsi="Arial"/>
          <w:b/>
        </w:rPr>
      </w:pPr>
      <w:r w:rsidRPr="7A780293">
        <w:rPr>
          <w:rFonts w:ascii="Arial" w:hAnsi="Arial"/>
          <w:b/>
          <w:bCs/>
        </w:rPr>
        <w:t>Capabilities</w:t>
      </w:r>
    </w:p>
    <w:p w14:paraId="7B6890EB" w14:textId="09C42A75" w:rsidR="00100786" w:rsidRPr="00672312" w:rsidRDefault="00100786">
      <w:pPr>
        <w:pStyle w:val="ListParagraph"/>
        <w:numPr>
          <w:ilvl w:val="0"/>
          <w:numId w:val="18"/>
        </w:numPr>
        <w:spacing w:before="0" w:line="240" w:lineRule="auto"/>
        <w:ind w:left="714" w:hanging="357"/>
        <w:contextualSpacing w:val="0"/>
        <w:jc w:val="both"/>
        <w:rPr>
          <w:rFonts w:ascii="Arial" w:hAnsi="Arial"/>
          <w:b/>
          <w:bCs/>
          <w:color w:val="000000"/>
          <w:lang w:eastAsia="zh-CN"/>
        </w:rPr>
      </w:pPr>
      <w:r w:rsidRPr="00672312">
        <w:rPr>
          <w:b/>
          <w:bCs/>
        </w:rPr>
        <w:t>Critical Thinking and Problem Solving</w:t>
      </w:r>
      <w:r w:rsidRPr="00672312">
        <w:rPr>
          <w:rFonts w:ascii="Arial" w:hAnsi="Arial"/>
          <w:b/>
          <w:bCs/>
          <w:color w:val="000000"/>
          <w:lang w:eastAsia="zh-CN"/>
        </w:rPr>
        <w:t xml:space="preserve"> - </w:t>
      </w:r>
      <w:r w:rsidR="00FE361C" w:rsidRPr="006B111F">
        <w:t>Takes into account wider business context within business unit when considering options to resolve issues. Identifies recurring problems and prevents future recurrence by integrating solutions into work process. Delivers tangible business outcomes as a result of critically evaluating problems from multiple perspectives and delivering effective solutions.</w:t>
      </w:r>
    </w:p>
    <w:p w14:paraId="1C7B5372" w14:textId="59805A4B" w:rsidR="00D10437" w:rsidRPr="00672312" w:rsidRDefault="00D10437">
      <w:pPr>
        <w:pStyle w:val="ListParagraph"/>
        <w:numPr>
          <w:ilvl w:val="0"/>
          <w:numId w:val="18"/>
        </w:numPr>
        <w:spacing w:before="0" w:line="240" w:lineRule="auto"/>
        <w:ind w:left="714" w:hanging="357"/>
        <w:contextualSpacing w:val="0"/>
        <w:jc w:val="both"/>
        <w:rPr>
          <w:iCs/>
          <w:kern w:val="20"/>
          <w:szCs w:val="18"/>
        </w:rPr>
      </w:pPr>
      <w:r w:rsidRPr="00672312">
        <w:rPr>
          <w:rFonts w:ascii="Arial" w:hAnsi="Arial"/>
          <w:b/>
          <w:bCs/>
          <w:color w:val="000000"/>
          <w:lang w:eastAsia="zh-CN"/>
        </w:rPr>
        <w:t xml:space="preserve">Working Collaboratively </w:t>
      </w:r>
      <w:r w:rsidR="002A010A" w:rsidRPr="00672312">
        <w:rPr>
          <w:rFonts w:ascii="Arial" w:hAnsi="Arial"/>
          <w:b/>
          <w:bCs/>
          <w:color w:val="000000"/>
          <w:lang w:eastAsia="zh-CN"/>
        </w:rPr>
        <w:t xml:space="preserve">- </w:t>
      </w:r>
      <w:r w:rsidR="002A010A" w:rsidRPr="00672312">
        <w:rPr>
          <w:iCs/>
          <w:kern w:val="20"/>
          <w:szCs w:val="18"/>
        </w:rPr>
        <w:t>Guides others to create a culture of collaboration; Identifies, and works to overcome, barriers to knowledge or information sharing; Identifies opportunities to work with other teams to deliver outcomes.</w:t>
      </w:r>
    </w:p>
    <w:p w14:paraId="20427C75" w14:textId="6238E0F6" w:rsidR="00587D04" w:rsidRPr="00672312" w:rsidRDefault="00587D04">
      <w:pPr>
        <w:pStyle w:val="ListParagraph"/>
        <w:numPr>
          <w:ilvl w:val="0"/>
          <w:numId w:val="18"/>
        </w:numPr>
        <w:spacing w:before="0" w:line="240" w:lineRule="auto"/>
        <w:ind w:left="714" w:hanging="357"/>
        <w:contextualSpacing w:val="0"/>
        <w:jc w:val="both"/>
        <w:rPr>
          <w:rFonts w:cstheme="minorHAnsi"/>
          <w:iCs/>
          <w:kern w:val="20"/>
          <w:szCs w:val="18"/>
        </w:rPr>
      </w:pPr>
      <w:r w:rsidRPr="00672312">
        <w:rPr>
          <w:rFonts w:cstheme="minorHAnsi"/>
          <w:b/>
          <w:lang w:eastAsia="en-US"/>
        </w:rPr>
        <w:t>Communicate with Impact</w:t>
      </w:r>
      <w:r w:rsidR="0029138C" w:rsidRPr="00672312">
        <w:rPr>
          <w:rFonts w:cstheme="minorHAnsi"/>
          <w:b/>
          <w:lang w:eastAsia="en-US"/>
        </w:rPr>
        <w:t xml:space="preserve"> - </w:t>
      </w:r>
      <w:r w:rsidR="0029138C" w:rsidRPr="00672312">
        <w:rPr>
          <w:rFonts w:cstheme="minorHAnsi"/>
          <w:iCs/>
          <w:kern w:val="20"/>
          <w:szCs w:val="18"/>
        </w:rPr>
        <w:t>Makes a positive impression on others &amp; comes across with credibility; Communicates orally in a manner that is clear fluent and holds the listeners' attention; Able to deal with difficult &amp; sensitive topics &amp; questions.</w:t>
      </w:r>
    </w:p>
    <w:p w14:paraId="32255404" w14:textId="4D10EBED" w:rsidR="00F930A2" w:rsidRPr="00672312" w:rsidRDefault="00524896">
      <w:pPr>
        <w:pStyle w:val="ListParagraph"/>
        <w:numPr>
          <w:ilvl w:val="0"/>
          <w:numId w:val="18"/>
        </w:numPr>
        <w:spacing w:before="0" w:line="240" w:lineRule="auto"/>
        <w:ind w:left="714" w:hanging="357"/>
        <w:contextualSpacing w:val="0"/>
        <w:jc w:val="both"/>
        <w:rPr>
          <w:rFonts w:ascii="Arial" w:hAnsi="Arial"/>
          <w:b/>
          <w:bCs/>
          <w:color w:val="000000"/>
          <w:lang w:eastAsia="zh-CN"/>
        </w:rPr>
      </w:pPr>
      <w:r w:rsidRPr="00672312">
        <w:rPr>
          <w:b/>
          <w:bCs/>
          <w:lang w:eastAsia="en-US"/>
        </w:rPr>
        <w:t xml:space="preserve">Resilience - </w:t>
      </w:r>
      <w:r w:rsidR="0024111D" w:rsidRPr="00672312">
        <w:rPr>
          <w:iCs/>
          <w:kern w:val="20"/>
          <w:szCs w:val="18"/>
        </w:rPr>
        <w:t>Keeps self and others calm when under pressure; Is decisive and charts course of actions enabling teams to resolve a challenging situation.</w:t>
      </w:r>
      <w:r w:rsidR="00F930A2" w:rsidRPr="00672312">
        <w:rPr>
          <w:rFonts w:ascii="Arial" w:hAnsi="Arial" w:cs="Arial"/>
          <w:bCs/>
          <w:color w:val="442D97"/>
          <w:sz w:val="28"/>
          <w:szCs w:val="28"/>
          <w:lang w:eastAsia="zh-CN"/>
        </w:rPr>
        <w:br w:type="page"/>
      </w:r>
    </w:p>
    <w:bookmarkEnd w:id="2"/>
    <w:p w14:paraId="003FFD63" w14:textId="77777777" w:rsidR="00124CFE" w:rsidRPr="00495B3B" w:rsidRDefault="00124CFE" w:rsidP="00124CFE">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Position specific requirements</w:t>
      </w:r>
    </w:p>
    <w:tbl>
      <w:tblPr>
        <w:tblStyle w:val="TableGrid10"/>
        <w:tblW w:w="0" w:type="auto"/>
        <w:tblLook w:val="04A0" w:firstRow="1" w:lastRow="0" w:firstColumn="1" w:lastColumn="0" w:noHBand="0" w:noVBand="1"/>
      </w:tblPr>
      <w:tblGrid>
        <w:gridCol w:w="3402"/>
        <w:gridCol w:w="6803"/>
      </w:tblGrid>
      <w:tr w:rsidR="00124CFE" w:rsidRPr="00495B3B" w14:paraId="0DD5EC4C" w14:textId="77777777" w:rsidTr="00C41056">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31E8718B" w14:textId="77777777" w:rsidR="00124CFE" w:rsidRPr="00495B3B" w:rsidRDefault="00124CFE" w:rsidP="00124CFE">
            <w:pPr>
              <w:spacing w:before="0" w:after="120"/>
              <w:ind w:left="142"/>
              <w:rPr>
                <w:rFonts w:cs="Arial"/>
                <w:color w:val="1A1A1A"/>
                <w:sz w:val="20"/>
              </w:rPr>
            </w:pPr>
            <w:r w:rsidRPr="00495B3B">
              <w:rPr>
                <w:rFonts w:cs="Arial"/>
                <w:color w:val="1A1A1A"/>
                <w:sz w:val="20"/>
              </w:rPr>
              <w:t>Financial Delegation Value</w:t>
            </w:r>
          </w:p>
        </w:tc>
        <w:tc>
          <w:tcPr>
            <w:tcW w:w="6803" w:type="dxa"/>
            <w:shd w:val="clear" w:color="auto" w:fill="auto"/>
          </w:tcPr>
          <w:p w14:paraId="3D58AC47" w14:textId="77777777" w:rsidR="00124CFE" w:rsidRPr="00495B3B" w:rsidRDefault="00124CFE" w:rsidP="00124CFE">
            <w:pPr>
              <w:spacing w:before="0" w:after="120"/>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124CFE" w:rsidRPr="00495B3B" w14:paraId="1CDF8A47" w14:textId="77777777" w:rsidTr="00C41056">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62D6E48B" w14:textId="77777777" w:rsidR="00124CFE" w:rsidRPr="00F930A2" w:rsidRDefault="00124CFE" w:rsidP="00124CFE">
            <w:pPr>
              <w:spacing w:before="0" w:after="120" w:line="240" w:lineRule="auto"/>
              <w:ind w:left="142"/>
              <w:outlineLvl w:val="1"/>
              <w:rPr>
                <w:rFonts w:ascii="Arial" w:hAnsi="Arial" w:cs="Arial"/>
                <w:sz w:val="20"/>
              </w:rPr>
            </w:pPr>
            <w:r w:rsidRPr="00495B3B">
              <w:rPr>
                <w:rFonts w:ascii="Arial" w:hAnsi="Arial" w:cs="Arial"/>
                <w:sz w:val="20"/>
              </w:rPr>
              <w:t>The occupational health and safety    requirements of this position may include, but are not limited to:</w:t>
            </w:r>
          </w:p>
        </w:tc>
        <w:tc>
          <w:tcPr>
            <w:tcW w:w="6803" w:type="dxa"/>
            <w:shd w:val="clear" w:color="auto" w:fill="auto"/>
          </w:tcPr>
          <w:p w14:paraId="690A8687" w14:textId="77777777" w:rsidR="00124CFE" w:rsidRPr="00495B3B" w:rsidRDefault="00124CFE">
            <w:pPr>
              <w:numPr>
                <w:ilvl w:val="0"/>
                <w:numId w:val="16"/>
              </w:numPr>
              <w:spacing w:before="0" w:after="120" w:line="240" w:lineRule="auto"/>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53D7E7AC" w14:textId="77777777" w:rsidR="00124CFE" w:rsidRPr="00F930A2" w:rsidRDefault="00124CFE">
            <w:pPr>
              <w:numPr>
                <w:ilvl w:val="0"/>
                <w:numId w:val="16"/>
              </w:numPr>
              <w:spacing w:before="0" w:after="120" w:line="240" w:lineRule="auto"/>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Manual handling</w:t>
            </w:r>
          </w:p>
        </w:tc>
      </w:tr>
      <w:tr w:rsidR="00124CFE" w:rsidRPr="00495B3B" w14:paraId="22F7AB4C" w14:textId="77777777" w:rsidTr="00C4105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6C882A2" w14:textId="77777777" w:rsidR="00124CFE" w:rsidRPr="00F930A2" w:rsidRDefault="00124CFE" w:rsidP="00124CFE">
            <w:pPr>
              <w:spacing w:before="0" w:after="120"/>
              <w:ind w:left="142"/>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tc>
        <w:tc>
          <w:tcPr>
            <w:tcW w:w="6803" w:type="dxa"/>
            <w:shd w:val="clear" w:color="auto" w:fill="auto"/>
          </w:tcPr>
          <w:p w14:paraId="15486D93" w14:textId="77777777" w:rsidR="00124CFE" w:rsidRPr="00495B3B" w:rsidRDefault="00124CFE" w:rsidP="00124CFE">
            <w:pPr>
              <w:spacing w:before="0" w:after="120"/>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16A06963" w14:textId="77777777" w:rsidR="00124CFE" w:rsidRPr="00495B3B" w:rsidRDefault="00124CFE" w:rsidP="00124CFE">
            <w:pPr>
              <w:spacing w:before="0" w:after="120"/>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tr w:rsidR="00124CFE" w:rsidRPr="00495B3B" w14:paraId="01CA758D" w14:textId="77777777" w:rsidTr="00C41056">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2733C28" w14:textId="77777777" w:rsidR="00124CFE" w:rsidRPr="00495B3B" w:rsidRDefault="00124CFE" w:rsidP="00124CFE">
            <w:pPr>
              <w:spacing w:before="0" w:after="120"/>
              <w:ind w:left="142"/>
              <w:rPr>
                <w:rFonts w:ascii="Arial" w:hAnsi="Arial"/>
                <w:color w:val="1A1A1A"/>
                <w:sz w:val="20"/>
              </w:rPr>
            </w:pPr>
            <w:r w:rsidRPr="00495B3B">
              <w:rPr>
                <w:rFonts w:ascii="Arial" w:hAnsi="Arial"/>
                <w:color w:val="1A1A1A"/>
                <w:sz w:val="20"/>
              </w:rPr>
              <w:t>Employment terms and conditions</w:t>
            </w:r>
          </w:p>
        </w:tc>
        <w:tc>
          <w:tcPr>
            <w:tcW w:w="6803" w:type="dxa"/>
            <w:shd w:val="clear" w:color="auto" w:fill="auto"/>
          </w:tcPr>
          <w:p w14:paraId="69D79130" w14:textId="77777777" w:rsidR="00124CFE" w:rsidRPr="00495B3B" w:rsidRDefault="00124CFE" w:rsidP="00124CFE">
            <w:pPr>
              <w:spacing w:before="0" w:after="120"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2020</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0DE9C34B" w14:textId="77777777" w:rsidR="00124CFE" w:rsidRPr="00495B3B" w:rsidRDefault="00124CFE" w:rsidP="00124CFE">
            <w:pPr>
              <w:tabs>
                <w:tab w:val="left" w:pos="360"/>
                <w:tab w:val="left" w:pos="720"/>
              </w:tabs>
              <w:autoSpaceDE w:val="0"/>
              <w:autoSpaceDN w:val="0"/>
              <w:adjustRightInd w:val="0"/>
              <w:spacing w:before="0" w:after="120"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BF5DA74" w14:textId="77777777" w:rsidR="00124CFE" w:rsidRPr="00495B3B" w:rsidRDefault="00124CFE" w:rsidP="00124CFE">
            <w:pPr>
              <w:tabs>
                <w:tab w:val="left" w:pos="360"/>
                <w:tab w:val="left" w:pos="720"/>
              </w:tabs>
              <w:autoSpaceDE w:val="0"/>
              <w:autoSpaceDN w:val="0"/>
              <w:adjustRightInd w:val="0"/>
              <w:spacing w:before="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124CFE" w:rsidRPr="00495B3B" w14:paraId="3C0A34FC" w14:textId="77777777" w:rsidTr="00C4105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F0C5ACB" w14:textId="77777777" w:rsidR="00124CFE" w:rsidRPr="00495B3B" w:rsidRDefault="00124CFE" w:rsidP="00124CFE">
            <w:pPr>
              <w:spacing w:before="0" w:after="120"/>
              <w:ind w:left="142"/>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2803FCE9" w14:textId="77777777" w:rsidR="00124CFE" w:rsidRPr="00495B3B" w:rsidRDefault="00124CFE" w:rsidP="00124CFE">
            <w:pPr>
              <w:tabs>
                <w:tab w:val="left" w:pos="360"/>
                <w:tab w:val="left" w:pos="720"/>
              </w:tabs>
              <w:autoSpaceDE w:val="0"/>
              <w:autoSpaceDN w:val="0"/>
              <w:adjustRightInd w:val="0"/>
              <w:spacing w:before="0" w:after="120"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6E9F862E" w14:textId="77777777" w:rsidR="00124CFE" w:rsidRPr="00495B3B" w:rsidRDefault="00124CFE" w:rsidP="00124CFE">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4197AE81" w14:textId="77777777" w:rsidR="00CC71AB" w:rsidRPr="00454423" w:rsidRDefault="00CC71AB" w:rsidP="00CC71AB">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730E63F3" w14:textId="77777777" w:rsidR="00CC71AB" w:rsidRPr="005763CD" w:rsidRDefault="00CC71AB" w:rsidP="00CC71AB">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0A1D605C" w14:textId="77777777" w:rsidR="00CC71AB" w:rsidRPr="005763CD" w:rsidRDefault="00CC71AB" w:rsidP="00CC71AB">
      <w:pPr>
        <w:spacing w:before="0" w:after="0"/>
        <w:rPr>
          <w:rFonts w:ascii="Arial" w:hAnsi="Arial" w:cs="Arial"/>
        </w:rPr>
      </w:pPr>
    </w:p>
    <w:p w14:paraId="24065F4C" w14:textId="77777777" w:rsidR="00CC71AB" w:rsidRPr="005763CD" w:rsidRDefault="00CC71AB" w:rsidP="00CC71AB">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3" w:history="1">
        <w:r w:rsidRPr="00220147">
          <w:rPr>
            <w:rStyle w:val="Hyperlink"/>
            <w:rFonts w:ascii="Arial" w:hAnsi="Arial" w:cs="Arial"/>
            <w:lang w:eastAsia="en-US"/>
          </w:rPr>
          <w:t>www.deeca.vic.gov.au</w:t>
        </w:r>
      </w:hyperlink>
    </w:p>
    <w:p w14:paraId="484150DD" w14:textId="77777777" w:rsidR="00124CFE" w:rsidRPr="00495B3B" w:rsidRDefault="00124CFE" w:rsidP="00124CFE">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0CC815D7" w14:textId="77777777" w:rsidR="00124CFE" w:rsidRPr="002775A7" w:rsidRDefault="00124CFE" w:rsidP="00124CFE">
      <w:pPr>
        <w:spacing w:before="0" w:after="0" w:line="240" w:lineRule="auto"/>
        <w:jc w:val="both"/>
        <w:rPr>
          <w:rFonts w:ascii="Arial" w:hAnsi="Arial" w:cs="Arial"/>
        </w:rPr>
      </w:pPr>
      <w:r w:rsidRPr="00AC1638">
        <w:rPr>
          <w:rFonts w:ascii="Arial" w:hAnsi="Arial" w:cs="Arial"/>
        </w:rPr>
        <w:t xml:space="preserve">Our values align with the core </w:t>
      </w:r>
      <w:hyperlink r:id="rId34"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11183FFE" w14:textId="5B01E233" w:rsidR="00124CFE" w:rsidRPr="00CC71AB" w:rsidRDefault="00124CFE" w:rsidP="00CC71AB">
      <w:pPr>
        <w:rPr>
          <w:rFonts w:ascii="Arial" w:hAnsi="Arial" w:cs="Arial"/>
          <w:color w:val="000000"/>
          <w:szCs w:val="22"/>
        </w:rPr>
      </w:pPr>
      <w:r w:rsidRPr="00AC1638">
        <w:rPr>
          <w:rFonts w:ascii="Arial" w:eastAsia="Microsoft JhengHei" w:hAnsi="Arial"/>
          <w:color w:val="442D97"/>
          <w:sz w:val="28"/>
          <w:szCs w:val="28"/>
        </w:rPr>
        <w:t>Our Community Charter</w:t>
      </w:r>
    </w:p>
    <w:p w14:paraId="6A5BB954" w14:textId="77777777" w:rsidR="00124CFE" w:rsidRPr="00AC1638" w:rsidRDefault="00124CFE" w:rsidP="00124CFE">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5BE1C559" w14:textId="77777777" w:rsidR="00124CFE" w:rsidRPr="00495B3B" w:rsidRDefault="00124CFE" w:rsidP="00124CFE">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7F5CCE81" w14:textId="77777777" w:rsidR="00124CFE" w:rsidRDefault="00124CFE" w:rsidP="00124CFE">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266B2FA3" w14:textId="77777777" w:rsidR="00124CFE" w:rsidRPr="00495B3B" w:rsidRDefault="00124CFE" w:rsidP="00124CFE">
      <w:pPr>
        <w:spacing w:line="240" w:lineRule="auto"/>
        <w:contextualSpacing/>
        <w:outlineLvl w:val="1"/>
        <w:rPr>
          <w:rFonts w:ascii="Arial" w:hAnsi="Arial" w:cs="Arial"/>
          <w:color w:val="363534"/>
        </w:rPr>
      </w:pPr>
    </w:p>
    <w:p w14:paraId="790F54F5" w14:textId="77777777" w:rsidR="00124CFE" w:rsidRPr="00495B3B" w:rsidRDefault="00124CFE" w:rsidP="00124CFE">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 xml:space="preserve">A Diverse, Inclusive and Flexible Workplace </w:t>
      </w:r>
    </w:p>
    <w:p w14:paraId="5C3B258D" w14:textId="77777777" w:rsidR="00124CFE" w:rsidRPr="00495B3B" w:rsidRDefault="00124CFE" w:rsidP="00124CFE">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641C7773" w14:textId="77777777" w:rsidR="00124CFE" w:rsidRPr="00495B3B" w:rsidRDefault="00124CFE" w:rsidP="00124CFE">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331F5FD4" w14:textId="77777777" w:rsidR="00124CFE" w:rsidRPr="00495B3B" w:rsidRDefault="00124CFE" w:rsidP="00124CFE">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55AC14D1" w14:textId="77777777" w:rsidR="00124CFE" w:rsidRPr="00495B3B" w:rsidRDefault="00124CFE" w:rsidP="00124CFE">
      <w:pPr>
        <w:rPr>
          <w:rFonts w:ascii="Arial" w:hAnsi="Arial" w:cs="Arial"/>
          <w:b/>
          <w:bCs/>
          <w:color w:val="363534"/>
        </w:rPr>
      </w:pPr>
      <w:r w:rsidRPr="00495B3B">
        <w:rPr>
          <w:rFonts w:ascii="Arial" w:hAnsi="Arial" w:cs="Arial"/>
          <w:b/>
          <w:bCs/>
          <w:color w:val="363534"/>
        </w:rPr>
        <w:t>Aboriginal Cultural Safety</w:t>
      </w:r>
    </w:p>
    <w:p w14:paraId="529FCA09" w14:textId="77777777" w:rsidR="00CC71AB" w:rsidRPr="00495B3B" w:rsidRDefault="00CC71AB" w:rsidP="00CC71AB">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5" w:history="1">
        <w:r w:rsidRPr="726134F3">
          <w:rPr>
            <w:rStyle w:val="Hyperlink"/>
            <w:rFonts w:ascii="Arial" w:hAnsi="Arial" w:cs="Arial"/>
          </w:rPr>
          <w:t>aboriginal.employment@deeca.vic.gov.au</w:t>
        </w:r>
      </w:hyperlink>
      <w:r>
        <w:t>.</w:t>
      </w:r>
    </w:p>
    <w:p w14:paraId="45A776BC" w14:textId="2D10B7EA" w:rsidR="00124CFE" w:rsidRPr="00495B3B" w:rsidRDefault="00124CFE" w:rsidP="00124CFE">
      <w:pPr>
        <w:spacing w:before="0" w:after="0"/>
        <w:rPr>
          <w:rFonts w:ascii="Arial" w:hAnsi="Arial" w:cs="Arial"/>
          <w:color w:val="363534"/>
        </w:rPr>
      </w:pPr>
    </w:p>
    <w:p w14:paraId="4482D7D9" w14:textId="77777777" w:rsidR="00124CFE" w:rsidRPr="00495B3B" w:rsidRDefault="00124CFE" w:rsidP="00124CFE">
      <w:pPr>
        <w:rPr>
          <w:rFonts w:ascii="Arial" w:hAnsi="Arial" w:cs="Arial"/>
          <w:b/>
          <w:color w:val="363534"/>
          <w:szCs w:val="22"/>
        </w:rPr>
      </w:pPr>
      <w:r w:rsidRPr="00495B3B">
        <w:rPr>
          <w:rFonts w:ascii="Arial" w:hAnsi="Arial" w:cs="Arial"/>
          <w:b/>
          <w:color w:val="363534"/>
          <w:szCs w:val="22"/>
        </w:rPr>
        <w:t>Balancing your Life / Hybrid Working</w:t>
      </w:r>
    </w:p>
    <w:p w14:paraId="6A9F7998" w14:textId="77777777" w:rsidR="00124CFE" w:rsidRPr="00495B3B" w:rsidRDefault="00124CFE" w:rsidP="00124CFE">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0308AD4A" w14:textId="77777777" w:rsidR="00124CFE" w:rsidRPr="00495B3B" w:rsidRDefault="00124CFE" w:rsidP="00124CFE">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6" w:history="1">
        <w:r w:rsidRPr="00220147">
          <w:rPr>
            <w:rStyle w:val="Hyperlink"/>
            <w:rFonts w:ascii="Arial" w:eastAsia="Microsoft JhengHei" w:hAnsi="Arial" w:cs="Arial"/>
            <w:sz w:val="22"/>
            <w:szCs w:val="24"/>
            <w:lang w:eastAsia="en-US"/>
          </w:rPr>
          <w:t>customer.service@deeca.vic.gov.au</w:t>
        </w:r>
      </w:hyperlink>
    </w:p>
    <w:p w14:paraId="1972184C" w14:textId="7F0065D6" w:rsidR="00495B3B" w:rsidRPr="00495B3B" w:rsidRDefault="00495B3B" w:rsidP="002A11BC">
      <w:pPr>
        <w:keepNext/>
        <w:spacing w:line="240" w:lineRule="auto"/>
        <w:rPr>
          <w:rFonts w:ascii="Arial" w:eastAsia="Microsoft JhengHei" w:hAnsi="Arial" w:cs="Arial"/>
          <w:sz w:val="22"/>
          <w:szCs w:val="24"/>
          <w:u w:val="single"/>
          <w:lang w:eastAsia="en-US"/>
        </w:rPr>
      </w:pPr>
    </w:p>
    <w:sectPr w:rsidR="00495B3B" w:rsidRPr="00495B3B" w:rsidSect="00F930A2">
      <w:headerReference w:type="default" r:id="rId37"/>
      <w:type w:val="continuous"/>
      <w:pgSz w:w="11907" w:h="16839" w:code="9"/>
      <w:pgMar w:top="1191" w:right="851" w:bottom="851"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7877B9D" w14:textId="77777777" w:rsidR="00FA6ED1" w:rsidRDefault="00FA6ED1" w:rsidP="00CD157B">
      <w:pPr>
        <w:pStyle w:val="NoSpacing"/>
      </w:pPr>
    </w:p>
    <w:p w14:paraId="439DFA72" w14:textId="77777777" w:rsidR="00FA6ED1" w:rsidRDefault="00FA6ED1"/>
  </w:endnote>
  <w:endnote w:type="continuationSeparator" w:id="0">
    <w:p w14:paraId="241D1705" w14:textId="77777777" w:rsidR="00FA6ED1" w:rsidRDefault="00FA6ED1" w:rsidP="00CD157B">
      <w:pPr>
        <w:pStyle w:val="NoSpacing"/>
      </w:pPr>
    </w:p>
    <w:p w14:paraId="0B08F0FD" w14:textId="77777777" w:rsidR="00FA6ED1" w:rsidRDefault="00FA6ED1"/>
  </w:endnote>
  <w:endnote w:type="continuationNotice" w:id="1">
    <w:p w14:paraId="525A6823" w14:textId="77777777" w:rsidR="00FA6ED1" w:rsidRDefault="00FA6ED1" w:rsidP="00CD157B">
      <w:pPr>
        <w:pStyle w:val="NoSpacing"/>
      </w:pPr>
    </w:p>
    <w:p w14:paraId="7159E8F1" w14:textId="77777777" w:rsidR="00FA6ED1" w:rsidRDefault="00FA6ED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505430">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63872" behindDoc="0" locked="0" layoutInCell="0" allowOverlap="1" wp14:anchorId="72A0F53B" wp14:editId="23ECCA07">
                    <wp:simplePos x="0" y="0"/>
                    <wp:positionH relativeFrom="page">
                      <wp:posOffset>0</wp:posOffset>
                    </wp:positionH>
                    <wp:positionV relativeFrom="page">
                      <wp:posOffset>10228818</wp:posOffset>
                    </wp:positionV>
                    <wp:extent cx="7560945" cy="273050"/>
                    <wp:effectExtent l="0" t="0" r="0" b="12700"/>
                    <wp:wrapNone/>
                    <wp:docPr id="41" name="MSIPCM92ca436da7c4fd00cf954361"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92ca436da7c4fd00cf954361" o:spid="_x0000_s1029" type="#_x0000_t202" alt="{&quot;HashCode&quot;:-1264680268,&quot;Height&quot;:841.0,&quot;Width&quot;:595.0,&quot;Placement&quot;:&quot;Footer&quot;,&quot;Index&quot;:&quot;OddAndEven&quot;,&quot;Section&quot;:1,&quot;Top&quot;:0.0,&quot;Left&quot;:0.0}" style="position:absolute;margin-left:0;margin-top:805.4pt;width:595.35pt;height:21.5pt;z-index:25166387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Dg+czn3wAAAAsBAAAPAAAAZHJzL2Rvd25yZXYueG1sTI9LT8MwEITvSPwHa5G4USc8&#10;ShviVAjEBQlVlKpnJ948mngdxW6b/Hs2JzjuzGh2vnQz2k6ccfCNIwXxIgKBVDjTUKVg//NxtwLh&#10;gyajO0eoYEIPm+z6KtWJcRf6xvMuVIJLyCdaQR1Cn0jpixqt9gvXI7FXusHqwOdQSTPoC5fbTt5H&#10;0VJa3RB/qHWPbzUW7e5kFTxu13kpj609fk2f09S05eE9L5W6vRlfX0AEHMNfGOb5PB0y3pS7Exkv&#10;OgUMElhdxhETzH68jp5B5LP29LACmaXyP0P2CwAA//8DAFBLAQItABQABgAIAAAAIQC2gziS/gAA&#10;AOEBAAATAAAAAAAAAAAAAAAAAAAAAABbQ29udGVudF9UeXBlc10ueG1sUEsBAi0AFAAGAAgAAAAh&#10;ADj9If/WAAAAlAEAAAsAAAAAAAAAAAAAAAAALwEAAF9yZWxzLy5yZWxzUEsBAi0AFAAGAAgAAAAh&#10;AM4I/vMUAgAAJAQAAA4AAAAAAAAAAAAAAAAALgIAAGRycy9lMm9Eb2MueG1sUEsBAi0AFAAGAAgA&#10;AAAhAOD5zOffAAAACwEAAA8AAAAAAAAAAAAAAAAAbgQAAGRycy9kb3ducmV2LnhtbFBLBQYAAAAA&#10;BAAEAPMAAAB6BQAAAAA=&#10;" o:allowincell="f" filled="f" stroked="f" strokeweight=".5pt">
                    <v:textbox inset=",0,,0">
                      <w:txbxContent>
                        <w:p w14:paraId="14D3D1AD"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EA68929" w:rsidR="00A60698" w:rsidRPr="00810C40" w:rsidRDefault="0092145B" w:rsidP="00495B3B">
          <w:pPr>
            <w:pStyle w:val="FooterEven"/>
            <w:jc w:val="right"/>
          </w:pPr>
          <w:r>
            <w:t>June</w:t>
          </w:r>
          <w:r w:rsidR="00495B3B">
            <w:t xml:space="preserve"> 2023</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64896" behindDoc="0" locked="0" layoutInCell="0" allowOverlap="1" wp14:anchorId="38662FAA" wp14:editId="0B97E1F2">
                    <wp:simplePos x="0" y="0"/>
                    <wp:positionH relativeFrom="page">
                      <wp:posOffset>0</wp:posOffset>
                    </wp:positionH>
                    <wp:positionV relativeFrom="page">
                      <wp:posOffset>10228580</wp:posOffset>
                    </wp:positionV>
                    <wp:extent cx="7560945" cy="273050"/>
                    <wp:effectExtent l="0" t="0" r="0" b="12700"/>
                    <wp:wrapNone/>
                    <wp:docPr id="3" name="MSIPCMbba34deb86f63adf2d9b87a2"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5FD51D30"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bba34deb86f63adf2d9b87a2" o:spid="_x0000_s1030" type="#_x0000_t202" alt="{&quot;HashCode&quot;:-1264680268,&quot;Height&quot;:841.0,&quot;Width&quot;:595.0,&quot;Placement&quot;:&quot;Footer&quot;,&quot;Index&quot;:&quot;Primary&quot;,&quot;Section&quot;:1,&quot;Top&quot;:0.0,&quot;Left&quot;:0.0}" style="position:absolute;margin-left:0;margin-top:805.4pt;width:595.35pt;height:21.5pt;z-index:25166489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OD5zOffAAAACwEAAA8AAABkcnMvZG93bnJldi54bWxMj0tPwzAQhO9I/AdrkbhR&#10;JzxKG+JUCMQFCVWUqmcn3jyaeB3Fbpv8ezYnOO7MaHa+dDPaTpxx8I0jBfEiAoFUONNQpWD/83G3&#10;AuGDJqM7R6hgQg+b7Poq1YlxF/rG8y5UgkvIJ1pBHUKfSOmLGq32C9cjsVe6werA51BJM+gLl9tO&#10;3kfRUlrdEH+odY9vNRbt7mQVPG7XeSmPrT1+TZ/T1LTl4T0vlbq9GV9fQAQcw18Y5vk8HTLelLsT&#10;GS86BQwSWF3GERPMfryOnkHks/b0sAKZpfI/Q/YLAAD//wMAUEsBAi0AFAAGAAgAAAAhALaDOJL+&#10;AAAA4QEAABMAAAAAAAAAAAAAAAAAAAAAAFtDb250ZW50X1R5cGVzXS54bWxQSwECLQAUAAYACAAA&#10;ACEAOP0h/9YAAACUAQAACwAAAAAAAAAAAAAAAAAvAQAAX3JlbHMvLnJlbHNQSwECLQAUAAYACAAA&#10;ACEAU/SfuBYCAAArBAAADgAAAAAAAAAAAAAAAAAuAgAAZHJzL2Uyb0RvYy54bWxQSwECLQAUAAYA&#10;CAAAACEA4PnM598AAAALAQAADwAAAAAAAAAAAAAAAABwBAAAZHJzL2Rvd25yZXYueG1sUEsFBgAA&#10;AAAEAAQA8wAAAHwFAAAAAA==&#10;" o:allowincell="f" filled="f" stroked="f" strokeweight=".5pt">
                    <v:textbox inset=",0,,0">
                      <w:txbxContent>
                        <w:p w14:paraId="73B71D16" w14:textId="5FD51D30"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464F3F70" w:rsidR="00495B3B" w:rsidRPr="00D55628" w:rsidRDefault="0092145B" w:rsidP="00495B3B">
          <w:pPr>
            <w:pStyle w:val="FooterOddPageNumber"/>
            <w:ind w:left="-9070" w:firstLine="9070"/>
            <w:jc w:val="left"/>
          </w:pPr>
          <w:r>
            <w:t>June</w:t>
          </w:r>
          <w:r w:rsidR="00495B3B">
            <w:t xml:space="preserve"> 2023</w:t>
          </w: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6CF45667" w:rsidR="00364C9A" w:rsidRDefault="00364C9A" w:rsidP="0092145B">
    <w:pPr>
      <w:pStyle w:val="Footer"/>
      <w:ind w:left="8640"/>
    </w:pPr>
    <w:r>
      <w:rPr>
        <w:noProof/>
      </w:rPr>
      <mc:AlternateContent>
        <mc:Choice Requires="wps">
          <w:drawing>
            <wp:anchor distT="0" distB="0" distL="114300" distR="114300" simplePos="0" relativeHeight="251662848" behindDoc="0" locked="0" layoutInCell="0" allowOverlap="1" wp14:anchorId="4244B73F" wp14:editId="6136B3D1">
              <wp:simplePos x="0" y="0"/>
              <wp:positionH relativeFrom="page">
                <wp:posOffset>0</wp:posOffset>
              </wp:positionH>
              <wp:positionV relativeFrom="page">
                <wp:posOffset>10228580</wp:posOffset>
              </wp:positionV>
              <wp:extent cx="7560945" cy="273050"/>
              <wp:effectExtent l="0" t="0" r="0" b="12700"/>
              <wp:wrapNone/>
              <wp:docPr id="40" name="MSIPCMd7f8451f86b85c057b799d53"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d7f8451f86b85c057b799d53" o:spid="_x0000_s1031" type="#_x0000_t202" alt="{&quot;HashCode&quot;:-1264680268,&quot;Height&quot;:841.0,&quot;Width&quot;:595.0,&quot;Placement&quot;:&quot;Footer&quot;,&quot;Index&quot;:&quot;FirstPage&quot;,&quot;Section&quot;:1,&quot;Top&quot;:0.0,&quot;Left&quot;:0.0}" style="position:absolute;left:0;text-align:left;margin-left:0;margin-top:805.4pt;width:595.35pt;height:21.5pt;z-index:25166284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Dg+czn3wAAAAsBAAAPAAAAAAAAAAAAAAAAAHIEAABkcnMvZG93bnJldi54bWxQSwUG&#10;AAAAAAQABADzAAAAfgUAAAAA&#10;" o:allowincell="f" filled="f" stroked="f" strokeweight=".5pt">
              <v:textbox inset=",0,,0">
                <w:txbxContent>
                  <w:p w14:paraId="36CBF297"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92145B">
      <w:t>June 2023</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108ACE8" w14:textId="77777777" w:rsidR="00FA6ED1" w:rsidRPr="0056073C" w:rsidRDefault="00FA6ED1" w:rsidP="005D764F">
      <w:pPr>
        <w:pStyle w:val="FootnoteSeparator"/>
      </w:pPr>
    </w:p>
    <w:p w14:paraId="64DE092F" w14:textId="77777777" w:rsidR="00FA6ED1" w:rsidRDefault="00FA6ED1"/>
  </w:footnote>
  <w:footnote w:type="continuationSeparator" w:id="0">
    <w:p w14:paraId="3F7776ED" w14:textId="77777777" w:rsidR="00FA6ED1" w:rsidRPr="00CA30B7" w:rsidRDefault="00FA6ED1" w:rsidP="006D5A90">
      <w:pPr>
        <w:rPr>
          <w:lang w:val="en-US"/>
        </w:rPr>
      </w:pPr>
      <w:r w:rsidRPr="00CA30B7">
        <w:rPr>
          <w:lang w:val="en-US"/>
        </w:rPr>
        <w:t>_______</w:t>
      </w:r>
    </w:p>
    <w:p w14:paraId="651A2861" w14:textId="77777777" w:rsidR="00FA6ED1" w:rsidRDefault="00FA6ED1"/>
  </w:footnote>
  <w:footnote w:type="continuationNotice" w:id="1">
    <w:p w14:paraId="0FF3D6DA" w14:textId="77777777" w:rsidR="00FA6ED1" w:rsidRDefault="00FA6ED1" w:rsidP="006D5A90"/>
    <w:p w14:paraId="1886225E" w14:textId="77777777" w:rsidR="00FA6ED1" w:rsidRDefault="00FA6ED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1584"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6E7318D" id="Hdr_Element6" o:spid="_x0000_s1026" alt="&quot;&quot;" style="position:absolute;margin-left:512.5pt;margin-top:0;width:83.05pt;height:35.15pt;z-index:25164185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056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ACE9F9C" id="Hdr_Element1" o:spid="_x0000_s1026" alt="&quot;&quot;" style="position:absolute;margin-left:0;margin-top:0;width:595.3pt;height:35.15pt;z-index:251635712;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2608"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3C80531" id="Hdr_Element4" o:spid="_x0000_s1026" alt="&quot;&quot;" style="position:absolute;margin-left:363.9pt;margin-top:0;width:115.65pt;height:35.15pt;z-index:25164800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3632"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15C6D33" id="Hdr_Element5" o:spid="_x0000_s1026" alt="&quot;&quot;" style="position:absolute;margin-left:463.3pt;margin-top:0;width:66.05pt;height:35.15pt;z-index:2516541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5680"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DF3E4B9" id="Hdr_Element2" o:spid="_x0000_s1026" alt="&quot;&quot;" style="position:absolute;margin-left:297.65pt;margin-top:0;width:82.75pt;height:35.15pt;z-index:25166028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752"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4D0C4D2" id="Hdr_Element3" o:spid="_x0000_s1026" alt="&quot;&quot;" style="position:absolute;margin-left:363.8pt;margin-top:0;width:33.15pt;height:35.15pt;z-index:2516664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879719" w14:textId="77777777" w:rsidR="00D41B0A" w:rsidRDefault="00D41B0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87441E" w14:textId="77777777" w:rsidR="00D41B0A" w:rsidRDefault="00D41B0A">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6704"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F8E6FFF" id="Hdr_Element6" o:spid="_x0000_s1026" alt="&quot;&quot;" style="position:absolute;margin-left:512.5pt;margin-top:0;width:83.05pt;height:35.15pt;z-index:25166336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4656"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14D58E4" id="Hdr_Element1" o:spid="_x0000_s1026" alt="&quot;&quot;" style="position:absolute;margin-left:0;margin-top:0;width:595.3pt;height:35.15pt;z-index:251658239;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7728"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004B3F5" id="Hdr_Element4" o:spid="_x0000_s1026" alt="&quot;&quot;" style="position:absolute;margin-left:363.9pt;margin-top:0;width:115.65pt;height:35.15pt;z-index:25166540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9776"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BAFFDE8" id="Hdr_Element5" o:spid="_x0000_s1026" alt="&quot;&quot;" style="position:absolute;margin-left:463.3pt;margin-top:0;width:66.05pt;height:35.15pt;z-index:2516664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6080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55EC8C1" id="Hdr_Element2" o:spid="_x0000_s1026" alt="&quot;&quot;" style="position:absolute;margin-left:297.65pt;margin-top:0;width:82.75pt;height:35.15pt;z-index:25166745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61824"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F3FC6E1" id="Hdr_Element3" o:spid="_x0000_s1026" alt="&quot;&quot;" style="position:absolute;margin-left:363.8pt;margin-top:0;width:33.15pt;height:35.15pt;z-index:25166848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3"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6"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7"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8"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9"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0"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1"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2"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3"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4" w15:restartNumberingAfterBreak="0">
    <w:nsid w:val="361A4DD3"/>
    <w:multiLevelType w:val="hybridMultilevel"/>
    <w:tmpl w:val="B0F663A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6"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8"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9"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0"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2"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4"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5"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6"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7"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28"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29"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0"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1"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2"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3"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4"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5" w15:restartNumberingAfterBreak="0">
    <w:nsid w:val="61BC2E44"/>
    <w:multiLevelType w:val="hybridMultilevel"/>
    <w:tmpl w:val="2578B18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7"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38"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9"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0"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1"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2"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3"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8"/>
  </w:num>
  <w:num w:numId="2" w16cid:durableId="170411264">
    <w:abstractNumId w:val="34"/>
  </w:num>
  <w:num w:numId="3" w16cid:durableId="985085104">
    <w:abstractNumId w:val="7"/>
  </w:num>
  <w:num w:numId="4" w16cid:durableId="1872112631">
    <w:abstractNumId w:val="9"/>
  </w:num>
  <w:num w:numId="5" w16cid:durableId="336812815">
    <w:abstractNumId w:val="21"/>
  </w:num>
  <w:num w:numId="6" w16cid:durableId="155153463">
    <w:abstractNumId w:val="0"/>
  </w:num>
  <w:num w:numId="7" w16cid:durableId="1428236886">
    <w:abstractNumId w:val="24"/>
  </w:num>
  <w:num w:numId="8" w16cid:durableId="103154041">
    <w:abstractNumId w:val="26"/>
  </w:num>
  <w:num w:numId="9" w16cid:durableId="1308436166">
    <w:abstractNumId w:val="23"/>
  </w:num>
  <w:num w:numId="10" w16cid:durableId="1335643199">
    <w:abstractNumId w:val="32"/>
  </w:num>
  <w:num w:numId="11" w16cid:durableId="1160577431">
    <w:abstractNumId w:val="25"/>
  </w:num>
  <w:num w:numId="12" w16cid:durableId="1673139647">
    <w:abstractNumId w:val="13"/>
  </w:num>
  <w:num w:numId="13" w16cid:durableId="1742215375">
    <w:abstractNumId w:val="42"/>
  </w:num>
  <w:num w:numId="14" w16cid:durableId="664823544">
    <w:abstractNumId w:val="39"/>
  </w:num>
  <w:num w:numId="15" w16cid:durableId="979774751">
    <w:abstractNumId w:val="10"/>
  </w:num>
  <w:num w:numId="16" w16cid:durableId="322781625">
    <w:abstractNumId w:val="22"/>
  </w:num>
  <w:num w:numId="17" w16cid:durableId="597325115">
    <w:abstractNumId w:val="14"/>
  </w:num>
  <w:num w:numId="18" w16cid:durableId="1596355186">
    <w:abstractNumId w:val="35"/>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720"/>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ADA"/>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E95"/>
    <w:rsid w:val="000F5FFD"/>
    <w:rsid w:val="000F6093"/>
    <w:rsid w:val="000F661E"/>
    <w:rsid w:val="000F66F3"/>
    <w:rsid w:val="000F696C"/>
    <w:rsid w:val="000F72AB"/>
    <w:rsid w:val="000F7466"/>
    <w:rsid w:val="000F7BB5"/>
    <w:rsid w:val="000F7C2D"/>
    <w:rsid w:val="0010018C"/>
    <w:rsid w:val="00100786"/>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4CFE"/>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56"/>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5F0"/>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6F4"/>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49C"/>
    <w:rsid w:val="00240884"/>
    <w:rsid w:val="002408CA"/>
    <w:rsid w:val="0024111D"/>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6D2D"/>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38C"/>
    <w:rsid w:val="00291AB8"/>
    <w:rsid w:val="00291CB7"/>
    <w:rsid w:val="00292442"/>
    <w:rsid w:val="00292951"/>
    <w:rsid w:val="00293120"/>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0A"/>
    <w:rsid w:val="002A012A"/>
    <w:rsid w:val="002A0A44"/>
    <w:rsid w:val="002A1002"/>
    <w:rsid w:val="002A11B8"/>
    <w:rsid w:val="002A11BC"/>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6F6F"/>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AE"/>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4F15"/>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2C1"/>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91"/>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6A8"/>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55B7"/>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896"/>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04"/>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4B1"/>
    <w:rsid w:val="005A758E"/>
    <w:rsid w:val="005A7A95"/>
    <w:rsid w:val="005B0545"/>
    <w:rsid w:val="005B12FA"/>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3C3"/>
    <w:rsid w:val="005C7C99"/>
    <w:rsid w:val="005D010C"/>
    <w:rsid w:val="005D0130"/>
    <w:rsid w:val="005D0BE9"/>
    <w:rsid w:val="005D0C4E"/>
    <w:rsid w:val="005D0ED7"/>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620"/>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312"/>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8E8"/>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5C99"/>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7FC"/>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45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56FD"/>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41DE"/>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145B"/>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18C"/>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87D8E"/>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191"/>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272"/>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AD1"/>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3D3"/>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0ED2"/>
    <w:rsid w:val="00C81261"/>
    <w:rsid w:val="00C8159E"/>
    <w:rsid w:val="00C817AF"/>
    <w:rsid w:val="00C829D9"/>
    <w:rsid w:val="00C82BE1"/>
    <w:rsid w:val="00C82D8F"/>
    <w:rsid w:val="00C82FED"/>
    <w:rsid w:val="00C833AA"/>
    <w:rsid w:val="00C836BA"/>
    <w:rsid w:val="00C8397E"/>
    <w:rsid w:val="00C83B28"/>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4BC"/>
    <w:rsid w:val="00CC4726"/>
    <w:rsid w:val="00CC4B9E"/>
    <w:rsid w:val="00CC545D"/>
    <w:rsid w:val="00CC5633"/>
    <w:rsid w:val="00CC57C6"/>
    <w:rsid w:val="00CC5FA4"/>
    <w:rsid w:val="00CC6734"/>
    <w:rsid w:val="00CC68EE"/>
    <w:rsid w:val="00CC6A6C"/>
    <w:rsid w:val="00CC70A2"/>
    <w:rsid w:val="00CC71AB"/>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43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4711"/>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1B0A"/>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09E7"/>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311"/>
    <w:rsid w:val="00E66962"/>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A1F"/>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303"/>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1D8A"/>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1D60"/>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4E68"/>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1533"/>
    <w:rsid w:val="00F9224D"/>
    <w:rsid w:val="00F92490"/>
    <w:rsid w:val="00F929BC"/>
    <w:rsid w:val="00F92F98"/>
    <w:rsid w:val="00F930A2"/>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6ED1"/>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361C"/>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59"/>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99"/>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TPLIintrotext">
    <w:name w:val="DTPLI intro text"/>
    <w:basedOn w:val="Normal"/>
    <w:next w:val="DTPLIbodycopy"/>
    <w:qFormat/>
    <w:rsid w:val="00D14711"/>
    <w:pPr>
      <w:spacing w:before="240" w:after="240" w:line="240" w:lineRule="auto"/>
      <w:ind w:right="-2"/>
    </w:pPr>
    <w:rPr>
      <w:rFonts w:ascii="Tahoma" w:hAnsi="Tahoma" w:cs="Arial"/>
      <w:b/>
      <w:color w:val="797166"/>
      <w:sz w:val="24"/>
    </w:rPr>
  </w:style>
  <w:style w:type="paragraph" w:customStyle="1" w:styleId="DTPLIbodycopy">
    <w:name w:val="DTPLI body copy"/>
    <w:basedOn w:val="Normal"/>
    <w:qFormat/>
    <w:rsid w:val="00D14711"/>
    <w:pPr>
      <w:spacing w:before="0" w:line="240" w:lineRule="auto"/>
      <w:ind w:right="-2"/>
    </w:pPr>
    <w:rPr>
      <w:rFonts w:ascii="Tahoma" w:hAnsi="Tahoma" w:cs="Arial"/>
      <w:sz w:val="18"/>
    </w:rPr>
  </w:style>
  <w:style w:type="paragraph" w:customStyle="1" w:styleId="DTPLIheadinggreen">
    <w:name w:val="DTPLI heading green"/>
    <w:basedOn w:val="Normal"/>
    <w:next w:val="DTPLIintrotext"/>
    <w:qFormat/>
    <w:rsid w:val="00D14711"/>
    <w:pPr>
      <w:keepNext/>
      <w:spacing w:before="480" w:line="240" w:lineRule="auto"/>
      <w:ind w:right="-2"/>
    </w:pPr>
    <w:rPr>
      <w:rFonts w:ascii="Tahoma" w:hAnsi="Tahoma" w:cs="Arial"/>
      <w:color w:val="57A84C"/>
      <w:sz w:val="30"/>
    </w:rPr>
  </w:style>
  <w:style w:type="paragraph" w:customStyle="1" w:styleId="DTPLIheadingtopcolumngreen">
    <w:name w:val="DTPLI heading top column green"/>
    <w:basedOn w:val="Normal"/>
    <w:qFormat/>
    <w:rsid w:val="00D14711"/>
    <w:pPr>
      <w:keepNext/>
      <w:spacing w:before="0" w:line="240" w:lineRule="auto"/>
    </w:pPr>
    <w:rPr>
      <w:rFonts w:ascii="Verdana" w:hAnsi="Verdana"/>
      <w:color w:val="57A84C"/>
      <w:sz w:val="3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39" Type="http://schemas.openxmlformats.org/officeDocument/2006/relationships/glossaryDocument" Target="glossary/document.xml"/><Relationship Id="rId21" Type="http://schemas.openxmlformats.org/officeDocument/2006/relationships/image" Target="media/image8.png"/><Relationship Id="rId34" Type="http://schemas.openxmlformats.org/officeDocument/2006/relationships/hyperlink" Target="https://careers.vic.gov.au/victorian-public-sector/public-sector-values-integrity"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http://www.deeca.vic.gov.au" TargetMode="Externa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footer" Target="footer3.xml"/><Relationship Id="rId37" Type="http://schemas.openxmlformats.org/officeDocument/2006/relationships/header" Target="header4.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header" Target="header2.xml"/><Relationship Id="rId36" Type="http://schemas.openxmlformats.org/officeDocument/2006/relationships/hyperlink" Target="mailto:customer.service@deeca.vic.gov.au" TargetMode="Externa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2.xml"/><Relationship Id="rId35" Type="http://schemas.openxmlformats.org/officeDocument/2006/relationships/hyperlink" Target="mailto:aboriginal.employment@deeca.vic.gov.au" TargetMode="Externa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106BCF"/>
    <w:rsid w:val="001805F0"/>
    <w:rsid w:val="00256D2D"/>
    <w:rsid w:val="002E62F9"/>
    <w:rsid w:val="004A72B3"/>
    <w:rsid w:val="00805FDB"/>
    <w:rsid w:val="00871450"/>
    <w:rsid w:val="008A56FD"/>
    <w:rsid w:val="00A65472"/>
    <w:rsid w:val="00D83E5E"/>
    <w:rsid w:val="00E66962"/>
    <w:rsid w:val="00EE0051"/>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haredContentType xmlns="Microsoft.SharePoint.Taxonomy.ContentTypeSync" SourceId="797aeec6-0273-40f2-ab3e-beee73212332" ContentTypeId="0x0101" PreviousValue="true"/>
</file>

<file path=customXml/item3.xml><?xml version="1.0" encoding="utf-8"?>
<?mso-contentType ?>
<spe:Receivers xmlns:spe="http://schemas.microsoft.com/sharepoint/event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ct:contentTypeSchema xmlns:ct="http://schemas.microsoft.com/office/2006/metadata/contentType" xmlns:ma="http://schemas.microsoft.com/office/2006/metadata/properties/metaAttributes" ct:_="" ma:_="" ma:contentTypeName="Template" ma:contentTypeID="0x0101004A14958F60291A4198FFBC354394E03D0300B0DB5EAF7E13BA4C877B865C5EA5ACD8" ma:contentTypeVersion="25" ma:contentTypeDescription="" ma:contentTypeScope="" ma:versionID="1713a043aee4c7bfd83c7b5c180f7c0d">
  <xsd:schema xmlns:xsd="http://www.w3.org/2001/XMLSchema" xmlns:xs="http://www.w3.org/2001/XMLSchema" xmlns:p="http://schemas.microsoft.com/office/2006/metadata/properties" xmlns:ns2="59d12b91-b74f-4b49-b03f-48db312c8174" xmlns:ns3="9fd47c19-1c4a-4d7d-b342-c10cef269344" xmlns:ns4="5f4f3df2-3c6c-4b20-bbe6-23860e366fa2" xmlns:ns5="http://schemas.microsoft.com/sharepoint/v4" targetNamespace="http://schemas.microsoft.com/office/2006/metadata/properties" ma:root="true" ma:fieldsID="4781b4a573c16acb833b87a01a0a67ab" ns2:_="" ns3:_="" ns4:_="" ns5:_="">
    <xsd:import namespace="59d12b91-b74f-4b49-b03f-48db312c8174"/>
    <xsd:import namespace="9fd47c19-1c4a-4d7d-b342-c10cef269344"/>
    <xsd:import namespace="5f4f3df2-3c6c-4b20-bbe6-23860e366fa2"/>
    <xsd:import namespace="http://schemas.microsoft.com/sharepoint/v4"/>
    <xsd:element name="properties">
      <xsd:complexType>
        <xsd:sequence>
          <xsd:element name="documentManagement">
            <xsd:complexType>
              <xsd:all>
                <xsd:element ref="ns2:Description"/>
                <xsd:element ref="ns2:Category" minOccurs="0"/>
                <xsd:element ref="ns2:f4846465a873416ea15d13b313100837" minOccurs="0"/>
                <xsd:element ref="ns3:TaxCatchAll" minOccurs="0"/>
                <xsd:element ref="ns3:TaxCatchAllLabel" minOccurs="0"/>
                <xsd:element ref="ns2:kd07e229dd824ba4b268be29dcd5f53f" minOccurs="0"/>
                <xsd:element ref="ns2:AdaLastReviewedDate" minOccurs="0"/>
                <xsd:element ref="ns2:AdaPostcode" minOccurs="0"/>
                <xsd:element ref="ns2:g480147d4c4f4d95bd6fd5538b67e268" minOccurs="0"/>
                <xsd:element ref="ns4:MediaServiceMetadata" minOccurs="0"/>
                <xsd:element ref="ns4:MediaServiceFastMetadata" minOccurs="0"/>
                <xsd:element ref="ns2:SharedWithUsers" minOccurs="0"/>
                <xsd:element ref="ns2:SharedWithDetails" minOccurs="0"/>
                <xsd:element ref="ns4:MediaServiceEventHashCode" minOccurs="0"/>
                <xsd:element ref="ns4:MediaServiceGenerationTime" minOccurs="0"/>
                <xsd:element ref="ns5:IconOverlay"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d12b91-b74f-4b49-b03f-48db312c8174" elementFormDefault="qualified">
    <xsd:import namespace="http://schemas.microsoft.com/office/2006/documentManagement/types"/>
    <xsd:import namespace="http://schemas.microsoft.com/office/infopath/2007/PartnerControls"/>
    <xsd:element name="Description" ma:index="8" ma:displayName="Description" ma:description="" ma:internalName="AdaDescription" ma:readOnly="false">
      <xsd:simpleType>
        <xsd:restriction base="dms:Note">
          <xsd:maxLength value="255"/>
        </xsd:restriction>
      </xsd:simpleType>
    </xsd:element>
    <xsd:element name="Category" ma:index="9" nillable="true" ma:displayName="Category" ma:internalName="AdaCategory">
      <xsd:complexType>
        <xsd:complexContent>
          <xsd:extension base="dms:MultiChoice">
            <xsd:sequence>
              <xsd:element name="Value" maxOccurs="unbounded" minOccurs="0" nillable="true">
                <xsd:simpleType>
                  <xsd:restriction base="dms:Choice">
                    <xsd:enumeration value="Finance"/>
                    <xsd:enumeration value="Legal"/>
                    <xsd:enumeration value="Procurement"/>
                    <xsd:enumeration value="Workplace"/>
                    <xsd:enumeration value="About Ask Ada"/>
                    <xsd:enumeration value="Advertising, publishing and printing"/>
                    <xsd:enumeration value="Brands and templates"/>
                    <xsd:enumeration value="Business planning and reporting"/>
                    <xsd:enumeration value="Compliance"/>
                    <xsd:enumeration value="Cyber and information security"/>
                    <xsd:enumeration value="Digital services"/>
                    <xsd:enumeration value="Get ICT help"/>
                    <xsd:enumeration value="Health and safety"/>
                    <xsd:enumeration value="Human resources support"/>
                    <xsd:enumeration value="ICT equipment"/>
                    <xsd:enumeration value="ICT governance and projects"/>
                    <xsd:enumeration value="Internal communication"/>
                    <xsd:enumeration value="Learning and development"/>
                    <xsd:enumeration value="Leave"/>
                    <xsd:enumeration value="Maps and spatial data"/>
                    <xsd:enumeration value="Ministerial and Cabinet"/>
                    <xsd:enumeration value="News and media"/>
                    <xsd:enumeration value="Office 365"/>
                    <xsd:enumeration value="Recruitment"/>
                    <xsd:enumeration value="Wellbeing"/>
                    <xsd:enumeration value="Governance"/>
                    <xsd:enumeration value="Communications"/>
                    <xsd:enumeration value="Legislation"/>
                  </xsd:restriction>
                </xsd:simpleType>
              </xsd:element>
            </xsd:sequence>
          </xsd:extension>
        </xsd:complexContent>
      </xsd:complexType>
    </xsd:element>
    <xsd:element name="f4846465a873416ea15d13b313100837" ma:index="10" nillable="true" ma:taxonomy="true" ma:internalName="f4846465a873416ea15d13b313100837" ma:taxonomyFieldName="AdaOwningGroup" ma:displayName="Owning Group" ma:default="" ma:fieldId="{f4846465-a873-416e-a15d-13b313100837}" ma:taxonomyMulti="true" ma:sspId="797aeec6-0273-40f2-ab3e-beee73212332" ma:termSetId="b84e91f5-9588-4800-b685-65376ab0378c" ma:anchorId="00000000-0000-0000-0000-000000000000" ma:open="false" ma:isKeyword="false">
      <xsd:complexType>
        <xsd:sequence>
          <xsd:element ref="pc:Terms" minOccurs="0" maxOccurs="1"/>
        </xsd:sequence>
      </xsd:complexType>
    </xsd:element>
    <xsd:element name="kd07e229dd824ba4b268be29dcd5f53f" ma:index="14" nillable="true" ma:taxonomy="true" ma:internalName="kd07e229dd824ba4b268be29dcd5f53f" ma:taxonomyFieldName="AdaRegion" ma:displayName="Region" ma:default="" ma:fieldId="{4d07e229-dd82-4ba4-b268-be29dcd5f53f}" ma:taxonomyMulti="true" ma:sspId="797aeec6-0273-40f2-ab3e-beee73212332" ma:termSetId="fda0868d-a459-43cd-b75f-08584d693a0c" ma:anchorId="00000000-0000-0000-0000-000000000000" ma:open="false" ma:isKeyword="false">
      <xsd:complexType>
        <xsd:sequence>
          <xsd:element ref="pc:Terms" minOccurs="0" maxOccurs="1"/>
        </xsd:sequence>
      </xsd:complexType>
    </xsd:element>
    <xsd:element name="AdaLastReviewedDate" ma:index="16" nillable="true" ma:displayName="Last Reviewed Date" ma:format="DateOnly" ma:internalName="AdaLastReviewedDate">
      <xsd:simpleType>
        <xsd:restriction base="dms:DateTime"/>
      </xsd:simpleType>
    </xsd:element>
    <xsd:element name="AdaPostcode" ma:index="17" nillable="true" ma:displayName="Postcode" ma:internalName="AdaPostcode">
      <xsd:simpleType>
        <xsd:restriction base="dms:Text">
          <xsd:maxLength value="255"/>
        </xsd:restriction>
      </xsd:simpleType>
    </xsd:element>
    <xsd:element name="g480147d4c4f4d95bd6fd5538b67e268" ma:index="18" nillable="true" ma:taxonomy="true" ma:internalName="g480147d4c4f4d95bd6fd5538b67e268" ma:taxonomyFieldName="AdaAskAdaKeyword" ma:displayName="Ask Ada keyword" ma:default="" ma:fieldId="{0480147d-4c4f-4d95-bd6f-d5538b67e268}" ma:taxonomyMulti="true" ma:sspId="797aeec6-0273-40f2-ab3e-beee73212332" ma:termSetId="461a47f3-16c4-4c9a-907a-8a7bee37b671" ma:anchorId="00000000-0000-0000-0000-000000000000" ma:open="true" ma:isKeyword="false">
      <xsd:complexType>
        <xsd:sequence>
          <xsd:element ref="pc:Terms" minOccurs="0" maxOccurs="1"/>
        </xsd:sequence>
      </xsd:complexType>
    </xsd:element>
    <xsd:element name="SharedWithUsers" ma:index="22"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11" nillable="true" ma:displayName="Taxonomy Catch All Column" ma:hidden="true" ma:list="{315375bc-53ad-4269-9fc9-7735db0c3ee1}" ma:internalName="TaxCatchAll" ma:showField="CatchAllData" ma:web="59d12b91-b74f-4b49-b03f-48db312c8174">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315375bc-53ad-4269-9fc9-7735db0c3ee1}" ma:internalName="TaxCatchAllLabel" ma:readOnly="true" ma:showField="CatchAllDataLabel" ma:web="59d12b91-b74f-4b49-b03f-48db312c8174">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f4f3df2-3c6c-4b20-bbe6-23860e366fa2" elementFormDefault="qualified">
    <xsd:import namespace="http://schemas.microsoft.com/office/2006/documentManagement/types"/>
    <xsd:import namespace="http://schemas.microsoft.com/office/infopath/2007/PartnerControls"/>
    <xsd:element name="MediaServiceMetadata" ma:index="20" nillable="true" ma:displayName="MediaServiceMetadata" ma:description="" ma:hidden="true" ma:internalName="MediaServiceMetadata" ma:readOnly="true">
      <xsd:simpleType>
        <xsd:restriction base="dms:Note"/>
      </xsd:simpleType>
    </xsd:element>
    <xsd:element name="MediaServiceFastMetadata" ma:index="21" nillable="true" ma:displayName="MediaServiceFastMetadata" ma:description="" ma:hidden="true" ma:internalName="MediaServiceFastMetadata" ma:readOnly="true">
      <xsd:simpleType>
        <xsd:restriction base="dms:Note"/>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AutoKeyPoints" ma:index="27" nillable="true" ma:displayName="MediaServiceAutoKeyPoints" ma:hidden="true" ma:internalName="MediaServiceAutoKeyPoints" ma:readOnly="true">
      <xsd:simpleType>
        <xsd:restriction base="dms:Note"/>
      </xsd:simpleType>
    </xsd:element>
    <xsd:element name="MediaServiceKeyPoints" ma:index="2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6"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180</Value>
      <Value>138</Value>
      <Value>18</Value>
      <Value>164</Value>
      <Value>91</Value>
    </TaxCatchAll>
    <SharedWithUsers xmlns="59d12b91-b74f-4b49-b03f-48db312c8174">
      <UserInfo>
        <DisplayName>Laurie Barker (DEECA)</DisplayName>
        <AccountId>1470</AccountId>
        <AccountType/>
      </UserInfo>
    </SharedWithUsers>
    <AdaLastReviewedDate xmlns="59d12b91-b74f-4b49-b03f-48db312c8174">2023-06-06T14:00:00+00:00</AdaLastReviewedDate>
    <IconOverlay xmlns="http://schemas.microsoft.com/sharepoint/v4" xsi:nil="true"/>
    <Description xmlns="59d12b91-b74f-4b49-b03f-48db312c8174">Position description template</Description>
    <Category xmlns="59d12b91-b74f-4b49-b03f-48db312c8174">
      <Value>Integrity</Value>
      <Value>People</Value>
      <Value>Workplace</Value>
    </Category>
    <kd07e229dd824ba4b268be29dcd5f53f xmlns="59d12b91-b74f-4b49-b03f-48db312c8174">
      <Terms xmlns="http://schemas.microsoft.com/office/infopath/2007/PartnerControls"/>
    </kd07e229dd824ba4b268be29dcd5f53f>
    <g480147d4c4f4d95bd6fd5538b67e268 xmlns="59d12b91-b74f-4b49-b03f-48db312c8174">
      <Terms xmlns="http://schemas.microsoft.com/office/infopath/2007/PartnerControls">
        <TermInfo xmlns="http://schemas.microsoft.com/office/infopath/2007/PartnerControls">
          <TermName xmlns="http://schemas.microsoft.com/office/infopath/2007/PartnerControls">Recruiting someone to your team</TermName>
          <TermId xmlns="http://schemas.microsoft.com/office/infopath/2007/PartnerControls">f7744592-b315-4d8e-a76c-334f2b802bf1</TermId>
        </TermInfo>
        <TermInfo xmlns="http://schemas.microsoft.com/office/infopath/2007/PartnerControls">
          <TermName xmlns="http://schemas.microsoft.com/office/infopath/2007/PartnerControls">Grade review</TermName>
          <TermId xmlns="http://schemas.microsoft.com/office/infopath/2007/PartnerControls">f7ad65ac-03ab-486a-9d79-d2a18ebc3522</TermId>
        </TermInfo>
        <TermInfo xmlns="http://schemas.microsoft.com/office/infopath/2007/PartnerControls">
          <TermName xmlns="http://schemas.microsoft.com/office/infopath/2007/PartnerControls">Student interns</TermName>
          <TermId xmlns="http://schemas.microsoft.com/office/infopath/2007/PartnerControls">64cffe4a-5ed8-4613-901d-4715e00cad1e</TermId>
        </TermInfo>
        <TermInfo xmlns="http://schemas.microsoft.com/office/infopath/2007/PartnerControls">
          <TermName xmlns="http://schemas.microsoft.com/office/infopath/2007/PartnerControls">Expression of interest to fill a vacancy</TermName>
          <TermId xmlns="http://schemas.microsoft.com/office/infopath/2007/PartnerControls">6d398fea-abd8-4137-b21d-f2907c9c9cc9</TermId>
        </TermInfo>
      </Terms>
    </g480147d4c4f4d95bd6fd5538b67e268>
    <AdaPostcode xmlns="59d12b91-b74f-4b49-b03f-48db312c8174" xsi:nil="true"/>
    <f4846465a873416ea15d13b313100837 xmlns="59d12b91-b74f-4b49-b03f-48db312c8174">
      <Terms xmlns="http://schemas.microsoft.com/office/infopath/2007/PartnerControls">
        <TermInfo xmlns="http://schemas.microsoft.com/office/infopath/2007/PartnerControls">
          <TermName xmlns="http://schemas.microsoft.com/office/infopath/2007/PartnerControls">People and Culture</TermName>
          <TermId xmlns="http://schemas.microsoft.com/office/infopath/2007/PartnerControls">4fe8dd26-179b-41a1-8a74-1f09d81ad67a</TermId>
        </TermInfo>
      </Terms>
    </f4846465a873416ea15d13b313100837>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0396691C-79E3-4DE7-BAD0-6D8E5387EA01}">
  <ds:schemaRefs>
    <ds:schemaRef ds:uri="Microsoft.SharePoint.Taxonomy.ContentTypeSync"/>
  </ds:schemaRefs>
</ds:datastoreItem>
</file>

<file path=customXml/itemProps3.xml><?xml version="1.0" encoding="utf-8"?>
<ds:datastoreItem xmlns:ds="http://schemas.openxmlformats.org/officeDocument/2006/customXml" ds:itemID="{D1AF1446-0FA3-456A-A9AD-CC0CC07C956D}">
  <ds:schemaRefs>
    <ds:schemaRef ds:uri="http://schemas.microsoft.com/sharepoint/events"/>
  </ds:schemaRefs>
</ds:datastoreItem>
</file>

<file path=customXml/itemProps4.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5.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6.xml><?xml version="1.0" encoding="utf-8"?>
<ds:datastoreItem xmlns:ds="http://schemas.openxmlformats.org/officeDocument/2006/customXml" ds:itemID="{540B8FFF-3718-424E-8028-9EF3697361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9d12b91-b74f-4b49-b03f-48db312c8174"/>
    <ds:schemaRef ds:uri="9fd47c19-1c4a-4d7d-b342-c10cef269344"/>
    <ds:schemaRef ds:uri="5f4f3df2-3c6c-4b20-bbe6-23860e366fa2"/>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59d12b91-b74f-4b49-b03f-48db312c8174"/>
    <ds:schemaRef ds:uri="http://schemas.microsoft.com/sharepoint/v4"/>
  </ds:schemaRefs>
</ds:datastoreItem>
</file>

<file path=docProps/app.xml><?xml version="1.0" encoding="utf-8"?>
<Properties xmlns="http://schemas.openxmlformats.org/officeDocument/2006/extended-properties" xmlns:vt="http://schemas.openxmlformats.org/officeDocument/2006/docPropsVTypes">
  <Template>Normal.dotm</Template>
  <TotalTime>20</TotalTime>
  <Pages>4</Pages>
  <Words>1760</Words>
  <Characters>10032</Characters>
  <Application>Microsoft Office Word</Application>
  <DocSecurity>0</DocSecurity>
  <Lines>83</Lines>
  <Paragraphs>23</Paragraphs>
  <ScaleCrop>false</ScaleCrop>
  <HeadingPairs>
    <vt:vector size="2" baseType="variant">
      <vt:variant>
        <vt:lpstr>Title</vt:lpstr>
      </vt:variant>
      <vt:variant>
        <vt:i4>1</vt:i4>
      </vt:variant>
    </vt:vector>
  </HeadingPairs>
  <TitlesOfParts>
    <vt:vector size="1" baseType="lpstr">
      <vt:lpstr>Position description template</vt:lpstr>
    </vt:vector>
  </TitlesOfParts>
  <Company/>
  <LinksUpToDate>false</LinksUpToDate>
  <CharactersWithSpaces>11769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Aida Kapetanovic (DEECA)</cp:lastModifiedBy>
  <cp:revision>28</cp:revision>
  <cp:lastPrinted>2022-06-17T02:14:00Z</cp:lastPrinted>
  <dcterms:created xsi:type="dcterms:W3CDTF">2023-06-15T23:21:00Z</dcterms:created>
  <dcterms:modified xsi:type="dcterms:W3CDTF">2026-06-30T05:17:00Z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0x0101004A14958F60291A4198FFBC354394E03D0300B0DB5EAF7E13BA4C877B865C5EA5ACD8</vt:lpwstr>
  </property>
  <property fmtid="{D5CDD505-2E9C-101B-9397-08002B2CF9AE}" pid="5" name="MediaServiceImageTags">
    <vt:lpwstr/>
  </property>
  <property fmtid="{D5CDD505-2E9C-101B-9397-08002B2CF9AE}" pid="6" name="_dlc_DocIdItemGuid">
    <vt:lpwstr>46622043-69d7-4d8f-91a0-0c3eb6190049</vt:lpwstr>
  </property>
  <property fmtid="{D5CDD505-2E9C-101B-9397-08002B2CF9AE}" pid="7" name="Dissemination Limiting Marker">
    <vt:lpwstr>2;#FOUO|955eb6fc-b35a-4808-8aa5-31e514fa3f26</vt:lpwstr>
  </property>
  <property fmtid="{D5CDD505-2E9C-101B-9397-08002B2CF9AE}" pid="8" name="Security Classification">
    <vt:lpwstr>3;#Unclassified|7fa379f4-4aba-4692-ab80-7d39d3a23cf4</vt:lpwstr>
  </property>
  <property fmtid="{D5CDD505-2E9C-101B-9397-08002B2CF9AE}" pid="9" name="g91c59fb10974fa1a03160ad8386f0f4">
    <vt:lpwstr/>
  </property>
  <property fmtid="{D5CDD505-2E9C-101B-9397-08002B2CF9AE}" pid="10" name="Records Class Team Admin">
    <vt:lpwstr/>
  </property>
  <property fmtid="{D5CDD505-2E9C-101B-9397-08002B2CF9AE}" pid="11" name="Department Document Type">
    <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6" name="Sub-Section">
    <vt:lpwstr/>
  </property>
  <property fmtid="{D5CDD505-2E9C-101B-9397-08002B2CF9AE}" pid="17" name="Agency">
    <vt:lpwstr>1;#Department of Environment, Land, Water and Planning|607a3f87-1228-4cd9-82a5-076aa8776274</vt:lpwstr>
  </property>
  <property fmtid="{D5CDD505-2E9C-101B-9397-08002B2CF9AE}" pid="18" name="Branch">
    <vt:lpwstr>6;#All|8270565e-a836-42c0-aa61-1ac7b0ff14aa</vt:lpwstr>
  </property>
  <property fmtid="{D5CDD505-2E9C-101B-9397-08002B2CF9AE}" pid="19" name="o85941e134754762b9719660a258a6e6">
    <vt:lpwstr/>
  </property>
  <property fmtid="{D5CDD505-2E9C-101B-9397-08002B2CF9AE}" pid="20" name="xTOCTable">
    <vt:lpwstr>H</vt:lpwstr>
  </property>
  <property fmtid="{D5CDD505-2E9C-101B-9397-08002B2CF9AE}" pid="21" name="xHeadingsNumbered">
    <vt:lpwstr>0</vt:lpwstr>
  </property>
  <property fmtid="{D5CDD505-2E9C-101B-9397-08002B2CF9AE}" pid="22" name="Copyright Licence Name">
    <vt:lpwstr/>
  </property>
  <property fmtid="{D5CDD505-2E9C-101B-9397-08002B2CF9AE}" pid="23" name="Resource type">
    <vt:lpwstr/>
  </property>
  <property fmtid="{D5CDD505-2E9C-101B-9397-08002B2CF9AE}" pid="24" name="xSubtitle">
    <vt:lpwstr>Subtitle</vt:lpwstr>
  </property>
  <property fmtid="{D5CDD505-2E9C-101B-9397-08002B2CF9AE}" pid="25" name="xCR">
    <vt:lpwstr>Heading</vt:lpwstr>
  </property>
  <property fmtid="{D5CDD505-2E9C-101B-9397-08002B2CF9AE}" pid="26" name="xDoctype">
    <vt:lpwstr/>
  </property>
  <property fmtid="{D5CDD505-2E9C-101B-9397-08002B2CF9AE}" pid="27" name="df723ab3fe1c4eb7a0b151674e7ac40d">
    <vt:lpwstr/>
  </property>
  <property fmtid="{D5CDD505-2E9C-101B-9397-08002B2CF9AE}" pid="28" name="Division">
    <vt:lpwstr>5;#People and Culture|c4e519e5-2a1a-4634-bbb0-9eb965f1a8c4</vt:lpwstr>
  </property>
  <property fmtid="{D5CDD505-2E9C-101B-9397-08002B2CF9AE}" pid="29" name="xTOCApp">
    <vt:lpwstr>H</vt:lpwstr>
  </property>
  <property fmtid="{D5CDD505-2E9C-101B-9397-08002B2CF9AE}" pid="30" name="xDate">
    <vt:lpwstr/>
  </property>
  <property fmtid="{D5CDD505-2E9C-101B-9397-08002B2CF9AE}" pid="31" name="xTOCH2">
    <vt:lpwstr>Y</vt:lpwstr>
  </property>
  <property fmtid="{D5CDD505-2E9C-101B-9397-08002B2CF9AE}" pid="32" name="AuthorIds_UIVersion_9216">
    <vt:lpwstr>1110</vt:lpwstr>
  </property>
  <property fmtid="{D5CDD505-2E9C-101B-9397-08002B2CF9AE}" pid="33" name="ld508a88e6264ce89693af80a72862cb">
    <vt:lpwstr/>
  </property>
  <property fmtid="{D5CDD505-2E9C-101B-9397-08002B2CF9AE}" pid="34" name="Category">
    <vt:lpwstr/>
  </property>
  <property fmtid="{D5CDD505-2E9C-101B-9397-08002B2CF9AE}" pid="35" name="AdaOwningGroup">
    <vt:lpwstr>18;#People and Culture|4fe8dd26-179b-41a1-8a74-1f09d81ad67a</vt:lpwstr>
  </property>
  <property fmtid="{D5CDD505-2E9C-101B-9397-08002B2CF9AE}" pid="36" name="xTitle">
    <vt:lpwstr>Title</vt:lpwstr>
  </property>
  <property fmtid="{D5CDD505-2E9C-101B-9397-08002B2CF9AE}" pid="37" name="xTOCFigure">
    <vt:lpwstr>H</vt:lpwstr>
  </property>
  <property fmtid="{D5CDD505-2E9C-101B-9397-08002B2CF9AE}" pid="38" name="xTOCH3">
    <vt:lpwstr>Y</vt:lpwstr>
  </property>
  <property fmtid="{D5CDD505-2E9C-101B-9397-08002B2CF9AE}" pid="39" name="xStatus">
    <vt:lpwstr/>
  </property>
  <property fmtid="{D5CDD505-2E9C-101B-9397-08002B2CF9AE}" pid="40" name="Reference Type">
    <vt:lpwstr/>
  </property>
  <property fmtid="{D5CDD505-2E9C-101B-9397-08002B2CF9AE}" pid="41" name="Copyright License Type">
    <vt:lpwstr/>
  </property>
  <property fmtid="{D5CDD505-2E9C-101B-9397-08002B2CF9AE}" pid="42" name="xAppendixName">
    <vt:lpwstr>Appendix</vt:lpwstr>
  </property>
  <property fmtid="{D5CDD505-2E9C-101B-9397-08002B2CF9AE}" pid="43" name="Capability">
    <vt:lpwstr/>
  </property>
  <property fmtid="{D5CDD505-2E9C-101B-9397-08002B2CF9AE}" pid="44" name="xTOCH4">
    <vt:lpwstr>N</vt:lpwstr>
  </property>
  <property fmtid="{D5CDD505-2E9C-101B-9397-08002B2CF9AE}" pid="45" name="Group1">
    <vt:lpwstr>4;#Corporate Services|583021de-5b88-4fc0-9d26-f0e13a42b826</vt:lpwstr>
  </property>
  <property fmtid="{D5CDD505-2E9C-101B-9397-08002B2CF9AE}" pid="46" name="Section">
    <vt:lpwstr>7;#All|8270565e-a836-42c0-aa61-1ac7b0ff14aa</vt:lpwstr>
  </property>
  <property fmtid="{D5CDD505-2E9C-101B-9397-08002B2CF9AE}" pid="47" name="MSIP_Label_4257e2ab-f512-40e2-9c9a-c64247360765_Enabled">
    <vt:lpwstr>true</vt:lpwstr>
  </property>
  <property fmtid="{D5CDD505-2E9C-101B-9397-08002B2CF9AE}" pid="48" name="MSIP_Label_4257e2ab-f512-40e2-9c9a-c64247360765_SetDate">
    <vt:lpwstr>2023-06-15T23:21:45Z</vt:lpwstr>
  </property>
  <property fmtid="{D5CDD505-2E9C-101B-9397-08002B2CF9AE}" pid="49" name="MSIP_Label_4257e2ab-f512-40e2-9c9a-c64247360765_Method">
    <vt:lpwstr>Privileged</vt:lpwstr>
  </property>
  <property fmtid="{D5CDD505-2E9C-101B-9397-08002B2CF9AE}" pid="50" name="MSIP_Label_4257e2ab-f512-40e2-9c9a-c64247360765_Name">
    <vt:lpwstr>OFFICIAL</vt:lpwstr>
  </property>
  <property fmtid="{D5CDD505-2E9C-101B-9397-08002B2CF9AE}" pid="51" name="MSIP_Label_4257e2ab-f512-40e2-9c9a-c64247360765_SiteId">
    <vt:lpwstr>e8bdd6f7-fc18-4e48-a554-7f547927223b</vt:lpwstr>
  </property>
  <property fmtid="{D5CDD505-2E9C-101B-9397-08002B2CF9AE}" pid="52" name="MSIP_Label_4257e2ab-f512-40e2-9c9a-c64247360765_ActionId">
    <vt:lpwstr>4f369e3a-ad7b-4606-9a28-57c3c7ef6e15</vt:lpwstr>
  </property>
  <property fmtid="{D5CDD505-2E9C-101B-9397-08002B2CF9AE}" pid="53" name="MSIP_Label_4257e2ab-f512-40e2-9c9a-c64247360765_ContentBits">
    <vt:lpwstr>2</vt:lpwstr>
  </property>
</Properties>
</file>