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2401EBFD" w:rsidR="00254F12" w:rsidRPr="00862057" w:rsidRDefault="001B6B37"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63135B">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20352"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87936" behindDoc="0" locked="1" layoutInCell="1" allowOverlap="1" wp14:anchorId="537CDFA3" wp14:editId="5BB51792">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26496"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398B662" id="Navy" o:spid="_x0000_s1026" alt="&quot;&quot;" style="position:absolute;margin-left:0;margin-top:0;width:538.3pt;height:175.45pt;z-index:-2516899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75648" behindDoc="0" locked="1" layoutInCell="1" allowOverlap="1" wp14:anchorId="14560734" wp14:editId="65A08FAF">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81792" behindDoc="0" locked="1" layoutInCell="1" allowOverlap="1" wp14:anchorId="3252D1AA" wp14:editId="2B909B3F">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94080" behindDoc="0" locked="1" layoutInCell="1" allowOverlap="1" wp14:anchorId="3B6DA505" wp14:editId="515E5931">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700224"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69504" behindDoc="0" locked="1" layoutInCell="1" allowOverlap="1" wp14:anchorId="047BCDF9" wp14:editId="31F2F99A">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63360"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44928"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FC5A87F" id="RibbonElement2" o:spid="_x0000_s1026" alt="&quot;&quot;" style="position:absolute;margin-left:413.8pt;margin-top:105.25pt;width:98.95pt;height:70.3pt;z-index:25164492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1072"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E341738" id="RibbonElement3" o:spid="_x0000_s1026" alt="&quot;&quot;" style="position:absolute;margin-left:380.55pt;margin-top:140.05pt;width:82.5pt;height:35.45pt;z-index:25165107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721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F4D65E7" id="RibbonElement4Grp" o:spid="_x0000_s1026" alt="&quot;&quot;" style="position:absolute;margin-left:446.25pt;margin-top:105.25pt;width:83.05pt;height:70.3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38784"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EEFCF5F" id="RibbonElement1" o:spid="_x0000_s1026" alt="&quot;&quot;" style="position:absolute;margin-left:463.65pt;margin-top:0;width:132.1pt;height:140.3pt;z-index:2516387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32640"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32640;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0235783D" w:rsidR="00495B3B" w:rsidRPr="00495B3B" w:rsidRDefault="00E420AC" w:rsidP="00495B3B">
            <w:pPr>
              <w:spacing w:before="0" w:after="0"/>
              <w:ind w:left="57" w:right="-450"/>
              <w:rPr>
                <w:rFonts w:ascii="Arial" w:hAnsi="Arial" w:cs="Arial"/>
                <w:color w:val="363534"/>
                <w:szCs w:val="22"/>
              </w:rPr>
            </w:pPr>
            <w:r>
              <w:rPr>
                <w:rFonts w:ascii="Arial" w:hAnsi="Arial" w:cs="Arial"/>
                <w:color w:val="363534"/>
                <w:szCs w:val="22"/>
              </w:rPr>
              <w:t>Senior Policy Officer</w:t>
            </w:r>
          </w:p>
        </w:tc>
      </w:tr>
      <w:tr w:rsidR="00495B3B" w:rsidRPr="00495B3B" w14:paraId="5F8F815C" w14:textId="77777777" w:rsidTr="00495B3B">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302A57A1" w:rsidR="00495B3B" w:rsidRPr="00495B3B" w:rsidRDefault="003A7FB2" w:rsidP="00495B3B">
            <w:pPr>
              <w:spacing w:before="0" w:after="0"/>
              <w:ind w:left="57" w:right="-450"/>
              <w:rPr>
                <w:rFonts w:ascii="Arial" w:hAnsi="Arial" w:cs="Arial"/>
                <w:color w:val="363534"/>
                <w:szCs w:val="22"/>
              </w:rPr>
            </w:pPr>
            <w:r>
              <w:rPr>
                <w:rFonts w:ascii="Arial" w:hAnsi="Arial" w:cs="Arial"/>
                <w:color w:val="363534"/>
                <w:szCs w:val="22"/>
              </w:rPr>
              <w:t>50968433</w:t>
            </w:r>
          </w:p>
        </w:tc>
      </w:tr>
      <w:tr w:rsidR="00495B3B" w:rsidRPr="00495B3B" w14:paraId="6052E497" w14:textId="77777777" w:rsidTr="00495B3B">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06BBB5DA" w:rsidR="00495B3B" w:rsidRPr="00495B3B" w:rsidRDefault="00E420AC" w:rsidP="00495B3B">
            <w:pPr>
              <w:spacing w:before="0" w:after="0"/>
              <w:ind w:left="57" w:right="-450"/>
              <w:rPr>
                <w:rFonts w:ascii="Arial" w:hAnsi="Arial" w:cs="Arial"/>
                <w:color w:val="363534"/>
                <w:szCs w:val="22"/>
              </w:rPr>
            </w:pPr>
            <w:r>
              <w:rPr>
                <w:rFonts w:ascii="Arial" w:hAnsi="Arial" w:cs="Arial"/>
                <w:color w:val="363534"/>
                <w:szCs w:val="22"/>
              </w:rPr>
              <w:t xml:space="preserve">VPS </w:t>
            </w:r>
            <w:r w:rsidR="0063135B">
              <w:rPr>
                <w:rFonts w:ascii="Arial" w:hAnsi="Arial" w:cs="Arial"/>
                <w:color w:val="363534"/>
                <w:szCs w:val="22"/>
              </w:rPr>
              <w:t xml:space="preserve">Grade </w:t>
            </w:r>
            <w:r>
              <w:rPr>
                <w:rFonts w:ascii="Arial" w:hAnsi="Arial" w:cs="Arial"/>
                <w:color w:val="363534"/>
                <w:szCs w:val="22"/>
              </w:rPr>
              <w:t>5</w:t>
            </w:r>
          </w:p>
        </w:tc>
      </w:tr>
      <w:tr w:rsidR="00495B3B" w:rsidRPr="00495B3B" w14:paraId="513E600D" w14:textId="77777777" w:rsidTr="00495B3B">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58315E84" w:rsidR="00495B3B" w:rsidRPr="00495B3B" w:rsidRDefault="00E420AC" w:rsidP="00495B3B">
            <w:pPr>
              <w:spacing w:before="0" w:after="0"/>
              <w:ind w:left="57" w:right="-450"/>
              <w:rPr>
                <w:rFonts w:ascii="Arial" w:hAnsi="Arial" w:cs="Arial"/>
                <w:color w:val="363534"/>
                <w:szCs w:val="22"/>
              </w:rPr>
            </w:pPr>
            <w:r>
              <w:rPr>
                <w:rFonts w:ascii="Arial" w:hAnsi="Arial" w:cs="Arial"/>
                <w:color w:val="363534"/>
                <w:szCs w:val="22"/>
              </w:rPr>
              <w:t>$</w:t>
            </w:r>
            <w:r w:rsidR="0063135B" w:rsidRPr="0063135B">
              <w:rPr>
                <w:rFonts w:ascii="Arial" w:hAnsi="Arial" w:cs="Arial"/>
                <w:color w:val="363534"/>
                <w:szCs w:val="22"/>
              </w:rPr>
              <w:t xml:space="preserve">116,413 </w:t>
            </w:r>
            <w:r>
              <w:rPr>
                <w:rFonts w:ascii="Arial" w:hAnsi="Arial" w:cs="Arial"/>
                <w:color w:val="363534"/>
                <w:szCs w:val="22"/>
              </w:rPr>
              <w:t>- $</w:t>
            </w:r>
            <w:r w:rsidR="0063135B" w:rsidRPr="0063135B">
              <w:rPr>
                <w:rFonts w:ascii="Arial" w:hAnsi="Arial" w:cs="Arial"/>
                <w:color w:val="363534"/>
                <w:szCs w:val="22"/>
              </w:rPr>
              <w:t>140,849</w:t>
            </w:r>
            <w:r w:rsidR="0063135B">
              <w:rPr>
                <w:rFonts w:ascii="Arial" w:hAnsi="Arial" w:cs="Arial"/>
                <w:color w:val="363534"/>
                <w:szCs w:val="22"/>
              </w:rPr>
              <w:t xml:space="preserve"> plus superannuation </w:t>
            </w:r>
          </w:p>
        </w:tc>
      </w:tr>
      <w:tr w:rsidR="00495B3B" w:rsidRPr="00495B3B" w14:paraId="2A722203" w14:textId="77777777" w:rsidTr="00495B3B">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26B2BA2E" w:rsidR="00495B3B" w:rsidRPr="00495B3B" w:rsidRDefault="00133E06" w:rsidP="00495B3B">
            <w:pPr>
              <w:tabs>
                <w:tab w:val="left" w:pos="3529"/>
              </w:tabs>
              <w:spacing w:before="0" w:after="0"/>
              <w:ind w:left="57" w:right="-450"/>
              <w:rPr>
                <w:rFonts w:ascii="Arial" w:hAnsi="Arial" w:cs="Arial"/>
                <w:color w:val="363534"/>
                <w:szCs w:val="22"/>
              </w:rPr>
            </w:pPr>
            <w:r>
              <w:rPr>
                <w:rFonts w:ascii="Arial" w:hAnsi="Arial" w:cs="Arial"/>
                <w:color w:val="363534"/>
                <w:szCs w:val="22"/>
              </w:rPr>
              <w:t xml:space="preserve">Fixed Term for 12 Months </w:t>
            </w:r>
            <w:r w:rsidR="00495B3B" w:rsidRPr="00495B3B">
              <w:rPr>
                <w:rFonts w:ascii="Arial" w:hAnsi="Arial" w:cs="Arial"/>
                <w:color w:val="363534"/>
                <w:szCs w:val="22"/>
              </w:rPr>
              <w:t xml:space="preserve"> </w:t>
            </w:r>
          </w:p>
        </w:tc>
      </w:tr>
      <w:tr w:rsidR="00495B3B" w:rsidRPr="00495B3B" w14:paraId="73E4C712" w14:textId="77777777" w:rsidTr="00495B3B">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00495B3B">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09C6E4F5" w:rsidR="00495B3B" w:rsidRPr="00495B3B" w:rsidRDefault="00E420AC" w:rsidP="00495B3B">
            <w:pPr>
              <w:spacing w:before="0" w:after="0"/>
              <w:ind w:left="57" w:right="-450"/>
              <w:rPr>
                <w:rFonts w:ascii="Arial" w:hAnsi="Arial" w:cs="Arial"/>
                <w:color w:val="363534"/>
                <w:szCs w:val="22"/>
              </w:rPr>
            </w:pPr>
            <w:r>
              <w:rPr>
                <w:rFonts w:ascii="Arial" w:hAnsi="Arial" w:cs="Arial"/>
                <w:color w:val="363534"/>
                <w:szCs w:val="22"/>
              </w:rPr>
              <w:t>Land and Biodiversity</w:t>
            </w:r>
            <w:r w:rsidR="0031206D">
              <w:rPr>
                <w:rFonts w:ascii="Arial" w:hAnsi="Arial" w:cs="Arial"/>
                <w:color w:val="363534"/>
                <w:szCs w:val="22"/>
              </w:rPr>
              <w:t xml:space="preserve"> Policy</w:t>
            </w:r>
            <w:r w:rsidR="0063135B">
              <w:rPr>
                <w:rFonts w:ascii="Arial" w:hAnsi="Arial" w:cs="Arial"/>
                <w:color w:val="363534"/>
                <w:szCs w:val="22"/>
              </w:rPr>
              <w:t xml:space="preserve">; </w:t>
            </w:r>
            <w:r w:rsidR="00FE5096">
              <w:rPr>
                <w:rFonts w:ascii="Arial" w:hAnsi="Arial" w:cs="Arial"/>
                <w:color w:val="363534"/>
                <w:szCs w:val="22"/>
              </w:rPr>
              <w:t>Biodiversity Policy</w:t>
            </w:r>
          </w:p>
        </w:tc>
      </w:tr>
      <w:tr w:rsidR="00495B3B" w:rsidRPr="00495B3B" w14:paraId="37A0D7CE" w14:textId="77777777" w:rsidTr="00495B3B">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26162B02" w14:textId="2B8EA69B"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Flexible within Victoria </w:t>
            </w:r>
          </w:p>
          <w:p w14:paraId="3B7CA3B3" w14:textId="6207F504"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527836">
              <w:rPr>
                <w:rFonts w:ascii="Arial" w:hAnsi="Arial" w:cs="Arial"/>
                <w:color w:val="363534"/>
                <w:szCs w:val="22"/>
              </w:rPr>
              <w:fldChar w:fldCharType="begin">
                <w:ffData>
                  <w:name w:val=""/>
                  <w:enabled/>
                  <w:calcOnExit w:val="0"/>
                  <w:checkBox>
                    <w:size w:val="26"/>
                    <w:default w:val="1"/>
                  </w:checkBox>
                </w:ffData>
              </w:fldChar>
            </w:r>
            <w:r w:rsidR="00527836">
              <w:rPr>
                <w:rFonts w:ascii="Arial" w:hAnsi="Arial" w:cs="Arial"/>
                <w:color w:val="363534"/>
                <w:szCs w:val="22"/>
              </w:rPr>
              <w:instrText xml:space="preserve"> FORMCHECKBOX </w:instrText>
            </w:r>
            <w:r w:rsidR="00527836">
              <w:rPr>
                <w:rFonts w:ascii="Arial" w:hAnsi="Arial" w:cs="Arial"/>
                <w:color w:val="363534"/>
                <w:szCs w:val="22"/>
              </w:rPr>
            </w:r>
            <w:r w:rsidR="00527836">
              <w:rPr>
                <w:rFonts w:ascii="Arial" w:hAnsi="Arial" w:cs="Arial"/>
                <w:color w:val="363534"/>
                <w:szCs w:val="22"/>
              </w:rPr>
              <w:fldChar w:fldCharType="separate"/>
            </w:r>
            <w:r w:rsidR="00527836">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00495B3B">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2489F7BA" w:rsidR="00495B3B" w:rsidRPr="00495B3B" w:rsidRDefault="0063135B"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Sa</w:t>
            </w:r>
            <w:r w:rsidRPr="00973CEB">
              <w:rPr>
                <w:rFonts w:ascii="Arial" w:hAnsi="Arial" w:cs="Arial"/>
                <w:color w:val="363534"/>
                <w:szCs w:val="22"/>
              </w:rPr>
              <w:t>ah Garnick</w:t>
            </w:r>
            <w:r>
              <w:rPr>
                <w:rFonts w:ascii="Arial" w:hAnsi="Arial" w:cs="Arial"/>
                <w:color w:val="363534"/>
                <w:szCs w:val="22"/>
              </w:rPr>
              <w:t xml:space="preserve">, </w:t>
            </w:r>
            <w:r w:rsidR="00D40A22">
              <w:rPr>
                <w:rFonts w:ascii="Arial" w:hAnsi="Arial" w:cs="Arial"/>
                <w:color w:val="363534"/>
                <w:szCs w:val="22"/>
              </w:rPr>
              <w:t>Manager</w:t>
            </w:r>
            <w:r w:rsidR="0025502C">
              <w:rPr>
                <w:rFonts w:ascii="Arial" w:hAnsi="Arial" w:cs="Arial"/>
                <w:color w:val="363534"/>
                <w:szCs w:val="22"/>
              </w:rPr>
              <w:t>,</w:t>
            </w:r>
            <w:r w:rsidR="00D40A22">
              <w:rPr>
                <w:rFonts w:ascii="Arial" w:hAnsi="Arial" w:cs="Arial"/>
                <w:color w:val="363534"/>
                <w:szCs w:val="22"/>
              </w:rPr>
              <w:t xml:space="preserve"> Ecological </w:t>
            </w:r>
            <w:r w:rsidR="0025502C">
              <w:rPr>
                <w:rFonts w:ascii="Arial" w:hAnsi="Arial" w:cs="Arial"/>
                <w:color w:val="363534"/>
                <w:szCs w:val="22"/>
              </w:rPr>
              <w:t>and Threatened Species Policy</w:t>
            </w:r>
            <w:r w:rsidR="00495B3B" w:rsidRPr="00495B3B">
              <w:rPr>
                <w:rFonts w:ascii="Arial" w:hAnsi="Arial" w:cs="Arial"/>
                <w:color w:val="363534"/>
                <w:szCs w:val="22"/>
              </w:rPr>
              <w:tab/>
            </w:r>
          </w:p>
        </w:tc>
      </w:tr>
      <w:tr w:rsidR="00495B3B" w:rsidRPr="00495B3B" w14:paraId="35F6D00F" w14:textId="77777777" w:rsidTr="00495B3B">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5CB00F60" w:rsidR="00495B3B" w:rsidRPr="00495B3B" w:rsidRDefault="0025502C"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ab/>
              <w:t>Yes</w:t>
            </w:r>
            <w:r w:rsidR="00495B3B" w:rsidRPr="00495B3B">
              <w:rPr>
                <w:rFonts w:ascii="Arial" w:hAnsi="Arial" w:cs="Arial"/>
                <w:color w:val="363534"/>
                <w:szCs w:val="22"/>
              </w:rPr>
              <w:tab/>
            </w:r>
            <w:r>
              <w:rPr>
                <w:rFonts w:ascii="Arial" w:hAnsi="Arial" w:cs="Arial"/>
                <w:color w:val="363534"/>
                <w:szCs w:val="22"/>
              </w:rPr>
              <w:fldChar w:fldCharType="begin">
                <w:ffData>
                  <w:name w:val=""/>
                  <w:enabled/>
                  <w:calcOnExit w:val="0"/>
                  <w:checkBox>
                    <w:size w:val="26"/>
                    <w:default w:val="0"/>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 xml:space="preserve">  No                If yes, how many?</w:t>
            </w:r>
            <w:r w:rsidR="003E75C7">
              <w:rPr>
                <w:rFonts w:ascii="Arial" w:hAnsi="Arial" w:cs="Arial"/>
                <w:color w:val="363534"/>
                <w:szCs w:val="22"/>
              </w:rPr>
              <w:t xml:space="preserve"> 2</w:t>
            </w:r>
          </w:p>
        </w:tc>
      </w:tr>
      <w:tr w:rsidR="00495B3B" w:rsidRPr="00495B3B" w14:paraId="70C7CF88" w14:textId="77777777" w:rsidTr="00495B3B">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32661066" w:rsidR="00495B3B" w:rsidRPr="00495B3B" w:rsidRDefault="00973CEB" w:rsidP="00495B3B">
            <w:pPr>
              <w:spacing w:before="0" w:after="0"/>
              <w:ind w:left="57" w:right="-450"/>
              <w:rPr>
                <w:rFonts w:ascii="Arial" w:hAnsi="Arial" w:cs="Arial"/>
                <w:color w:val="363534"/>
                <w:szCs w:val="22"/>
              </w:rPr>
            </w:pPr>
            <w:r w:rsidRPr="00973CEB">
              <w:rPr>
                <w:rFonts w:ascii="Arial" w:hAnsi="Arial" w:cs="Arial"/>
                <w:color w:val="363534"/>
                <w:szCs w:val="22"/>
              </w:rPr>
              <w:t>Sarah Garnick</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281C3C0D" w14:textId="43EDCF60" w:rsidR="00356F34" w:rsidRDefault="00356F34" w:rsidP="00495B3B">
      <w:pPr>
        <w:keepNext/>
        <w:spacing w:line="240" w:lineRule="auto"/>
        <w:rPr>
          <w:rFonts w:ascii="Arial" w:hAnsi="Arial" w:cs="Arial"/>
          <w:noProof/>
          <w:color w:val="363534"/>
          <w:szCs w:val="22"/>
          <w:lang w:eastAsia="zh-CN"/>
        </w:rPr>
      </w:pPr>
      <w:r w:rsidRPr="00356F34">
        <w:rPr>
          <w:rFonts w:ascii="Arial" w:hAnsi="Arial" w:cs="Arial"/>
          <w:noProof/>
          <w:color w:val="363534"/>
          <w:szCs w:val="22"/>
          <w:lang w:eastAsia="zh-CN"/>
        </w:rPr>
        <w:t xml:space="preserve">The Senior Policy Officer you will provide expert, authoritative and timely policy advice to the Minister, the Department’s executive and other government departments; undertake consultation across government and with external stakeholders, to inform advice to the Minister and the Department’s executive; manage work programs and deliverables for complex policy projects within tight timelines; support the delivery of </w:t>
      </w:r>
      <w:r w:rsidR="00246A9F">
        <w:rPr>
          <w:rFonts w:ascii="Arial" w:hAnsi="Arial" w:cs="Arial"/>
          <w:noProof/>
          <w:color w:val="363534"/>
          <w:szCs w:val="22"/>
          <w:lang w:eastAsia="zh-CN"/>
        </w:rPr>
        <w:t xml:space="preserve">Land and </w:t>
      </w:r>
      <w:r w:rsidRPr="00356F34">
        <w:rPr>
          <w:rFonts w:ascii="Arial" w:hAnsi="Arial" w:cs="Arial"/>
          <w:noProof/>
          <w:color w:val="363534"/>
          <w:szCs w:val="22"/>
          <w:lang w:eastAsia="zh-CN"/>
        </w:rPr>
        <w:t>Biodiversity Division's business plan priorities.​</w:t>
      </w:r>
    </w:p>
    <w:p w14:paraId="1B3F576A" w14:textId="70A9407F"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68094B95" w14:textId="28EBEA32" w:rsidR="00495B3B" w:rsidRPr="00F00D50" w:rsidRDefault="00F00D50" w:rsidP="00495B3B">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29FCB02C" w14:textId="77777777" w:rsidR="00F00D50" w:rsidRDefault="00F00D50" w:rsidP="00F00D50">
      <w:r>
        <w:t xml:space="preserve">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 </w:t>
      </w:r>
    </w:p>
    <w:p w14:paraId="5DFF4E0A" w14:textId="72E12A83" w:rsidR="00F00D50" w:rsidRDefault="00F00D50" w:rsidP="00F00D50">
      <w:r>
        <w:t xml:space="preserve">Through its network of </w:t>
      </w:r>
      <w:r w:rsidR="007F5CE2">
        <w:t>regions</w:t>
      </w:r>
      <w:r>
        <w:t xml:space="preserve">, the RECAFP Group provides integrated, place-based design and delivery of programs, </w:t>
      </w:r>
      <w:r w:rsidR="003C7E24">
        <w:t>projects,</w:t>
      </w:r>
      <w:r>
        <w:t xml:space="preserve"> and services across departmental portfolios. It is also responsible for leading DEECA’s self-determination reform agenda with a particular focus on developing cultural capability, creating a culturally safe working </w:t>
      </w:r>
      <w:r w:rsidR="003C7E24">
        <w:t>environment,</w:t>
      </w:r>
      <w:r>
        <w:t xml:space="preserve"> and improving employment opportunities for Aboriginal Victorians across the department.   </w:t>
      </w:r>
    </w:p>
    <w:p w14:paraId="2661CF78" w14:textId="280F38CE" w:rsidR="00F00D50" w:rsidRDefault="00F00D50" w:rsidP="00F00D50">
      <w:r>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6B02EC71" w14:textId="6A358F0A" w:rsidR="00F00D50" w:rsidRDefault="00F00D50" w:rsidP="00F00D50"/>
    <w:p w14:paraId="23BD6F17" w14:textId="5E38988F" w:rsidR="00F00D50" w:rsidRDefault="00F00D50" w:rsidP="00F00D50">
      <w:pPr>
        <w:rPr>
          <w:b/>
          <w:bCs/>
          <w:color w:val="FF0000"/>
        </w:rPr>
      </w:pPr>
      <w:r w:rsidRPr="00F00D50">
        <w:rPr>
          <w:b/>
          <w:bCs/>
        </w:rPr>
        <w:t>The Division</w:t>
      </w:r>
      <w:r w:rsidR="0021553F">
        <w:rPr>
          <w:b/>
          <w:bCs/>
        </w:rPr>
        <w:t xml:space="preserve"> </w:t>
      </w:r>
    </w:p>
    <w:p w14:paraId="386474A2" w14:textId="77777777" w:rsidR="003519DA" w:rsidRPr="00221EC7" w:rsidRDefault="003519DA" w:rsidP="003519DA">
      <w:pPr>
        <w:rPr>
          <w:rFonts w:ascii="Arial" w:hAnsi="Arial" w:cs="Arial"/>
          <w:color w:val="000000"/>
          <w:sz w:val="24"/>
          <w:szCs w:val="24"/>
        </w:rPr>
      </w:pPr>
      <w:r w:rsidRPr="003C7E24">
        <w:rPr>
          <w:rFonts w:ascii="Arial" w:hAnsi="Arial"/>
          <w:i/>
          <w:iCs/>
          <w:color w:val="000000"/>
          <w:szCs w:val="22"/>
        </w:rPr>
        <w:t xml:space="preserve">Land and </w:t>
      </w:r>
      <w:r w:rsidRPr="004151E4">
        <w:rPr>
          <w:i/>
          <w:iCs/>
          <w:color w:val="000000"/>
        </w:rPr>
        <w:t>Biodiversity</w:t>
      </w:r>
      <w:r w:rsidRPr="003C7E24">
        <w:rPr>
          <w:rFonts w:ascii="Arial" w:hAnsi="Arial"/>
          <w:i/>
          <w:iCs/>
          <w:color w:val="000000"/>
          <w:szCs w:val="22"/>
        </w:rPr>
        <w:t xml:space="preserve"> Policy</w:t>
      </w:r>
    </w:p>
    <w:p w14:paraId="00DB3C01" w14:textId="77777777" w:rsidR="003519DA" w:rsidRPr="005F5F99" w:rsidRDefault="003519DA" w:rsidP="003519DA">
      <w:pPr>
        <w:spacing w:before="160"/>
        <w:rPr>
          <w:rFonts w:ascii="Arial" w:hAnsi="Arial" w:cs="Arial"/>
          <w:color w:val="000000"/>
        </w:rPr>
      </w:pPr>
      <w:r w:rsidRPr="00B11647">
        <w:rPr>
          <w:rFonts w:ascii="Arial" w:hAnsi="Arial" w:cs="Arial"/>
          <w:color w:val="000000"/>
        </w:rPr>
        <w:t xml:space="preserve">The </w:t>
      </w:r>
      <w:r>
        <w:t>Land and Biodiversity Policy</w:t>
      </w:r>
      <w:r w:rsidRPr="00B11647">
        <w:rPr>
          <w:rFonts w:ascii="Arial" w:hAnsi="Arial" w:cs="Arial"/>
          <w:color w:val="000000"/>
        </w:rPr>
        <w:t xml:space="preserve"> Division develops efficient and practical regulations and quality science information and decision-making support tools. These services </w:t>
      </w:r>
      <w:r>
        <w:t>provide high quality policy advice to government on principles and strategies to protect the environment, recognising that a healthy environment is critical to growing Victoria’s economy and improving liveability for all Victorians.</w:t>
      </w:r>
      <w:r w:rsidRPr="00B11647">
        <w:rPr>
          <w:rFonts w:ascii="Arial" w:hAnsi="Arial" w:cs="Arial"/>
          <w:color w:val="000000"/>
        </w:rPr>
        <w:t xml:space="preserve"> Our team leads the development and implementation of strategic regulation and ecological policy and leads the development of information systems and evidence-based decision-making tools that support the systematic identification and reporting of environmental benefits.</w:t>
      </w:r>
      <w:r>
        <w:t> The division provides a critical linkage between government policy and the variety of land managers (e.g., DEECA regions, Parks Victoria, committees of management, local government, and statutory boards) and works actively and collaboratively with stakeholders to set appropriate policies, frameworks, systems, processes, and tools to maximize the community benefit that can be achieved from the public land estate.</w:t>
      </w:r>
    </w:p>
    <w:p w14:paraId="7BC6D230" w14:textId="77777777" w:rsidR="005E7CA1" w:rsidRPr="00DE4597" w:rsidRDefault="005E7CA1" w:rsidP="005E7CA1">
      <w:pPr>
        <w:rPr>
          <w:rFonts w:ascii="Arial" w:hAnsi="Arial" w:cs="Arial"/>
          <w:b/>
          <w:bCs/>
        </w:rPr>
      </w:pPr>
      <w:r w:rsidRPr="00DE4597">
        <w:rPr>
          <w:rFonts w:ascii="Arial" w:hAnsi="Arial" w:cs="Arial"/>
          <w:b/>
          <w:bCs/>
        </w:rPr>
        <w:t>The Branch</w:t>
      </w:r>
    </w:p>
    <w:p w14:paraId="157A71D4" w14:textId="77777777" w:rsidR="005E7CA1" w:rsidRPr="00DE4597" w:rsidRDefault="005E7CA1" w:rsidP="005E7CA1">
      <w:pPr>
        <w:spacing w:after="160" w:line="278" w:lineRule="auto"/>
        <w:rPr>
          <w:i/>
          <w:iCs/>
        </w:rPr>
      </w:pPr>
      <w:r w:rsidRPr="00DE4597">
        <w:rPr>
          <w:rFonts w:ascii="Arial" w:hAnsi="Arial" w:cs="Arial"/>
        </w:rPr>
        <w:t>The Biodiversity Policy Branch is responsible for ensuring strategic approach to biodiversity to deliver government’s broader policy objectives, ensuring the environmental impacts of planning and development approvals are understood</w:t>
      </w:r>
      <w:r w:rsidRPr="00DE4597">
        <w:rPr>
          <w:i/>
          <w:iCs/>
        </w:rPr>
        <w:t xml:space="preserve">. </w:t>
      </w: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0572F04A" w14:textId="77777777" w:rsidR="005037FE" w:rsidRPr="005037FE" w:rsidRDefault="005037FE" w:rsidP="005037FE">
      <w:pPr>
        <w:numPr>
          <w:ilvl w:val="0"/>
          <w:numId w:val="45"/>
        </w:numPr>
        <w:spacing w:before="0" w:after="0" w:line="240" w:lineRule="auto"/>
        <w:rPr>
          <w:rFonts w:ascii="Arial" w:hAnsi="Arial" w:cs="Arial"/>
          <w:color w:val="000000"/>
          <w:szCs w:val="22"/>
          <w:lang w:val="en-US" w:eastAsia="zh-CN"/>
        </w:rPr>
      </w:pPr>
      <w:r w:rsidRPr="005037FE">
        <w:rPr>
          <w:rFonts w:ascii="Arial" w:hAnsi="Arial" w:cs="Arial"/>
          <w:color w:val="000000"/>
          <w:szCs w:val="22"/>
          <w:lang w:eastAsia="zh-CN"/>
        </w:rPr>
        <w:t>Provide expert, authoritative and timely policy advice to the Minister, department’s executive and portfolio agencies.</w:t>
      </w:r>
      <w:r w:rsidRPr="005037FE">
        <w:rPr>
          <w:rFonts w:ascii="Arial" w:hAnsi="Arial" w:cs="Arial"/>
          <w:color w:val="000000"/>
          <w:szCs w:val="22"/>
          <w:lang w:val="en-US" w:eastAsia="zh-CN"/>
        </w:rPr>
        <w:t>​</w:t>
      </w:r>
    </w:p>
    <w:p w14:paraId="2579054D" w14:textId="77777777" w:rsidR="005037FE" w:rsidRPr="005037FE" w:rsidRDefault="005037FE" w:rsidP="005037FE">
      <w:pPr>
        <w:numPr>
          <w:ilvl w:val="0"/>
          <w:numId w:val="45"/>
        </w:numPr>
        <w:spacing w:before="0" w:after="0" w:line="240" w:lineRule="auto"/>
        <w:rPr>
          <w:rFonts w:ascii="Arial" w:hAnsi="Arial" w:cs="Arial"/>
          <w:color w:val="000000"/>
          <w:szCs w:val="22"/>
          <w:lang w:val="en-US" w:eastAsia="zh-CN"/>
        </w:rPr>
      </w:pPr>
      <w:r w:rsidRPr="005037FE">
        <w:rPr>
          <w:rFonts w:ascii="Arial" w:hAnsi="Arial" w:cs="Arial"/>
          <w:color w:val="000000"/>
          <w:szCs w:val="22"/>
          <w:lang w:eastAsia="zh-CN"/>
        </w:rPr>
        <w:t>Initiate, build and manage effective working relationships with stakeholders including other state government agencies, other jurisdictions and industry, community and environment interest groups, to facilitate effective, evidence-based policy analysis.</w:t>
      </w:r>
      <w:r w:rsidRPr="005037FE">
        <w:rPr>
          <w:rFonts w:ascii="Arial" w:hAnsi="Arial" w:cs="Arial"/>
          <w:color w:val="000000"/>
          <w:szCs w:val="22"/>
          <w:lang w:val="en-US" w:eastAsia="zh-CN"/>
        </w:rPr>
        <w:t>​</w:t>
      </w:r>
    </w:p>
    <w:p w14:paraId="2ECD1A37" w14:textId="77777777" w:rsidR="005037FE" w:rsidRPr="005037FE" w:rsidRDefault="005037FE" w:rsidP="005037FE">
      <w:pPr>
        <w:numPr>
          <w:ilvl w:val="0"/>
          <w:numId w:val="45"/>
        </w:numPr>
        <w:spacing w:before="0" w:after="0" w:line="240" w:lineRule="auto"/>
        <w:rPr>
          <w:rFonts w:ascii="Arial" w:hAnsi="Arial" w:cs="Arial"/>
          <w:color w:val="000000"/>
          <w:szCs w:val="22"/>
          <w:lang w:val="en-US" w:eastAsia="zh-CN"/>
        </w:rPr>
      </w:pPr>
      <w:r w:rsidRPr="005037FE">
        <w:rPr>
          <w:rFonts w:ascii="Arial" w:hAnsi="Arial" w:cs="Arial"/>
          <w:color w:val="000000"/>
          <w:szCs w:val="22"/>
          <w:lang w:eastAsia="zh-CN"/>
        </w:rPr>
        <w:t>Prepare and present accurate, concise, timely and relevant policy documentation, briefings, correspondence, submissions and reports to articulate complex concepts for a range of audiences including ministers and departmental executive.</w:t>
      </w:r>
      <w:r w:rsidRPr="005037FE">
        <w:rPr>
          <w:rFonts w:ascii="Arial" w:hAnsi="Arial" w:cs="Arial"/>
          <w:color w:val="000000"/>
          <w:szCs w:val="22"/>
          <w:lang w:val="en-US" w:eastAsia="zh-CN"/>
        </w:rPr>
        <w:t>​</w:t>
      </w:r>
    </w:p>
    <w:p w14:paraId="497DEDB8" w14:textId="77777777" w:rsidR="00246A9F" w:rsidRPr="00246A9F" w:rsidRDefault="005037FE" w:rsidP="003D538A">
      <w:pPr>
        <w:numPr>
          <w:ilvl w:val="0"/>
          <w:numId w:val="45"/>
        </w:numPr>
        <w:spacing w:before="0" w:after="0" w:line="240" w:lineRule="auto"/>
      </w:pPr>
      <w:r w:rsidRPr="00246A9F">
        <w:rPr>
          <w:rFonts w:ascii="Arial" w:hAnsi="Arial" w:cs="Arial"/>
          <w:color w:val="000000"/>
          <w:szCs w:val="22"/>
          <w:lang w:eastAsia="zh-CN"/>
        </w:rPr>
        <w:t>Lead project management activities, including project planning, identification and management of risks, and ensure that project deliverables align with work program and project objectives.</w:t>
      </w:r>
      <w:r w:rsidRPr="00246A9F">
        <w:rPr>
          <w:rFonts w:ascii="Arial" w:hAnsi="Arial" w:cs="Arial"/>
          <w:color w:val="000000"/>
          <w:szCs w:val="22"/>
          <w:lang w:val="en-US" w:eastAsia="zh-CN"/>
        </w:rPr>
        <w:t>​</w:t>
      </w:r>
    </w:p>
    <w:p w14:paraId="05FEAB51" w14:textId="35E5BC84" w:rsidR="00644F50" w:rsidRPr="00246A9F" w:rsidRDefault="00644F50" w:rsidP="003D538A">
      <w:pPr>
        <w:numPr>
          <w:ilvl w:val="0"/>
          <w:numId w:val="45"/>
        </w:numPr>
        <w:spacing w:before="0" w:after="0" w:line="240" w:lineRule="auto"/>
      </w:pPr>
      <w:r w:rsidRPr="0093549C">
        <w:t>Actively contribute to a safe, respectful and productive workplace by modelling the VPS Values and DEECA Leadership Model, supporting team members to manage workloads within available resources, and engaging effectively across locations to support the delivery of group priorities and foster individual and team success.</w:t>
      </w:r>
    </w:p>
    <w:p w14:paraId="460E8BAE" w14:textId="77777777" w:rsidR="005037FE" w:rsidRPr="005037FE" w:rsidRDefault="005037FE" w:rsidP="005037FE">
      <w:pPr>
        <w:numPr>
          <w:ilvl w:val="0"/>
          <w:numId w:val="45"/>
        </w:numPr>
        <w:spacing w:before="0" w:after="0" w:line="240" w:lineRule="auto"/>
        <w:rPr>
          <w:rFonts w:ascii="Arial" w:hAnsi="Arial" w:cs="Arial"/>
          <w:color w:val="000000"/>
          <w:szCs w:val="22"/>
          <w:lang w:val="en-US" w:eastAsia="zh-CN"/>
        </w:rPr>
      </w:pPr>
      <w:r w:rsidRPr="005037FE">
        <w:rPr>
          <w:rFonts w:ascii="Arial" w:hAnsi="Arial" w:cs="Arial"/>
          <w:color w:val="000000"/>
          <w:szCs w:val="22"/>
          <w:lang w:eastAsia="zh-CN"/>
        </w:rPr>
        <w:t>Practice cultural safety by creating environments, relationships and systems free from racism and discrimination so that people can feel safe, valued and able to participate.</w:t>
      </w:r>
      <w:r w:rsidRPr="005037FE">
        <w:rPr>
          <w:rFonts w:ascii="Arial" w:hAnsi="Arial" w:cs="Arial"/>
          <w:color w:val="000000"/>
          <w:szCs w:val="22"/>
          <w:lang w:val="en-US" w:eastAsia="zh-CN"/>
        </w:rPr>
        <w:t>​</w:t>
      </w:r>
    </w:p>
    <w:p w14:paraId="1AEE2617" w14:textId="77777777" w:rsidR="00495B3B" w:rsidRPr="00495B3B" w:rsidRDefault="00495B3B" w:rsidP="00495B3B">
      <w:pPr>
        <w:spacing w:before="0" w:after="0" w:line="240" w:lineRule="auto"/>
        <w:ind w:left="360"/>
        <w:rPr>
          <w:rFonts w:ascii="Arial" w:hAnsi="Arial" w:cs="Arial"/>
          <w:lang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195DD23" w14:textId="77777777" w:rsidR="00495B3B" w:rsidRPr="00495B3B" w:rsidRDefault="00495B3B" w:rsidP="005037FE">
      <w:pPr>
        <w:spacing w:before="160" w:after="60"/>
        <w:rPr>
          <w:rFonts w:ascii="Arial" w:hAnsi="Arial" w:cs="Arial"/>
          <w:b/>
          <w:color w:val="363534"/>
          <w:szCs w:val="22"/>
        </w:rPr>
      </w:pPr>
      <w:r w:rsidRPr="00495B3B">
        <w:rPr>
          <w:rFonts w:ascii="Arial" w:hAnsi="Arial" w:cs="Arial"/>
          <w:b/>
          <w:color w:val="363534"/>
          <w:szCs w:val="22"/>
        </w:rPr>
        <w:t>Specialist/Technical Expertise/Qualifications</w:t>
      </w:r>
    </w:p>
    <w:p w14:paraId="19D94125" w14:textId="77777777" w:rsidR="005037FE" w:rsidRPr="005037FE" w:rsidRDefault="005037FE" w:rsidP="005037FE">
      <w:pPr>
        <w:numPr>
          <w:ilvl w:val="0"/>
          <w:numId w:val="46"/>
        </w:numPr>
        <w:spacing w:before="0" w:after="0"/>
        <w:rPr>
          <w:rFonts w:ascii="Arial" w:hAnsi="Arial" w:cs="Arial"/>
          <w:color w:val="000000"/>
          <w:lang w:val="en-US" w:eastAsia="zh-CN"/>
        </w:rPr>
      </w:pPr>
      <w:r w:rsidRPr="005037FE">
        <w:rPr>
          <w:rFonts w:ascii="Arial" w:hAnsi="Arial" w:cs="Arial"/>
          <w:color w:val="000000"/>
          <w:lang w:eastAsia="zh-CN"/>
        </w:rPr>
        <w:t>Experience in undertaking complex policy analysis and providing high level policy advice is desired.</w:t>
      </w:r>
      <w:r w:rsidRPr="005037FE">
        <w:rPr>
          <w:rFonts w:ascii="Arial" w:hAnsi="Arial" w:cs="Arial"/>
          <w:color w:val="000000"/>
          <w:lang w:val="en-US" w:eastAsia="zh-CN"/>
        </w:rPr>
        <w:t>​</w:t>
      </w:r>
    </w:p>
    <w:p w14:paraId="3EA4EFD9" w14:textId="77777777" w:rsidR="005037FE" w:rsidRPr="005037FE" w:rsidRDefault="005037FE" w:rsidP="005037FE">
      <w:pPr>
        <w:numPr>
          <w:ilvl w:val="0"/>
          <w:numId w:val="46"/>
        </w:numPr>
        <w:spacing w:before="0" w:after="0"/>
        <w:rPr>
          <w:rFonts w:ascii="Arial" w:hAnsi="Arial" w:cs="Arial"/>
          <w:color w:val="000000"/>
          <w:lang w:val="en-US" w:eastAsia="zh-CN"/>
        </w:rPr>
      </w:pPr>
      <w:r w:rsidRPr="005037FE">
        <w:rPr>
          <w:rFonts w:ascii="Arial" w:hAnsi="Arial" w:cs="Arial"/>
          <w:color w:val="000000"/>
          <w:lang w:eastAsia="zh-CN"/>
        </w:rPr>
        <w:t>High level knowledge, skills and experience with policy analysis and advice is desired.</w:t>
      </w:r>
      <w:r w:rsidRPr="005037FE">
        <w:rPr>
          <w:rFonts w:ascii="Arial" w:hAnsi="Arial" w:cs="Arial"/>
          <w:color w:val="000000"/>
          <w:lang w:val="en-US" w:eastAsia="zh-CN"/>
        </w:rPr>
        <w:t>​</w:t>
      </w:r>
    </w:p>
    <w:p w14:paraId="589235A4" w14:textId="77777777" w:rsidR="005037FE" w:rsidRPr="005037FE" w:rsidRDefault="005037FE" w:rsidP="005037FE">
      <w:pPr>
        <w:numPr>
          <w:ilvl w:val="0"/>
          <w:numId w:val="46"/>
        </w:numPr>
        <w:spacing w:before="0" w:after="0"/>
        <w:rPr>
          <w:rFonts w:ascii="Arial" w:hAnsi="Arial" w:cs="Arial"/>
          <w:color w:val="000000"/>
          <w:lang w:val="en-US" w:eastAsia="zh-CN"/>
        </w:rPr>
      </w:pPr>
      <w:r w:rsidRPr="005037FE">
        <w:rPr>
          <w:rFonts w:ascii="Arial" w:hAnsi="Arial" w:cs="Arial"/>
          <w:color w:val="000000"/>
          <w:lang w:eastAsia="zh-CN"/>
        </w:rPr>
        <w:t>Experience undertaking engagement with stakeholders across government, industry and the community on complex policy issues is desired.</w:t>
      </w:r>
      <w:r w:rsidRPr="005037FE">
        <w:rPr>
          <w:rFonts w:ascii="Arial" w:hAnsi="Arial" w:cs="Arial"/>
          <w:color w:val="000000"/>
          <w:lang w:val="en-US" w:eastAsia="zh-CN"/>
        </w:rPr>
        <w:t>​</w:t>
      </w:r>
    </w:p>
    <w:p w14:paraId="7C20BE4C" w14:textId="77777777" w:rsidR="005037FE" w:rsidRPr="005037FE" w:rsidRDefault="005037FE" w:rsidP="005037FE">
      <w:pPr>
        <w:numPr>
          <w:ilvl w:val="0"/>
          <w:numId w:val="46"/>
        </w:numPr>
        <w:spacing w:before="0" w:after="0"/>
        <w:rPr>
          <w:rFonts w:ascii="Arial" w:hAnsi="Arial" w:cs="Arial"/>
          <w:color w:val="000000"/>
          <w:lang w:val="en-US" w:eastAsia="zh-CN"/>
        </w:rPr>
      </w:pPr>
      <w:r w:rsidRPr="005037FE">
        <w:rPr>
          <w:rFonts w:ascii="Arial" w:hAnsi="Arial" w:cs="Arial"/>
          <w:color w:val="000000"/>
          <w:lang w:eastAsia="zh-CN"/>
        </w:rPr>
        <w:t>A well-developed understanding of Victorian Government policy processes is desired.</w:t>
      </w:r>
      <w:r w:rsidRPr="005037FE">
        <w:rPr>
          <w:rFonts w:ascii="Arial" w:hAnsi="Arial" w:cs="Arial"/>
          <w:color w:val="000000"/>
          <w:lang w:val="en-US" w:eastAsia="zh-CN"/>
        </w:rPr>
        <w:t>​</w:t>
      </w:r>
    </w:p>
    <w:p w14:paraId="0F317521" w14:textId="77777777" w:rsidR="005037FE" w:rsidRPr="005037FE" w:rsidRDefault="005037FE" w:rsidP="005037FE">
      <w:pPr>
        <w:numPr>
          <w:ilvl w:val="0"/>
          <w:numId w:val="46"/>
        </w:numPr>
        <w:spacing w:before="0" w:after="0"/>
        <w:rPr>
          <w:rFonts w:ascii="Arial" w:hAnsi="Arial" w:cs="Arial"/>
          <w:color w:val="000000"/>
          <w:lang w:eastAsia="zh-CN"/>
        </w:rPr>
      </w:pPr>
      <w:r w:rsidRPr="005037FE">
        <w:rPr>
          <w:rFonts w:ascii="Arial" w:hAnsi="Arial" w:cs="Arial"/>
          <w:color w:val="000000"/>
          <w:lang w:eastAsia="zh-CN"/>
        </w:rPr>
        <w:t>Tertiary qualification(s) in a relevant field are desired.​</w:t>
      </w:r>
    </w:p>
    <w:p w14:paraId="62DD3F46" w14:textId="77777777" w:rsidR="00495B3B" w:rsidRPr="00495B3B" w:rsidRDefault="00495B3B" w:rsidP="0064002F">
      <w:pPr>
        <w:spacing w:before="160" w:after="60"/>
        <w:rPr>
          <w:rFonts w:ascii="Arial" w:hAnsi="Arial" w:cs="Arial"/>
          <w:b/>
          <w:color w:val="363534"/>
        </w:rPr>
      </w:pPr>
      <w:r w:rsidRPr="00495B3B">
        <w:rPr>
          <w:rFonts w:ascii="Arial" w:hAnsi="Arial" w:cs="Arial"/>
          <w:b/>
          <w:color w:val="363534"/>
        </w:rPr>
        <w:t>Capabilities</w:t>
      </w:r>
    </w:p>
    <w:p w14:paraId="3FAB0AD8" w14:textId="77777777" w:rsidR="0064002F" w:rsidRPr="0064002F" w:rsidRDefault="0064002F" w:rsidP="0064002F">
      <w:pPr>
        <w:keepNext/>
        <w:numPr>
          <w:ilvl w:val="0"/>
          <w:numId w:val="47"/>
        </w:numPr>
        <w:spacing w:before="0" w:after="0" w:line="240" w:lineRule="auto"/>
        <w:rPr>
          <w:rFonts w:ascii="Arial" w:hAnsi="Arial" w:cs="Arial"/>
          <w:color w:val="000000"/>
          <w:lang w:val="en-US" w:eastAsia="zh-CN"/>
        </w:rPr>
      </w:pPr>
      <w:bookmarkStart w:id="2" w:name="_Hlk102550785"/>
      <w:r w:rsidRPr="0064002F">
        <w:rPr>
          <w:rFonts w:ascii="Arial" w:hAnsi="Arial" w:cs="Arial"/>
          <w:b/>
          <w:bCs/>
          <w:color w:val="000000"/>
          <w:lang w:eastAsia="zh-CN"/>
        </w:rPr>
        <w:t>Policy Design and Development</w:t>
      </w:r>
      <w:r w:rsidRPr="0064002F">
        <w:rPr>
          <w:rFonts w:ascii="Arial" w:hAnsi="Arial" w:cs="Arial"/>
          <w:color w:val="000000"/>
          <w:lang w:eastAsia="zh-CN"/>
        </w:rPr>
        <w:t>: Formulates and communicates public policy options &amp; recommendations. Develops a clear narrative for the policies and business cases including clear problem definition and objectives. Considers impact of policy to strategic plans, community needs, complementing programs and policies across the service.</w:t>
      </w:r>
      <w:r w:rsidRPr="0064002F">
        <w:rPr>
          <w:rFonts w:ascii="Arial" w:hAnsi="Arial" w:cs="Arial"/>
          <w:color w:val="000000"/>
          <w:lang w:val="en-US" w:eastAsia="zh-CN"/>
        </w:rPr>
        <w:t>​</w:t>
      </w:r>
    </w:p>
    <w:p w14:paraId="1FCBCAF3" w14:textId="1EF8FFDE" w:rsidR="0064002F" w:rsidRPr="0064002F" w:rsidRDefault="0064002F" w:rsidP="0064002F">
      <w:pPr>
        <w:keepNext/>
        <w:numPr>
          <w:ilvl w:val="0"/>
          <w:numId w:val="47"/>
        </w:numPr>
        <w:spacing w:before="0" w:after="0" w:line="240" w:lineRule="auto"/>
        <w:rPr>
          <w:rFonts w:ascii="Arial" w:hAnsi="Arial" w:cs="Arial"/>
          <w:color w:val="000000"/>
          <w:lang w:val="en-US" w:eastAsia="zh-CN"/>
        </w:rPr>
      </w:pPr>
      <w:r w:rsidRPr="0064002F">
        <w:rPr>
          <w:rFonts w:ascii="Arial" w:hAnsi="Arial" w:cs="Arial"/>
          <w:b/>
          <w:bCs/>
          <w:color w:val="000000"/>
          <w:lang w:eastAsia="zh-CN"/>
        </w:rPr>
        <w:t>Systems Thinking</w:t>
      </w:r>
      <w:r w:rsidRPr="0064002F">
        <w:rPr>
          <w:rFonts w:ascii="Arial" w:hAnsi="Arial" w:cs="Arial"/>
          <w:color w:val="000000"/>
          <w:lang w:eastAsia="zh-CN"/>
        </w:rPr>
        <w:t xml:space="preserve">: Diagnoses trends, obstacles and opportunities in the internal and external environment that connect to own work and team’s work. Coach’s others in using systems thinking to solve </w:t>
      </w:r>
      <w:r w:rsidRPr="0064002F">
        <w:rPr>
          <w:rFonts w:ascii="Arial" w:hAnsi="Arial" w:cs="Arial"/>
          <w:color w:val="000000"/>
          <w:lang w:eastAsia="zh-CN"/>
        </w:rPr>
        <w:lastRenderedPageBreak/>
        <w:t>problems and create solutions. Understands the linkages between systems and communities to inform policy. Conceptualises and defines the systems working within organisations.</w:t>
      </w:r>
      <w:r w:rsidRPr="0064002F">
        <w:rPr>
          <w:rFonts w:ascii="Arial" w:hAnsi="Arial" w:cs="Arial"/>
          <w:color w:val="000000"/>
          <w:lang w:val="en-US" w:eastAsia="zh-CN"/>
        </w:rPr>
        <w:t>​</w:t>
      </w:r>
    </w:p>
    <w:p w14:paraId="683594E1" w14:textId="77777777" w:rsidR="0064002F" w:rsidRPr="0064002F" w:rsidRDefault="0064002F" w:rsidP="0064002F">
      <w:pPr>
        <w:keepNext/>
        <w:numPr>
          <w:ilvl w:val="0"/>
          <w:numId w:val="47"/>
        </w:numPr>
        <w:spacing w:before="0" w:after="0" w:line="240" w:lineRule="auto"/>
        <w:rPr>
          <w:rFonts w:ascii="Arial" w:hAnsi="Arial" w:cs="Arial"/>
          <w:color w:val="000000"/>
          <w:lang w:val="en-US" w:eastAsia="zh-CN"/>
        </w:rPr>
      </w:pPr>
      <w:r w:rsidRPr="0064002F">
        <w:rPr>
          <w:rFonts w:ascii="Arial" w:hAnsi="Arial" w:cs="Arial"/>
          <w:b/>
          <w:bCs/>
          <w:color w:val="000000"/>
          <w:lang w:eastAsia="zh-CN"/>
        </w:rPr>
        <w:t>Managing People</w:t>
      </w:r>
      <w:r w:rsidRPr="0064002F">
        <w:rPr>
          <w:rFonts w:ascii="Arial" w:hAnsi="Arial" w:cs="Arial"/>
          <w:color w:val="000000"/>
          <w:lang w:eastAsia="zh-CN"/>
        </w:rPr>
        <w:t>: Holds self and team accountable to public sector values and agreed performance standards. Supports achievement of outcomes by anticipating and resolving issues. Establishes and implement actions to increase level of people engagement. Creates opportunities for recognising performance.</w:t>
      </w:r>
      <w:r w:rsidRPr="0064002F">
        <w:rPr>
          <w:rFonts w:ascii="Arial" w:hAnsi="Arial" w:cs="Arial"/>
          <w:color w:val="000000"/>
          <w:lang w:val="en-US" w:eastAsia="zh-CN"/>
        </w:rPr>
        <w:t>​</w:t>
      </w:r>
    </w:p>
    <w:p w14:paraId="6A9D7C50" w14:textId="77777777" w:rsidR="0064002F" w:rsidRPr="0064002F" w:rsidRDefault="0064002F" w:rsidP="0064002F">
      <w:pPr>
        <w:keepNext/>
        <w:numPr>
          <w:ilvl w:val="0"/>
          <w:numId w:val="47"/>
        </w:numPr>
        <w:spacing w:before="0" w:after="0" w:line="240" w:lineRule="auto"/>
        <w:rPr>
          <w:rFonts w:ascii="Arial" w:hAnsi="Arial" w:cs="Arial"/>
          <w:color w:val="000000"/>
          <w:lang w:val="en-US" w:eastAsia="zh-CN"/>
        </w:rPr>
      </w:pPr>
      <w:r w:rsidRPr="0064002F">
        <w:rPr>
          <w:rFonts w:ascii="Arial" w:hAnsi="Arial" w:cs="Arial"/>
          <w:b/>
          <w:bCs/>
          <w:color w:val="000000"/>
          <w:lang w:eastAsia="zh-CN"/>
        </w:rPr>
        <w:t>Stakeholder Management</w:t>
      </w:r>
      <w:r w:rsidRPr="0064002F">
        <w:rPr>
          <w:rFonts w:ascii="Arial" w:hAnsi="Arial" w:cs="Arial"/>
          <w:color w:val="000000"/>
          <w:lang w:eastAsia="zh-CN"/>
        </w:rPr>
        <w:t>: Identifies issues in common for one or more stakeholders and uses them to build mutually beneficial partnerships. Identifies and responds to stakeholder’s underlying needs. Uses understanding of the stakeholder’s organisational context to ensure outcomes are achieved.</w:t>
      </w:r>
      <w:r w:rsidRPr="0064002F">
        <w:rPr>
          <w:rFonts w:ascii="Arial" w:hAnsi="Arial" w:cs="Arial"/>
          <w:color w:val="000000"/>
          <w:lang w:val="en-US" w:eastAsia="zh-CN"/>
        </w:rPr>
        <w:t>​</w:t>
      </w: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407838">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77C3E9F3"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133E06">
              <w:rPr>
                <w:rFonts w:cs="Arial"/>
                <w:color w:val="1A1A1A"/>
                <w:sz w:val="20"/>
              </w:rPr>
              <w:t>0</w:t>
            </w:r>
            <w:r w:rsidRPr="00495B3B">
              <w:rPr>
                <w:rFonts w:cs="Arial"/>
                <w:color w:val="1A1A1A"/>
                <w:sz w:val="20"/>
              </w:rPr>
              <w:t xml:space="preserve"> A declaration of Private Interests will be required for positions with financial delegations of &gt;$20,000</w:t>
            </w:r>
          </w:p>
        </w:tc>
      </w:tr>
      <w:tr w:rsidR="00495B3B" w:rsidRPr="00495B3B" w14:paraId="13112EBA"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495B3B" w:rsidRDefault="00495B3B" w:rsidP="00495B3B">
            <w:pPr>
              <w:spacing w:line="240" w:lineRule="auto"/>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p w14:paraId="7E591157" w14:textId="77777777" w:rsidR="00495B3B" w:rsidRPr="00495B3B" w:rsidRDefault="00495B3B" w:rsidP="00495B3B">
            <w:pPr>
              <w:rPr>
                <w:rFonts w:ascii="Arial" w:hAnsi="Arial" w:cs="Arial"/>
                <w:color w:val="1A1A1A"/>
                <w:sz w:val="20"/>
              </w:rPr>
            </w:pPr>
          </w:p>
        </w:tc>
        <w:tc>
          <w:tcPr>
            <w:tcW w:w="6803" w:type="dxa"/>
            <w:shd w:val="clear" w:color="auto" w:fill="auto"/>
          </w:tcPr>
          <w:p w14:paraId="39FB2068" w14:textId="517CB187" w:rsidR="00495B3B" w:rsidRPr="00495B3B" w:rsidRDefault="00495B3B" w:rsidP="0064002F">
            <w:pPr>
              <w:cnfStyle w:val="000000000000" w:firstRow="0" w:lastRow="0" w:firstColumn="0" w:lastColumn="0" w:oddVBand="0" w:evenVBand="0" w:oddHBand="0" w:evenHBand="0" w:firstRowFirstColumn="0" w:firstRowLastColumn="0" w:lastRowFirstColumn="0" w:lastRowLastColumn="0"/>
              <w:rPr>
                <w:rFonts w:ascii="Arial" w:hAnsi="Arial" w:cs="Arial"/>
                <w:sz w:val="20"/>
              </w:rPr>
            </w:pPr>
          </w:p>
          <w:p w14:paraId="7216FB89" w14:textId="77777777" w:rsidR="00495B3B" w:rsidRPr="00495B3B" w:rsidRDefault="00495B3B" w:rsidP="00495B3B">
            <w:pPr>
              <w:numPr>
                <w:ilvl w:val="0"/>
                <w:numId w:val="44"/>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Sedentary desk work</w:t>
            </w:r>
          </w:p>
          <w:p w14:paraId="23FF4545" w14:textId="04F40E96" w:rsidR="00495B3B" w:rsidRPr="00495B3B" w:rsidRDefault="00495B3B" w:rsidP="0064002F">
            <w:pPr>
              <w:spacing w:line="240" w:lineRule="auto"/>
              <w:ind w:left="71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p>
        </w:tc>
      </w:tr>
      <w:tr w:rsidR="00495B3B" w:rsidRPr="00495B3B" w14:paraId="7CD2DEBC"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53A5410" w14:textId="77777777" w:rsidR="00495B3B" w:rsidRPr="00495B3B" w:rsidRDefault="00495B3B" w:rsidP="00495B3B">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p w14:paraId="79B7B004" w14:textId="77777777" w:rsidR="00495B3B" w:rsidRPr="00495B3B" w:rsidRDefault="00495B3B" w:rsidP="00495B3B">
            <w:pPr>
              <w:rPr>
                <w:rFonts w:ascii="Arial" w:hAnsi="Arial" w:cs="Arial"/>
                <w:color w:val="1A1A1A"/>
                <w:sz w:val="20"/>
              </w:rPr>
            </w:pPr>
          </w:p>
          <w:p w14:paraId="16E8913A" w14:textId="77777777" w:rsidR="00495B3B" w:rsidRPr="00495B3B" w:rsidRDefault="00495B3B" w:rsidP="00495B3B">
            <w:pPr>
              <w:tabs>
                <w:tab w:val="left" w:pos="2500"/>
              </w:tabs>
              <w:rPr>
                <w:rFonts w:ascii="Arial" w:hAnsi="Arial" w:cs="Arial"/>
                <w:sz w:val="20"/>
              </w:rPr>
            </w:pPr>
            <w:r w:rsidRPr="00495B3B">
              <w:rPr>
                <w:rFonts w:ascii="Arial" w:hAnsi="Arial" w:cs="Arial"/>
                <w:sz w:val="20"/>
              </w:rPr>
              <w:tab/>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784A5AA7" w:rsidR="00495B3B" w:rsidRPr="00495B3B" w:rsidRDefault="00495B3B" w:rsidP="0064002F">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495B3B" w:rsidRPr="00495B3B" w14:paraId="555B356F"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0507A51D"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A92B25">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77777777"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31EEAA00" w14:textId="77777777" w:rsidR="0063135B" w:rsidRPr="00495B3B" w:rsidRDefault="0063135B" w:rsidP="0063135B">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2BFCA0DC" w14:textId="77777777" w:rsidR="0063135B" w:rsidRPr="00454423" w:rsidRDefault="0063135B" w:rsidP="0063135B">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15B3F01E" w14:textId="77777777" w:rsidR="0063135B" w:rsidRPr="005763CD" w:rsidRDefault="0063135B" w:rsidP="0063135B">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330F5A5C" w14:textId="77777777" w:rsidR="0063135B" w:rsidRPr="005763CD" w:rsidRDefault="0063135B" w:rsidP="0063135B">
      <w:pPr>
        <w:spacing w:before="0" w:after="0"/>
        <w:rPr>
          <w:rFonts w:ascii="Arial" w:hAnsi="Arial" w:cs="Arial"/>
        </w:rPr>
      </w:pPr>
    </w:p>
    <w:p w14:paraId="6F0A3C62" w14:textId="77777777" w:rsidR="0063135B" w:rsidRPr="005763CD" w:rsidRDefault="0063135B" w:rsidP="0063135B">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76BB67F2" w14:textId="77777777" w:rsidR="0063135B" w:rsidRPr="00495B3B" w:rsidRDefault="0063135B" w:rsidP="0063135B">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0E8FA1EF" w14:textId="77777777" w:rsidR="0063135B" w:rsidRPr="002775A7" w:rsidRDefault="0063135B" w:rsidP="0063135B">
      <w:pPr>
        <w:spacing w:before="0" w:after="0" w:line="240" w:lineRule="auto"/>
        <w:jc w:val="both"/>
        <w:rPr>
          <w:rFonts w:ascii="Arial" w:hAnsi="Arial" w:cs="Arial"/>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45EA448B" w14:textId="5B1108D9" w:rsidR="0063135B" w:rsidRPr="00AC1638" w:rsidRDefault="0063135B" w:rsidP="0063135B">
      <w:pPr>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47545D64" w14:textId="77777777" w:rsidR="0063135B" w:rsidRPr="00AC1638" w:rsidRDefault="0063135B" w:rsidP="0063135B">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w:t>
      </w:r>
      <w:r w:rsidRPr="00AC1638">
        <w:rPr>
          <w:rFonts w:ascii="Arial" w:hAnsi="Arial" w:cs="Arial"/>
        </w:rPr>
        <w:lastRenderedPageBreak/>
        <w:t xml:space="preserve">promise to be available, be involved and listen, and take action as we deliver services and create opportunities that supports thriving, productive, and sustainable communities, environments and industries. </w:t>
      </w:r>
    </w:p>
    <w:p w14:paraId="0A8F9774" w14:textId="77777777" w:rsidR="0063135B" w:rsidRPr="00495B3B" w:rsidRDefault="0063135B" w:rsidP="0063135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41B1F39D" w14:textId="77777777" w:rsidR="0063135B" w:rsidRDefault="0063135B" w:rsidP="0063135B">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62DBA9E5" w14:textId="77777777" w:rsidR="0063135B" w:rsidRPr="00495B3B" w:rsidRDefault="0063135B" w:rsidP="0063135B">
      <w:pPr>
        <w:spacing w:line="240" w:lineRule="auto"/>
        <w:contextualSpacing/>
        <w:outlineLvl w:val="1"/>
        <w:rPr>
          <w:rFonts w:ascii="Arial" w:hAnsi="Arial" w:cs="Arial"/>
          <w:color w:val="363534"/>
        </w:rPr>
      </w:pPr>
    </w:p>
    <w:p w14:paraId="2011AA8F" w14:textId="77777777" w:rsidR="0063135B" w:rsidRPr="00495B3B" w:rsidRDefault="0063135B" w:rsidP="0063135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60C8E6CC" w14:textId="77777777" w:rsidR="0063135B" w:rsidRPr="00495B3B" w:rsidRDefault="0063135B" w:rsidP="0063135B">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164AF874" w14:textId="77777777" w:rsidR="0063135B" w:rsidRPr="00495B3B" w:rsidRDefault="0063135B" w:rsidP="0063135B">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552A3389" w14:textId="77777777" w:rsidR="0063135B" w:rsidRPr="00495B3B" w:rsidRDefault="0063135B" w:rsidP="0063135B">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4F07EDDA" w14:textId="77777777" w:rsidR="0063135B" w:rsidRPr="00495B3B" w:rsidRDefault="0063135B" w:rsidP="0063135B">
      <w:pPr>
        <w:rPr>
          <w:rFonts w:ascii="Arial" w:hAnsi="Arial" w:cs="Arial"/>
          <w:b/>
          <w:bCs/>
          <w:color w:val="363534"/>
        </w:rPr>
      </w:pPr>
      <w:r w:rsidRPr="00495B3B">
        <w:rPr>
          <w:rFonts w:ascii="Arial" w:hAnsi="Arial" w:cs="Arial"/>
          <w:b/>
          <w:bCs/>
          <w:color w:val="363534"/>
        </w:rPr>
        <w:t>Aboriginal Cultural Safety</w:t>
      </w:r>
    </w:p>
    <w:p w14:paraId="7E3CB14A" w14:textId="77777777" w:rsidR="0063135B" w:rsidRPr="00495B3B" w:rsidRDefault="0063135B" w:rsidP="0063135B">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726134F3">
          <w:rPr>
            <w:rStyle w:val="Hyperlink"/>
            <w:rFonts w:ascii="Arial" w:hAnsi="Arial" w:cs="Arial"/>
          </w:rPr>
          <w:t>aboriginal.employment@deeca.vic.gov.au</w:t>
        </w:r>
      </w:hyperlink>
      <w:r>
        <w:t>.</w:t>
      </w:r>
    </w:p>
    <w:p w14:paraId="796A4FB4" w14:textId="77777777" w:rsidR="0063135B" w:rsidRPr="00495B3B" w:rsidRDefault="0063135B" w:rsidP="0063135B">
      <w:pPr>
        <w:rPr>
          <w:rFonts w:ascii="Arial" w:hAnsi="Arial" w:cs="Arial"/>
          <w:b/>
          <w:color w:val="363534"/>
          <w:szCs w:val="22"/>
        </w:rPr>
      </w:pPr>
      <w:r w:rsidRPr="00495B3B">
        <w:rPr>
          <w:rFonts w:ascii="Arial" w:hAnsi="Arial" w:cs="Arial"/>
          <w:b/>
          <w:color w:val="363534"/>
          <w:szCs w:val="22"/>
        </w:rPr>
        <w:t>Balancing your Life / Hybrid Working</w:t>
      </w:r>
    </w:p>
    <w:p w14:paraId="7E8094E9" w14:textId="77777777" w:rsidR="0063135B" w:rsidRPr="00495B3B" w:rsidRDefault="0063135B" w:rsidP="0063135B">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25DDBDD6" w14:textId="77777777" w:rsidR="0063135B" w:rsidRPr="00495B3B" w:rsidRDefault="0063135B" w:rsidP="0063135B">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Pr="00220147">
          <w:rPr>
            <w:rStyle w:val="Hyperlink"/>
            <w:rFonts w:ascii="Arial" w:eastAsia="Microsoft JhengHei" w:hAnsi="Arial" w:cs="Arial"/>
            <w:sz w:val="22"/>
            <w:szCs w:val="24"/>
            <w:lang w:eastAsia="en-US"/>
          </w:rPr>
          <w:t>customer.service@deeca.vic.gov.au</w:t>
        </w:r>
      </w:hyperlink>
    </w:p>
    <w:p w14:paraId="1972184C" w14:textId="42AE4089" w:rsidR="00495B3B" w:rsidRPr="00495B3B" w:rsidRDefault="00495B3B" w:rsidP="00495B3B">
      <w:pPr>
        <w:spacing w:line="240" w:lineRule="auto"/>
        <w:rPr>
          <w:rFonts w:ascii="Arial" w:eastAsia="Microsoft JhengHei" w:hAnsi="Arial" w:cs="Arial"/>
          <w:sz w:val="22"/>
          <w:szCs w:val="24"/>
          <w:u w:val="single"/>
          <w:lang w:eastAsia="en-US"/>
        </w:rPr>
      </w:pPr>
    </w:p>
    <w:p w14:paraId="491AE125" w14:textId="77777777" w:rsidR="00495B3B" w:rsidRPr="00495B3B" w:rsidRDefault="00495B3B" w:rsidP="00495B3B">
      <w:pPr>
        <w:spacing w:line="240" w:lineRule="auto"/>
        <w:rPr>
          <w:rFonts w:ascii="Arial" w:hAnsi="Arial" w:cs="Arial"/>
          <w:sz w:val="28"/>
          <w:szCs w:val="28"/>
          <w:lang w:eastAsia="en-US"/>
        </w:rPr>
      </w:pPr>
      <w:r w:rsidRPr="00495B3B">
        <w:rPr>
          <w:rFonts w:ascii="Arial" w:hAnsi="Arial" w:cs="Arial"/>
          <w:sz w:val="28"/>
          <w:szCs w:val="28"/>
          <w:lang w:eastAsia="en-US"/>
        </w:rPr>
        <w:t xml:space="preserve"> </w:t>
      </w:r>
    </w:p>
    <w:p w14:paraId="69B28C1E" w14:textId="01B63964" w:rsidR="00A14A3F" w:rsidRDefault="00A14A3F" w:rsidP="007425C9"/>
    <w:sectPr w:rsidR="00A14A3F" w:rsidSect="007425C9">
      <w:headerReference w:type="default" r:id="rId36"/>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C79390B" w14:textId="77777777" w:rsidR="001B6B37" w:rsidRDefault="001B6B37" w:rsidP="00CD157B">
      <w:pPr>
        <w:pStyle w:val="NoSpacing"/>
      </w:pPr>
    </w:p>
    <w:p w14:paraId="018E404E" w14:textId="77777777" w:rsidR="001B6B37" w:rsidRDefault="001B6B37"/>
  </w:endnote>
  <w:endnote w:type="continuationSeparator" w:id="0">
    <w:p w14:paraId="0EF7FC42" w14:textId="77777777" w:rsidR="001B6B37" w:rsidRDefault="001B6B37" w:rsidP="00CD157B">
      <w:pPr>
        <w:pStyle w:val="NoSpacing"/>
      </w:pPr>
    </w:p>
    <w:p w14:paraId="5A95216E" w14:textId="77777777" w:rsidR="001B6B37" w:rsidRDefault="001B6B37"/>
  </w:endnote>
  <w:endnote w:type="continuationNotice" w:id="1">
    <w:p w14:paraId="2638DBE8" w14:textId="77777777" w:rsidR="001B6B37" w:rsidRDefault="001B6B37" w:rsidP="00CD157B">
      <w:pPr>
        <w:pStyle w:val="NoSpacing"/>
      </w:pPr>
    </w:p>
    <w:p w14:paraId="6E591763" w14:textId="77777777" w:rsidR="001B6B37" w:rsidRDefault="001B6B3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505430">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63872"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6387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46FAEAE"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64896"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6489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7A67F5F4"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62848"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6284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B8E806F" w14:textId="77777777" w:rsidR="001B6B37" w:rsidRPr="0056073C" w:rsidRDefault="001B6B37" w:rsidP="005D764F">
      <w:pPr>
        <w:pStyle w:val="FootnoteSeparator"/>
      </w:pPr>
    </w:p>
    <w:p w14:paraId="24E21125" w14:textId="77777777" w:rsidR="001B6B37" w:rsidRDefault="001B6B37"/>
  </w:footnote>
  <w:footnote w:type="continuationSeparator" w:id="0">
    <w:p w14:paraId="34CB3D1C" w14:textId="77777777" w:rsidR="001B6B37" w:rsidRPr="00CA30B7" w:rsidRDefault="001B6B37" w:rsidP="006D5A90">
      <w:pPr>
        <w:rPr>
          <w:lang w:val="en-US"/>
        </w:rPr>
      </w:pPr>
      <w:r w:rsidRPr="00CA30B7">
        <w:rPr>
          <w:lang w:val="en-US"/>
        </w:rPr>
        <w:t>_______</w:t>
      </w:r>
    </w:p>
    <w:p w14:paraId="73F41B15" w14:textId="77777777" w:rsidR="001B6B37" w:rsidRDefault="001B6B37"/>
  </w:footnote>
  <w:footnote w:type="continuationNotice" w:id="1">
    <w:p w14:paraId="3CC7450F" w14:textId="77777777" w:rsidR="001B6B37" w:rsidRDefault="001B6B37" w:rsidP="006D5A90"/>
    <w:p w14:paraId="43B13694" w14:textId="77777777" w:rsidR="001B6B37" w:rsidRDefault="001B6B37"/>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1584"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156478E" id="Hdr_Element6" o:spid="_x0000_s1026" alt="&quot;&quot;" style="position:absolute;margin-left:512.5pt;margin-top:0;width:83.05pt;height:35.15pt;z-index:2516515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056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BE88C15" id="Hdr_Element1" o:spid="_x0000_s1026" alt="&quot;&quot;" style="position:absolute;margin-left:0;margin-top:0;width:595.3pt;height:35.15pt;z-index:25165056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2608"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6945019" id="Hdr_Element4" o:spid="_x0000_s1026" alt="&quot;&quot;" style="position:absolute;margin-left:363.9pt;margin-top:0;width:115.65pt;height:35.15pt;z-index:25165260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3632"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1C779DE" id="Hdr_Element5" o:spid="_x0000_s1026" alt="&quot;&quot;" style="position:absolute;margin-left:463.3pt;margin-top:0;width:66.05pt;height:35.15pt;z-index:25165363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5680"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96EA4C9" id="Hdr_Element2" o:spid="_x0000_s1026" alt="&quot;&quot;" style="position:absolute;margin-left:297.65pt;margin-top:0;width:82.75pt;height:35.15pt;z-index:25165568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752"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D7435B4" id="Hdr_Element3" o:spid="_x0000_s1026" alt="&quot;&quot;" style="position:absolute;margin-left:363.8pt;margin-top:0;width:33.15pt;height:35.15pt;z-index:25165875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6704"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434BB7E" id="Hdr_Element6" o:spid="_x0000_s1026" alt="&quot;&quot;" style="position:absolute;margin-left:512.5pt;margin-top:0;width:83.05pt;height:35.15pt;z-index:25165670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4656"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A2941D3" id="Hdr_Element1" o:spid="_x0000_s1026" alt="&quot;&quot;" style="position:absolute;margin-left:0;margin-top:0;width:595.3pt;height:35.15pt;z-index:25165465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7728"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832106B" id="Hdr_Element4" o:spid="_x0000_s1026" alt="&quot;&quot;" style="position:absolute;margin-left:363.9pt;margin-top:0;width:115.65pt;height:35.15pt;z-index:25165772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9776"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B50A64B" id="Hdr_Element5" o:spid="_x0000_s1026" alt="&quot;&quot;" style="position:absolute;margin-left:463.3pt;margin-top:0;width:66.05pt;height:35.15pt;z-index:25165977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6080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57422DD" id="Hdr_Element2" o:spid="_x0000_s1026" alt="&quot;&quot;" style="position:absolute;margin-left:297.65pt;margin-top:0;width:82.75pt;height:35.15pt;z-index:25166080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61824"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EC7B6DB" id="Hdr_Element3" o:spid="_x0000_s1026" alt="&quot;&quot;" style="position:absolute;margin-left:363.8pt;margin-top:0;width:33.15pt;height:35.15pt;z-index:25166182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0"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2"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4"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5"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6"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7"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8"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9"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0"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1"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2"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3"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4" w15:restartNumberingAfterBreak="0">
    <w:nsid w:val="39331323"/>
    <w:multiLevelType w:val="multilevel"/>
    <w:tmpl w:val="B34AB6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8"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9"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0"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1"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3"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4"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5"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6"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7"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8"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9"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0"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1"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2"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3" w15:restartNumberingAfterBreak="0">
    <w:nsid w:val="5B0F1CC6"/>
    <w:multiLevelType w:val="multilevel"/>
    <w:tmpl w:val="2222B9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5"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6"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7"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8"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9"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0"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1"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2"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3"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4" w15:restartNumberingAfterBreak="0">
    <w:nsid w:val="75D4204F"/>
    <w:multiLevelType w:val="multilevel"/>
    <w:tmpl w:val="467C66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5"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6"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2"/>
  </w:num>
  <w:num w:numId="2" w16cid:durableId="1128745877">
    <w:abstractNumId w:val="13"/>
  </w:num>
  <w:num w:numId="3" w16cid:durableId="170411264">
    <w:abstractNumId w:val="46"/>
  </w:num>
  <w:num w:numId="4" w16cid:durableId="985085104">
    <w:abstractNumId w:val="11"/>
  </w:num>
  <w:num w:numId="5" w16cid:durableId="1872112631">
    <w:abstractNumId w:val="14"/>
  </w:num>
  <w:num w:numId="6" w16cid:durableId="336812815">
    <w:abstractNumId w:val="29"/>
  </w:num>
  <w:num w:numId="7" w16cid:durableId="155153463">
    <w:abstractNumId w:val="3"/>
  </w:num>
  <w:num w:numId="8" w16cid:durableId="1428236886">
    <w:abstractNumId w:val="33"/>
  </w:num>
  <w:num w:numId="9" w16cid:durableId="1644658156">
    <w:abstractNumId w:val="23"/>
  </w:num>
  <w:num w:numId="10" w16cid:durableId="103154041">
    <w:abstractNumId w:val="35"/>
  </w:num>
  <w:num w:numId="11" w16cid:durableId="2129203638">
    <w:abstractNumId w:val="39"/>
  </w:num>
  <w:num w:numId="12" w16cid:durableId="377365663">
    <w:abstractNumId w:val="30"/>
  </w:num>
  <w:num w:numId="13" w16cid:durableId="1308436166">
    <w:abstractNumId w:val="32"/>
  </w:num>
  <w:num w:numId="14" w16cid:durableId="1335643199">
    <w:abstractNumId w:val="44"/>
  </w:num>
  <w:num w:numId="15" w16cid:durableId="384449836">
    <w:abstractNumId w:val="9"/>
  </w:num>
  <w:num w:numId="16" w16cid:durableId="1160577431">
    <w:abstractNumId w:val="34"/>
  </w:num>
  <w:num w:numId="17" w16cid:durableId="27071314">
    <w:abstractNumId w:val="8"/>
  </w:num>
  <w:num w:numId="18" w16cid:durableId="338120444">
    <w:abstractNumId w:val="5"/>
  </w:num>
  <w:num w:numId="19" w16cid:durableId="1673139647">
    <w:abstractNumId w:val="19"/>
  </w:num>
  <w:num w:numId="20" w16cid:durableId="197548056">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6"/>
  </w:num>
  <w:num w:numId="26" w16cid:durableId="893349253">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7"/>
  </w:num>
  <w:num w:numId="30" w16cid:durableId="1579175524">
    <w:abstractNumId w:val="0"/>
  </w:num>
  <w:num w:numId="31" w16cid:durableId="1199856773">
    <w:abstractNumId w:val="2"/>
  </w:num>
  <w:num w:numId="32" w16cid:durableId="2138447666">
    <w:abstractNumId w:val="1"/>
  </w:num>
  <w:num w:numId="33" w16cid:durableId="334118162">
    <w:abstractNumId w:val="41"/>
  </w:num>
  <w:num w:numId="34" w16cid:durableId="196283207">
    <w:abstractNumId w:val="45"/>
  </w:num>
  <w:num w:numId="35" w16cid:durableId="1742215375">
    <w:abstractNumId w:val="55"/>
  </w:num>
  <w:num w:numId="36" w16cid:durableId="664823544">
    <w:abstractNumId w:val="50"/>
  </w:num>
  <w:num w:numId="37" w16cid:durableId="592250350">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2"/>
  </w:num>
  <w:num w:numId="40" w16cid:durableId="16010494">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979774751">
    <w:abstractNumId w:val="15"/>
  </w:num>
  <w:num w:numId="42" w16cid:durableId="1149785811">
    <w:abstractNumId w:val="38"/>
  </w:num>
  <w:num w:numId="43" w16cid:durableId="729228463">
    <w:abstractNumId w:val="7"/>
  </w:num>
  <w:num w:numId="44" w16cid:durableId="322781625">
    <w:abstractNumId w:val="31"/>
  </w:num>
  <w:num w:numId="45" w16cid:durableId="1372346470">
    <w:abstractNumId w:val="24"/>
  </w:num>
  <w:num w:numId="46" w16cid:durableId="949508703">
    <w:abstractNumId w:val="43"/>
  </w:num>
  <w:num w:numId="47" w16cid:durableId="185143452">
    <w:abstractNumId w:val="54"/>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28D"/>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8E"/>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2FF"/>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06"/>
    <w:rsid w:val="00133EF1"/>
    <w:rsid w:val="00133FBF"/>
    <w:rsid w:val="00134222"/>
    <w:rsid w:val="00134985"/>
    <w:rsid w:val="001359FC"/>
    <w:rsid w:val="00135A21"/>
    <w:rsid w:val="0013609B"/>
    <w:rsid w:val="001369F7"/>
    <w:rsid w:val="00136DBE"/>
    <w:rsid w:val="001378AA"/>
    <w:rsid w:val="00137A24"/>
    <w:rsid w:val="00137E68"/>
    <w:rsid w:val="001406CA"/>
    <w:rsid w:val="00140841"/>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3D7"/>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B37"/>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9B1"/>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A9F"/>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02C"/>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AE5"/>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60F"/>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06D"/>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5B5C"/>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56F34"/>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0A6"/>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A7FB2"/>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C7E24"/>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2A3"/>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5C7"/>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1BAB"/>
    <w:rsid w:val="00412A85"/>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7F9"/>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7FE"/>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34"/>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836"/>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6F5E"/>
    <w:rsid w:val="00567685"/>
    <w:rsid w:val="0057019D"/>
    <w:rsid w:val="0057036C"/>
    <w:rsid w:val="00571EF8"/>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2D9"/>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374A"/>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6A8D"/>
    <w:rsid w:val="005E7A2A"/>
    <w:rsid w:val="005E7CA1"/>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242D"/>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0FE"/>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35B"/>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02F"/>
    <w:rsid w:val="006404EF"/>
    <w:rsid w:val="00640F20"/>
    <w:rsid w:val="00641ED0"/>
    <w:rsid w:val="00641F15"/>
    <w:rsid w:val="0064251E"/>
    <w:rsid w:val="00642A82"/>
    <w:rsid w:val="00642C8C"/>
    <w:rsid w:val="00642FE5"/>
    <w:rsid w:val="00644A84"/>
    <w:rsid w:val="00644C01"/>
    <w:rsid w:val="00644F09"/>
    <w:rsid w:val="00644F50"/>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418"/>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4E36"/>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901"/>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18AE"/>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2D99"/>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5CE2"/>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6D7F"/>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6D92"/>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CEB"/>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2B2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1A4"/>
    <w:rsid w:val="00B12E28"/>
    <w:rsid w:val="00B14549"/>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2C86"/>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4F9B"/>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6AE4"/>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22"/>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3C52"/>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20AC"/>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154"/>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23"/>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096"/>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1959D897-36BD-40F9-B33B-AB64213B7B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41"/>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41"/>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41"/>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71315658">
      <w:bodyDiv w:val="1"/>
      <w:marLeft w:val="0"/>
      <w:marRight w:val="0"/>
      <w:marTop w:val="0"/>
      <w:marBottom w:val="0"/>
      <w:divBdr>
        <w:top w:val="none" w:sz="0" w:space="0" w:color="auto"/>
        <w:left w:val="none" w:sz="0" w:space="0" w:color="auto"/>
        <w:bottom w:val="none" w:sz="0" w:space="0" w:color="auto"/>
        <w:right w:val="none" w:sz="0" w:space="0" w:color="auto"/>
      </w:divBdr>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0680496">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628634843">
      <w:bodyDiv w:val="1"/>
      <w:marLeft w:val="0"/>
      <w:marRight w:val="0"/>
      <w:marTop w:val="0"/>
      <w:marBottom w:val="0"/>
      <w:divBdr>
        <w:top w:val="none" w:sz="0" w:space="0" w:color="auto"/>
        <w:left w:val="none" w:sz="0" w:space="0" w:color="auto"/>
        <w:bottom w:val="none" w:sz="0" w:space="0" w:color="auto"/>
        <w:right w:val="none" w:sz="0" w:space="0" w:color="auto"/>
      </w:divBdr>
    </w:div>
    <w:div w:id="735707315">
      <w:bodyDiv w:val="1"/>
      <w:marLeft w:val="0"/>
      <w:marRight w:val="0"/>
      <w:marTop w:val="0"/>
      <w:marBottom w:val="0"/>
      <w:divBdr>
        <w:top w:val="none" w:sz="0" w:space="0" w:color="auto"/>
        <w:left w:val="none" w:sz="0" w:space="0" w:color="auto"/>
        <w:bottom w:val="none" w:sz="0" w:space="0" w:color="auto"/>
        <w:right w:val="none" w:sz="0" w:space="0" w:color="auto"/>
      </w:divBdr>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588071080">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780878454">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7.png"/><Relationship Id="rId34" Type="http://schemas.openxmlformats.org/officeDocument/2006/relationships/hyperlink" Target="mailto:aboriginal.employment@deeca.vic.gov.au"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eader" Target="header2.xm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customer.service@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1613D7"/>
    <w:rsid w:val="0019787B"/>
    <w:rsid w:val="00220D1F"/>
    <w:rsid w:val="002A360F"/>
    <w:rsid w:val="0033330E"/>
    <w:rsid w:val="00335B5C"/>
    <w:rsid w:val="003E02A3"/>
    <w:rsid w:val="00445C89"/>
    <w:rsid w:val="004A0088"/>
    <w:rsid w:val="00566F5E"/>
    <w:rsid w:val="005802D9"/>
    <w:rsid w:val="00597625"/>
    <w:rsid w:val="005F0593"/>
    <w:rsid w:val="0066431B"/>
    <w:rsid w:val="006E4E36"/>
    <w:rsid w:val="00733901"/>
    <w:rsid w:val="007E2D99"/>
    <w:rsid w:val="00986F87"/>
    <w:rsid w:val="009D1EFC"/>
    <w:rsid w:val="009F447A"/>
    <w:rsid w:val="00A6372E"/>
    <w:rsid w:val="00B121A4"/>
    <w:rsid w:val="00BA2C86"/>
    <w:rsid w:val="00D63C52"/>
    <w:rsid w:val="00D83E5E"/>
    <w:rsid w:val="00E6256A"/>
    <w:rsid w:val="00ED6C23"/>
    <w:rsid w:val="00F931D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p:Policy xmlns:p="office.server.policy" id="" local="true">
  <p:Name>ECM V2 Governance</p:Name>
  <p:Description>Enable Version label</p:Description>
  <p:Statement/>
  <p:PolicyItems>
    <p:PolicyItem featureId="Microsoft.Office.RecordsManagement.PolicyFeatures.PolicyLabel" staticId="0x0101009298E819CE1EBB4F8D2096B3E0F0C2911800CB2E8806E91A31499126E2BE51D9592F|-1306371497" UniqueId="4c55f25d-4286-45eb-b85a-6e496bafc20d">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mso-contentType ?>
<SharedContentType xmlns="Microsoft.SharePoint.Taxonomy.ContentTypeSync" SourceId="797aeec6-0273-40f2-ab3e-beee73212332" ContentTypeId="0x0101009298E819CE1EBB4F8D2096B3E0F0C291" PreviousValue="false"/>
</file>

<file path=customXml/item6.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Value>
      <Value>2</Value>
      <Value>15</Value>
      <Value>14</Value>
    </TaxCatchAll>
    <_dlc_DocId xmlns="a5f32de4-e402-4188-b034-e71ca7d22e54">DOCID1158-1575566084-9035</_dlc_DocId>
    <_dlc_DocIdUrl xmlns="a5f32de4-e402-4188-b034-e71ca7d22e54">
      <Url>https://delwpvicgovau.sharepoint.com/sites/ecm_1158/_layouts/15/DocIdRedir.aspx?ID=DOCID1158-1575566084-9035</Url>
      <Description>DOCID1158-1575566084-9035</Description>
    </_dlc_DocIdUrl>
    <b9b43b809ea4445880dbf70bb9849525 xmlns="9fd47c19-1c4a-4d7d-b342-c10cef269344">
      <Terms xmlns="http://schemas.microsoft.com/office/infopath/2007/PartnerControls">
        <TermInfo xmlns="http://schemas.microsoft.com/office/infopath/2007/PartnerControls">
          <TermName xmlns="http://schemas.microsoft.com/office/infopath/2007/PartnerControls">Template</TermName>
          <TermId xmlns="http://schemas.microsoft.com/office/infopath/2007/PartnerControls">ad5654aa-69da-4dc8-81ae-e984a44f2180</TermId>
        </TermInfo>
      </Term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je2f59c6279d441e8dbf3cc557b3306f xmlns="9fd47c19-1c4a-4d7d-b342-c10cef269344">
      <Terms xmlns="http://schemas.microsoft.com/office/infopath/2007/PartnerControls">
        <TermInfo xmlns="http://schemas.microsoft.com/office/infopath/2007/PartnerControls">
          <TermName xmlns="http://schemas.microsoft.com/office/infopath/2007/PartnerControls">Restructuring</TermName>
          <TermId xmlns="http://schemas.microsoft.com/office/infopath/2007/PartnerControls">4ed8c4ad-f9c6-4e29-b5f5-b51df56c3de6</TermId>
        </TermInfo>
      </Terms>
    </je2f59c6279d441e8dbf3cc557b3306f>
    <_Flow_SignoffStatus xmlns="82d59857-9031-4a19-a656-aa497d76c425">With SME</_Flow_SignoffStatus>
    <DLCPolicyLabelClientValue xmlns="daf27c4b-fd12-4be3-87ab-d3828419e585">Version {_UIVersionString}</DLCPolicyLabelClientValue>
    <_Emoji xmlns="http://schemas.microsoft.com/sharepoint/v3" xsi:nil="true"/>
    <Documentsittingwith xmlns="82d59857-9031-4a19-a656-aa497d76c425">
      <UserInfo>
        <DisplayName>i:0#.f|membership|karen.strachan@deeca.vic.gov.au,#i:0#.f|membership|karen.strachan@deeca.vic.gov.au,#Karen.Strachan@deeca.vic.gov.au,#,#Karen L Strachan (DEECA),#,#Regions, Environment, Climate Action and First Peoples,#Project Officer</DisplayName>
        <AccountId>58</AccountId>
        <AccountType/>
      </UserInfo>
    </Documentsittingwith>
    <DLCPolicyLabelLock xmlns="daf27c4b-fd12-4be3-87ab-d3828419e585" xsi:nil="true"/>
    <Event_x0020_Date xmlns="a5f32de4-e402-4188-b034-e71ca7d22e54" xsi:nil="true"/>
    <_ColorHex xmlns="http://schemas.microsoft.com/sharepoint/v3" xsi:nil="true"/>
    <lcf76f155ced4ddcb4097134ff3c332f xmlns="82d59857-9031-4a19-a656-aa497d76c425">
      <Terms xmlns="http://schemas.microsoft.com/office/infopath/2007/PartnerControls"/>
    </lcf76f155ced4ddcb4097134ff3c332f>
    <DLCPolicyLabelValue xmlns="daf27c4b-fd12-4be3-87ab-d3828419e585">Version 0.1</DLCPolicyLabelValue>
    <_ApprovalStatus xmlns="82d59857-9031-4a19-a656-aa497d76c425">0</_ApprovalStatus>
    <_ApprovalAssignedTo xmlns="82d59857-9031-4a19-a656-aa497d76c425">
      <UserInfo>
        <DisplayName/>
        <AccountId xsi:nil="true"/>
        <AccountType/>
      </UserInfo>
    </_ApprovalAssignedTo>
    <_ApprovalRespondedBy xmlns="82d59857-9031-4a19-a656-aa497d76c425">
      <UserInfo>
        <DisplayName/>
        <AccountId xsi:nil="true"/>
        <AccountType/>
      </UserInfo>
    </_ApprovalRespondedBy>
  </documentManagement>
</p:properties>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ct:contentTypeSchema xmlns:ct="http://schemas.microsoft.com/office/2006/metadata/contentType" xmlns:ma="http://schemas.microsoft.com/office/2006/metadata/properties/metaAttributes" ct:_="" ma:_="" ma:contentTypeName="ECM V2 Governance" ma:contentTypeID="0x0101009298E819CE1EBB4F8D2096B3E0F0C2911800E04349DEEE40764F94A2BD8B6060D078" ma:contentTypeVersion="222" ma:contentTypeDescription="Store details on how function or activity will be governed i.e. Programs " ma:contentTypeScope="" ma:versionID="98a2098ee0062ee54f4e78c06446cba5">
  <xsd:schema xmlns:xsd="http://www.w3.org/2001/XMLSchema" xmlns:xs="http://www.w3.org/2001/XMLSchema" xmlns:p="http://schemas.microsoft.com/office/2006/metadata/properties" xmlns:ns1="http://schemas.microsoft.com/sharepoint/v3" xmlns:ns2="9fd47c19-1c4a-4d7d-b342-c10cef269344" xmlns:ns3="a5f32de4-e402-4188-b034-e71ca7d22e54" xmlns:ns4="daf27c4b-fd12-4be3-87ab-d3828419e585" xmlns:ns5="82d59857-9031-4a19-a656-aa497d76c425" targetNamespace="http://schemas.microsoft.com/office/2006/metadata/properties" ma:root="true" ma:fieldsID="987c82a267ad58906114bda5365a6943" ns1:_="" ns2:_="" ns3:_="" ns4:_="" ns5:_="">
    <xsd:import namespace="http://schemas.microsoft.com/sharepoint/v3"/>
    <xsd:import namespace="9fd47c19-1c4a-4d7d-b342-c10cef269344"/>
    <xsd:import namespace="a5f32de4-e402-4188-b034-e71ca7d22e54"/>
    <xsd:import namespace="daf27c4b-fd12-4be3-87ab-d3828419e585"/>
    <xsd:import namespace="82d59857-9031-4a19-a656-aa497d76c425"/>
    <xsd:element name="properties">
      <xsd:complexType>
        <xsd:sequence>
          <xsd:element name="documentManagement">
            <xsd:complexType>
              <xsd:all>
                <xsd:element ref="ns3:Event_x0020_Date"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je2f59c6279d441e8dbf3cc557b3306f" minOccurs="0"/>
                <xsd:element ref="ns2:g91c59fb10974fa1a03160ad8386f0f4" minOccurs="0"/>
                <xsd:element ref="ns4:DLCPolicyLabelClientValue" minOccurs="0"/>
                <xsd:element ref="ns4:DLCPolicyLabelLock" minOccurs="0"/>
                <xsd:element ref="ns1:_dlc_Exempt" minOccurs="0"/>
                <xsd:element ref="ns4:DLCPolicyLabelValue" minOccurs="0"/>
                <xsd:element ref="ns5:MediaServiceMetadata" minOccurs="0"/>
                <xsd:element ref="ns5:MediaServiceFastMetadata" minOccurs="0"/>
                <xsd:element ref="ns5:MediaServiceSearchProperties" minOccurs="0"/>
                <xsd:element ref="ns1:_ColorHex" minOccurs="0"/>
                <xsd:element ref="ns1:_ColorTag" minOccurs="0"/>
                <xsd:element ref="ns1:_Emoji" minOccurs="0"/>
                <xsd:element ref="ns5:_Flow_SignoffStatus" minOccurs="0"/>
                <xsd:element ref="ns5:MediaServiceDateTaken" minOccurs="0"/>
                <xsd:element ref="ns5:lcf76f155ced4ddcb4097134ff3c332f" minOccurs="0"/>
                <xsd:element ref="ns5:MediaServiceOCR" minOccurs="0"/>
                <xsd:element ref="ns5:MediaServiceGenerationTime" minOccurs="0"/>
                <xsd:element ref="ns5:MediaServiceEventHashCode" minOccurs="0"/>
                <xsd:element ref="ns5:Documentsittingwith" minOccurs="0"/>
                <xsd:element ref="ns5:_ApprovalAssignedTo" minOccurs="0"/>
                <xsd:element ref="ns5:_ApprovalRespondedBy" minOccurs="0"/>
                <xsd:element ref="ns5:_ApprovalSentBy" minOccurs="0"/>
                <xsd:element ref="ns5:_Approval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element name="_ColorHex" ma:index="31" nillable="true" ma:displayName="Color" ma:hidden="true" ma:internalName="_ColorHex">
      <xsd:simpleType>
        <xsd:restriction base="dms:Text"/>
      </xsd:simpleType>
    </xsd:element>
    <xsd:element name="_ColorTag" ma:index="32" nillable="true" ma:displayName="Color Tag" ma:hidden="true" ma:internalName="_ColorTag" ma:readOnly="true">
      <xsd:simpleType>
        <xsd:restriction base="dms:Text"/>
      </xsd:simpleType>
    </xsd:element>
    <xsd:element name="_Emoji" ma:index="33" nillable="true" ma:displayName="Emoji" ma:hidden="true" ma:internalName="_Emoji">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ma:taxonomy="true" ma:internalName="pd01c257034b4e86b1f58279a3bd54c6" ma:taxonomyFieldName="Security_x0020_Classification" ma:displayName="Security Classification"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b802f349-2280-421e-92b8-645ee6ac4d3b}" ma:internalName="TaxCatchAll" ma:showField="CatchAllData" ma:web="d438c356-bd2b-4fb2-8eba-650ed22bf83d">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b802f349-2280-421e-92b8-645ee6ac4d3b}" ma:internalName="TaxCatchAllLabel" ma:readOnly="true" ma:showField="CatchAllDataLabel" ma:web="d438c356-bd2b-4fb2-8eba-650ed22bf83d">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ma:taxonomy="true" ma:internalName="fb3179c379644f499d7166d0c985669b" ma:taxonomyFieldName="Dissemination_x0020_Limiting_x0020_Marker" ma:displayName="Dissemination Limiting Marker"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je2f59c6279d441e8dbf3cc557b3306f" ma:index="20" ma:taxonomy="true" ma:internalName="je2f59c6279d441e8dbf3cc557b3306f" ma:taxonomyFieldName="Records_x0020_Class_x0020_Governance" ma:displayName="Classification" ma:default="" ma:fieldId="{3e2f59c6-279d-441e-8dbf-3cc557b3306f}" ma:sspId="797aeec6-0273-40f2-ab3e-beee73212332" ma:termSetId="4258747f-0974-48f0-ac10-46f208a52cd4" ma:anchorId="b6fc9ccd-ad96-4b35-b8a6-90f88524aa64"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Event_x0020_Date" ma:index="4" nillable="true" ma:displayName="Event Date" ma:description="Date of event. The event could be meeting, function, activity etc." ma:format="DateOnly" ma:internalName="Event_x0020_Date">
      <xsd:simpleType>
        <xsd:restriction base="dms:DateTime"/>
      </xsd:simpleType>
    </xsd:element>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daf27c4b-fd12-4be3-87ab-d3828419e585" elementFormDefault="qualified">
    <xsd:import namespace="http://schemas.microsoft.com/office/2006/documentManagement/types"/>
    <xsd:import namespace="http://schemas.microsoft.com/office/infopath/2007/PartnerControls"/>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7"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2d59857-9031-4a19-a656-aa497d76c425" elementFormDefault="qualified">
    <xsd:import namespace="http://schemas.microsoft.com/office/2006/documentManagement/types"/>
    <xsd:import namespace="http://schemas.microsoft.com/office/infopath/2007/PartnerControls"/>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SearchProperties" ma:index="30" nillable="true" ma:displayName="MediaServiceSearchProperties" ma:hidden="true" ma:internalName="MediaServiceSearchProperties" ma:readOnly="true">
      <xsd:simpleType>
        <xsd:restriction base="dms:Note"/>
      </xsd:simpleType>
    </xsd:element>
    <xsd:element name="_Flow_SignoffStatus" ma:index="34" nillable="true" ma:displayName="Sign-off status" ma:default="Not Started" ma:format="Dropdown" ma:internalName="_x0024_Resources_x003a_core_x002c_Signoff_Status">
      <xsd:simpleType>
        <xsd:restriction base="dms:Choice">
          <xsd:enumeration value="Not Started"/>
          <xsd:enumeration value="With SME"/>
          <xsd:enumeration value="Ready for CJ"/>
          <xsd:enumeration value="Approved"/>
        </xsd:restriction>
      </xsd:simpleType>
    </xsd:element>
    <xsd:element name="MediaServiceDateTaken" ma:index="35" nillable="true" ma:displayName="MediaServiceDateTaken" ma:hidden="true" ma:indexed="true" ma:internalName="MediaServiceDateTaken"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CR" ma:index="38" nillable="true" ma:displayName="Extracted Text" ma:internalName="MediaServiceOCR" ma:readOnly="true">
      <xsd:simpleType>
        <xsd:restriction base="dms:Note">
          <xsd:maxLength value="255"/>
        </xsd:restriction>
      </xsd:simpleType>
    </xsd:element>
    <xsd:element name="MediaServiceGenerationTime" ma:index="39" nillable="true" ma:displayName="MediaServiceGenerationTime" ma:hidden="true" ma:internalName="MediaServiceGenerationTime" ma:readOnly="true">
      <xsd:simpleType>
        <xsd:restriction base="dms:Text"/>
      </xsd:simpleType>
    </xsd:element>
    <xsd:element name="MediaServiceEventHashCode" ma:index="40" nillable="true" ma:displayName="MediaServiceEventHashCode" ma:hidden="true" ma:internalName="MediaServiceEventHashCode" ma:readOnly="true">
      <xsd:simpleType>
        <xsd:restriction base="dms:Text"/>
      </xsd:simpleType>
    </xsd:element>
    <xsd:element name="Documentsittingwith" ma:index="41" nillable="true" ma:displayName="Document sitting with" ma:description="Bonnie" ma:format="Dropdown" ma:list="UserInfo" ma:SharePointGroup="0" ma:internalName="Documentsittingwith">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AssignedTo" ma:index="42" nillable="true" ma:displayName="Approvers" ma:list="UserInfo" ma:internalName="_ApprovalAssignedTo"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RespondedBy" ma:index="43" nillable="true" ma:displayName="Responses" ma:list="UserInfo" ma:internalName="_ApprovalRespondedBy"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entBy" ma:index="44" nillable="true" ma:displayName="Approval Creator" ma:list="UserInfo" ma:internalName="_ApprovalSent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tatus" ma:index="45" nillable="true" ma:displayName="Approval status" ma:internalName="_ApprovalStatu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01455E2-1E43-43B1-AC4C-5E9C02CC68A2}">
  <ds:schemaRefs>
    <ds:schemaRef ds:uri="office.server.policy"/>
  </ds:schemaRefs>
</ds:datastoreItem>
</file>

<file path=customXml/itemProps3.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4.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5.xml><?xml version="1.0" encoding="utf-8"?>
<ds:datastoreItem xmlns:ds="http://schemas.openxmlformats.org/officeDocument/2006/customXml" ds:itemID="{3C5AE4C9-6442-41A0-A2CF-E16E4796847D}">
  <ds:schemaRefs>
    <ds:schemaRef ds:uri="Microsoft.SharePoint.Taxonomy.ContentTypeSync"/>
  </ds:schemaRefs>
</ds:datastoreItem>
</file>

<file path=customXml/itemProps6.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82d59857-9031-4a19-a656-aa497d76c425"/>
    <ds:schemaRef ds:uri="daf27c4b-fd12-4be3-87ab-d3828419e585"/>
    <ds:schemaRef ds:uri="http://schemas.microsoft.com/sharepoint/v3"/>
  </ds:schemaRefs>
</ds:datastoreItem>
</file>

<file path=customXml/itemProps7.xml><?xml version="1.0" encoding="utf-8"?>
<ds:datastoreItem xmlns:ds="http://schemas.openxmlformats.org/officeDocument/2006/customXml" ds:itemID="{0498AC75-6559-4814-BA43-108C2B8B4674}">
  <ds:schemaRefs>
    <ds:schemaRef ds:uri="http://schemas.microsoft.com/sharepoint/events"/>
  </ds:schemaRefs>
</ds:datastoreItem>
</file>

<file path=customXml/itemProps8.xml><?xml version="1.0" encoding="utf-8"?>
<ds:datastoreItem xmlns:ds="http://schemas.openxmlformats.org/officeDocument/2006/customXml" ds:itemID="{F3416BD9-9CD0-4833-B12F-3440518578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daf27c4b-fd12-4be3-87ab-d3828419e585"/>
    <ds:schemaRef ds:uri="82d59857-9031-4a19-a656-aa497d76c42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4</TotalTime>
  <Pages>4</Pages>
  <Words>1864</Words>
  <Characters>10629</Characters>
  <Application>Microsoft Office Word</Application>
  <DocSecurity>0</DocSecurity>
  <Lines>88</Lines>
  <Paragraphs>24</Paragraphs>
  <ScaleCrop>false</ScaleCrop>
  <HeadingPairs>
    <vt:vector size="2" baseType="variant">
      <vt:variant>
        <vt:lpstr>Title</vt:lpstr>
      </vt:variant>
      <vt:variant>
        <vt:i4>1</vt:i4>
      </vt:variant>
    </vt:vector>
  </HeadingPairs>
  <TitlesOfParts>
    <vt:vector size="1" baseType="lpstr">
      <vt:lpstr>Position description template</vt:lpstr>
    </vt:vector>
  </TitlesOfParts>
  <Company/>
  <LinksUpToDate>false</LinksUpToDate>
  <CharactersWithSpaces>12469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Fionna X Keating (DEECA)</cp:lastModifiedBy>
  <cp:revision>4</cp:revision>
  <cp:lastPrinted>2022-06-17T02:14:00Z</cp:lastPrinted>
  <dcterms:created xsi:type="dcterms:W3CDTF">2026-01-13T10:40:00Z</dcterms:created>
  <dcterms:modified xsi:type="dcterms:W3CDTF">2026-06-25T04:04:00Z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0x0101009298E819CE1EBB4F8D2096B3E0F0C2911800E04349DEEE40764F94A2BD8B6060D078</vt:lpwstr>
  </property>
  <property fmtid="{D5CDD505-2E9C-101B-9397-08002B2CF9AE}" pid="5" name="MediaServiceImageTags">
    <vt:lpwstr/>
  </property>
  <property fmtid="{D5CDD505-2E9C-101B-9397-08002B2CF9AE}" pid="6" name="_dlc_DocIdItemGuid">
    <vt:lpwstr>9a7795f7-8a86-4750-8a19-fef14cdee621</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15;#Template|ad5654aa-69da-4dc8-81ae-e984a44f2180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Security_x0020_Classification">
    <vt:lpwstr>2;#Unclassified|7fa379f4-4aba-4692-ab80-7d39d3a23cf4</vt:lpwstr>
  </property>
  <property fmtid="{D5CDD505-2E9C-101B-9397-08002B2CF9AE}" pid="25" name="Department_x0020_Document_x0020_Type">
    <vt:lpwstr>15;#Template|ad5654aa-69da-4dc8-81ae-e984a44f2180</vt:lpwstr>
  </property>
  <property fmtid="{D5CDD505-2E9C-101B-9397-08002B2CF9AE}" pid="26" name="Dissemination_x0020_Limiting_x0020_Marker">
    <vt:lpwstr>1;#FOUO|955eb6fc-b35a-4808-8aa5-31e514fa3f26</vt:lpwstr>
  </property>
  <property fmtid="{D5CDD505-2E9C-101B-9397-08002B2CF9AE}" pid="27" name="Records Class Governance">
    <vt:lpwstr>14;#Restructuring|4ed8c4ad-f9c6-4e29-b5f5-b51df56c3de6</vt:lpwstr>
  </property>
  <property fmtid="{D5CDD505-2E9C-101B-9397-08002B2CF9AE}" pid="28" name="Records_x0020_Class_x0020_Governance">
    <vt:lpwstr>14;#Restructuring|4ed8c4ad-f9c6-4e29-b5f5-b51df56c3de6</vt:lpwstr>
  </property>
  <property fmtid="{D5CDD505-2E9C-101B-9397-08002B2CF9AE}" pid="29" name="_docset_NoMedatataSyncRequired">
    <vt:lpwstr>False</vt:lpwstr>
  </property>
  <property fmtid="{D5CDD505-2E9C-101B-9397-08002B2CF9AE}" pid="30" name="Order">
    <vt:r8>667900</vt:r8>
  </property>
  <property fmtid="{D5CDD505-2E9C-101B-9397-08002B2CF9AE}" pid="31" name="xd_ProgID">
    <vt:lpwstr/>
  </property>
  <property fmtid="{D5CDD505-2E9C-101B-9397-08002B2CF9AE}" pid="32" name="DocumentSetDescription">
    <vt:lpwstr/>
  </property>
  <property fmtid="{D5CDD505-2E9C-101B-9397-08002B2CF9AE}" pid="33" name="ComplianceAssetId">
    <vt:lpwstr/>
  </property>
  <property fmtid="{D5CDD505-2E9C-101B-9397-08002B2CF9AE}" pid="34" name="TemplateUrl">
    <vt:lpwstr/>
  </property>
  <property fmtid="{D5CDD505-2E9C-101B-9397-08002B2CF9AE}" pid="35" name="_ApprovalStatus">
    <vt:i4>0</vt:i4>
  </property>
  <property fmtid="{D5CDD505-2E9C-101B-9397-08002B2CF9AE}" pid="36" name="$Resources:core,Signoff_Status">
    <vt:lpwstr>With SME</vt:lpwstr>
  </property>
  <property fmtid="{D5CDD505-2E9C-101B-9397-08002B2CF9AE}" pid="37" name="DLCPolicyLabelValue">
    <vt:lpwstr>Version 0.1</vt:lpwstr>
  </property>
  <property fmtid="{D5CDD505-2E9C-101B-9397-08002B2CF9AE}" pid="38" name="_ExtendedDescription">
    <vt:lpwstr/>
  </property>
  <property fmtid="{D5CDD505-2E9C-101B-9397-08002B2CF9AE}" pid="39" name="Documentsittingwith">
    <vt:lpwstr>58;#i:0#.f|membership|karen.strachan@deeca.vic.gov.au,#i:0#.f|membership|karen.strachan@deeca.vic.gov.au,#Karen.Strachan@deeca.vic.gov.au,#,#Karen L Strachan (DEECA),#,#Regions, Environment, Climate Action and First Peoples,#Project Officer</vt:lpwstr>
  </property>
  <property fmtid="{D5CDD505-2E9C-101B-9397-08002B2CF9AE}" pid="40" name="DLCPolicyLabelClientValue">
    <vt:lpwstr>Version {_UIVersionString}</vt:lpwstr>
  </property>
  <property fmtid="{D5CDD505-2E9C-101B-9397-08002B2CF9AE}" pid="41" name="TriggerFlowInfo">
    <vt:lpwstr/>
  </property>
  <property fmtid="{D5CDD505-2E9C-101B-9397-08002B2CF9AE}" pid="42" name="je2f59c6279d441e8dbf3cc557b3306f">
    <vt:lpwstr>Restructuring|4ed8c4ad-f9c6-4e29-b5f5-b51df56c3de6</vt:lpwstr>
  </property>
  <property fmtid="{D5CDD505-2E9C-101B-9397-08002B2CF9AE}" pid="43" name="xd_Signature">
    <vt:bool>false</vt:bool>
  </property>
  <property fmtid="{D5CDD505-2E9C-101B-9397-08002B2CF9AE}" pid="44" name="fb3179c379644f499d7166d0c985669b0">
    <vt:lpwstr>FOUO|955eb6fc-b35a-4808-8aa5-31e514fa3f26</vt:lpwstr>
  </property>
  <property fmtid="{D5CDD505-2E9C-101B-9397-08002B2CF9AE}" pid="45" name="pd01c257034b4e86b1f58279a3bd54c60">
    <vt:lpwstr>Unclassified|7fa379f4-4aba-4692-ab80-7d39d3a23cf4</vt:lpwstr>
  </property>
  <property fmtid="{D5CDD505-2E9C-101B-9397-08002B2CF9AE}" pid="46" name="g91c59fb10974fa1a03160ad8386f0f40">
    <vt:lpwstr/>
  </property>
  <property fmtid="{D5CDD505-2E9C-101B-9397-08002B2CF9AE}" pid="47" name="b9b43b809ea4445880dbf70bb98495250">
    <vt:lpwstr>Template|ad5654aa-69da-4dc8-81ae-e984a44f2180</vt:lpwstr>
  </property>
  <property fmtid="{D5CDD505-2E9C-101B-9397-08002B2CF9AE}" pid="48" name="pb0badcc4c144703855597c78047301a0">
    <vt:lpwstr>Position Description|9b605b16-5ff4-4142-9815-57489365a519</vt:lpwstr>
  </property>
  <property fmtid="{D5CDD505-2E9C-101B-9397-08002B2CF9AE}" pid="49" name="Records Class HR Admin">
    <vt:lpwstr>14;#Position Description|9b605b16-5ff4-4142-9815-57489365a519</vt:lpwstr>
  </property>
  <property fmtid="{D5CDD505-2E9C-101B-9397-08002B2CF9AE}" pid="50" name="Records_x0020_Class_x0020_HR_x0020_Admin">
    <vt:lpwstr>14;#Position Description|9b605b16-5ff4-4142-9815-57489365a519</vt:lpwstr>
  </property>
  <property fmtid="{D5CDD505-2E9C-101B-9397-08002B2CF9AE}" pid="51" name="DesignatedAboriginalPosition">
    <vt:bool>false</vt:bool>
  </property>
  <property fmtid="{D5CDD505-2E9C-101B-9397-08002B2CF9AE}" pid="52" name="AvailableforDEECAWideRecruitment">
    <vt:bool>true</vt:bool>
  </property>
  <property fmtid="{D5CDD505-2E9C-101B-9397-08002B2CF9AE}" pid="53" name="docLang">
    <vt:lpwstr>en</vt:lpwstr>
  </property>
</Properties>
</file>