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3E088C45" w:rsidR="00254F12" w:rsidRPr="00862057" w:rsidRDefault="007E12A7"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3C170E">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431C059B">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66CDA44D">
              <v:shape id="Navy"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1FC8B9AD">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57B7D966">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43CAD771">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EDD8882">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552A701">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531CA69F">
              <v:shape id="RibbonElement2"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2288322B">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10F9DEA2">
              <v:shape id="RibbonElement3"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6CD2FA1A">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3161C029">
              <v:shape id="RibbonElement4Grp"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4E787B2E">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7A6071D3">
              <v:shape id="RibbonElement1"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544E93EC">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24A33988">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3F122677" w:rsidR="00495B3B" w:rsidRPr="00495B3B" w:rsidRDefault="00502345" w:rsidP="03DF7820">
            <w:pPr>
              <w:spacing w:before="0" w:after="0"/>
              <w:ind w:left="57" w:right="-450"/>
              <w:rPr>
                <w:rFonts w:ascii="Arial" w:hAnsi="Arial" w:cs="Arial"/>
                <w:color w:val="363534"/>
              </w:rPr>
            </w:pPr>
            <w:r w:rsidRPr="78120F5C">
              <w:rPr>
                <w:rFonts w:ascii="Arial" w:hAnsi="Arial" w:cs="Arial"/>
                <w:color w:val="363534"/>
              </w:rPr>
              <w:t>Program Manager Biodiversity Assessment</w:t>
            </w:r>
            <w:r w:rsidR="21CE12F6" w:rsidRPr="78120F5C">
              <w:rPr>
                <w:rFonts w:ascii="Arial" w:hAnsi="Arial" w:cs="Arial"/>
                <w:color w:val="363534"/>
              </w:rPr>
              <w:t xml:space="preserve"> </w:t>
            </w:r>
            <w:r w:rsidR="6AD040D2" w:rsidRPr="78120F5C">
              <w:rPr>
                <w:rFonts w:ascii="Arial" w:hAnsi="Arial" w:cs="Arial"/>
                <w:color w:val="363534"/>
              </w:rPr>
              <w:t>(</w:t>
            </w:r>
            <w:r w:rsidR="25ED748F" w:rsidRPr="78120F5C">
              <w:rPr>
                <w:rFonts w:ascii="Arial" w:hAnsi="Arial" w:cs="Arial"/>
                <w:color w:val="363534"/>
              </w:rPr>
              <w:t>Statewide Housing</w:t>
            </w:r>
            <w:r w:rsidR="3FDD4B2B" w:rsidRPr="78120F5C">
              <w:rPr>
                <w:rFonts w:ascii="Arial" w:hAnsi="Arial" w:cs="Arial"/>
                <w:color w:val="363534"/>
              </w:rPr>
              <w:t>)</w:t>
            </w:r>
          </w:p>
        </w:tc>
      </w:tr>
      <w:tr w:rsidR="00495B3B" w:rsidRPr="00495B3B" w14:paraId="5F8F815C" w14:textId="77777777" w:rsidTr="24A33988">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3E5F36C3" w:rsidR="00495B3B" w:rsidRPr="00495B3B" w:rsidRDefault="00172573" w:rsidP="57D21ABF">
            <w:pPr>
              <w:spacing w:before="0" w:after="0"/>
              <w:ind w:left="57" w:right="-450"/>
              <w:rPr>
                <w:rFonts w:ascii="Arial" w:hAnsi="Arial" w:cs="Arial"/>
                <w:color w:val="363534"/>
              </w:rPr>
            </w:pPr>
            <w:r>
              <w:rPr>
                <w:rFonts w:ascii="Arial" w:hAnsi="Arial" w:cs="Arial"/>
                <w:color w:val="363534"/>
              </w:rPr>
              <w:t>50968267</w:t>
            </w:r>
          </w:p>
        </w:tc>
      </w:tr>
      <w:tr w:rsidR="00495B3B" w:rsidRPr="00495B3B" w14:paraId="6052E497" w14:textId="77777777" w:rsidTr="24A33988">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3A992709" w:rsidR="00495B3B" w:rsidRPr="00495B3B" w:rsidRDefault="00C35548" w:rsidP="00495B3B">
            <w:pPr>
              <w:spacing w:before="0" w:after="0"/>
              <w:ind w:left="57" w:right="-450"/>
              <w:rPr>
                <w:rFonts w:ascii="Arial" w:hAnsi="Arial" w:cs="Arial"/>
                <w:color w:val="363534"/>
                <w:szCs w:val="22"/>
              </w:rPr>
            </w:pPr>
            <w:r>
              <w:rPr>
                <w:rFonts w:ascii="Arial" w:hAnsi="Arial" w:cs="Arial"/>
                <w:color w:val="363534"/>
                <w:szCs w:val="22"/>
              </w:rPr>
              <w:t>VPS 5</w:t>
            </w:r>
          </w:p>
        </w:tc>
      </w:tr>
      <w:tr w:rsidR="00495B3B" w:rsidRPr="00495B3B" w14:paraId="513E600D" w14:textId="77777777" w:rsidTr="24A33988">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43ED957B" w:rsidR="00495B3B" w:rsidRPr="00495B3B" w:rsidRDefault="00C35548" w:rsidP="00495B3B">
            <w:pPr>
              <w:spacing w:before="0" w:after="0"/>
              <w:ind w:left="57" w:right="-450"/>
              <w:rPr>
                <w:rFonts w:ascii="Arial" w:hAnsi="Arial" w:cs="Arial"/>
                <w:color w:val="363534"/>
                <w:szCs w:val="22"/>
              </w:rPr>
            </w:pPr>
            <w:r>
              <w:rPr>
                <w:rFonts w:ascii="Arial" w:hAnsi="Arial" w:cs="Arial"/>
                <w:color w:val="363534"/>
                <w:szCs w:val="22"/>
              </w:rPr>
              <w:t>$</w:t>
            </w:r>
            <w:r w:rsidR="004C1223">
              <w:t>1</w:t>
            </w:r>
            <w:r w:rsidR="004C1223" w:rsidRPr="004C1223">
              <w:rPr>
                <w:rFonts w:ascii="Arial" w:hAnsi="Arial" w:cs="Arial"/>
                <w:color w:val="363534"/>
                <w:szCs w:val="22"/>
              </w:rPr>
              <w:t>16,413 to $140,849</w:t>
            </w:r>
            <w:r w:rsidR="003C170E">
              <w:rPr>
                <w:rFonts w:ascii="Arial" w:hAnsi="Arial" w:cs="Arial"/>
                <w:color w:val="363534"/>
                <w:szCs w:val="22"/>
              </w:rPr>
              <w:t xml:space="preserve"> plus superannuation </w:t>
            </w:r>
          </w:p>
        </w:tc>
      </w:tr>
      <w:tr w:rsidR="00495B3B" w:rsidRPr="00495B3B" w14:paraId="2A722203" w14:textId="77777777" w:rsidTr="24A33988">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6ABBBA38"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24A33988">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24A33988">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78EBA122" w:rsidR="00495B3B" w:rsidRPr="00495B3B" w:rsidRDefault="00A8778C" w:rsidP="00495B3B">
            <w:pPr>
              <w:spacing w:before="0" w:after="0"/>
              <w:ind w:left="57" w:right="-450"/>
              <w:rPr>
                <w:rFonts w:ascii="Arial" w:hAnsi="Arial" w:cs="Arial"/>
                <w:color w:val="363534"/>
                <w:szCs w:val="22"/>
              </w:rPr>
            </w:pPr>
            <w:r>
              <w:rPr>
                <w:rFonts w:ascii="Arial" w:hAnsi="Arial" w:cs="Arial"/>
                <w:color w:val="363534"/>
                <w:szCs w:val="22"/>
              </w:rPr>
              <w:t>DEECA Regions</w:t>
            </w:r>
            <w:r w:rsidR="003C170E">
              <w:rPr>
                <w:rFonts w:ascii="Arial" w:hAnsi="Arial" w:cs="Arial"/>
                <w:color w:val="363534"/>
                <w:szCs w:val="22"/>
              </w:rPr>
              <w:t xml:space="preserve">; </w:t>
            </w:r>
            <w:r>
              <w:rPr>
                <w:rFonts w:ascii="Arial" w:hAnsi="Arial" w:cs="Arial"/>
                <w:color w:val="363534"/>
                <w:szCs w:val="22"/>
              </w:rPr>
              <w:t>Loddon Mallee</w:t>
            </w:r>
            <w:r w:rsidR="003C170E">
              <w:rPr>
                <w:rFonts w:ascii="Arial" w:hAnsi="Arial" w:cs="Arial"/>
                <w:color w:val="363534"/>
                <w:szCs w:val="22"/>
              </w:rPr>
              <w:t xml:space="preserve"> Region </w:t>
            </w:r>
          </w:p>
        </w:tc>
      </w:tr>
      <w:tr w:rsidR="00495B3B" w:rsidRPr="00495B3B" w14:paraId="37A0D7CE" w14:textId="77777777" w:rsidTr="24A33988">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1D9B9BD2" w:rsidR="00495B3B" w:rsidRPr="00495B3B" w:rsidRDefault="00495B3B" w:rsidP="57D21ABF">
            <w:pPr>
              <w:spacing w:before="0" w:after="0"/>
              <w:ind w:left="57" w:right="-450"/>
              <w:rPr>
                <w:rFonts w:ascii="Arial" w:hAnsi="Arial" w:cs="Arial"/>
                <w:color w:val="363534"/>
              </w:rPr>
            </w:pPr>
            <w:r w:rsidRPr="24A33988">
              <w:rPr>
                <w:rFonts w:ascii="Arial" w:hAnsi="Arial" w:cs="Arial"/>
                <w:color w:val="363534"/>
              </w:rPr>
              <w:t xml:space="preserve">Flexible within </w:t>
            </w:r>
            <w:r w:rsidR="52B6A2A9" w:rsidRPr="24A33988">
              <w:rPr>
                <w:rFonts w:ascii="Arial" w:hAnsi="Arial" w:cs="Arial"/>
                <w:color w:val="363534"/>
              </w:rPr>
              <w:t>Victoria</w:t>
            </w:r>
          </w:p>
          <w:p w14:paraId="3B7CA3B3" w14:textId="51958522"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5D20FC">
              <w:rPr>
                <w:rFonts w:ascii="Arial" w:hAnsi="Arial" w:cs="Arial"/>
                <w:color w:val="363534"/>
                <w:szCs w:val="22"/>
              </w:rPr>
              <w:fldChar w:fldCharType="begin">
                <w:ffData>
                  <w:name w:val=""/>
                  <w:enabled/>
                  <w:calcOnExit w:val="0"/>
                  <w:checkBox>
                    <w:size w:val="26"/>
                    <w:default w:val="1"/>
                  </w:checkBox>
                </w:ffData>
              </w:fldChar>
            </w:r>
            <w:r w:rsidR="005D20FC">
              <w:rPr>
                <w:rFonts w:ascii="Arial" w:hAnsi="Arial" w:cs="Arial"/>
                <w:color w:val="363534"/>
                <w:szCs w:val="22"/>
              </w:rPr>
              <w:instrText xml:space="preserve"> FORMCHECKBOX </w:instrText>
            </w:r>
            <w:r w:rsidR="005D20FC">
              <w:rPr>
                <w:rFonts w:ascii="Arial" w:hAnsi="Arial" w:cs="Arial"/>
                <w:color w:val="363534"/>
                <w:szCs w:val="22"/>
              </w:rPr>
            </w:r>
            <w:r w:rsidR="005D20FC">
              <w:rPr>
                <w:rFonts w:ascii="Arial" w:hAnsi="Arial" w:cs="Arial"/>
                <w:color w:val="363534"/>
                <w:szCs w:val="22"/>
              </w:rPr>
              <w:fldChar w:fldCharType="separate"/>
            </w:r>
            <w:r w:rsidR="005D20FC">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24A33988">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31700FD9" w:rsidR="00495B3B" w:rsidRPr="00495B3B" w:rsidRDefault="005D20FC" w:rsidP="57D21ABF">
            <w:pPr>
              <w:tabs>
                <w:tab w:val="left" w:pos="469"/>
                <w:tab w:val="left" w:pos="1189"/>
              </w:tabs>
              <w:spacing w:before="0" w:after="0"/>
              <w:ind w:left="57" w:right="-450"/>
              <w:rPr>
                <w:rFonts w:ascii="Arial" w:hAnsi="Arial" w:cs="Arial"/>
                <w:color w:val="363534"/>
              </w:rPr>
            </w:pPr>
            <w:r w:rsidRPr="78120F5C">
              <w:rPr>
                <w:rFonts w:ascii="Arial" w:hAnsi="Arial" w:cs="Arial"/>
                <w:color w:val="363534"/>
              </w:rPr>
              <w:t>Regional Manager Biodiversity Assessment</w:t>
            </w:r>
            <w:r w:rsidR="00807C2F" w:rsidRPr="78120F5C">
              <w:rPr>
                <w:rFonts w:ascii="Arial" w:hAnsi="Arial" w:cs="Arial"/>
                <w:color w:val="363534"/>
              </w:rPr>
              <w:t xml:space="preserve"> Services </w:t>
            </w:r>
            <w:r w:rsidR="73AECC73" w:rsidRPr="78120F5C">
              <w:rPr>
                <w:rFonts w:ascii="Arial" w:hAnsi="Arial" w:cs="Arial"/>
                <w:color w:val="363534"/>
              </w:rPr>
              <w:t>North Cen</w:t>
            </w:r>
            <w:r w:rsidR="52CEC01E" w:rsidRPr="78120F5C">
              <w:rPr>
                <w:rFonts w:ascii="Arial" w:hAnsi="Arial" w:cs="Arial"/>
                <w:color w:val="363534"/>
              </w:rPr>
              <w:t>t</w:t>
            </w:r>
            <w:r w:rsidR="73AECC73" w:rsidRPr="78120F5C">
              <w:rPr>
                <w:rFonts w:ascii="Arial" w:hAnsi="Arial" w:cs="Arial"/>
                <w:color w:val="363534"/>
              </w:rPr>
              <w:t>ral</w:t>
            </w:r>
            <w:r>
              <w:tab/>
            </w:r>
            <w:r>
              <w:tab/>
            </w:r>
          </w:p>
        </w:tc>
      </w:tr>
      <w:tr w:rsidR="00495B3B" w:rsidRPr="00495B3B" w14:paraId="35F6D00F" w14:textId="77777777" w:rsidTr="24A33988">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3BCA58FE" w:rsidR="00495B3B" w:rsidRPr="00495B3B" w:rsidRDefault="00807C2F" w:rsidP="78120F5C">
            <w:pPr>
              <w:tabs>
                <w:tab w:val="left" w:pos="469"/>
                <w:tab w:val="left" w:pos="1189"/>
              </w:tabs>
              <w:spacing w:before="0" w:after="0"/>
              <w:ind w:left="57" w:right="-450"/>
              <w:rPr>
                <w:rFonts w:ascii="Arial" w:hAnsi="Arial" w:cs="Arial"/>
                <w:color w:val="363534"/>
              </w:rPr>
            </w:pPr>
            <w:r w:rsidRPr="78120F5C">
              <w:rPr>
                <w:rFonts w:ascii="Arial" w:hAnsi="Arial" w:cs="Arial"/>
                <w:color w:val="363534"/>
              </w:rPr>
              <w:fldChar w:fldCharType="begin">
                <w:ffData>
                  <w:name w:val=""/>
                  <w:enabled/>
                  <w:calcOnExit w:val="0"/>
                  <w:checkBox>
                    <w:size w:val="26"/>
                    <w:default w:val="1"/>
                  </w:checkBox>
                </w:ffData>
              </w:fldChar>
            </w:r>
            <w:r w:rsidRPr="78120F5C">
              <w:rPr>
                <w:rFonts w:ascii="Arial" w:hAnsi="Arial" w:cs="Arial"/>
                <w:color w:val="363534"/>
              </w:rPr>
              <w:instrText xml:space="preserve"> FORMCHECKBOX </w:instrText>
            </w:r>
            <w:r w:rsidRPr="78120F5C">
              <w:rPr>
                <w:rFonts w:ascii="Arial" w:hAnsi="Arial" w:cs="Arial"/>
                <w:color w:val="363534"/>
              </w:rPr>
            </w:r>
            <w:r w:rsidRPr="78120F5C">
              <w:rPr>
                <w:rFonts w:ascii="Arial" w:hAnsi="Arial" w:cs="Arial"/>
                <w:color w:val="363534"/>
              </w:rPr>
              <w:fldChar w:fldCharType="separate"/>
            </w:r>
            <w:r w:rsidRPr="78120F5C">
              <w:rPr>
                <w:rFonts w:ascii="Arial" w:hAnsi="Arial" w:cs="Arial"/>
                <w:color w:val="363534"/>
              </w:rPr>
              <w:fldChar w:fldCharType="end"/>
            </w:r>
            <w:r w:rsidR="00495B3B" w:rsidRPr="00495B3B">
              <w:rPr>
                <w:rFonts w:ascii="Arial" w:hAnsi="Arial" w:cs="Arial"/>
                <w:color w:val="363534"/>
                <w:szCs w:val="22"/>
              </w:rPr>
              <w:tab/>
            </w:r>
            <w:r w:rsidR="00495B3B" w:rsidRPr="78120F5C">
              <w:rPr>
                <w:rFonts w:ascii="Arial" w:hAnsi="Arial" w:cs="Arial"/>
                <w:color w:val="363534"/>
              </w:rPr>
              <w:t>Yes</w:t>
            </w:r>
            <w:r w:rsidR="00495B3B" w:rsidRPr="00495B3B">
              <w:rPr>
                <w:rFonts w:ascii="Arial" w:hAnsi="Arial" w:cs="Arial"/>
                <w:color w:val="363534"/>
                <w:szCs w:val="22"/>
              </w:rPr>
              <w:tab/>
            </w:r>
            <w:r w:rsidR="00495B3B" w:rsidRPr="78120F5C">
              <w:rPr>
                <w:rFonts w:ascii="Arial" w:hAnsi="Arial" w:cs="Arial"/>
                <w:color w:val="363534"/>
              </w:rPr>
              <w:fldChar w:fldCharType="begin">
                <w:ffData>
                  <w:name w:val=""/>
                  <w:enabled/>
                  <w:calcOnExit w:val="0"/>
                  <w:checkBox>
                    <w:size w:val="26"/>
                    <w:default w:val="0"/>
                    <w:checked w:val="0"/>
                  </w:checkBox>
                </w:ffData>
              </w:fldChar>
            </w:r>
            <w:r w:rsidR="00495B3B" w:rsidRPr="78120F5C">
              <w:rPr>
                <w:rFonts w:ascii="Arial" w:hAnsi="Arial" w:cs="Arial"/>
                <w:color w:val="363534"/>
              </w:rPr>
              <w:instrText xml:space="preserve"> FORMCHECKBOX </w:instrText>
            </w:r>
            <w:r w:rsidR="00495B3B" w:rsidRPr="78120F5C">
              <w:rPr>
                <w:rFonts w:ascii="Arial" w:hAnsi="Arial" w:cs="Arial"/>
                <w:color w:val="363534"/>
              </w:rPr>
            </w:r>
            <w:r w:rsidR="00495B3B" w:rsidRPr="78120F5C">
              <w:rPr>
                <w:rFonts w:ascii="Arial" w:hAnsi="Arial" w:cs="Arial"/>
                <w:color w:val="363534"/>
              </w:rPr>
              <w:fldChar w:fldCharType="separate"/>
            </w:r>
            <w:r w:rsidR="00495B3B" w:rsidRPr="78120F5C">
              <w:rPr>
                <w:rFonts w:ascii="Arial" w:hAnsi="Arial" w:cs="Arial"/>
                <w:color w:val="363534"/>
              </w:rPr>
              <w:fldChar w:fldCharType="end"/>
            </w:r>
            <w:r w:rsidR="00495B3B" w:rsidRPr="78120F5C">
              <w:rPr>
                <w:rFonts w:ascii="Arial" w:hAnsi="Arial" w:cs="Arial"/>
                <w:color w:val="363534"/>
              </w:rPr>
              <w:t xml:space="preserve">  No                If yes, how many?</w:t>
            </w:r>
            <w:r w:rsidRPr="78120F5C">
              <w:rPr>
                <w:rFonts w:ascii="Arial" w:hAnsi="Arial" w:cs="Arial"/>
                <w:color w:val="363534"/>
              </w:rPr>
              <w:t xml:space="preserve">  </w:t>
            </w:r>
            <w:r w:rsidR="63B51CBA" w:rsidRPr="78120F5C">
              <w:rPr>
                <w:rFonts w:ascii="Arial" w:hAnsi="Arial" w:cs="Arial"/>
                <w:color w:val="363534"/>
              </w:rPr>
              <w:t>1</w:t>
            </w:r>
          </w:p>
        </w:tc>
      </w:tr>
      <w:tr w:rsidR="00495B3B" w:rsidRPr="00495B3B" w14:paraId="70C7CF88" w14:textId="77777777" w:rsidTr="24A33988">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05B6554F" w:rsidR="00495B3B" w:rsidRPr="00495B3B" w:rsidRDefault="00A80FA4" w:rsidP="00495B3B">
            <w:pPr>
              <w:spacing w:before="0" w:after="0"/>
              <w:ind w:left="57" w:right="-450"/>
              <w:rPr>
                <w:rFonts w:ascii="Arial" w:hAnsi="Arial" w:cs="Arial"/>
                <w:color w:val="363534"/>
                <w:szCs w:val="22"/>
              </w:rPr>
            </w:pPr>
            <w:r w:rsidRPr="00A80FA4">
              <w:rPr>
                <w:rFonts w:ascii="Arial" w:hAnsi="Arial" w:cs="Arial"/>
                <w:color w:val="363534"/>
                <w:szCs w:val="22"/>
              </w:rPr>
              <w:t>Emmalene Gottwald</w:t>
            </w:r>
            <w:r>
              <w:rPr>
                <w:rFonts w:ascii="Arial" w:hAnsi="Arial" w:cs="Arial"/>
                <w:color w:val="363534"/>
                <w:szCs w:val="22"/>
              </w:rPr>
              <w:t xml:space="preserve"> on </w:t>
            </w:r>
            <w:hyperlink r:id="rId31" w:history="1">
              <w:r w:rsidRPr="00CB72A4">
                <w:rPr>
                  <w:rStyle w:val="Hyperlink"/>
                  <w:rFonts w:ascii="Arial" w:hAnsi="Arial" w:cs="Arial"/>
                  <w:szCs w:val="22"/>
                </w:rPr>
                <w:t>emmalene.gottwald@deeca.vic.gov.au</w:t>
              </w:r>
            </w:hyperlink>
            <w:r>
              <w:rPr>
                <w:rFonts w:ascii="Arial" w:hAnsi="Arial" w:cs="Arial"/>
                <w:color w:val="363534"/>
                <w:szCs w:val="22"/>
              </w:rPr>
              <w:t xml:space="preserve"> OR </w:t>
            </w:r>
            <w:r w:rsidRPr="00A80FA4">
              <w:rPr>
                <w:rFonts w:ascii="Arial" w:hAnsi="Arial" w:cs="Arial"/>
                <w:color w:val="363534"/>
                <w:szCs w:val="22"/>
              </w:rPr>
              <w:t>0436</w:t>
            </w:r>
            <w:r>
              <w:rPr>
                <w:rFonts w:ascii="Arial" w:hAnsi="Arial" w:cs="Arial"/>
                <w:color w:val="363534"/>
                <w:szCs w:val="22"/>
              </w:rPr>
              <w:t xml:space="preserve"> </w:t>
            </w:r>
            <w:r w:rsidRPr="00A80FA4">
              <w:rPr>
                <w:rFonts w:ascii="Arial" w:hAnsi="Arial" w:cs="Arial"/>
                <w:color w:val="363534"/>
                <w:szCs w:val="22"/>
              </w:rPr>
              <w:t>608</w:t>
            </w:r>
            <w:r>
              <w:rPr>
                <w:rFonts w:ascii="Arial" w:hAnsi="Arial" w:cs="Arial"/>
                <w:color w:val="363534"/>
                <w:szCs w:val="22"/>
              </w:rPr>
              <w:t xml:space="preserve"> </w:t>
            </w:r>
            <w:r w:rsidRPr="00A80FA4">
              <w:rPr>
                <w:rFonts w:ascii="Arial" w:hAnsi="Arial" w:cs="Arial"/>
                <w:color w:val="363534"/>
                <w:szCs w:val="22"/>
              </w:rPr>
              <w:t>084</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4D62A663" w14:textId="1D60DF38" w:rsidR="00105A83" w:rsidRPr="00105A83" w:rsidRDefault="00105A83" w:rsidP="71613701">
      <w:pPr>
        <w:keepNext/>
        <w:spacing w:line="240" w:lineRule="auto"/>
        <w:rPr>
          <w:rFonts w:ascii="Arial" w:hAnsi="Arial" w:cs="Arial"/>
          <w:noProof/>
          <w:lang w:eastAsia="zh-CN"/>
        </w:rPr>
      </w:pPr>
      <w:r w:rsidRPr="563990A0">
        <w:rPr>
          <w:rFonts w:ascii="Arial" w:hAnsi="Arial" w:cs="Arial"/>
          <w:noProof/>
          <w:lang w:eastAsia="zh-CN"/>
        </w:rPr>
        <w:t xml:space="preserve">The Program Manager Biodiversity Assessment </w:t>
      </w:r>
      <w:r w:rsidR="0EED569C" w:rsidRPr="563990A0">
        <w:rPr>
          <w:rFonts w:ascii="Arial" w:hAnsi="Arial" w:cs="Arial"/>
          <w:noProof/>
          <w:lang w:eastAsia="zh-CN"/>
        </w:rPr>
        <w:t xml:space="preserve">(Statewide Housing) </w:t>
      </w:r>
      <w:r w:rsidRPr="563990A0">
        <w:rPr>
          <w:rFonts w:ascii="Arial" w:hAnsi="Arial" w:cs="Arial"/>
          <w:noProof/>
          <w:lang w:eastAsia="zh-CN"/>
        </w:rPr>
        <w:t>provides leadership and management to support the delivery of government economic development and biodiversity priorities across the State</w:t>
      </w:r>
      <w:r w:rsidR="410E2BA2" w:rsidRPr="563990A0">
        <w:rPr>
          <w:rFonts w:ascii="Arial" w:hAnsi="Arial" w:cs="Arial"/>
          <w:noProof/>
          <w:lang w:eastAsia="zh-CN"/>
        </w:rPr>
        <w:t xml:space="preserve"> with a particular focus on Housing</w:t>
      </w:r>
      <w:r w:rsidRPr="563990A0">
        <w:rPr>
          <w:rFonts w:ascii="Arial" w:hAnsi="Arial" w:cs="Arial"/>
          <w:noProof/>
          <w:lang w:eastAsia="zh-CN"/>
        </w:rPr>
        <w:t>. The role will combine technical biodiversity knowledge with well-developed problem-solving, collaboration and outcome-focused skills to effectively lead service excellence in delivering major priorities in Victoria's natural environment for communities, while supporting major projects and programs in regions. The role will support environment portfolio case-management for planning referrals and other project proposals, assist with managing biodiversity risks on the public land estate, and work with Traditional Owners, other partners and stakeholders to support priority activities in regions. ​</w:t>
      </w:r>
    </w:p>
    <w:p w14:paraId="5C95FDBA" w14:textId="13757805" w:rsidR="00105A83" w:rsidRPr="00105A83" w:rsidRDefault="00105A83" w:rsidP="00105A83">
      <w:pPr>
        <w:keepNext/>
        <w:spacing w:line="240" w:lineRule="auto"/>
        <w:rPr>
          <w:rFonts w:ascii="Arial" w:hAnsi="Arial" w:cs="Arial"/>
          <w:noProof/>
          <w:color w:val="363534"/>
          <w:szCs w:val="22"/>
          <w:lang w:eastAsia="zh-CN"/>
        </w:rPr>
      </w:pPr>
    </w:p>
    <w:p w14:paraId="1B3F576A" w14:textId="77777777"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75C94B28" w:rsidR="00F00D50" w:rsidRDefault="00F00D50" w:rsidP="00F00D50">
      <w:r>
        <w:t>Through its network of region</w:t>
      </w:r>
      <w:r w:rsidR="006B4F2C">
        <w:t>s</w:t>
      </w:r>
      <w:r>
        <w:t xml:space="preserve">, the RECAFP Group provides integrated, place-based design and delivery of programs, </w:t>
      </w:r>
      <w:r w:rsidR="003C7E24">
        <w:t>projects,</w:t>
      </w:r>
      <w:r>
        <w:t xml:space="preserve"> and services across departmental portfolios. It is also responsible for leading DEECA’s self-</w:t>
      </w:r>
      <w:r>
        <w:lastRenderedPageBreak/>
        <w:t xml:space="preserve">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6B02EC71" w14:textId="3622F2CC"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10D2D2EC" w14:textId="5E3E89BE" w:rsidR="00CD02C8" w:rsidRPr="00CD02C8" w:rsidRDefault="00F00D50" w:rsidP="00CD02C8">
      <w:pPr>
        <w:spacing w:before="160"/>
        <w:rPr>
          <w:b/>
          <w:color w:val="FF0000"/>
        </w:rPr>
      </w:pPr>
      <w:r w:rsidRPr="00F00D50">
        <w:rPr>
          <w:b/>
          <w:bCs/>
        </w:rPr>
        <w:t>The Division</w:t>
      </w:r>
      <w:r w:rsidR="0021553F">
        <w:rPr>
          <w:b/>
          <w:bCs/>
        </w:rPr>
        <w:t xml:space="preserve"> </w:t>
      </w:r>
    </w:p>
    <w:p w14:paraId="799550D4" w14:textId="77777777" w:rsidR="00673322" w:rsidRDefault="00673322" w:rsidP="00673322">
      <w:pPr>
        <w:spacing w:before="160"/>
        <w:rPr>
          <w:rFonts w:ascii="Arial" w:eastAsia="Arial" w:hAnsi="Arial" w:cs="Arial"/>
          <w:color w:val="000000"/>
        </w:rPr>
      </w:pPr>
      <w:r w:rsidRPr="6DC85CF0">
        <w:rPr>
          <w:rFonts w:ascii="Arial" w:eastAsia="Arial" w:hAnsi="Arial" w:cs="Arial"/>
          <w:color w:val="000000"/>
        </w:rPr>
        <w:t xml:space="preserve">DEECA Regions Division enables government priorities by delivering integrated, place-based programs, projects and regional services to stakeholders and community on behalf of DEECA.  </w:t>
      </w:r>
    </w:p>
    <w:p w14:paraId="704AC15C" w14:textId="77777777" w:rsidR="00673322" w:rsidRDefault="00673322" w:rsidP="00673322">
      <w:pPr>
        <w:spacing w:before="160"/>
        <w:rPr>
          <w:rFonts w:ascii="Arial" w:eastAsia="Arial" w:hAnsi="Arial" w:cs="Arial"/>
          <w:color w:val="000000"/>
        </w:rPr>
      </w:pPr>
      <w:r w:rsidRPr="6DC85CF0">
        <w:rPr>
          <w:rFonts w:ascii="Arial" w:eastAsia="Arial" w:hAnsi="Arial" w:cs="Arial"/>
          <w:color w:val="000000"/>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7EE8D96F" w14:textId="77777777" w:rsidR="00673322" w:rsidRDefault="00673322" w:rsidP="00673322">
      <w:pPr>
        <w:spacing w:before="160"/>
        <w:rPr>
          <w:rFonts w:ascii="Arial" w:eastAsia="Arial" w:hAnsi="Arial" w:cs="Arial"/>
          <w:color w:val="000000"/>
        </w:rPr>
      </w:pPr>
      <w:r w:rsidRPr="6DC85CF0">
        <w:rPr>
          <w:rFonts w:ascii="Arial" w:eastAsia="Arial" w:hAnsi="Arial" w:cs="Arial"/>
          <w:color w:val="000000"/>
        </w:rPr>
        <w:t>The Division includes two core teams in each region overseeing public land services and strategic stakeholder partnerships at place and seven statewide portfolios:</w:t>
      </w:r>
    </w:p>
    <w:p w14:paraId="45EA70A2" w14:textId="77777777" w:rsidR="00673322" w:rsidRDefault="00673322" w:rsidP="00673322">
      <w:pPr>
        <w:pStyle w:val="ListParagraph"/>
        <w:numPr>
          <w:ilvl w:val="0"/>
          <w:numId w:val="49"/>
        </w:numPr>
        <w:spacing w:before="160"/>
        <w:rPr>
          <w:rFonts w:ascii="Arial" w:eastAsia="Arial" w:hAnsi="Arial" w:cs="Arial"/>
          <w:color w:val="000000"/>
        </w:rPr>
      </w:pPr>
      <w:r w:rsidRPr="6DC85CF0">
        <w:rPr>
          <w:rFonts w:ascii="Arial" w:eastAsia="Arial" w:hAnsi="Arial" w:cs="Arial"/>
          <w:color w:val="000000"/>
        </w:rPr>
        <w:t xml:space="preserve">Wildlife and Landscape Protection (led by Gippsland Region) </w:t>
      </w:r>
    </w:p>
    <w:p w14:paraId="4DEFD3B0" w14:textId="77777777" w:rsidR="00673322" w:rsidRDefault="00673322" w:rsidP="00673322">
      <w:pPr>
        <w:pStyle w:val="ListParagraph"/>
        <w:numPr>
          <w:ilvl w:val="0"/>
          <w:numId w:val="49"/>
        </w:numPr>
        <w:spacing w:before="160"/>
        <w:rPr>
          <w:rFonts w:ascii="Arial" w:eastAsia="Arial" w:hAnsi="Arial" w:cs="Arial"/>
          <w:color w:val="000000"/>
        </w:rPr>
      </w:pPr>
      <w:r w:rsidRPr="6DC85CF0">
        <w:rPr>
          <w:rFonts w:ascii="Arial" w:eastAsia="Arial" w:hAnsi="Arial" w:cs="Arial"/>
          <w:color w:val="000000"/>
        </w:rPr>
        <w:t>Biodiversity Impact Assessment (led by Loddon Mallee Region)</w:t>
      </w:r>
    </w:p>
    <w:p w14:paraId="0498E2CE" w14:textId="77777777" w:rsidR="00673322" w:rsidRDefault="00673322" w:rsidP="00673322">
      <w:pPr>
        <w:pStyle w:val="ListParagraph"/>
        <w:numPr>
          <w:ilvl w:val="0"/>
          <w:numId w:val="49"/>
        </w:numPr>
        <w:spacing w:before="160"/>
        <w:rPr>
          <w:rFonts w:ascii="Arial" w:eastAsia="Arial" w:hAnsi="Arial" w:cs="Arial"/>
          <w:color w:val="000000"/>
        </w:rPr>
      </w:pPr>
      <w:r w:rsidRPr="6DC85CF0">
        <w:rPr>
          <w:rFonts w:ascii="Arial" w:eastAsia="Arial" w:hAnsi="Arial" w:cs="Arial"/>
          <w:color w:val="000000"/>
        </w:rPr>
        <w:t xml:space="preserve">Land Management (led by Hume Region) </w:t>
      </w:r>
    </w:p>
    <w:p w14:paraId="7841A078" w14:textId="77777777" w:rsidR="00673322" w:rsidRDefault="00673322" w:rsidP="00673322">
      <w:pPr>
        <w:pStyle w:val="ListParagraph"/>
        <w:numPr>
          <w:ilvl w:val="0"/>
          <w:numId w:val="49"/>
        </w:numPr>
        <w:spacing w:before="160"/>
        <w:rPr>
          <w:rFonts w:ascii="Arial" w:eastAsia="Arial" w:hAnsi="Arial" w:cs="Arial"/>
          <w:color w:val="000000"/>
        </w:rPr>
      </w:pPr>
      <w:r w:rsidRPr="6DC85CF0">
        <w:rPr>
          <w:rFonts w:ascii="Arial" w:eastAsia="Arial" w:hAnsi="Arial" w:cs="Arial"/>
          <w:color w:val="000000"/>
        </w:rPr>
        <w:t xml:space="preserve">Planning and Environmental Assessment (led by Port Phillip Region) </w:t>
      </w:r>
    </w:p>
    <w:p w14:paraId="08B61F2C" w14:textId="77777777" w:rsidR="00673322" w:rsidRDefault="00673322" w:rsidP="00673322">
      <w:pPr>
        <w:pStyle w:val="ListParagraph"/>
        <w:numPr>
          <w:ilvl w:val="0"/>
          <w:numId w:val="49"/>
        </w:numPr>
        <w:spacing w:before="160"/>
        <w:rPr>
          <w:rFonts w:ascii="Arial" w:eastAsia="Arial" w:hAnsi="Arial" w:cs="Arial"/>
          <w:color w:val="000000"/>
        </w:rPr>
      </w:pPr>
      <w:r w:rsidRPr="6DC85CF0">
        <w:rPr>
          <w:rFonts w:ascii="Arial" w:eastAsia="Arial" w:hAnsi="Arial" w:cs="Arial"/>
          <w:color w:val="000000"/>
        </w:rPr>
        <w:t xml:space="preserve">Environmental Investments and Programs (led by Grampians Region) </w:t>
      </w:r>
    </w:p>
    <w:p w14:paraId="4DD68CF6" w14:textId="77777777" w:rsidR="00673322" w:rsidRDefault="00673322" w:rsidP="00673322">
      <w:pPr>
        <w:pStyle w:val="ListParagraph"/>
        <w:numPr>
          <w:ilvl w:val="0"/>
          <w:numId w:val="49"/>
        </w:numPr>
        <w:spacing w:before="160"/>
        <w:rPr>
          <w:rFonts w:ascii="Arial" w:eastAsia="Arial" w:hAnsi="Arial" w:cs="Arial"/>
          <w:color w:val="000000"/>
        </w:rPr>
      </w:pPr>
      <w:r w:rsidRPr="6DC85CF0">
        <w:rPr>
          <w:rFonts w:ascii="Arial" w:eastAsia="Arial" w:hAnsi="Arial" w:cs="Arial"/>
          <w:color w:val="000000"/>
        </w:rPr>
        <w:t xml:space="preserve">DEECA Recovery Coordination and Coastal Operations (led by Barwon </w:t>
      </w:r>
      <w:proofErr w:type="gramStart"/>
      <w:r w:rsidRPr="6DC85CF0">
        <w:rPr>
          <w:rFonts w:ascii="Arial" w:eastAsia="Arial" w:hAnsi="Arial" w:cs="Arial"/>
          <w:color w:val="000000"/>
        </w:rPr>
        <w:t>South West</w:t>
      </w:r>
      <w:proofErr w:type="gramEnd"/>
      <w:r w:rsidRPr="6DC85CF0">
        <w:rPr>
          <w:rFonts w:ascii="Arial" w:eastAsia="Arial" w:hAnsi="Arial" w:cs="Arial"/>
          <w:color w:val="000000"/>
        </w:rPr>
        <w:t xml:space="preserve"> Region) </w:t>
      </w:r>
    </w:p>
    <w:p w14:paraId="3AEA9920" w14:textId="77777777" w:rsidR="00673322" w:rsidRDefault="00673322" w:rsidP="00673322">
      <w:pPr>
        <w:pStyle w:val="ListParagraph"/>
        <w:numPr>
          <w:ilvl w:val="0"/>
          <w:numId w:val="49"/>
        </w:numPr>
        <w:shd w:val="clear" w:color="auto" w:fill="FFFFFF" w:themeFill="background1"/>
        <w:spacing w:before="220" w:after="220"/>
        <w:rPr>
          <w:rFonts w:ascii="Arial" w:eastAsia="Arial" w:hAnsi="Arial" w:cs="Arial"/>
          <w:color w:val="000000"/>
        </w:rPr>
      </w:pPr>
      <w:r w:rsidRPr="6DC85CF0">
        <w:rPr>
          <w:rFonts w:ascii="Arial" w:eastAsia="Arial" w:hAnsi="Arial" w:cs="Arial"/>
          <w:color w:val="000000"/>
          <w:lang w:val="en-US"/>
        </w:rPr>
        <w:t>Strategy and Service Delivery</w:t>
      </w:r>
      <w:r w:rsidRPr="6DC85CF0">
        <w:rPr>
          <w:rFonts w:ascii="Arial" w:eastAsia="Arial" w:hAnsi="Arial" w:cs="Arial"/>
          <w:color w:val="000000"/>
        </w:rPr>
        <w:t xml:space="preserve"> (led by the Office of the Executive Director DEECA Regions)</w:t>
      </w:r>
    </w:p>
    <w:p w14:paraId="55013FB5" w14:textId="77777777" w:rsidR="00673322" w:rsidRDefault="00673322" w:rsidP="00673322">
      <w:pPr>
        <w:rPr>
          <w:rFonts w:ascii="Arial" w:hAnsi="Arial" w:cs="Arial"/>
          <w:b/>
          <w:bCs/>
        </w:rPr>
      </w:pPr>
      <w:r w:rsidRPr="6DC85CF0">
        <w:rPr>
          <w:rFonts w:ascii="Arial" w:hAnsi="Arial" w:cs="Arial"/>
          <w:b/>
          <w:bCs/>
        </w:rPr>
        <w:t>The Branch</w:t>
      </w:r>
    </w:p>
    <w:p w14:paraId="2BF5EFDA" w14:textId="77777777" w:rsidR="00673322" w:rsidRDefault="00673322" w:rsidP="00673322">
      <w:p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Impact Assessment statewide portfolio </w:t>
      </w:r>
      <w:r w:rsidRPr="6DC85CF0">
        <w:rPr>
          <w:rFonts w:ascii="Arial" w:eastAsia="Arial" w:hAnsi="Arial" w:cs="Arial"/>
          <w:color w:val="000000"/>
        </w:rPr>
        <w:t>leads the delivery of technical biodiversity assessment and environmental or land use advice and reforms to policy, practice and guidance to support management of biodiversity impacts while delivering significant government priorities. This includes end-to-end integration of native vegetation regulation and advice, guidance, information and decision support tools for planning and impact assessment processes, and place-based technical expertise aligned to government priorities in housing, transport, major projects, energy, land and risk management. Teams in this branch collaborate across DEECA groups and other government portfolios to facilitate development while managing biodiversity impacts.</w:t>
      </w:r>
    </w:p>
    <w:p w14:paraId="14FF43A8" w14:textId="77777777" w:rsidR="00673322" w:rsidRDefault="00673322" w:rsidP="00673322">
      <w:pPr>
        <w:rPr>
          <w:rFonts w:ascii="Arial" w:eastAsia="Arial" w:hAnsi="Arial" w:cs="Arial"/>
          <w:color w:val="000000"/>
        </w:rPr>
      </w:pPr>
      <w:r w:rsidRPr="6DC85CF0">
        <w:rPr>
          <w:rFonts w:ascii="Arial" w:eastAsia="Arial" w:hAnsi="Arial" w:cs="Arial"/>
          <w:b/>
          <w:bCs/>
          <w:color w:val="000000"/>
        </w:rPr>
        <w:t>Teams</w:t>
      </w:r>
    </w:p>
    <w:p w14:paraId="1FD3461F" w14:textId="77777777" w:rsidR="00673322" w:rsidRDefault="00673322" w:rsidP="00673322">
      <w:pPr>
        <w:pStyle w:val="ListParagraph"/>
        <w:numPr>
          <w:ilvl w:val="0"/>
          <w:numId w:val="48"/>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Assessment Services </w:t>
      </w:r>
      <w:r w:rsidRPr="6DC85CF0">
        <w:rPr>
          <w:rFonts w:ascii="Arial" w:eastAsia="Arial" w:hAnsi="Arial" w:cs="Arial"/>
          <w:color w:val="000000"/>
        </w:rPr>
        <w:t xml:space="preserve">team leads the provision of biodiversity assessment and environmental advice through place-based teams across three hubs: </w:t>
      </w:r>
    </w:p>
    <w:p w14:paraId="0735CEAF" w14:textId="77777777" w:rsidR="00673322" w:rsidRDefault="00673322" w:rsidP="00673322">
      <w:pPr>
        <w:pStyle w:val="ListParagraph"/>
        <w:numPr>
          <w:ilvl w:val="1"/>
          <w:numId w:val="48"/>
        </w:numPr>
        <w:rPr>
          <w:rFonts w:ascii="Arial" w:eastAsia="Arial" w:hAnsi="Arial" w:cs="Arial"/>
          <w:color w:val="000000"/>
        </w:rPr>
      </w:pPr>
      <w:r w:rsidRPr="6DC85CF0">
        <w:rPr>
          <w:rFonts w:ascii="Arial" w:eastAsia="Arial" w:hAnsi="Arial" w:cs="Arial"/>
          <w:color w:val="000000"/>
        </w:rPr>
        <w:t>West Hub</w:t>
      </w:r>
    </w:p>
    <w:p w14:paraId="3646C4A0" w14:textId="77777777" w:rsidR="00673322" w:rsidRDefault="00673322" w:rsidP="00673322">
      <w:pPr>
        <w:pStyle w:val="ListParagraph"/>
        <w:numPr>
          <w:ilvl w:val="1"/>
          <w:numId w:val="48"/>
        </w:numPr>
        <w:rPr>
          <w:rFonts w:ascii="Arial" w:eastAsia="Arial" w:hAnsi="Arial" w:cs="Arial"/>
          <w:color w:val="000000"/>
        </w:rPr>
      </w:pPr>
      <w:r w:rsidRPr="6DC85CF0">
        <w:rPr>
          <w:rFonts w:ascii="Arial" w:eastAsia="Arial" w:hAnsi="Arial" w:cs="Arial"/>
          <w:color w:val="000000"/>
        </w:rPr>
        <w:t>North Central</w:t>
      </w:r>
    </w:p>
    <w:p w14:paraId="53F1F8AE" w14:textId="77777777" w:rsidR="00673322" w:rsidRDefault="00673322" w:rsidP="00673322">
      <w:pPr>
        <w:pStyle w:val="ListParagraph"/>
        <w:numPr>
          <w:ilvl w:val="1"/>
          <w:numId w:val="48"/>
        </w:numPr>
        <w:rPr>
          <w:rFonts w:ascii="Arial" w:eastAsia="Arial" w:hAnsi="Arial" w:cs="Arial"/>
          <w:color w:val="000000"/>
        </w:rPr>
      </w:pPr>
      <w:r w:rsidRPr="6DC85CF0">
        <w:rPr>
          <w:rFonts w:ascii="Arial" w:eastAsia="Arial" w:hAnsi="Arial" w:cs="Arial"/>
          <w:color w:val="000000"/>
        </w:rPr>
        <w:t>East Hub</w:t>
      </w:r>
    </w:p>
    <w:p w14:paraId="04DDFACA" w14:textId="77777777" w:rsidR="00673322" w:rsidRDefault="00673322" w:rsidP="00673322">
      <w:pPr>
        <w:pStyle w:val="ListParagraph"/>
        <w:numPr>
          <w:ilvl w:val="0"/>
          <w:numId w:val="48"/>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 xml:space="preserve">Regional Environmental Planning </w:t>
      </w:r>
      <w:r w:rsidRPr="6DC85CF0">
        <w:rPr>
          <w:rFonts w:ascii="Arial" w:eastAsia="Arial" w:hAnsi="Arial" w:cs="Arial"/>
          <w:color w:val="000000"/>
        </w:rPr>
        <w:t>team works across government and industry and key stakeholders to develop policy, guidance and information tools that are informed by regional assessment functions, proponents and planning decision makers, and which support more efficient and effective assessment and approval processes for critical projects needed for the energy transition.</w:t>
      </w:r>
    </w:p>
    <w:p w14:paraId="65F545C3" w14:textId="495A354B" w:rsidR="00B11647" w:rsidRDefault="00673322" w:rsidP="00B11647">
      <w:pPr>
        <w:pStyle w:val="ListParagraph"/>
        <w:numPr>
          <w:ilvl w:val="0"/>
          <w:numId w:val="48"/>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Compensation and Offset Systems </w:t>
      </w:r>
      <w:r w:rsidRPr="6DC85CF0">
        <w:rPr>
          <w:rFonts w:ascii="Arial" w:eastAsia="Arial" w:hAnsi="Arial" w:cs="Arial"/>
          <w:color w:val="000000"/>
        </w:rPr>
        <w:t>team manages and implements the State’s native vegetation removal regulations and native vegetation offsets framework and provides direction for policy review and development.</w:t>
      </w:r>
    </w:p>
    <w:p w14:paraId="450EF48E" w14:textId="77777777" w:rsidR="005B0CC1" w:rsidRPr="005B0CC1" w:rsidRDefault="005B0CC1" w:rsidP="005B0CC1">
      <w:pPr>
        <w:pStyle w:val="ListParagraph"/>
        <w:rPr>
          <w:rFonts w:ascii="Arial" w:eastAsia="Arial" w:hAnsi="Arial" w:cs="Arial"/>
          <w:color w:val="000000"/>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055EF95F" w14:textId="1A6C8A6D" w:rsidR="00CC5D49" w:rsidRPr="005B0CC1" w:rsidRDefault="00204324" w:rsidP="51C156F9">
      <w:pPr>
        <w:keepNext/>
        <w:numPr>
          <w:ilvl w:val="0"/>
          <w:numId w:val="45"/>
        </w:numPr>
        <w:spacing w:before="0" w:after="0" w:line="240" w:lineRule="auto"/>
        <w:rPr>
          <w:rFonts w:ascii="Arial" w:hAnsi="Arial" w:cs="Arial"/>
          <w:color w:val="000000"/>
          <w:lang w:val="en-US" w:eastAsia="zh-CN"/>
        </w:rPr>
      </w:pPr>
      <w:r w:rsidRPr="30B09E3C">
        <w:rPr>
          <w:rFonts w:ascii="Arial" w:hAnsi="Arial" w:cs="Arial"/>
          <w:color w:val="000000"/>
          <w:lang w:eastAsia="zh-CN"/>
        </w:rPr>
        <w:t>Lead the delivery of specialist biodiversity and regulatory advice for statutory applications, referrals and proposals, ensuring biodiversity risks are identifie</w:t>
      </w:r>
      <w:r w:rsidR="00115F5D">
        <w:rPr>
          <w:rFonts w:ascii="Arial" w:hAnsi="Arial" w:cs="Arial"/>
          <w:color w:val="000000"/>
          <w:lang w:eastAsia="zh-CN"/>
        </w:rPr>
        <w:t>d,</w:t>
      </w:r>
      <w:r w:rsidRPr="30B09E3C">
        <w:rPr>
          <w:rFonts w:ascii="Arial" w:hAnsi="Arial" w:cs="Arial"/>
          <w:color w:val="000000"/>
          <w:lang w:eastAsia="zh-CN"/>
        </w:rPr>
        <w:t xml:space="preserve"> assessed and managed in line with relevant legislation, policy</w:t>
      </w:r>
      <w:r w:rsidR="00243DF9">
        <w:rPr>
          <w:rFonts w:ascii="Arial" w:hAnsi="Arial" w:cs="Arial"/>
          <w:color w:val="000000"/>
          <w:lang w:eastAsia="zh-CN"/>
        </w:rPr>
        <w:t xml:space="preserve">, </w:t>
      </w:r>
      <w:r w:rsidRPr="30B09E3C">
        <w:rPr>
          <w:rFonts w:ascii="Arial" w:hAnsi="Arial" w:cs="Arial"/>
          <w:color w:val="000000"/>
          <w:lang w:eastAsia="zh-CN"/>
        </w:rPr>
        <w:t>guidelines</w:t>
      </w:r>
      <w:r w:rsidR="005C649D">
        <w:rPr>
          <w:rFonts w:ascii="Arial" w:hAnsi="Arial" w:cs="Arial"/>
          <w:color w:val="000000"/>
          <w:lang w:eastAsia="zh-CN"/>
        </w:rPr>
        <w:t xml:space="preserve">, </w:t>
      </w:r>
      <w:r w:rsidR="00243DF9">
        <w:rPr>
          <w:rFonts w:ascii="Arial" w:hAnsi="Arial" w:cs="Arial"/>
          <w:color w:val="000000"/>
          <w:lang w:eastAsia="zh-CN"/>
        </w:rPr>
        <w:t xml:space="preserve">and business rules, </w:t>
      </w:r>
      <w:r w:rsidR="004703EA">
        <w:rPr>
          <w:rFonts w:ascii="Arial" w:hAnsi="Arial" w:cs="Arial"/>
          <w:color w:val="000000"/>
          <w:lang w:eastAsia="zh-CN"/>
        </w:rPr>
        <w:t>applying</w:t>
      </w:r>
      <w:r w:rsidR="005C649D">
        <w:rPr>
          <w:rFonts w:ascii="Arial" w:hAnsi="Arial" w:cs="Arial"/>
          <w:color w:val="000000"/>
          <w:lang w:eastAsia="zh-CN"/>
        </w:rPr>
        <w:t xml:space="preserve"> consistent, </w:t>
      </w:r>
      <w:r w:rsidR="004703EA">
        <w:rPr>
          <w:rFonts w:ascii="Arial" w:hAnsi="Arial" w:cs="Arial"/>
          <w:color w:val="000000"/>
          <w:lang w:eastAsia="zh-CN"/>
        </w:rPr>
        <w:t xml:space="preserve">defensible </w:t>
      </w:r>
      <w:r w:rsidR="005C649D">
        <w:rPr>
          <w:rFonts w:ascii="Arial" w:hAnsi="Arial" w:cs="Arial"/>
          <w:color w:val="000000"/>
          <w:lang w:eastAsia="zh-CN"/>
        </w:rPr>
        <w:t>risk</w:t>
      </w:r>
      <w:r w:rsidR="00B437E9">
        <w:rPr>
          <w:rFonts w:ascii="Arial" w:hAnsi="Arial" w:cs="Arial"/>
          <w:color w:val="000000"/>
          <w:lang w:eastAsia="zh-CN"/>
        </w:rPr>
        <w:t xml:space="preserve">- and priority-based </w:t>
      </w:r>
      <w:r w:rsidR="00243DF9">
        <w:rPr>
          <w:rFonts w:ascii="Arial" w:hAnsi="Arial" w:cs="Arial"/>
          <w:color w:val="000000"/>
          <w:lang w:eastAsia="zh-CN"/>
        </w:rPr>
        <w:t>approaches t</w:t>
      </w:r>
      <w:r w:rsidR="00DE2272">
        <w:rPr>
          <w:rFonts w:ascii="Arial" w:hAnsi="Arial" w:cs="Arial"/>
          <w:color w:val="000000"/>
          <w:lang w:eastAsia="zh-CN"/>
        </w:rPr>
        <w:t>o the delivery of outputs and advice</w:t>
      </w:r>
      <w:r w:rsidR="00926163">
        <w:rPr>
          <w:rFonts w:ascii="Arial" w:hAnsi="Arial" w:cs="Arial"/>
          <w:color w:val="000000"/>
          <w:lang w:eastAsia="zh-CN"/>
        </w:rPr>
        <w:t xml:space="preserve"> within time and resource constraints</w:t>
      </w:r>
      <w:r w:rsidR="00DE2272">
        <w:rPr>
          <w:rFonts w:ascii="Arial" w:hAnsi="Arial" w:cs="Arial"/>
          <w:color w:val="000000"/>
          <w:lang w:eastAsia="zh-CN"/>
        </w:rPr>
        <w:t xml:space="preserve">. </w:t>
      </w:r>
    </w:p>
    <w:p w14:paraId="4520871C" w14:textId="45848525" w:rsidR="00204324" w:rsidRPr="00204324" w:rsidRDefault="00204324" w:rsidP="00204324">
      <w:pPr>
        <w:keepNext/>
        <w:numPr>
          <w:ilvl w:val="0"/>
          <w:numId w:val="45"/>
        </w:numPr>
        <w:spacing w:before="0" w:after="0" w:line="240" w:lineRule="auto"/>
        <w:rPr>
          <w:rFonts w:ascii="Arial" w:hAnsi="Arial" w:cs="Arial"/>
          <w:color w:val="000000"/>
          <w:szCs w:val="22"/>
          <w:lang w:val="en-US" w:eastAsia="zh-CN"/>
        </w:rPr>
      </w:pPr>
      <w:r w:rsidRPr="00204324">
        <w:rPr>
          <w:rFonts w:ascii="Arial" w:hAnsi="Arial" w:cs="Arial"/>
          <w:color w:val="000000"/>
          <w:szCs w:val="22"/>
          <w:lang w:eastAsia="zh-CN"/>
        </w:rPr>
        <w:t>Use technical expertise</w:t>
      </w:r>
      <w:r w:rsidR="00C13C5E">
        <w:rPr>
          <w:rFonts w:ascii="Arial" w:hAnsi="Arial" w:cs="Arial"/>
          <w:color w:val="000000"/>
          <w:szCs w:val="22"/>
          <w:lang w:eastAsia="zh-CN"/>
        </w:rPr>
        <w:t>, relevant tools</w:t>
      </w:r>
      <w:r w:rsidR="00AA4B93">
        <w:rPr>
          <w:rFonts w:ascii="Arial" w:hAnsi="Arial" w:cs="Arial"/>
          <w:color w:val="000000"/>
          <w:szCs w:val="22"/>
          <w:lang w:eastAsia="zh-CN"/>
        </w:rPr>
        <w:t xml:space="preserve"> and information</w:t>
      </w:r>
      <w:r w:rsidR="00C13C5E">
        <w:rPr>
          <w:rFonts w:ascii="Arial" w:hAnsi="Arial" w:cs="Arial"/>
          <w:color w:val="000000"/>
          <w:szCs w:val="22"/>
          <w:lang w:eastAsia="zh-CN"/>
        </w:rPr>
        <w:t xml:space="preserve">, </w:t>
      </w:r>
      <w:r w:rsidR="00E42DFB">
        <w:rPr>
          <w:rFonts w:ascii="Arial" w:hAnsi="Arial" w:cs="Arial"/>
          <w:color w:val="000000"/>
          <w:szCs w:val="22"/>
          <w:lang w:eastAsia="zh-CN"/>
        </w:rPr>
        <w:t xml:space="preserve">policy and regulatory </w:t>
      </w:r>
      <w:r w:rsidR="005E4058">
        <w:rPr>
          <w:rFonts w:ascii="Arial" w:hAnsi="Arial" w:cs="Arial"/>
          <w:color w:val="000000"/>
          <w:szCs w:val="22"/>
          <w:lang w:eastAsia="zh-CN"/>
        </w:rPr>
        <w:t xml:space="preserve">knowledge and an understanding of government and departmental </w:t>
      </w:r>
      <w:r w:rsidR="00E725EF">
        <w:rPr>
          <w:rFonts w:ascii="Arial" w:hAnsi="Arial" w:cs="Arial"/>
          <w:color w:val="000000"/>
          <w:szCs w:val="22"/>
          <w:lang w:eastAsia="zh-CN"/>
        </w:rPr>
        <w:t>priorities</w:t>
      </w:r>
      <w:r w:rsidR="00DA7F4C">
        <w:rPr>
          <w:rFonts w:ascii="Arial" w:hAnsi="Arial" w:cs="Arial"/>
          <w:color w:val="000000"/>
          <w:szCs w:val="22"/>
          <w:lang w:eastAsia="zh-CN"/>
        </w:rPr>
        <w:t xml:space="preserve"> </w:t>
      </w:r>
      <w:r w:rsidR="005E4058">
        <w:rPr>
          <w:rFonts w:ascii="Arial" w:hAnsi="Arial" w:cs="Arial"/>
          <w:color w:val="000000"/>
          <w:szCs w:val="22"/>
          <w:lang w:eastAsia="zh-CN"/>
        </w:rPr>
        <w:t xml:space="preserve">to </w:t>
      </w:r>
      <w:r w:rsidR="00467DFD">
        <w:rPr>
          <w:rFonts w:ascii="Arial" w:hAnsi="Arial" w:cs="Arial"/>
          <w:color w:val="000000"/>
          <w:szCs w:val="22"/>
          <w:lang w:eastAsia="zh-CN"/>
        </w:rPr>
        <w:t xml:space="preserve">lead and deliver </w:t>
      </w:r>
      <w:r w:rsidR="005D7FFB">
        <w:rPr>
          <w:rFonts w:ascii="Arial" w:hAnsi="Arial" w:cs="Arial"/>
          <w:color w:val="000000"/>
          <w:szCs w:val="22"/>
          <w:lang w:eastAsia="zh-CN"/>
        </w:rPr>
        <w:t xml:space="preserve">advice and regulatory services </w:t>
      </w:r>
      <w:r w:rsidR="005D7FFB">
        <w:rPr>
          <w:rFonts w:ascii="Arial" w:hAnsi="Arial" w:cs="Arial"/>
          <w:color w:val="000000"/>
          <w:szCs w:val="22"/>
          <w:lang w:eastAsia="zh-CN"/>
        </w:rPr>
        <w:lastRenderedPageBreak/>
        <w:t xml:space="preserve">that </w:t>
      </w:r>
      <w:r w:rsidR="00794230">
        <w:rPr>
          <w:rFonts w:ascii="Arial" w:hAnsi="Arial" w:cs="Arial"/>
          <w:color w:val="000000"/>
          <w:szCs w:val="22"/>
          <w:lang w:eastAsia="zh-CN"/>
        </w:rPr>
        <w:t xml:space="preserve">meets timeliness KPIs, stakeholder expectations, and </w:t>
      </w:r>
      <w:r w:rsidR="00B80613">
        <w:rPr>
          <w:rFonts w:ascii="Arial" w:hAnsi="Arial" w:cs="Arial"/>
          <w:color w:val="000000"/>
          <w:szCs w:val="22"/>
          <w:lang w:eastAsia="zh-CN"/>
        </w:rPr>
        <w:t>constructively</w:t>
      </w:r>
      <w:r w:rsidRPr="00204324">
        <w:rPr>
          <w:rFonts w:ascii="Arial" w:hAnsi="Arial" w:cs="Arial"/>
          <w:color w:val="000000"/>
          <w:szCs w:val="22"/>
          <w:lang w:eastAsia="zh-CN"/>
        </w:rPr>
        <w:t xml:space="preserve"> inform</w:t>
      </w:r>
      <w:r w:rsidR="00FA5E6D">
        <w:rPr>
          <w:rFonts w:ascii="Arial" w:hAnsi="Arial" w:cs="Arial"/>
          <w:color w:val="000000"/>
          <w:szCs w:val="22"/>
          <w:lang w:eastAsia="zh-CN"/>
        </w:rPr>
        <w:t>s</w:t>
      </w:r>
      <w:r w:rsidRPr="00204324">
        <w:rPr>
          <w:rFonts w:ascii="Arial" w:hAnsi="Arial" w:cs="Arial"/>
          <w:color w:val="000000"/>
          <w:szCs w:val="22"/>
          <w:lang w:eastAsia="zh-CN"/>
        </w:rPr>
        <w:t xml:space="preserve"> </w:t>
      </w:r>
      <w:r w:rsidR="00490157">
        <w:rPr>
          <w:rFonts w:ascii="Arial" w:hAnsi="Arial" w:cs="Arial"/>
          <w:color w:val="000000"/>
          <w:szCs w:val="22"/>
          <w:lang w:eastAsia="zh-CN"/>
        </w:rPr>
        <w:t>complex</w:t>
      </w:r>
      <w:r w:rsidRPr="00204324">
        <w:rPr>
          <w:rFonts w:ascii="Arial" w:hAnsi="Arial" w:cs="Arial"/>
          <w:color w:val="000000"/>
          <w:szCs w:val="22"/>
          <w:lang w:eastAsia="zh-CN"/>
        </w:rPr>
        <w:t xml:space="preserve"> planning, investment </w:t>
      </w:r>
      <w:r w:rsidR="00490157">
        <w:rPr>
          <w:rFonts w:ascii="Arial" w:hAnsi="Arial" w:cs="Arial"/>
          <w:color w:val="000000"/>
          <w:szCs w:val="22"/>
          <w:lang w:eastAsia="zh-CN"/>
        </w:rPr>
        <w:t>proposals</w:t>
      </w:r>
      <w:r w:rsidR="00FA5E6D">
        <w:rPr>
          <w:rFonts w:ascii="Arial" w:hAnsi="Arial" w:cs="Arial"/>
          <w:color w:val="000000"/>
          <w:szCs w:val="22"/>
          <w:lang w:eastAsia="zh-CN"/>
        </w:rPr>
        <w:t>,</w:t>
      </w:r>
      <w:r w:rsidRPr="00204324">
        <w:rPr>
          <w:rFonts w:ascii="Arial" w:hAnsi="Arial" w:cs="Arial"/>
          <w:color w:val="000000"/>
          <w:szCs w:val="22"/>
          <w:lang w:eastAsia="zh-CN"/>
        </w:rPr>
        <w:t xml:space="preserve"> and decision making.</w:t>
      </w:r>
      <w:r w:rsidRPr="00204324">
        <w:rPr>
          <w:rFonts w:ascii="Arial" w:hAnsi="Arial" w:cs="Arial"/>
          <w:color w:val="000000"/>
          <w:szCs w:val="22"/>
          <w:lang w:val="en-US" w:eastAsia="zh-CN"/>
        </w:rPr>
        <w:t>​</w:t>
      </w:r>
    </w:p>
    <w:p w14:paraId="4934CA7E" w14:textId="77777777" w:rsidR="008945D5" w:rsidRPr="004A28FD" w:rsidRDefault="00D75E37" w:rsidP="00204324">
      <w:pPr>
        <w:keepNext/>
        <w:numPr>
          <w:ilvl w:val="0"/>
          <w:numId w:val="45"/>
        </w:numPr>
        <w:spacing w:before="0" w:after="0" w:line="240" w:lineRule="auto"/>
        <w:rPr>
          <w:rFonts w:ascii="Arial" w:hAnsi="Arial" w:cs="Arial"/>
          <w:color w:val="000000"/>
          <w:szCs w:val="22"/>
          <w:lang w:val="en-US" w:eastAsia="zh-CN"/>
        </w:rPr>
      </w:pPr>
      <w:r w:rsidRPr="004A28FD">
        <w:rPr>
          <w:rFonts w:ascii="Arial" w:hAnsi="Arial" w:cs="Arial"/>
          <w:color w:val="000000"/>
          <w:szCs w:val="22"/>
          <w:lang w:val="en-US" w:eastAsia="zh-CN"/>
        </w:rPr>
        <w:t>Strategically plan and manage resourcing and efforts to effectively manage risks to business continuity, anticipating risks and impacts, looking ahead to identify and manage risks to delivery priorities</w:t>
      </w:r>
      <w:r w:rsidR="005249BB" w:rsidRPr="004A28FD">
        <w:rPr>
          <w:rFonts w:ascii="Arial" w:hAnsi="Arial" w:cs="Arial"/>
          <w:color w:val="000000"/>
          <w:szCs w:val="22"/>
          <w:lang w:val="en-US" w:eastAsia="zh-CN"/>
        </w:rPr>
        <w:t xml:space="preserve">, and </w:t>
      </w:r>
      <w:proofErr w:type="gramStart"/>
      <w:r w:rsidR="00D57181" w:rsidRPr="004A28FD">
        <w:rPr>
          <w:rFonts w:ascii="Arial" w:hAnsi="Arial" w:cs="Arial"/>
          <w:color w:val="000000"/>
          <w:szCs w:val="22"/>
          <w:lang w:val="en-US" w:eastAsia="zh-CN"/>
        </w:rPr>
        <w:t>work</w:t>
      </w:r>
      <w:proofErr w:type="gramEnd"/>
      <w:r w:rsidR="00D57181" w:rsidRPr="004A28FD">
        <w:rPr>
          <w:rFonts w:ascii="Arial" w:hAnsi="Arial" w:cs="Arial"/>
          <w:color w:val="000000"/>
          <w:szCs w:val="22"/>
          <w:lang w:val="en-US" w:eastAsia="zh-CN"/>
        </w:rPr>
        <w:t xml:space="preserve"> with colleagues to ensure that delivery risks across regions and teams across the state are effectively managed and mitigation plans are effectively communicated.</w:t>
      </w:r>
    </w:p>
    <w:p w14:paraId="0BEC1E5B" w14:textId="74DF4A36" w:rsidR="00204324" w:rsidRPr="00204324" w:rsidRDefault="003E39E8" w:rsidP="00204324">
      <w:pPr>
        <w:keepNext/>
        <w:numPr>
          <w:ilvl w:val="0"/>
          <w:numId w:val="45"/>
        </w:numPr>
        <w:spacing w:before="0" w:after="0" w:line="240" w:lineRule="auto"/>
        <w:rPr>
          <w:rFonts w:ascii="Arial" w:hAnsi="Arial" w:cs="Arial"/>
          <w:color w:val="000000"/>
          <w:szCs w:val="22"/>
          <w:lang w:val="en-US" w:eastAsia="zh-CN"/>
        </w:rPr>
      </w:pPr>
      <w:r w:rsidRPr="004A28FD">
        <w:rPr>
          <w:rFonts w:ascii="Arial" w:hAnsi="Arial" w:cs="Arial"/>
          <w:color w:val="000000"/>
          <w:szCs w:val="22"/>
          <w:lang w:val="en-US" w:eastAsia="zh-CN"/>
        </w:rPr>
        <w:t>Lead and implement practice and capability reforms, and contribute to business improvement initiatives</w:t>
      </w:r>
      <w:r w:rsidR="00BF086F" w:rsidRPr="004A28FD">
        <w:rPr>
          <w:rFonts w:ascii="Arial" w:hAnsi="Arial" w:cs="Arial"/>
          <w:color w:val="000000"/>
          <w:szCs w:val="22"/>
          <w:lang w:val="en-US" w:eastAsia="zh-CN"/>
        </w:rPr>
        <w:t xml:space="preserve">, working with teams, internal and external stakeholders and partners, </w:t>
      </w:r>
      <w:r w:rsidR="00204324" w:rsidRPr="004A28FD">
        <w:rPr>
          <w:rFonts w:ascii="Arial" w:hAnsi="Arial" w:cs="Arial"/>
          <w:color w:val="000000"/>
          <w:szCs w:val="22"/>
          <w:lang w:eastAsia="zh-CN"/>
        </w:rPr>
        <w:t>to strengthen</w:t>
      </w:r>
      <w:r w:rsidR="00204324" w:rsidRPr="00204324">
        <w:rPr>
          <w:rFonts w:ascii="Arial" w:hAnsi="Arial" w:cs="Arial"/>
          <w:color w:val="000000"/>
          <w:szCs w:val="22"/>
          <w:lang w:eastAsia="zh-CN"/>
        </w:rPr>
        <w:t xml:space="preserve"> understanding and </w:t>
      </w:r>
      <w:r w:rsidR="006B4AC8">
        <w:rPr>
          <w:rFonts w:ascii="Arial" w:hAnsi="Arial" w:cs="Arial"/>
          <w:color w:val="000000"/>
          <w:szCs w:val="22"/>
          <w:lang w:eastAsia="zh-CN"/>
        </w:rPr>
        <w:t xml:space="preserve">improve the effective and efficient </w:t>
      </w:r>
      <w:r w:rsidR="00204324" w:rsidRPr="00204324">
        <w:rPr>
          <w:rFonts w:ascii="Arial" w:hAnsi="Arial" w:cs="Arial"/>
          <w:color w:val="000000"/>
          <w:szCs w:val="22"/>
          <w:lang w:eastAsia="zh-CN"/>
        </w:rPr>
        <w:t>application of biodiversity regulatory requirements</w:t>
      </w:r>
      <w:r w:rsidR="006B4AC8">
        <w:rPr>
          <w:rFonts w:ascii="Arial" w:hAnsi="Arial" w:cs="Arial"/>
          <w:color w:val="000000"/>
          <w:szCs w:val="22"/>
          <w:lang w:eastAsia="zh-CN"/>
        </w:rPr>
        <w:t xml:space="preserve"> to achieve </w:t>
      </w:r>
      <w:r w:rsidR="00072C1D">
        <w:rPr>
          <w:rFonts w:ascii="Arial" w:hAnsi="Arial" w:cs="Arial"/>
          <w:color w:val="000000"/>
          <w:szCs w:val="22"/>
          <w:lang w:eastAsia="zh-CN"/>
        </w:rPr>
        <w:t>agreed outcomes</w:t>
      </w:r>
      <w:r w:rsidR="00204324" w:rsidRPr="00BF086F">
        <w:rPr>
          <w:rFonts w:ascii="Arial" w:hAnsi="Arial" w:cs="Arial"/>
          <w:color w:val="000000"/>
          <w:szCs w:val="22"/>
          <w:lang w:eastAsia="zh-CN"/>
        </w:rPr>
        <w:t>.</w:t>
      </w:r>
      <w:r w:rsidR="00072C1D">
        <w:rPr>
          <w:rFonts w:ascii="Arial" w:hAnsi="Arial" w:cs="Arial"/>
          <w:color w:val="000000"/>
          <w:szCs w:val="22"/>
          <w:lang w:eastAsia="zh-CN"/>
        </w:rPr>
        <w:t xml:space="preserve"> This includes engagement with responsible authorities. </w:t>
      </w:r>
      <w:r w:rsidR="00204324" w:rsidRPr="00204324">
        <w:rPr>
          <w:rFonts w:ascii="Arial" w:hAnsi="Arial" w:cs="Arial"/>
          <w:color w:val="000000"/>
          <w:szCs w:val="22"/>
          <w:lang w:eastAsia="zh-CN"/>
        </w:rPr>
        <w:t xml:space="preserve"> </w:t>
      </w:r>
      <w:r w:rsidR="00204324" w:rsidRPr="00204324">
        <w:rPr>
          <w:rFonts w:ascii="Arial" w:hAnsi="Arial" w:cs="Arial"/>
          <w:color w:val="000000"/>
          <w:szCs w:val="22"/>
          <w:lang w:val="en-US" w:eastAsia="zh-CN"/>
        </w:rPr>
        <w:t>​</w:t>
      </w:r>
    </w:p>
    <w:p w14:paraId="7C555316" w14:textId="2879ABA2" w:rsidR="00204324" w:rsidRPr="00204324" w:rsidRDefault="00204324" w:rsidP="00204324">
      <w:pPr>
        <w:keepNext/>
        <w:numPr>
          <w:ilvl w:val="0"/>
          <w:numId w:val="45"/>
        </w:numPr>
        <w:spacing w:before="0" w:after="0" w:line="240" w:lineRule="auto"/>
        <w:rPr>
          <w:rFonts w:ascii="Arial" w:hAnsi="Arial" w:cs="Arial"/>
          <w:color w:val="000000"/>
          <w:szCs w:val="22"/>
          <w:lang w:val="en-US" w:eastAsia="zh-CN"/>
        </w:rPr>
      </w:pPr>
      <w:r w:rsidRPr="00204324">
        <w:rPr>
          <w:rFonts w:ascii="Arial" w:hAnsi="Arial" w:cs="Arial"/>
          <w:color w:val="000000"/>
          <w:szCs w:val="22"/>
          <w:lang w:eastAsia="zh-CN"/>
        </w:rPr>
        <w:t>Interpret and apply relevant environmental and planning legislation, polices and guidelines to provide accurate, consistent, and legally sound advice on biodiversity protection and native vegetation management</w:t>
      </w:r>
      <w:r w:rsidR="00DE7418">
        <w:rPr>
          <w:rFonts w:ascii="Arial" w:hAnsi="Arial" w:cs="Arial"/>
          <w:color w:val="000000"/>
          <w:szCs w:val="22"/>
          <w:lang w:eastAsia="zh-CN"/>
        </w:rPr>
        <w:t xml:space="preserve">, in a way that facilitates clear decision making and </w:t>
      </w:r>
      <w:r w:rsidR="009D588D">
        <w:rPr>
          <w:rFonts w:ascii="Arial" w:hAnsi="Arial" w:cs="Arial"/>
          <w:color w:val="000000"/>
          <w:szCs w:val="22"/>
          <w:lang w:eastAsia="zh-CN"/>
        </w:rPr>
        <w:t xml:space="preserve">understanding of potential risks, </w:t>
      </w:r>
      <w:r w:rsidR="00A62170">
        <w:rPr>
          <w:rFonts w:ascii="Arial" w:hAnsi="Arial" w:cs="Arial"/>
          <w:color w:val="000000"/>
          <w:szCs w:val="22"/>
          <w:lang w:eastAsia="zh-CN"/>
        </w:rPr>
        <w:t>trade-offs</w:t>
      </w:r>
      <w:r w:rsidR="009D588D">
        <w:rPr>
          <w:rFonts w:ascii="Arial" w:hAnsi="Arial" w:cs="Arial"/>
          <w:color w:val="000000"/>
          <w:szCs w:val="22"/>
          <w:lang w:eastAsia="zh-CN"/>
        </w:rPr>
        <w:t xml:space="preserve"> and potential actions</w:t>
      </w:r>
      <w:r w:rsidR="00FE714F">
        <w:rPr>
          <w:rFonts w:ascii="Arial" w:hAnsi="Arial" w:cs="Arial"/>
          <w:color w:val="000000"/>
          <w:szCs w:val="22"/>
          <w:lang w:val="en-US" w:eastAsia="zh-CN"/>
        </w:rPr>
        <w:t>.</w:t>
      </w:r>
    </w:p>
    <w:p w14:paraId="70615E83" w14:textId="0E015A58" w:rsidR="00204324" w:rsidRPr="00204324" w:rsidRDefault="00204324" w:rsidP="00204324">
      <w:pPr>
        <w:keepNext/>
        <w:numPr>
          <w:ilvl w:val="0"/>
          <w:numId w:val="45"/>
        </w:numPr>
        <w:spacing w:before="0" w:after="0" w:line="240" w:lineRule="auto"/>
        <w:rPr>
          <w:rFonts w:ascii="Arial" w:hAnsi="Arial" w:cs="Arial"/>
          <w:color w:val="000000"/>
          <w:szCs w:val="22"/>
          <w:lang w:val="en-US" w:eastAsia="zh-CN"/>
        </w:rPr>
      </w:pPr>
      <w:r w:rsidRPr="00204324">
        <w:rPr>
          <w:rFonts w:ascii="Arial" w:hAnsi="Arial" w:cs="Arial"/>
          <w:color w:val="000000"/>
          <w:szCs w:val="22"/>
          <w:lang w:eastAsia="zh-CN"/>
        </w:rPr>
        <w:t>Drive reforms, best practise approaches and continuous improvements in biodiversity assessment methods, integrating biodiversity considerations into policy, planning and operational frameworks</w:t>
      </w:r>
      <w:r w:rsidR="005249BB">
        <w:rPr>
          <w:rFonts w:ascii="Arial" w:hAnsi="Arial" w:cs="Arial"/>
          <w:color w:val="000000"/>
          <w:szCs w:val="22"/>
          <w:lang w:eastAsia="zh-CN"/>
        </w:rPr>
        <w:t xml:space="preserve"> in a way that considers government priorities, departmental objectives and strategic priorities of the group</w:t>
      </w:r>
      <w:r w:rsidRPr="00204324">
        <w:rPr>
          <w:rFonts w:ascii="Arial" w:hAnsi="Arial" w:cs="Arial"/>
          <w:color w:val="000000"/>
          <w:szCs w:val="22"/>
          <w:lang w:eastAsia="zh-CN"/>
        </w:rPr>
        <w:t xml:space="preserve">. </w:t>
      </w:r>
      <w:r w:rsidRPr="00204324">
        <w:rPr>
          <w:rFonts w:ascii="Arial" w:hAnsi="Arial" w:cs="Arial"/>
          <w:color w:val="000000"/>
          <w:szCs w:val="22"/>
          <w:lang w:val="en-US" w:eastAsia="zh-CN"/>
        </w:rPr>
        <w:t>​</w:t>
      </w:r>
    </w:p>
    <w:p w14:paraId="6273BA9A" w14:textId="77777777" w:rsidR="00204324" w:rsidRPr="00204324" w:rsidRDefault="00204324" w:rsidP="00204324">
      <w:pPr>
        <w:keepNext/>
        <w:numPr>
          <w:ilvl w:val="0"/>
          <w:numId w:val="45"/>
        </w:numPr>
        <w:spacing w:before="0" w:after="0" w:line="240" w:lineRule="auto"/>
        <w:rPr>
          <w:rFonts w:ascii="Arial" w:hAnsi="Arial" w:cs="Arial"/>
          <w:color w:val="000000"/>
          <w:szCs w:val="22"/>
          <w:lang w:val="en-US" w:eastAsia="zh-CN"/>
        </w:rPr>
      </w:pPr>
      <w:r w:rsidRPr="00204324">
        <w:rPr>
          <w:rFonts w:ascii="Arial" w:hAnsi="Arial" w:cs="Arial"/>
          <w:color w:val="000000"/>
          <w:szCs w:val="22"/>
          <w:lang w:eastAsia="zh-CN"/>
        </w:rPr>
        <w:t xml:space="preserve">Provide clear, concise and fit-for-purpose technical advice, reports and recommendations withing agreed timeframes to support departmental business priorities. </w:t>
      </w:r>
      <w:r w:rsidRPr="00204324">
        <w:rPr>
          <w:rFonts w:ascii="Arial" w:hAnsi="Arial" w:cs="Arial"/>
          <w:color w:val="000000"/>
          <w:szCs w:val="22"/>
          <w:lang w:val="en-US" w:eastAsia="zh-CN"/>
        </w:rPr>
        <w:t>​</w:t>
      </w:r>
    </w:p>
    <w:p w14:paraId="0CCA9F42" w14:textId="77777777" w:rsidR="00204324" w:rsidRPr="00204324" w:rsidRDefault="00204324" w:rsidP="00204324">
      <w:pPr>
        <w:keepNext/>
        <w:numPr>
          <w:ilvl w:val="0"/>
          <w:numId w:val="45"/>
        </w:numPr>
        <w:spacing w:before="0" w:after="0" w:line="240" w:lineRule="auto"/>
        <w:rPr>
          <w:rFonts w:ascii="Arial" w:hAnsi="Arial" w:cs="Arial"/>
          <w:color w:val="000000"/>
          <w:szCs w:val="22"/>
          <w:lang w:eastAsia="zh-CN"/>
        </w:rPr>
      </w:pPr>
      <w:r w:rsidRPr="00204324">
        <w:rPr>
          <w:rFonts w:ascii="Arial" w:hAnsi="Arial" w:cs="Arial"/>
          <w:color w:val="000000"/>
          <w:szCs w:val="22"/>
          <w:lang w:eastAsia="zh-CN"/>
        </w:rPr>
        <w:t>Support regional implementation of strategies and actions to deliver on priorities to advance self-determination outcomes for Traditional Owners. ​</w:t>
      </w:r>
    </w:p>
    <w:p w14:paraId="544C5D60" w14:textId="1CBF9350" w:rsidR="00204324" w:rsidRPr="006E693E" w:rsidRDefault="00204324" w:rsidP="00204324">
      <w:pPr>
        <w:keepNext/>
        <w:numPr>
          <w:ilvl w:val="0"/>
          <w:numId w:val="45"/>
        </w:numPr>
        <w:spacing w:before="0" w:after="0" w:line="240" w:lineRule="auto"/>
        <w:rPr>
          <w:rFonts w:ascii="Arial" w:hAnsi="Arial" w:cs="Arial"/>
          <w:color w:val="000000"/>
          <w:szCs w:val="22"/>
          <w:lang w:eastAsia="zh-CN"/>
        </w:rPr>
      </w:pPr>
      <w:r w:rsidRPr="00204324">
        <w:rPr>
          <w:rFonts w:ascii="Arial" w:hAnsi="Arial" w:cs="Arial"/>
          <w:color w:val="000000"/>
          <w:szCs w:val="22"/>
          <w:lang w:eastAsia="zh-CN"/>
        </w:rPr>
        <w:t>Build an inclusive and high performing workforce that is customer focussed, collaborative, professional and engaged</w:t>
      </w:r>
      <w:r w:rsidR="00075019">
        <w:rPr>
          <w:rFonts w:ascii="Arial" w:hAnsi="Arial" w:cs="Arial"/>
          <w:color w:val="000000"/>
          <w:szCs w:val="22"/>
          <w:lang w:eastAsia="zh-CN"/>
        </w:rPr>
        <w:t xml:space="preserve">, </w:t>
      </w:r>
      <w:r w:rsidR="002D05B1">
        <w:rPr>
          <w:rFonts w:ascii="Arial" w:hAnsi="Arial" w:cs="Arial"/>
          <w:color w:val="000000"/>
          <w:szCs w:val="22"/>
          <w:lang w:eastAsia="zh-CN"/>
        </w:rPr>
        <w:t>setting clear directions for teams, monitoring and managing performance, and supporting performance uplift and improved collaboration and capability development</w:t>
      </w:r>
      <w:r w:rsidRPr="00204324">
        <w:rPr>
          <w:rFonts w:ascii="Arial" w:hAnsi="Arial" w:cs="Arial"/>
          <w:color w:val="000000"/>
          <w:szCs w:val="22"/>
          <w:lang w:eastAsia="zh-CN"/>
        </w:rPr>
        <w:t>.</w:t>
      </w:r>
      <w:r w:rsidRPr="006E693E">
        <w:rPr>
          <w:rFonts w:ascii="Arial" w:hAnsi="Arial" w:cs="Arial"/>
          <w:color w:val="000000"/>
          <w:szCs w:val="22"/>
          <w:lang w:eastAsia="zh-CN"/>
        </w:rPr>
        <w:t>​</w:t>
      </w:r>
    </w:p>
    <w:p w14:paraId="17FD904C" w14:textId="6A2C4A13" w:rsidR="00673322" w:rsidRPr="006E693E" w:rsidRDefault="00D055FD" w:rsidP="006E693E">
      <w:pPr>
        <w:keepNext/>
        <w:numPr>
          <w:ilvl w:val="0"/>
          <w:numId w:val="45"/>
        </w:numPr>
        <w:spacing w:before="0" w:after="0" w:line="240" w:lineRule="auto"/>
        <w:rPr>
          <w:rFonts w:ascii="Arial" w:hAnsi="Arial" w:cs="Arial"/>
          <w:color w:val="000000"/>
          <w:szCs w:val="22"/>
          <w:lang w:eastAsia="zh-CN"/>
        </w:rPr>
      </w:pPr>
      <w:r w:rsidRPr="006E693E">
        <w:rPr>
          <w:rFonts w:ascii="Arial" w:hAnsi="Arial" w:cs="Arial"/>
          <w:color w:val="000000"/>
          <w:szCs w:val="22"/>
          <w:lang w:eastAsia="zh-CN"/>
        </w:rPr>
        <w:t>Actively contribute to a safe, respectful and productive workplace by modelling the VPS Values and DEECA Leadership Model, supporting team members to manage workloads within available resources, and engaging effectively across locations to support the delivery of group priorities and foster individual and team success.</w:t>
      </w:r>
    </w:p>
    <w:p w14:paraId="10A700C6" w14:textId="77777777" w:rsidR="00204324" w:rsidRDefault="00204324" w:rsidP="00204324">
      <w:pPr>
        <w:keepNext/>
        <w:numPr>
          <w:ilvl w:val="0"/>
          <w:numId w:val="45"/>
        </w:numPr>
        <w:spacing w:before="0" w:after="0" w:line="240" w:lineRule="auto"/>
        <w:rPr>
          <w:rFonts w:ascii="Arial" w:hAnsi="Arial" w:cs="Arial"/>
          <w:color w:val="000000"/>
          <w:szCs w:val="22"/>
          <w:lang w:val="en-US" w:eastAsia="zh-CN"/>
        </w:rPr>
      </w:pPr>
      <w:r w:rsidRPr="00204324">
        <w:rPr>
          <w:rFonts w:ascii="Arial" w:hAnsi="Arial" w:cs="Arial"/>
          <w:color w:val="000000"/>
          <w:szCs w:val="22"/>
          <w:lang w:eastAsia="zh-CN"/>
        </w:rPr>
        <w:t>Practise cultural safety and progress self-determination by creating environments, relationships and systems free from racism and discrimination so that people can feel safe, valued and able to participate.</w:t>
      </w:r>
      <w:r w:rsidRPr="00204324">
        <w:rPr>
          <w:rFonts w:ascii="Arial" w:hAnsi="Arial" w:cs="Arial"/>
          <w:color w:val="000000"/>
          <w:szCs w:val="22"/>
          <w:lang w:val="en-US" w:eastAsia="zh-CN"/>
        </w:rPr>
        <w:t>​</w:t>
      </w:r>
    </w:p>
    <w:p w14:paraId="0605976B" w14:textId="77777777" w:rsidR="00204324" w:rsidRPr="00204324" w:rsidRDefault="00204324" w:rsidP="00204324">
      <w:pPr>
        <w:keepNext/>
        <w:spacing w:before="0" w:after="0" w:line="240" w:lineRule="auto"/>
        <w:ind w:left="720"/>
        <w:rPr>
          <w:rFonts w:ascii="Arial" w:hAnsi="Arial" w:cs="Arial"/>
          <w:color w:val="000000"/>
          <w:szCs w:val="22"/>
          <w:lang w:val="en-US"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1CC4E52E">
      <w:pPr>
        <w:spacing w:before="0" w:after="0"/>
        <w:rPr>
          <w:rFonts w:ascii="Arial" w:hAnsi="Arial" w:cs="Arial"/>
        </w:rPr>
      </w:pPr>
      <w:r w:rsidRPr="1CC4E52E">
        <w:rPr>
          <w:rFonts w:ascii="Arial" w:hAnsi="Arial" w:cs="Arial"/>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495C4E09">
        <w:rPr>
          <w:rFonts w:ascii="Arial" w:hAnsi="Arial" w:cs="Arial"/>
          <w:b/>
          <w:bCs/>
          <w:color w:val="363534"/>
        </w:rPr>
        <w:t>Specialist/Technical Expertise/Qualifications</w:t>
      </w:r>
    </w:p>
    <w:p w14:paraId="5C5042DF" w14:textId="77777777" w:rsidR="00881FC2" w:rsidRDefault="00204324" w:rsidP="00881FC2">
      <w:pPr>
        <w:numPr>
          <w:ilvl w:val="0"/>
          <w:numId w:val="46"/>
        </w:numPr>
        <w:spacing w:before="0" w:after="0"/>
        <w:rPr>
          <w:rFonts w:ascii="Arial" w:hAnsi="Arial" w:cs="Arial"/>
          <w:color w:val="000000"/>
          <w:lang w:val="en-US" w:eastAsia="zh-CN"/>
        </w:rPr>
      </w:pPr>
      <w:r w:rsidRPr="00204324">
        <w:rPr>
          <w:rFonts w:ascii="Arial" w:hAnsi="Arial" w:cs="Arial"/>
          <w:color w:val="000000"/>
          <w:lang w:eastAsia="zh-CN"/>
        </w:rPr>
        <w:t>An appropriate tertiary qualification related to natural resource management; environmental or ecological sciences</w:t>
      </w:r>
      <w:r w:rsidR="00CC2440">
        <w:rPr>
          <w:rFonts w:ascii="Arial" w:hAnsi="Arial" w:cs="Arial"/>
          <w:color w:val="000000"/>
          <w:lang w:eastAsia="zh-CN"/>
        </w:rPr>
        <w:t>, planning,</w:t>
      </w:r>
      <w:r w:rsidRPr="00204324">
        <w:rPr>
          <w:rFonts w:ascii="Arial" w:hAnsi="Arial" w:cs="Arial"/>
          <w:color w:val="000000"/>
          <w:lang w:eastAsia="zh-CN"/>
        </w:rPr>
        <w:t xml:space="preserve"> or similar and / or relevant experience is desirable.</w:t>
      </w:r>
      <w:r w:rsidRPr="00204324">
        <w:rPr>
          <w:rFonts w:ascii="Arial" w:hAnsi="Arial" w:cs="Arial"/>
          <w:color w:val="000000"/>
          <w:lang w:val="en-US" w:eastAsia="zh-CN"/>
        </w:rPr>
        <w:t>​</w:t>
      </w:r>
    </w:p>
    <w:p w14:paraId="56BA55DC" w14:textId="067F4D4C" w:rsidR="00881FC2" w:rsidRDefault="00204324" w:rsidP="00881FC2">
      <w:pPr>
        <w:numPr>
          <w:ilvl w:val="0"/>
          <w:numId w:val="46"/>
        </w:numPr>
        <w:spacing w:before="0" w:after="0"/>
        <w:rPr>
          <w:rFonts w:ascii="Arial" w:hAnsi="Arial" w:cs="Arial"/>
          <w:color w:val="000000"/>
          <w:lang w:val="en-US" w:eastAsia="zh-CN"/>
        </w:rPr>
      </w:pPr>
      <w:r w:rsidRPr="00881FC2">
        <w:rPr>
          <w:rFonts w:ascii="Arial" w:hAnsi="Arial" w:cs="Arial"/>
          <w:color w:val="000000"/>
          <w:lang w:eastAsia="zh-CN"/>
        </w:rPr>
        <w:t>Demonstrated ability to apply environmental and biodiversity assessment processes, focused on biodiversity risk management and mitigation, native vegetation policy, and related policy and legislation</w:t>
      </w:r>
      <w:r w:rsidR="00CC2440" w:rsidRPr="00881FC2">
        <w:rPr>
          <w:rFonts w:ascii="Arial" w:hAnsi="Arial" w:cs="Arial"/>
          <w:color w:val="000000"/>
          <w:lang w:eastAsia="zh-CN"/>
        </w:rPr>
        <w:t xml:space="preserve">, in the context of competing priorities and </w:t>
      </w:r>
      <w:r w:rsidR="00A5344F" w:rsidRPr="00881FC2">
        <w:rPr>
          <w:rFonts w:ascii="Arial" w:hAnsi="Arial" w:cs="Arial"/>
          <w:color w:val="000000"/>
          <w:lang w:eastAsia="zh-CN"/>
        </w:rPr>
        <w:t>in a way that facilitates transparent and constructive decision making and action</w:t>
      </w:r>
      <w:r w:rsidR="00FB53E5">
        <w:rPr>
          <w:rFonts w:ascii="Arial" w:hAnsi="Arial" w:cs="Arial"/>
          <w:color w:val="000000"/>
          <w:lang w:eastAsia="zh-CN"/>
        </w:rPr>
        <w:t xml:space="preserve"> is required</w:t>
      </w:r>
      <w:r w:rsidRPr="00881FC2">
        <w:rPr>
          <w:rFonts w:ascii="Arial" w:hAnsi="Arial" w:cs="Arial"/>
          <w:color w:val="000000"/>
          <w:lang w:eastAsia="zh-CN"/>
        </w:rPr>
        <w:t>.</w:t>
      </w:r>
      <w:r w:rsidRPr="00881FC2">
        <w:rPr>
          <w:rFonts w:ascii="Arial" w:hAnsi="Arial" w:cs="Arial"/>
          <w:color w:val="000000"/>
          <w:lang w:val="en-US" w:eastAsia="zh-CN"/>
        </w:rPr>
        <w:t>​</w:t>
      </w:r>
    </w:p>
    <w:p w14:paraId="5F5DCC6B" w14:textId="77777777" w:rsidR="00881FC2" w:rsidRDefault="00881FC2" w:rsidP="00881FC2">
      <w:pPr>
        <w:spacing w:before="0" w:after="0"/>
        <w:rPr>
          <w:rFonts w:ascii="Arial" w:hAnsi="Arial" w:cs="Arial"/>
          <w:color w:val="000000"/>
          <w:lang w:val="en-US" w:eastAsia="zh-CN"/>
        </w:rPr>
      </w:pPr>
    </w:p>
    <w:p w14:paraId="58B1126F" w14:textId="2548A86A" w:rsidR="00AB2D19" w:rsidRPr="00AB2D19" w:rsidRDefault="00495B3B" w:rsidP="1CC4E52E">
      <w:pPr>
        <w:keepNext/>
        <w:spacing w:before="0" w:after="0" w:line="240" w:lineRule="auto"/>
        <w:rPr>
          <w:rFonts w:ascii="Arial" w:hAnsi="Arial" w:cs="Arial"/>
          <w:color w:val="000000"/>
          <w:lang w:val="en-US" w:eastAsia="zh-CN"/>
        </w:rPr>
      </w:pPr>
      <w:r w:rsidRPr="1CC4E52E">
        <w:rPr>
          <w:rFonts w:ascii="Arial" w:hAnsi="Arial" w:cs="Arial"/>
          <w:b/>
          <w:bCs/>
          <w:color w:val="363534"/>
        </w:rPr>
        <w:t>Capabilities</w:t>
      </w:r>
    </w:p>
    <w:p w14:paraId="0FCA8FF4" w14:textId="683CA9ED" w:rsidR="00AB2D19" w:rsidRPr="00AB2D19" w:rsidRDefault="41E42513" w:rsidP="1CC4E52E">
      <w:pPr>
        <w:pStyle w:val="ListParagraph"/>
        <w:keepNext/>
        <w:numPr>
          <w:ilvl w:val="0"/>
          <w:numId w:val="47"/>
        </w:numPr>
        <w:spacing w:before="0" w:after="0" w:line="240" w:lineRule="auto"/>
        <w:rPr>
          <w:rFonts w:ascii="Arial" w:hAnsi="Arial" w:cs="Arial"/>
          <w:color w:val="000000"/>
          <w:lang w:val="en-US" w:eastAsia="zh-CN"/>
        </w:rPr>
      </w:pPr>
      <w:bookmarkStart w:id="2" w:name="_Hlk102550785"/>
      <w:r w:rsidRPr="1CC4E52E">
        <w:rPr>
          <w:rFonts w:ascii="Arial" w:hAnsi="Arial" w:cs="Arial"/>
          <w:b/>
          <w:bCs/>
          <w:color w:val="000000"/>
          <w:lang w:eastAsia="zh-CN"/>
        </w:rPr>
        <w:t>Managing People:</w:t>
      </w:r>
      <w:r w:rsidRPr="1CC4E52E">
        <w:rPr>
          <w:rFonts w:ascii="Arial" w:hAnsi="Arial" w:cs="Arial"/>
          <w:color w:val="000000"/>
          <w:lang w:eastAsia="zh-CN"/>
        </w:rPr>
        <w:t xml:space="preserve"> Holds self and team accountable to public sector values and agreed performance standards; Supports achievement of outcomes by anticipating and resolving issues; Establishes and implement actions to increase level of people engagement; Creates opportunities for recognising performance.</w:t>
      </w:r>
      <w:r w:rsidR="00AB2D19" w:rsidRPr="1CC4E52E">
        <w:rPr>
          <w:rFonts w:ascii="Arial" w:hAnsi="Arial" w:cs="Arial"/>
          <w:color w:val="000000"/>
          <w:lang w:eastAsia="zh-CN"/>
        </w:rPr>
        <w:t xml:space="preserve"> </w:t>
      </w:r>
      <w:r w:rsidR="00AB2D19" w:rsidRPr="1CC4E52E">
        <w:rPr>
          <w:rFonts w:ascii="Arial" w:hAnsi="Arial" w:cs="Arial"/>
          <w:color w:val="000000"/>
          <w:lang w:val="en-US" w:eastAsia="zh-CN"/>
        </w:rPr>
        <w:t>​</w:t>
      </w:r>
    </w:p>
    <w:p w14:paraId="69012CD9" w14:textId="77777777" w:rsidR="00AB2D19" w:rsidRPr="00AB2D19" w:rsidRDefault="00AB2D19" w:rsidP="00AB2D19">
      <w:pPr>
        <w:keepNext/>
        <w:numPr>
          <w:ilvl w:val="0"/>
          <w:numId w:val="47"/>
        </w:numPr>
        <w:spacing w:before="0" w:after="0" w:line="240" w:lineRule="auto"/>
        <w:rPr>
          <w:rFonts w:ascii="Arial" w:hAnsi="Arial" w:cs="Arial"/>
          <w:color w:val="000000"/>
          <w:lang w:eastAsia="zh-CN"/>
        </w:rPr>
      </w:pPr>
      <w:r w:rsidRPr="00AB2D19">
        <w:rPr>
          <w:rFonts w:ascii="Arial" w:hAnsi="Arial" w:cs="Arial"/>
          <w:b/>
          <w:bCs/>
          <w:color w:val="000000"/>
          <w:lang w:eastAsia="zh-CN"/>
        </w:rPr>
        <w:t>Stakeholder Management:</w:t>
      </w:r>
      <w:r w:rsidRPr="00AB2D19">
        <w:rPr>
          <w:rFonts w:ascii="Arial" w:hAnsi="Arial" w:cs="Arial"/>
          <w:color w:val="000000"/>
          <w:lang w:eastAsia="zh-CN"/>
        </w:rPr>
        <w:t xml:space="preserve"> Identifies issues in common for one or more clients or stakeholders and uses them to build mutually beneficial partnerships; Identifies and responds to stakeholder’s underlying needs; Uses understanding of the stakeholder’s organisational context to ensure outcomes are achieved. ​</w:t>
      </w:r>
    </w:p>
    <w:p w14:paraId="6D227D49" w14:textId="77777777" w:rsidR="00AB2D19" w:rsidRPr="00AB2D19" w:rsidRDefault="00AB2D19" w:rsidP="00AB2D19">
      <w:pPr>
        <w:keepNext/>
        <w:numPr>
          <w:ilvl w:val="0"/>
          <w:numId w:val="47"/>
        </w:numPr>
        <w:spacing w:before="0" w:after="0" w:line="240" w:lineRule="auto"/>
        <w:rPr>
          <w:rFonts w:ascii="Arial" w:hAnsi="Arial" w:cs="Arial"/>
          <w:color w:val="000000"/>
          <w:lang w:val="en-US" w:eastAsia="zh-CN"/>
        </w:rPr>
      </w:pPr>
      <w:r w:rsidRPr="00AB2D19">
        <w:rPr>
          <w:rFonts w:ascii="Arial" w:hAnsi="Arial" w:cs="Arial"/>
          <w:b/>
          <w:bCs/>
          <w:color w:val="000000"/>
          <w:lang w:eastAsia="zh-CN"/>
        </w:rPr>
        <w:t>Influence and Negotiation:</w:t>
      </w:r>
      <w:r w:rsidRPr="00AB2D19">
        <w:rPr>
          <w:rFonts w:ascii="Arial" w:hAnsi="Arial" w:cs="Arial"/>
          <w:color w:val="000000"/>
          <w:lang w:eastAsia="zh-CN"/>
        </w:rPr>
        <w:t xml:space="preserve"> Gains agreement to proposals &amp; ideas; Build behind the scenes support for ideas to ensure buy-in &amp; ownership; Uses chains of indirect influence to achieve outcomes; Involves experts or other third parties to strengthen case.</w:t>
      </w:r>
      <w:r w:rsidRPr="00AB2D19">
        <w:rPr>
          <w:rFonts w:ascii="Arial" w:hAnsi="Arial" w:cs="Arial"/>
          <w:color w:val="000000"/>
          <w:lang w:val="en-US" w:eastAsia="zh-CN"/>
        </w:rPr>
        <w:t>​</w:t>
      </w:r>
    </w:p>
    <w:p w14:paraId="5F2D4E68" w14:textId="77777777" w:rsidR="00AB2D19" w:rsidRPr="00AB2D19" w:rsidRDefault="00AB2D19" w:rsidP="00AB2D19">
      <w:pPr>
        <w:keepNext/>
        <w:numPr>
          <w:ilvl w:val="0"/>
          <w:numId w:val="47"/>
        </w:numPr>
        <w:spacing w:before="0" w:after="0" w:line="240" w:lineRule="auto"/>
        <w:rPr>
          <w:rFonts w:ascii="Arial" w:hAnsi="Arial" w:cs="Arial"/>
          <w:color w:val="000000"/>
          <w:lang w:val="en-US" w:eastAsia="zh-CN"/>
        </w:rPr>
      </w:pPr>
      <w:r w:rsidRPr="00AB2D19">
        <w:rPr>
          <w:rFonts w:ascii="Arial" w:hAnsi="Arial" w:cs="Arial"/>
          <w:b/>
          <w:bCs/>
          <w:color w:val="000000"/>
          <w:lang w:eastAsia="zh-CN"/>
        </w:rPr>
        <w:t>Change Management:</w:t>
      </w:r>
      <w:r w:rsidRPr="00AB2D19">
        <w:rPr>
          <w:rFonts w:ascii="Arial" w:hAnsi="Arial" w:cs="Arial"/>
          <w:color w:val="000000"/>
          <w:lang w:eastAsia="zh-CN"/>
        </w:rPr>
        <w:t xml:space="preserve"> Identifies long-term organisational change required with a focus on the wider political, social &amp; environmental context; Champions an organisational culture that actively seeks </w:t>
      </w:r>
      <w:r w:rsidRPr="00AB2D19">
        <w:rPr>
          <w:rFonts w:ascii="Arial" w:hAnsi="Arial" w:cs="Arial"/>
          <w:color w:val="000000"/>
          <w:lang w:eastAsia="zh-CN"/>
        </w:rPr>
        <w:lastRenderedPageBreak/>
        <w:t>opportunities to improve and where staff engage with and are committed to change; Anticipates, plans for and addresses cultural barriers to change at the organisational or VPS wide level.</w:t>
      </w:r>
      <w:r w:rsidRPr="00AB2D19">
        <w:rPr>
          <w:rFonts w:ascii="Arial" w:hAnsi="Arial" w:cs="Arial"/>
          <w:color w:val="000000"/>
          <w:lang w:val="en-US" w:eastAsia="zh-CN"/>
        </w:rPr>
        <w:t>​</w:t>
      </w:r>
    </w:p>
    <w:p w14:paraId="6825D368" w14:textId="77777777" w:rsidR="00AB2D19" w:rsidRPr="00AB2D19" w:rsidRDefault="00AB2D19" w:rsidP="00AB2D19">
      <w:pPr>
        <w:keepNext/>
        <w:spacing w:before="0" w:after="0" w:line="240" w:lineRule="auto"/>
        <w:rPr>
          <w:rFonts w:ascii="Arial" w:hAnsi="Arial" w:cs="Arial"/>
          <w:color w:val="000000"/>
          <w:lang w:eastAsia="zh-CN"/>
        </w:rPr>
      </w:pPr>
      <w:r w:rsidRPr="00AB2D19">
        <w:rPr>
          <w:rFonts w:ascii="Arial" w:hAnsi="Arial" w:cs="Arial"/>
          <w:color w:val="000000"/>
          <w:lang w:eastAsia="zh-CN"/>
        </w:rPr>
        <w: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972DC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129FA75B"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BB045F">
              <w:rPr>
                <w:rFonts w:cs="Arial"/>
                <w:color w:val="1A1A1A"/>
                <w:sz w:val="20"/>
              </w:rPr>
              <w:t>75,000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972DC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7216FB89" w14:textId="77777777" w:rsid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58612648" w14:textId="5A74C469" w:rsidR="005725BC" w:rsidRPr="00495B3B" w:rsidRDefault="005725BC"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Pr>
                <w:rFonts w:ascii="Arial" w:hAnsi="Arial" w:cs="Arial"/>
                <w:sz w:val="20"/>
              </w:rPr>
              <w:t>Field work</w:t>
            </w:r>
          </w:p>
          <w:p w14:paraId="23FF4545" w14:textId="7B7D13A3" w:rsidR="00495B3B" w:rsidRPr="00495B3B" w:rsidRDefault="00495B3B" w:rsidP="00AB2D19">
            <w:pPr>
              <w:spacing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972DC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6332B6B1"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495B3B" w:rsidRPr="00495B3B" w14:paraId="555B356F" w14:textId="77777777" w:rsidTr="00972DC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57BB104"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972DC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79D5FDE9" w14:textId="77777777" w:rsidR="003C170E" w:rsidRPr="00495B3B" w:rsidRDefault="003C170E" w:rsidP="003C170E">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17ABF9E" w14:textId="77777777" w:rsidR="003C170E" w:rsidRPr="00454423" w:rsidRDefault="003C170E" w:rsidP="003C170E">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7D15E07E" w14:textId="77777777" w:rsidR="003C170E" w:rsidRPr="005763CD" w:rsidRDefault="003C170E" w:rsidP="003C170E">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4B5248A5" w14:textId="77777777" w:rsidR="003C170E" w:rsidRPr="005763CD" w:rsidRDefault="003C170E" w:rsidP="003C170E">
      <w:pPr>
        <w:spacing w:before="0" w:after="0"/>
        <w:rPr>
          <w:rFonts w:ascii="Arial" w:hAnsi="Arial" w:cs="Arial"/>
        </w:rPr>
      </w:pPr>
    </w:p>
    <w:p w14:paraId="2EB9B9FC" w14:textId="77777777" w:rsidR="003C170E" w:rsidRPr="005763CD" w:rsidRDefault="003C170E" w:rsidP="003C170E">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2620BC6F" w14:textId="77777777" w:rsidR="003C170E" w:rsidRPr="00495B3B" w:rsidRDefault="003C170E" w:rsidP="003C170E">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50E9B787" w14:textId="77777777" w:rsidR="003C170E" w:rsidRPr="002775A7" w:rsidRDefault="003C170E" w:rsidP="003C170E">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E6FE41F" w14:textId="66D570BB" w:rsidR="003C170E" w:rsidRPr="00AC1638" w:rsidRDefault="003C170E" w:rsidP="003C170E">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58F6769" w14:textId="77777777" w:rsidR="003C170E" w:rsidRPr="00AC1638" w:rsidRDefault="003C170E" w:rsidP="003C170E">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097EDB39" w14:textId="77777777" w:rsidR="003C170E" w:rsidRPr="00495B3B" w:rsidRDefault="003C170E" w:rsidP="003C170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Emergency Response and Health and Safety Requirements</w:t>
      </w:r>
    </w:p>
    <w:p w14:paraId="62ACD666" w14:textId="77777777" w:rsidR="003C170E" w:rsidRDefault="003C170E" w:rsidP="003C170E">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1BA9E5D7" w14:textId="77777777" w:rsidR="003C170E" w:rsidRPr="00495B3B" w:rsidRDefault="003C170E" w:rsidP="003C170E">
      <w:pPr>
        <w:spacing w:line="240" w:lineRule="auto"/>
        <w:contextualSpacing/>
        <w:outlineLvl w:val="1"/>
        <w:rPr>
          <w:rFonts w:ascii="Arial" w:hAnsi="Arial" w:cs="Arial"/>
          <w:color w:val="363534"/>
        </w:rPr>
      </w:pPr>
    </w:p>
    <w:p w14:paraId="5FE33A53" w14:textId="77777777" w:rsidR="003C170E" w:rsidRPr="00495B3B" w:rsidRDefault="003C170E" w:rsidP="003C170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2B417E76" w14:textId="77777777" w:rsidR="003C170E" w:rsidRPr="00495B3B" w:rsidRDefault="003C170E" w:rsidP="003C170E">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A9D3575" w14:textId="77777777" w:rsidR="003C170E" w:rsidRPr="00495B3B" w:rsidRDefault="003C170E" w:rsidP="003C170E">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4C189302" w14:textId="77777777" w:rsidR="003C170E" w:rsidRPr="00495B3B" w:rsidRDefault="003C170E" w:rsidP="003C170E">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65CC94D5" w14:textId="77777777" w:rsidR="003C170E" w:rsidRPr="00495B3B" w:rsidRDefault="003C170E" w:rsidP="003C170E">
      <w:pPr>
        <w:rPr>
          <w:rFonts w:ascii="Arial" w:hAnsi="Arial" w:cs="Arial"/>
          <w:b/>
          <w:bCs/>
          <w:color w:val="363534"/>
        </w:rPr>
      </w:pPr>
      <w:r w:rsidRPr="00495B3B">
        <w:rPr>
          <w:rFonts w:ascii="Arial" w:hAnsi="Arial" w:cs="Arial"/>
          <w:b/>
          <w:bCs/>
          <w:color w:val="363534"/>
        </w:rPr>
        <w:t>Aboriginal Cultural Safety</w:t>
      </w:r>
    </w:p>
    <w:p w14:paraId="747698CD" w14:textId="77777777" w:rsidR="003C170E" w:rsidRPr="00495B3B" w:rsidRDefault="003C170E" w:rsidP="003C170E">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04D0E01F" w14:textId="77777777" w:rsidR="003C170E" w:rsidRPr="00495B3B" w:rsidRDefault="003C170E" w:rsidP="003C170E">
      <w:pPr>
        <w:rPr>
          <w:rFonts w:ascii="Arial" w:hAnsi="Arial" w:cs="Arial"/>
          <w:b/>
          <w:color w:val="363534"/>
          <w:szCs w:val="22"/>
        </w:rPr>
      </w:pPr>
      <w:r w:rsidRPr="00495B3B">
        <w:rPr>
          <w:rFonts w:ascii="Arial" w:hAnsi="Arial" w:cs="Arial"/>
          <w:b/>
          <w:color w:val="363534"/>
          <w:szCs w:val="22"/>
        </w:rPr>
        <w:t>Balancing your Life / Hybrid Working</w:t>
      </w:r>
    </w:p>
    <w:p w14:paraId="5C32AB40" w14:textId="77777777" w:rsidR="003C170E" w:rsidRPr="00495B3B" w:rsidRDefault="003C170E" w:rsidP="003C170E">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EE0939D" w14:textId="77777777" w:rsidR="003C170E" w:rsidRPr="00495B3B" w:rsidRDefault="003C170E" w:rsidP="003C170E">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288BADF3" w14:textId="77777777" w:rsidR="003C170E" w:rsidRPr="00A82B27" w:rsidRDefault="003C170E" w:rsidP="003C170E">
      <w:pPr>
        <w:spacing w:line="240" w:lineRule="auto"/>
      </w:pP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451673" w14:textId="77777777" w:rsidR="007E12A7" w:rsidRDefault="007E12A7" w:rsidP="00CD157B">
      <w:pPr>
        <w:pStyle w:val="NoSpacing"/>
      </w:pPr>
    </w:p>
    <w:p w14:paraId="777B2872" w14:textId="77777777" w:rsidR="007E12A7" w:rsidRDefault="007E12A7"/>
  </w:endnote>
  <w:endnote w:type="continuationSeparator" w:id="0">
    <w:p w14:paraId="7C4B9788" w14:textId="77777777" w:rsidR="007E12A7" w:rsidRDefault="007E12A7" w:rsidP="00CD157B">
      <w:pPr>
        <w:pStyle w:val="NoSpacing"/>
      </w:pPr>
    </w:p>
    <w:p w14:paraId="7B01260D" w14:textId="77777777" w:rsidR="007E12A7" w:rsidRDefault="007E12A7"/>
  </w:endnote>
  <w:endnote w:type="continuationNotice" w:id="1">
    <w:p w14:paraId="6F2B8E15" w14:textId="77777777" w:rsidR="007E12A7" w:rsidRDefault="007E12A7" w:rsidP="00CD157B">
      <w:pPr>
        <w:pStyle w:val="NoSpacing"/>
      </w:pPr>
    </w:p>
    <w:p w14:paraId="74F6B157" w14:textId="77777777" w:rsidR="007E12A7" w:rsidRDefault="007E12A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972DC5">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54DA870" w14:textId="77777777" w:rsidR="007E12A7" w:rsidRPr="0056073C" w:rsidRDefault="007E12A7" w:rsidP="005D764F">
      <w:pPr>
        <w:pStyle w:val="FootnoteSeparator"/>
      </w:pPr>
    </w:p>
    <w:p w14:paraId="1F43C1D5" w14:textId="77777777" w:rsidR="007E12A7" w:rsidRDefault="007E12A7"/>
  </w:footnote>
  <w:footnote w:type="continuationSeparator" w:id="0">
    <w:p w14:paraId="2C1EBFDE" w14:textId="77777777" w:rsidR="007E12A7" w:rsidRPr="00CA30B7" w:rsidRDefault="007E12A7" w:rsidP="006D5A90">
      <w:pPr>
        <w:rPr>
          <w:lang w:val="en-US"/>
        </w:rPr>
      </w:pPr>
      <w:r w:rsidRPr="00CA30B7">
        <w:rPr>
          <w:lang w:val="en-US"/>
        </w:rPr>
        <w:t>_______</w:t>
      </w:r>
    </w:p>
    <w:p w14:paraId="32B3774C" w14:textId="77777777" w:rsidR="007E12A7" w:rsidRDefault="007E12A7"/>
  </w:footnote>
  <w:footnote w:type="continuationNotice" w:id="1">
    <w:p w14:paraId="23393FE4" w14:textId="77777777" w:rsidR="007E12A7" w:rsidRDefault="007E12A7" w:rsidP="006D5A90"/>
    <w:p w14:paraId="6654CF77" w14:textId="77777777" w:rsidR="007E12A7" w:rsidRDefault="007E12A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38F148AF">
            <v:shape id="Hdr_Element6" style="position:absolute;margin-left:512.5pt;margin-top:0;width:83.05pt;height:35.15pt;z-index:2516515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300237B2">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4BF5E61B">
            <v:shape id="Hdr_Element1" style="position:absolute;margin-left:0;margin-top:0;width:595.3pt;height:35.15pt;z-index:25165056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08F23F09">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6285DB7A">
            <v:shape id="Hdr_Element4" style="position:absolute;margin-left:363.9pt;margin-top:0;width:115.65pt;height:35.15pt;z-index:251652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2A8F1C7D">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7A6C4FF8">
            <v:shape id="Hdr_Element5" style="position:absolute;margin-left:463.3pt;margin-top:0;width:66.05pt;height:35.15pt;z-index:251653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6F55F851">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337FE8F5">
            <v:shape id="Hdr_Element2" style="position:absolute;margin-left:297.65pt;margin-top:0;width:82.75pt;height:35.1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31AAF48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33E79E9B">
            <v:shape id="Hdr_Element3" style="position:absolute;margin-left:363.8pt;margin-top:0;width:33.15pt;height:35.15pt;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0F121A15">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68AFA3FD">
            <v:shape id="Hdr_Element6" style="position:absolute;margin-left:512.5pt;margin-top:0;width:83.05pt;height:35.15pt;z-index:25165670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6E6F5BC0">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6AE40921">
            <v:shape id="Hdr_Element1" style="position:absolute;margin-left:0;margin-top:0;width:595.3pt;height:35.15pt;z-index:25165465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1FE2DA15">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65A32B62">
            <v:shape id="Hdr_Element4" style="position:absolute;margin-left:363.9pt;margin-top:0;width:115.65pt;height:35.15pt;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01D11346">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44932390">
            <v:shape id="Hdr_Element5" style="position:absolute;margin-left:463.3pt;margin-top:0;width:66.05pt;height:35.15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2A2DCD66">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6EBF5CFC">
            <v:shape id="Hdr_Element2" style="position:absolute;margin-left:297.65pt;margin-top:0;width:82.75pt;height:35.15pt;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14DB952E">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3F301C43">
            <v:shape id="Hdr_Element3" style="position:absolute;margin-left:363.8pt;margin-top:0;width:33.15pt;height:35.15pt;z-index:2516618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2201C0E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AF228D4"/>
    <w:multiLevelType w:val="hybridMultilevel"/>
    <w:tmpl w:val="9F006CB2"/>
    <w:lvl w:ilvl="0" w:tplc="72466CBE">
      <w:start w:val="1"/>
      <w:numFmt w:val="bullet"/>
      <w:lvlText w:val=""/>
      <w:lvlJc w:val="left"/>
      <w:pPr>
        <w:ind w:left="720" w:hanging="360"/>
      </w:pPr>
      <w:rPr>
        <w:rFonts w:ascii="Symbol" w:hAnsi="Symbol" w:hint="default"/>
      </w:rPr>
    </w:lvl>
    <w:lvl w:ilvl="1" w:tplc="31784E64">
      <w:start w:val="1"/>
      <w:numFmt w:val="bullet"/>
      <w:lvlText w:val="o"/>
      <w:lvlJc w:val="left"/>
      <w:pPr>
        <w:ind w:left="1440" w:hanging="360"/>
      </w:pPr>
      <w:rPr>
        <w:rFonts w:ascii="Symbol" w:hAnsi="Symbol" w:hint="default"/>
      </w:rPr>
    </w:lvl>
    <w:lvl w:ilvl="2" w:tplc="D1EE5072">
      <w:start w:val="1"/>
      <w:numFmt w:val="bullet"/>
      <w:lvlText w:val=""/>
      <w:lvlJc w:val="left"/>
      <w:pPr>
        <w:ind w:left="2160" w:hanging="360"/>
      </w:pPr>
      <w:rPr>
        <w:rFonts w:ascii="Wingdings" w:hAnsi="Wingdings" w:hint="default"/>
      </w:rPr>
    </w:lvl>
    <w:lvl w:ilvl="3" w:tplc="BBC2956A">
      <w:start w:val="1"/>
      <w:numFmt w:val="bullet"/>
      <w:lvlText w:val=""/>
      <w:lvlJc w:val="left"/>
      <w:pPr>
        <w:ind w:left="2880" w:hanging="360"/>
      </w:pPr>
      <w:rPr>
        <w:rFonts w:ascii="Symbol" w:hAnsi="Symbol" w:hint="default"/>
      </w:rPr>
    </w:lvl>
    <w:lvl w:ilvl="4" w:tplc="AA0AD9D8">
      <w:start w:val="1"/>
      <w:numFmt w:val="bullet"/>
      <w:lvlText w:val="o"/>
      <w:lvlJc w:val="left"/>
      <w:pPr>
        <w:ind w:left="3600" w:hanging="360"/>
      </w:pPr>
      <w:rPr>
        <w:rFonts w:ascii="Courier New" w:hAnsi="Courier New" w:hint="default"/>
      </w:rPr>
    </w:lvl>
    <w:lvl w:ilvl="5" w:tplc="AB543538">
      <w:start w:val="1"/>
      <w:numFmt w:val="bullet"/>
      <w:lvlText w:val=""/>
      <w:lvlJc w:val="left"/>
      <w:pPr>
        <w:ind w:left="4320" w:hanging="360"/>
      </w:pPr>
      <w:rPr>
        <w:rFonts w:ascii="Wingdings" w:hAnsi="Wingdings" w:hint="default"/>
      </w:rPr>
    </w:lvl>
    <w:lvl w:ilvl="6" w:tplc="EEFE0E8E">
      <w:start w:val="1"/>
      <w:numFmt w:val="bullet"/>
      <w:lvlText w:val=""/>
      <w:lvlJc w:val="left"/>
      <w:pPr>
        <w:ind w:left="5040" w:hanging="360"/>
      </w:pPr>
      <w:rPr>
        <w:rFonts w:ascii="Symbol" w:hAnsi="Symbol" w:hint="default"/>
      </w:rPr>
    </w:lvl>
    <w:lvl w:ilvl="7" w:tplc="B61E3A18">
      <w:start w:val="1"/>
      <w:numFmt w:val="bullet"/>
      <w:lvlText w:val="o"/>
      <w:lvlJc w:val="left"/>
      <w:pPr>
        <w:ind w:left="5760" w:hanging="360"/>
      </w:pPr>
      <w:rPr>
        <w:rFonts w:ascii="Courier New" w:hAnsi="Courier New" w:hint="default"/>
      </w:rPr>
    </w:lvl>
    <w:lvl w:ilvl="8" w:tplc="0D7E0A50">
      <w:start w:val="1"/>
      <w:numFmt w:val="bullet"/>
      <w:lvlText w:val=""/>
      <w:lvlJc w:val="left"/>
      <w:pPr>
        <w:ind w:left="6480" w:hanging="360"/>
      </w:pPr>
      <w:rPr>
        <w:rFonts w:ascii="Wingdings" w:hAnsi="Wingdings" w:hint="default"/>
      </w:rPr>
    </w:lvl>
  </w:abstractNum>
  <w:abstractNum w:abstractNumId="6"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DA4F889"/>
    <w:multiLevelType w:val="hybridMultilevel"/>
    <w:tmpl w:val="0F00B50E"/>
    <w:lvl w:ilvl="0" w:tplc="849A755E">
      <w:start w:val="1"/>
      <w:numFmt w:val="bullet"/>
      <w:lvlText w:val=""/>
      <w:lvlJc w:val="left"/>
      <w:pPr>
        <w:ind w:left="720" w:hanging="360"/>
      </w:pPr>
      <w:rPr>
        <w:rFonts w:ascii="Symbol" w:hAnsi="Symbol" w:hint="default"/>
      </w:rPr>
    </w:lvl>
    <w:lvl w:ilvl="1" w:tplc="3B800264">
      <w:start w:val="1"/>
      <w:numFmt w:val="bullet"/>
      <w:lvlText w:val="o"/>
      <w:lvlJc w:val="left"/>
      <w:pPr>
        <w:ind w:left="1440" w:hanging="360"/>
      </w:pPr>
      <w:rPr>
        <w:rFonts w:ascii="Courier New" w:hAnsi="Courier New" w:hint="default"/>
      </w:rPr>
    </w:lvl>
    <w:lvl w:ilvl="2" w:tplc="FAF4FC7A">
      <w:start w:val="1"/>
      <w:numFmt w:val="bullet"/>
      <w:lvlText w:val=""/>
      <w:lvlJc w:val="left"/>
      <w:pPr>
        <w:ind w:left="2160" w:hanging="360"/>
      </w:pPr>
      <w:rPr>
        <w:rFonts w:ascii="Wingdings" w:hAnsi="Wingdings" w:hint="default"/>
      </w:rPr>
    </w:lvl>
    <w:lvl w:ilvl="3" w:tplc="737011B6">
      <w:start w:val="1"/>
      <w:numFmt w:val="bullet"/>
      <w:lvlText w:val=""/>
      <w:lvlJc w:val="left"/>
      <w:pPr>
        <w:ind w:left="2880" w:hanging="360"/>
      </w:pPr>
      <w:rPr>
        <w:rFonts w:ascii="Symbol" w:hAnsi="Symbol" w:hint="default"/>
      </w:rPr>
    </w:lvl>
    <w:lvl w:ilvl="4" w:tplc="AF106920">
      <w:start w:val="1"/>
      <w:numFmt w:val="bullet"/>
      <w:lvlText w:val="o"/>
      <w:lvlJc w:val="left"/>
      <w:pPr>
        <w:ind w:left="3600" w:hanging="360"/>
      </w:pPr>
      <w:rPr>
        <w:rFonts w:ascii="Courier New" w:hAnsi="Courier New" w:hint="default"/>
      </w:rPr>
    </w:lvl>
    <w:lvl w:ilvl="5" w:tplc="90E2B756">
      <w:start w:val="1"/>
      <w:numFmt w:val="bullet"/>
      <w:lvlText w:val=""/>
      <w:lvlJc w:val="left"/>
      <w:pPr>
        <w:ind w:left="4320" w:hanging="360"/>
      </w:pPr>
      <w:rPr>
        <w:rFonts w:ascii="Wingdings" w:hAnsi="Wingdings" w:hint="default"/>
      </w:rPr>
    </w:lvl>
    <w:lvl w:ilvl="6" w:tplc="D1343526">
      <w:start w:val="1"/>
      <w:numFmt w:val="bullet"/>
      <w:lvlText w:val=""/>
      <w:lvlJc w:val="left"/>
      <w:pPr>
        <w:ind w:left="5040" w:hanging="360"/>
      </w:pPr>
      <w:rPr>
        <w:rFonts w:ascii="Symbol" w:hAnsi="Symbol" w:hint="default"/>
      </w:rPr>
    </w:lvl>
    <w:lvl w:ilvl="7" w:tplc="7FDEEDA0">
      <w:start w:val="1"/>
      <w:numFmt w:val="bullet"/>
      <w:lvlText w:val="o"/>
      <w:lvlJc w:val="left"/>
      <w:pPr>
        <w:ind w:left="5760" w:hanging="360"/>
      </w:pPr>
      <w:rPr>
        <w:rFonts w:ascii="Courier New" w:hAnsi="Courier New" w:hint="default"/>
      </w:rPr>
    </w:lvl>
    <w:lvl w:ilvl="8" w:tplc="A0743108">
      <w:start w:val="1"/>
      <w:numFmt w:val="bullet"/>
      <w:lvlText w:val=""/>
      <w:lvlJc w:val="left"/>
      <w:pPr>
        <w:ind w:left="6480" w:hanging="360"/>
      </w:pPr>
      <w:rPr>
        <w:rFonts w:ascii="Wingdings" w:hAnsi="Wingdings" w:hint="default"/>
      </w:rPr>
    </w:lvl>
  </w:abstractNum>
  <w:abstractNum w:abstractNumId="9"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1"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2" w15:restartNumberingAfterBreak="0">
    <w:nsid w:val="1961665C"/>
    <w:multiLevelType w:val="multilevel"/>
    <w:tmpl w:val="5D4815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5"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7"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8"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9"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20"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1"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7"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2"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1"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2" w15:restartNumberingAfterBreak="0">
    <w:nsid w:val="73123EDB"/>
    <w:multiLevelType w:val="multilevel"/>
    <w:tmpl w:val="4FB40E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7410610E"/>
    <w:multiLevelType w:val="multilevel"/>
    <w:tmpl w:val="4244BE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5"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5"/>
  </w:num>
  <w:num w:numId="2" w16cid:durableId="1128745877">
    <w:abstractNumId w:val="16"/>
  </w:num>
  <w:num w:numId="3" w16cid:durableId="170411264">
    <w:abstractNumId w:val="47"/>
  </w:num>
  <w:num w:numId="4" w16cid:durableId="985085104">
    <w:abstractNumId w:val="14"/>
  </w:num>
  <w:num w:numId="5" w16cid:durableId="1872112631">
    <w:abstractNumId w:val="17"/>
  </w:num>
  <w:num w:numId="6" w16cid:durableId="336812815">
    <w:abstractNumId w:val="31"/>
  </w:num>
  <w:num w:numId="7" w16cid:durableId="155153463">
    <w:abstractNumId w:val="3"/>
  </w:num>
  <w:num w:numId="8" w16cid:durableId="1428236886">
    <w:abstractNumId w:val="35"/>
  </w:num>
  <w:num w:numId="9" w16cid:durableId="1644658156">
    <w:abstractNumId w:val="26"/>
  </w:num>
  <w:num w:numId="10" w16cid:durableId="103154041">
    <w:abstractNumId w:val="37"/>
  </w:num>
  <w:num w:numId="11" w16cid:durableId="2129203638">
    <w:abstractNumId w:val="41"/>
  </w:num>
  <w:num w:numId="12" w16cid:durableId="377365663">
    <w:abstractNumId w:val="32"/>
  </w:num>
  <w:num w:numId="13" w16cid:durableId="1308436166">
    <w:abstractNumId w:val="34"/>
  </w:num>
  <w:num w:numId="14" w16cid:durableId="1335643199">
    <w:abstractNumId w:val="45"/>
  </w:num>
  <w:num w:numId="15" w16cid:durableId="384449836">
    <w:abstractNumId w:val="11"/>
  </w:num>
  <w:num w:numId="16" w16cid:durableId="1160577431">
    <w:abstractNumId w:val="36"/>
  </w:num>
  <w:num w:numId="17" w16cid:durableId="27071314">
    <w:abstractNumId w:val="10"/>
  </w:num>
  <w:num w:numId="18" w16cid:durableId="338120444">
    <w:abstractNumId w:val="6"/>
  </w:num>
  <w:num w:numId="19" w16cid:durableId="1673139647">
    <w:abstractNumId w:val="22"/>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9"/>
  </w:num>
  <w:num w:numId="26" w16cid:durableId="893349253">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9"/>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7"/>
  </w:num>
  <w:num w:numId="36" w16cid:durableId="664823544">
    <w:abstractNumId w:val="51"/>
  </w:num>
  <w:num w:numId="37" w16cid:durableId="59225035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5"/>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8"/>
  </w:num>
  <w:num w:numId="42" w16cid:durableId="1149785811">
    <w:abstractNumId w:val="40"/>
  </w:num>
  <w:num w:numId="43" w16cid:durableId="729228463">
    <w:abstractNumId w:val="9"/>
  </w:num>
  <w:num w:numId="44" w16cid:durableId="322781625">
    <w:abstractNumId w:val="33"/>
  </w:num>
  <w:num w:numId="45" w16cid:durableId="116418043">
    <w:abstractNumId w:val="12"/>
  </w:num>
  <w:num w:numId="46" w16cid:durableId="1547595980">
    <w:abstractNumId w:val="52"/>
  </w:num>
  <w:num w:numId="47" w16cid:durableId="730806302">
    <w:abstractNumId w:val="53"/>
  </w:num>
  <w:num w:numId="48" w16cid:durableId="1048991226">
    <w:abstractNumId w:val="5"/>
  </w:num>
  <w:num w:numId="49" w16cid:durableId="2133353825">
    <w:abstractNumId w:val="8"/>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272"/>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579B"/>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C1D"/>
    <w:rsid w:val="00072E7B"/>
    <w:rsid w:val="00073EF4"/>
    <w:rsid w:val="00073FC4"/>
    <w:rsid w:val="00074537"/>
    <w:rsid w:val="00074EF6"/>
    <w:rsid w:val="00075019"/>
    <w:rsid w:val="000751D5"/>
    <w:rsid w:val="00075516"/>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406"/>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040"/>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A83"/>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5F5D"/>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445"/>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A5B"/>
    <w:rsid w:val="00136DBE"/>
    <w:rsid w:val="001378AA"/>
    <w:rsid w:val="00137A24"/>
    <w:rsid w:val="00137E68"/>
    <w:rsid w:val="001406CA"/>
    <w:rsid w:val="00140841"/>
    <w:rsid w:val="001417FF"/>
    <w:rsid w:val="00141FDF"/>
    <w:rsid w:val="001423D9"/>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04D"/>
    <w:rsid w:val="00172573"/>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324"/>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0EE"/>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4B81"/>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3DF9"/>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5B1"/>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766"/>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9D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B7E53"/>
    <w:rsid w:val="003C0011"/>
    <w:rsid w:val="003C074C"/>
    <w:rsid w:val="003C0A6C"/>
    <w:rsid w:val="003C170E"/>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9E8"/>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9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DFD"/>
    <w:rsid w:val="00467E43"/>
    <w:rsid w:val="004703EA"/>
    <w:rsid w:val="0047084A"/>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157"/>
    <w:rsid w:val="004902CA"/>
    <w:rsid w:val="00490510"/>
    <w:rsid w:val="00490907"/>
    <w:rsid w:val="00490C15"/>
    <w:rsid w:val="00490C8A"/>
    <w:rsid w:val="004911E9"/>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8FD"/>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223"/>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4C95"/>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345"/>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9BB"/>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5B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0CC1"/>
    <w:rsid w:val="005B12FA"/>
    <w:rsid w:val="005B202C"/>
    <w:rsid w:val="005B280F"/>
    <w:rsid w:val="005B374A"/>
    <w:rsid w:val="005B3936"/>
    <w:rsid w:val="005B476A"/>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649D"/>
    <w:rsid w:val="005C7C99"/>
    <w:rsid w:val="005D010C"/>
    <w:rsid w:val="005D0130"/>
    <w:rsid w:val="005D0BE9"/>
    <w:rsid w:val="005D0C4E"/>
    <w:rsid w:val="005D1AC1"/>
    <w:rsid w:val="005D20FC"/>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D7FFB"/>
    <w:rsid w:val="005E0EAB"/>
    <w:rsid w:val="005E2165"/>
    <w:rsid w:val="005E22F3"/>
    <w:rsid w:val="005E380B"/>
    <w:rsid w:val="005E3C28"/>
    <w:rsid w:val="005E3F3A"/>
    <w:rsid w:val="005E4058"/>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854"/>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322"/>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1BA"/>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AC8"/>
    <w:rsid w:val="006B4C1C"/>
    <w:rsid w:val="006B4CED"/>
    <w:rsid w:val="006B4CF1"/>
    <w:rsid w:val="006B4F2C"/>
    <w:rsid w:val="006B511E"/>
    <w:rsid w:val="006B5643"/>
    <w:rsid w:val="006B5A45"/>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176F"/>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93E"/>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9BD"/>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254"/>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439"/>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230"/>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935"/>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2A7"/>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07C2F"/>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3E2"/>
    <w:rsid w:val="00844805"/>
    <w:rsid w:val="00845637"/>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1FC2"/>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5D5"/>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3F17"/>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59"/>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17096"/>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163"/>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8B"/>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09F"/>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26F"/>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2DC5"/>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28F3"/>
    <w:rsid w:val="009B3540"/>
    <w:rsid w:val="009B370E"/>
    <w:rsid w:val="009B396F"/>
    <w:rsid w:val="009B3B6E"/>
    <w:rsid w:val="009B3DB8"/>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88D"/>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44F"/>
    <w:rsid w:val="00A536AF"/>
    <w:rsid w:val="00A547B3"/>
    <w:rsid w:val="00A54DE0"/>
    <w:rsid w:val="00A55AF8"/>
    <w:rsid w:val="00A60698"/>
    <w:rsid w:val="00A608E7"/>
    <w:rsid w:val="00A60E14"/>
    <w:rsid w:val="00A61A2B"/>
    <w:rsid w:val="00A61C90"/>
    <w:rsid w:val="00A6211F"/>
    <w:rsid w:val="00A62170"/>
    <w:rsid w:val="00A62989"/>
    <w:rsid w:val="00A62A3B"/>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0C15"/>
    <w:rsid w:val="00A80FA4"/>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78C"/>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4B93"/>
    <w:rsid w:val="00AA55DE"/>
    <w:rsid w:val="00AA60F4"/>
    <w:rsid w:val="00AA670E"/>
    <w:rsid w:val="00AA676A"/>
    <w:rsid w:val="00AA69E3"/>
    <w:rsid w:val="00AA7BCB"/>
    <w:rsid w:val="00AA7DC2"/>
    <w:rsid w:val="00AB0123"/>
    <w:rsid w:val="00AB08D7"/>
    <w:rsid w:val="00AB1553"/>
    <w:rsid w:val="00AB2548"/>
    <w:rsid w:val="00AB2A52"/>
    <w:rsid w:val="00AB2C9C"/>
    <w:rsid w:val="00AB2D19"/>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1BB"/>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345D"/>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7E9"/>
    <w:rsid w:val="00B4398B"/>
    <w:rsid w:val="00B439BF"/>
    <w:rsid w:val="00B43D8E"/>
    <w:rsid w:val="00B43FF7"/>
    <w:rsid w:val="00B4458D"/>
    <w:rsid w:val="00B44EB6"/>
    <w:rsid w:val="00B45695"/>
    <w:rsid w:val="00B45BB7"/>
    <w:rsid w:val="00B4601B"/>
    <w:rsid w:val="00B46913"/>
    <w:rsid w:val="00B46943"/>
    <w:rsid w:val="00B47309"/>
    <w:rsid w:val="00B47812"/>
    <w:rsid w:val="00B5064F"/>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613"/>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045F"/>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86F"/>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730"/>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3C5E"/>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548"/>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0B"/>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6AD"/>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440"/>
    <w:rsid w:val="00CC2DB1"/>
    <w:rsid w:val="00CC31DE"/>
    <w:rsid w:val="00CC40E5"/>
    <w:rsid w:val="00CC41A2"/>
    <w:rsid w:val="00CC4726"/>
    <w:rsid w:val="00CC4B9E"/>
    <w:rsid w:val="00CC545D"/>
    <w:rsid w:val="00CC5633"/>
    <w:rsid w:val="00CC57C6"/>
    <w:rsid w:val="00CC5D49"/>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58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710"/>
    <w:rsid w:val="00CF6A2B"/>
    <w:rsid w:val="00CF6A35"/>
    <w:rsid w:val="00CF6A86"/>
    <w:rsid w:val="00CF7BB2"/>
    <w:rsid w:val="00CF7DA3"/>
    <w:rsid w:val="00D006A6"/>
    <w:rsid w:val="00D009C0"/>
    <w:rsid w:val="00D00FD6"/>
    <w:rsid w:val="00D010D6"/>
    <w:rsid w:val="00D01FA6"/>
    <w:rsid w:val="00D0206E"/>
    <w:rsid w:val="00D0210F"/>
    <w:rsid w:val="00D02608"/>
    <w:rsid w:val="00D02C69"/>
    <w:rsid w:val="00D02D95"/>
    <w:rsid w:val="00D02F55"/>
    <w:rsid w:val="00D0304D"/>
    <w:rsid w:val="00D03FC6"/>
    <w:rsid w:val="00D04112"/>
    <w:rsid w:val="00D049BD"/>
    <w:rsid w:val="00D05169"/>
    <w:rsid w:val="00D055FD"/>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208"/>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181"/>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5E37"/>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A7F4C"/>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534"/>
    <w:rsid w:val="00DD791E"/>
    <w:rsid w:val="00DD7D99"/>
    <w:rsid w:val="00DD7FB2"/>
    <w:rsid w:val="00DE04B5"/>
    <w:rsid w:val="00DE0931"/>
    <w:rsid w:val="00DE0BD4"/>
    <w:rsid w:val="00DE0F3F"/>
    <w:rsid w:val="00DE123D"/>
    <w:rsid w:val="00DE2272"/>
    <w:rsid w:val="00DE2576"/>
    <w:rsid w:val="00DE2ACB"/>
    <w:rsid w:val="00DE2BDF"/>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E7418"/>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2DFB"/>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5EF"/>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6E0"/>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0D7"/>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87841"/>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5E6D"/>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3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14F"/>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3DF7820"/>
    <w:rsid w:val="0521A4CC"/>
    <w:rsid w:val="0A416586"/>
    <w:rsid w:val="0C867606"/>
    <w:rsid w:val="0EED569C"/>
    <w:rsid w:val="1B4C7AD6"/>
    <w:rsid w:val="1CC4E52E"/>
    <w:rsid w:val="1D7201EE"/>
    <w:rsid w:val="21CE12F6"/>
    <w:rsid w:val="24A33988"/>
    <w:rsid w:val="25ED748F"/>
    <w:rsid w:val="2934E6CA"/>
    <w:rsid w:val="2C5F173E"/>
    <w:rsid w:val="30B09E3C"/>
    <w:rsid w:val="31016C8C"/>
    <w:rsid w:val="391EA772"/>
    <w:rsid w:val="3C25010E"/>
    <w:rsid w:val="3FDD4B2B"/>
    <w:rsid w:val="410E2BA2"/>
    <w:rsid w:val="41E42513"/>
    <w:rsid w:val="45C56CB3"/>
    <w:rsid w:val="4866580F"/>
    <w:rsid w:val="495C4E09"/>
    <w:rsid w:val="4C4DD959"/>
    <w:rsid w:val="4E623263"/>
    <w:rsid w:val="51C156F9"/>
    <w:rsid w:val="52B6A2A9"/>
    <w:rsid w:val="52CEC01E"/>
    <w:rsid w:val="563990A0"/>
    <w:rsid w:val="56A7D9B4"/>
    <w:rsid w:val="57D21ABF"/>
    <w:rsid w:val="5D2064CA"/>
    <w:rsid w:val="6018A568"/>
    <w:rsid w:val="63B51CBA"/>
    <w:rsid w:val="6AD040D2"/>
    <w:rsid w:val="6D2DD0BC"/>
    <w:rsid w:val="6EE1D3AB"/>
    <w:rsid w:val="6FF8BAF4"/>
    <w:rsid w:val="71613701"/>
    <w:rsid w:val="71AF5153"/>
    <w:rsid w:val="73AECC73"/>
    <w:rsid w:val="78120F5C"/>
    <w:rsid w:val="783ED871"/>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590A628D-DE87-43F7-8AB7-88B85953A5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53506769">
      <w:bodyDiv w:val="1"/>
      <w:marLeft w:val="0"/>
      <w:marRight w:val="0"/>
      <w:marTop w:val="0"/>
      <w:marBottom w:val="0"/>
      <w:divBdr>
        <w:top w:val="none" w:sz="0" w:space="0" w:color="auto"/>
        <w:left w:val="none" w:sz="0" w:space="0" w:color="auto"/>
        <w:bottom w:val="none" w:sz="0" w:space="0" w:color="auto"/>
        <w:right w:val="none" w:sz="0" w:space="0" w:color="auto"/>
      </w:divBdr>
      <w:divsChild>
        <w:div w:id="789278680">
          <w:marLeft w:val="0"/>
          <w:marRight w:val="0"/>
          <w:marTop w:val="0"/>
          <w:marBottom w:val="0"/>
          <w:divBdr>
            <w:top w:val="none" w:sz="0" w:space="0" w:color="auto"/>
            <w:left w:val="none" w:sz="0" w:space="0" w:color="auto"/>
            <w:bottom w:val="none" w:sz="0" w:space="0" w:color="auto"/>
            <w:right w:val="none" w:sz="0" w:space="0" w:color="auto"/>
          </w:divBdr>
        </w:div>
        <w:div w:id="1809590141">
          <w:marLeft w:val="0"/>
          <w:marRight w:val="0"/>
          <w:marTop w:val="0"/>
          <w:marBottom w:val="0"/>
          <w:divBdr>
            <w:top w:val="none" w:sz="0" w:space="0" w:color="auto"/>
            <w:left w:val="none" w:sz="0" w:space="0" w:color="auto"/>
            <w:bottom w:val="none" w:sz="0" w:space="0" w:color="auto"/>
            <w:right w:val="none" w:sz="0" w:space="0" w:color="auto"/>
          </w:divBdr>
        </w:div>
      </w:divsChild>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70659861">
      <w:bodyDiv w:val="1"/>
      <w:marLeft w:val="0"/>
      <w:marRight w:val="0"/>
      <w:marTop w:val="0"/>
      <w:marBottom w:val="0"/>
      <w:divBdr>
        <w:top w:val="none" w:sz="0" w:space="0" w:color="auto"/>
        <w:left w:val="none" w:sz="0" w:space="0" w:color="auto"/>
        <w:bottom w:val="none" w:sz="0" w:space="0" w:color="auto"/>
        <w:right w:val="none" w:sz="0" w:space="0" w:color="auto"/>
      </w:divBdr>
      <w:divsChild>
        <w:div w:id="243226070">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16829917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605499742">
      <w:bodyDiv w:val="1"/>
      <w:marLeft w:val="0"/>
      <w:marRight w:val="0"/>
      <w:marTop w:val="0"/>
      <w:marBottom w:val="0"/>
      <w:divBdr>
        <w:top w:val="none" w:sz="0" w:space="0" w:color="auto"/>
        <w:left w:val="none" w:sz="0" w:space="0" w:color="auto"/>
        <w:bottom w:val="none" w:sz="0" w:space="0" w:color="auto"/>
        <w:right w:val="none" w:sz="0" w:space="0" w:color="auto"/>
      </w:divBdr>
    </w:div>
    <w:div w:id="637296164">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20439578">
      <w:bodyDiv w:val="1"/>
      <w:marLeft w:val="0"/>
      <w:marRight w:val="0"/>
      <w:marTop w:val="0"/>
      <w:marBottom w:val="0"/>
      <w:divBdr>
        <w:top w:val="none" w:sz="0" w:space="0" w:color="auto"/>
        <w:left w:val="none" w:sz="0" w:space="0" w:color="auto"/>
        <w:bottom w:val="none" w:sz="0" w:space="0" w:color="auto"/>
        <w:right w:val="none" w:sz="0" w:space="0" w:color="auto"/>
      </w:divBdr>
      <w:divsChild>
        <w:div w:id="1044255597">
          <w:marLeft w:val="0"/>
          <w:marRight w:val="0"/>
          <w:marTop w:val="0"/>
          <w:marBottom w:val="0"/>
          <w:divBdr>
            <w:top w:val="none" w:sz="0" w:space="0" w:color="auto"/>
            <w:left w:val="none" w:sz="0" w:space="0" w:color="auto"/>
            <w:bottom w:val="none" w:sz="0" w:space="0" w:color="auto"/>
            <w:right w:val="none" w:sz="0" w:space="0" w:color="auto"/>
          </w:divBdr>
        </w:div>
      </w:divsChild>
    </w:div>
    <w:div w:id="1295286105">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947543617">
      <w:bodyDiv w:val="1"/>
      <w:marLeft w:val="0"/>
      <w:marRight w:val="0"/>
      <w:marTop w:val="0"/>
      <w:marBottom w:val="0"/>
      <w:divBdr>
        <w:top w:val="none" w:sz="0" w:space="0" w:color="auto"/>
        <w:left w:val="none" w:sz="0" w:space="0" w:color="auto"/>
        <w:bottom w:val="none" w:sz="0" w:space="0" w:color="auto"/>
        <w:right w:val="none" w:sz="0" w:space="0" w:color="auto"/>
      </w:divBdr>
      <w:divsChild>
        <w:div w:id="1064258184">
          <w:marLeft w:val="0"/>
          <w:marRight w:val="0"/>
          <w:marTop w:val="0"/>
          <w:marBottom w:val="0"/>
          <w:divBdr>
            <w:top w:val="none" w:sz="0" w:space="0" w:color="auto"/>
            <w:left w:val="none" w:sz="0" w:space="0" w:color="auto"/>
            <w:bottom w:val="none" w:sz="0" w:space="0" w:color="auto"/>
            <w:right w:val="none" w:sz="0" w:space="0" w:color="auto"/>
          </w:divBdr>
        </w:div>
        <w:div w:id="1507940308">
          <w:marLeft w:val="0"/>
          <w:marRight w:val="0"/>
          <w:marTop w:val="0"/>
          <w:marBottom w:val="0"/>
          <w:divBdr>
            <w:top w:val="none" w:sz="0" w:space="0" w:color="auto"/>
            <w:left w:val="none" w:sz="0" w:space="0" w:color="auto"/>
            <w:bottom w:val="none" w:sz="0" w:space="0" w:color="auto"/>
            <w:right w:val="none" w:sz="0" w:space="0" w:color="auto"/>
          </w:divBdr>
        </w:div>
      </w:divsChild>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emmalene.gottwald@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94406"/>
    <w:rsid w:val="001423D9"/>
    <w:rsid w:val="0015703D"/>
    <w:rsid w:val="0017204D"/>
    <w:rsid w:val="00193AA7"/>
    <w:rsid w:val="0019787B"/>
    <w:rsid w:val="00234B81"/>
    <w:rsid w:val="002A360F"/>
    <w:rsid w:val="00445C89"/>
    <w:rsid w:val="004911E9"/>
    <w:rsid w:val="005B476A"/>
    <w:rsid w:val="0066431B"/>
    <w:rsid w:val="006E176F"/>
    <w:rsid w:val="006E4E36"/>
    <w:rsid w:val="00733901"/>
    <w:rsid w:val="00764439"/>
    <w:rsid w:val="007A3684"/>
    <w:rsid w:val="007C4935"/>
    <w:rsid w:val="0096426F"/>
    <w:rsid w:val="009D1EFC"/>
    <w:rsid w:val="009F447A"/>
    <w:rsid w:val="00A6372E"/>
    <w:rsid w:val="00B76152"/>
    <w:rsid w:val="00C33B44"/>
    <w:rsid w:val="00CA46EC"/>
    <w:rsid w:val="00D006A6"/>
    <w:rsid w:val="00D63C52"/>
    <w:rsid w:val="00D83E5E"/>
    <w:rsid w:val="00E1509C"/>
    <w:rsid w:val="00E6256A"/>
    <w:rsid w:val="00F4444F"/>
    <w:rsid w:val="00F87841"/>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DOCID1119-54365373-525</_dlc_DocId>
    <_dlc_DocIdUrl xmlns="a5f32de4-e402-4188-b034-e71ca7d22e54">
      <Url>https://delwpvicgovau.sharepoint.com/sites/ecm_1119/_layouts/15/DocIdRedir.aspx?ID=DOCID1119-54365373-525</Url>
      <Description>DOCID1119-54365373-525</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Loddon Mallee Region</Value>
    </Branch>
    <EOIID xmlns="da5ea22f-fe03-46f3-a4f3-1b15377ab7cc" xsi:nil="true"/>
    <ManagersName xmlns="http://schemas.microsoft.com/sharepoint/v3" xsi:nil="true"/>
    <Region xmlns="da5ea22f-fe03-46f3-a4f3-1b15377ab7cc">
      <Value>Flexible</Value>
    </Region>
    <Unit xmlns="da5ea22f-fe03-46f3-a4f3-1b15377ab7cc">
      <Value>Biodiversity Impact Assessment</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REG-33-LM</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5</Grade>
    <Division xmlns="da5ea22f-fe03-46f3-a4f3-1b15377ab7cc">DEECA Regions</Division>
  </documentManagement>
</p:properties>
</file>

<file path=customXml/item3.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3.xml><?xml version="1.0" encoding="utf-8"?>
<ds:datastoreItem xmlns:ds="http://schemas.openxmlformats.org/officeDocument/2006/customXml" ds:itemID="{B66D2FDA-B759-464F-9C04-9F19022749D1}">
  <ds:schemaRefs>
    <ds:schemaRef ds:uri="http://schemas.microsoft.com/sharepoint/events"/>
    <ds:schemaRef ds:uri=""/>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F6A341C5-4354-43F4-BE8A-4F77B5F4CA76}">
  <ds:schemaRefs>
    <ds:schemaRef ds:uri="Microsoft.SharePoint.Taxonomy.ContentTypeSync"/>
  </ds:schemaRefs>
</ds:datastoreItem>
</file>

<file path=customXml/itemProps6.xml><?xml version="1.0" encoding="utf-8"?>
<ds:datastoreItem xmlns:ds="http://schemas.openxmlformats.org/officeDocument/2006/customXml" ds:itemID="{6212606F-3781-4764-84D6-06FA497DE4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17</TotalTime>
  <Pages>5</Pages>
  <Words>2432</Words>
  <Characters>13864</Characters>
  <Application>Microsoft Office Word</Application>
  <DocSecurity>0</DocSecurity>
  <Lines>115</Lines>
  <Paragraphs>32</Paragraphs>
  <ScaleCrop>false</ScaleCrop>
  <Company/>
  <LinksUpToDate>false</LinksUpToDate>
  <CharactersWithSpaces>16264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6</cp:revision>
  <cp:lastPrinted>2022-06-17T19:14:00Z</cp:lastPrinted>
  <dcterms:created xsi:type="dcterms:W3CDTF">2026-06-10T05:03:00Z</dcterms:created>
  <dcterms:modified xsi:type="dcterms:W3CDTF">2026-06-18T02:54:00Z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479f557d-de6b-4db1-9e5f-c9bffb26ba70</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docLang">
    <vt:lpwstr>en</vt:lpwstr>
  </property>
  <property fmtid="{D5CDD505-2E9C-101B-9397-08002B2CF9AE}" pid="31" name="Order">
    <vt:r8>802800</vt:r8>
  </property>
  <property fmtid="{D5CDD505-2E9C-101B-9397-08002B2CF9AE}" pid="32" name="xd_ProgID">
    <vt:lpwstr/>
  </property>
  <property fmtid="{D5CDD505-2E9C-101B-9397-08002B2CF9AE}" pid="33" name="DocumentSetDescription">
    <vt:lpwstr/>
  </property>
  <property fmtid="{D5CDD505-2E9C-101B-9397-08002B2CF9AE}" pid="34" name="ComplianceAssetId">
    <vt:lpwstr/>
  </property>
  <property fmtid="{D5CDD505-2E9C-101B-9397-08002B2CF9AE}" pid="35" name="TemplateUrl">
    <vt:lpwstr/>
  </property>
  <property fmtid="{D5CDD505-2E9C-101B-9397-08002B2CF9AE}" pid="36" name="_ApprovalStatus">
    <vt:i4>0</vt:i4>
  </property>
  <property fmtid="{D5CDD505-2E9C-101B-9397-08002B2CF9AE}" pid="37" name="$Resources:core,Signoff_Status">
    <vt:lpwstr>Approved</vt:lpwstr>
  </property>
  <property fmtid="{D5CDD505-2E9C-101B-9397-08002B2CF9AE}" pid="38" name="DLCPolicyLabelValue">
    <vt:lpwstr>Version 0.2</vt:lpwstr>
  </property>
  <property fmtid="{D5CDD505-2E9C-101B-9397-08002B2CF9AE}" pid="39" name="_ExtendedDescription">
    <vt:lpwstr/>
  </property>
  <property fmtid="{D5CDD505-2E9C-101B-9397-08002B2CF9AE}" pid="40" name="Documentsittingwith">
    <vt:lpwstr>199;#i:0#.f|membership|claire.trevenen@deeca.vic.gov.au,#i:0#.f|membership|claire.trevenen@deeca.vic.gov.au,#claire.trevenen@deeca.vic.gov.au,#,#Claire L Trevenen (DEECA),#,#Regions, Environment, Climate Action and First Peoples,#Executive Assistant</vt:lpwstr>
  </property>
  <property fmtid="{D5CDD505-2E9C-101B-9397-08002B2CF9AE}" pid="41" name="DLCPolicyLabelClientValue">
    <vt:lpwstr>Version {_UIVersionString}</vt:lpwstr>
  </property>
  <property fmtid="{D5CDD505-2E9C-101B-9397-08002B2CF9AE}" pid="42" name="TriggerFlowInfo">
    <vt:lpwstr/>
  </property>
  <property fmtid="{D5CDD505-2E9C-101B-9397-08002B2CF9AE}" pid="43" name="je2f59c6279d441e8dbf3cc557b3306f">
    <vt:lpwstr>Restructuring|4ed8c4ad-f9c6-4e29-b5f5-b51df56c3de6</vt:lpwstr>
  </property>
  <property fmtid="{D5CDD505-2E9C-101B-9397-08002B2CF9AE}" pid="44" name="xd_Signature">
    <vt:bool>false</vt:bool>
  </property>
  <property fmtid="{D5CDD505-2E9C-101B-9397-08002B2CF9AE}" pid="45" name="fb3179c379644f499d7166d0c985669b0">
    <vt:lpwstr>FOUO|955eb6fc-b35a-4808-8aa5-31e514fa3f26</vt:lpwstr>
  </property>
  <property fmtid="{D5CDD505-2E9C-101B-9397-08002B2CF9AE}" pid="46" name="pd01c257034b4e86b1f58279a3bd54c60">
    <vt:lpwstr>Unclassified|7fa379f4-4aba-4692-ab80-7d39d3a23cf4</vt:lpwstr>
  </property>
  <property fmtid="{D5CDD505-2E9C-101B-9397-08002B2CF9AE}" pid="47" name="g91c59fb10974fa1a03160ad8386f0f40">
    <vt:lpwstr/>
  </property>
  <property fmtid="{D5CDD505-2E9C-101B-9397-08002B2CF9AE}" pid="48" name="b9b43b809ea4445880dbf70bb98495250">
    <vt:lpwstr>Template|ad5654aa-69da-4dc8-81ae-e984a44f2180</vt:lpwstr>
  </property>
  <property fmtid="{D5CDD505-2E9C-101B-9397-08002B2CF9AE}" pid="49" name="pb0badcc4c144703855597c78047301a0">
    <vt:lpwstr>Position Description|9b605b16-5ff4-4142-9815-57489365a519</vt:lpwstr>
  </property>
  <property fmtid="{D5CDD505-2E9C-101B-9397-08002B2CF9AE}" pid="50" name="Records Class HR Admin">
    <vt:lpwstr>14;#Position Description|9b605b16-5ff4-4142-9815-57489365a519</vt:lpwstr>
  </property>
  <property fmtid="{D5CDD505-2E9C-101B-9397-08002B2CF9AE}" pid="51" name="Records_x0020_Class_x0020_HR_x0020_Admin">
    <vt:lpwstr>14;#Position Description|9b605b16-5ff4-4142-9815-57489365a519</vt:lpwstr>
  </property>
</Properties>
</file>