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650D4FD6" w:rsidR="00254F12" w:rsidRPr="00862057" w:rsidRDefault="00B03E47"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C51967">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75B6C356">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1BAA3266">
              <v:shape id="Navy"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1739B8EC">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667370AE">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2AF0798A">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0D0599F8">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4C239B32">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1631168E">
              <v:shape id="RibbonElement2"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6F4F9F2B">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47491C15">
              <v:shape id="RibbonElement3"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5102F486">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06F1993A">
              <v:shape id="RibbonElement4Grp"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0A16C15C">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72388E1A">
              <v:shape id="RibbonElement1"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6C0CBA8A">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2AF51A90">
              <v:group id="Cover_Website" style="position:absolute;margin-left:0;margin-top:776.95pt;width:179.15pt;height:65.2pt;z-index:251658242;visibility:hidden;mso-position-horizontal-relative:page;mso-position-vertical-relative:page;mso-width-relative:margin;mso-height-relative:margin" alt="&quot;&quot;" coordsize="22745,8274" o:spid="_x0000_s1026" editas="canvas" w14:anchorId="387FDCF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s1027" style="position:absolute;width:22745;height:8274;visibility:hidden;mso-wrap-style:square" alt="&quot;&quot;" type="#_x0000_t75">
                  <v:fill o:detectmouseclick="t"/>
                  <v:path o:connecttype="none"/>
                </v:shape>
                <v:shapetype id="_x0000_t202" coordsize="21600,21600" o:spt="202" path="m,l,21600r21600,l21600,xe">
                  <v:stroke joinstyle="miter"/>
                  <v:path gradientshapeok="t" o:connecttype="rect"/>
                </v:shapetype>
                <v:shape id="Cover_TextBoxWeb" style="position:absolute;left:5400;top:1458;width:17352;height:3600;visibility:visible;mso-wrap-style:square;v-text-anchor:top" o:spid="_x0000_s1028" filled="f" stroked="f" strokeweight=".5pt" type="#_x0000_t2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v:textbox inset="0,0,0,0">
                    <w:txbxContent>
                      <w:p w:rsidRPr="00484CC4" w:rsidR="00254F12" w:rsidP="00254F12" w:rsidRDefault="00254F12" w14:paraId="3E857185" w14:textId="2F068699">
                        <w:pPr>
                          <w:pStyle w:val="xWebCoverPage"/>
                        </w:pPr>
                        <w:hyperlink w:history="1" r:id="rId26">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headerReference w:type="default" r:id="rId28"/>
          <w:footerReference w:type="even" r:id="rId29"/>
          <w:footerReference w:type="default" r:id="rId30"/>
          <w:headerReference w:type="first" r:id="rId31"/>
          <w:footerReference w:type="first" r:id="rId32"/>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34C90599" w:rsidR="00495B3B" w:rsidRPr="00495B3B" w:rsidRDefault="003F2609" w:rsidP="00495B3B">
            <w:pPr>
              <w:spacing w:before="0" w:after="0"/>
              <w:ind w:left="57" w:right="-450"/>
              <w:rPr>
                <w:rFonts w:ascii="Arial" w:hAnsi="Arial" w:cs="Arial"/>
                <w:color w:val="363534"/>
                <w:szCs w:val="22"/>
              </w:rPr>
            </w:pPr>
            <w:r>
              <w:rPr>
                <w:rFonts w:ascii="Arial" w:hAnsi="Arial" w:cs="Arial"/>
                <w:color w:val="363534"/>
                <w:szCs w:val="22"/>
              </w:rPr>
              <w:t>Project Officer</w:t>
            </w:r>
            <w:r w:rsidR="00C45088">
              <w:rPr>
                <w:rFonts w:ascii="Arial" w:hAnsi="Arial" w:cs="Arial"/>
                <w:color w:val="363534"/>
                <w:szCs w:val="22"/>
              </w:rPr>
              <w:t xml:space="preserve"> </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18185CEA" w:rsidR="00495B3B" w:rsidRPr="00495B3B" w:rsidRDefault="00871D04" w:rsidP="00495B3B">
            <w:pPr>
              <w:spacing w:before="0" w:after="0"/>
              <w:ind w:left="57" w:right="-450"/>
              <w:rPr>
                <w:rFonts w:ascii="Arial" w:hAnsi="Arial" w:cs="Arial"/>
                <w:color w:val="363534"/>
                <w:szCs w:val="22"/>
              </w:rPr>
            </w:pPr>
            <w:r>
              <w:rPr>
                <w:rFonts w:ascii="Arial" w:hAnsi="Arial" w:cs="Arial"/>
                <w:color w:val="363534"/>
                <w:szCs w:val="22"/>
              </w:rPr>
              <w:t>50968450</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304210AF" w:rsidR="00495B3B" w:rsidRPr="00495B3B" w:rsidRDefault="003F2609" w:rsidP="00495B3B">
            <w:pPr>
              <w:spacing w:before="0" w:after="0"/>
              <w:ind w:left="57" w:right="-450"/>
              <w:rPr>
                <w:rFonts w:ascii="Arial" w:hAnsi="Arial" w:cs="Arial"/>
                <w:color w:val="363534"/>
                <w:szCs w:val="22"/>
              </w:rPr>
            </w:pPr>
            <w:r>
              <w:rPr>
                <w:rFonts w:ascii="Arial" w:hAnsi="Arial" w:cs="Arial"/>
                <w:color w:val="363534"/>
                <w:szCs w:val="22"/>
              </w:rPr>
              <w:t>VPS</w:t>
            </w:r>
            <w:r w:rsidR="00C51967">
              <w:rPr>
                <w:rFonts w:ascii="Arial" w:hAnsi="Arial" w:cs="Arial"/>
                <w:color w:val="363534"/>
                <w:szCs w:val="22"/>
              </w:rPr>
              <w:t xml:space="preserve"> Grade</w:t>
            </w:r>
            <w:r>
              <w:rPr>
                <w:rFonts w:ascii="Arial" w:hAnsi="Arial" w:cs="Arial"/>
                <w:color w:val="363534"/>
                <w:szCs w:val="22"/>
              </w:rPr>
              <w:t xml:space="preserve"> 4</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48E6E990" w:rsidR="00495B3B" w:rsidRPr="00B41BF9" w:rsidRDefault="00733ECA" w:rsidP="00495B3B">
            <w:pPr>
              <w:spacing w:before="0" w:after="0"/>
              <w:ind w:left="57" w:right="-450"/>
              <w:rPr>
                <w:rFonts w:cstheme="minorHAnsi"/>
                <w:color w:val="363534"/>
              </w:rPr>
            </w:pPr>
            <w:r w:rsidRPr="00B41BF9">
              <w:rPr>
                <w:rFonts w:cstheme="minorHAnsi"/>
                <w:color w:val="000000"/>
              </w:rPr>
              <w:t xml:space="preserve">$100,894 </w:t>
            </w:r>
            <w:r w:rsidR="003F2609" w:rsidRPr="00B41BF9">
              <w:rPr>
                <w:rFonts w:cstheme="minorHAnsi"/>
                <w:color w:val="363534"/>
              </w:rPr>
              <w:t xml:space="preserve">- </w:t>
            </w:r>
            <w:r w:rsidR="00B41BF9" w:rsidRPr="00B41BF9">
              <w:rPr>
                <w:rFonts w:cstheme="minorHAnsi"/>
                <w:color w:val="000000"/>
              </w:rPr>
              <w:t>$114,476</w:t>
            </w:r>
            <w:r w:rsidR="00C51967">
              <w:rPr>
                <w:rFonts w:cstheme="minorHAnsi"/>
                <w:color w:val="000000"/>
              </w:rPr>
              <w:t xml:space="preserve"> plus superannuation </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645741BD"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2CD96238" w:rsidR="00495B3B" w:rsidRPr="00FC2A5E" w:rsidRDefault="00FC2A5E" w:rsidP="00495B3B">
            <w:pPr>
              <w:spacing w:before="0" w:after="0"/>
              <w:ind w:left="57" w:right="-450"/>
              <w:rPr>
                <w:rFonts w:ascii="Arial" w:hAnsi="Arial" w:cs="Arial"/>
                <w:color w:val="363534"/>
                <w:szCs w:val="22"/>
              </w:rPr>
            </w:pPr>
            <w:r w:rsidRPr="00FC2A5E">
              <w:rPr>
                <w:rFonts w:ascii="Arial" w:hAnsi="Arial" w:cs="Arial"/>
                <w:color w:val="363534"/>
                <w:szCs w:val="22"/>
              </w:rPr>
              <w:t>Land and Biodiversity Policy</w:t>
            </w:r>
            <w:r w:rsidR="00C51967">
              <w:rPr>
                <w:rFonts w:ascii="Arial" w:hAnsi="Arial" w:cs="Arial"/>
                <w:color w:val="363534"/>
                <w:szCs w:val="22"/>
              </w:rPr>
              <w:t xml:space="preserve">; </w:t>
            </w:r>
            <w:r w:rsidR="0086441B">
              <w:rPr>
                <w:rFonts w:ascii="Arial" w:hAnsi="Arial" w:cs="Arial"/>
                <w:color w:val="363534"/>
                <w:szCs w:val="22"/>
              </w:rPr>
              <w:t>Arthur Rylah Institute</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391E6AA3"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3B7CA3B3" w14:textId="7DA508A9"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FC36A4">
              <w:rPr>
                <w:rFonts w:ascii="Arial" w:hAnsi="Arial" w:cs="Arial"/>
                <w:color w:val="363534"/>
                <w:szCs w:val="22"/>
              </w:rPr>
              <w:fldChar w:fldCharType="begin">
                <w:ffData>
                  <w:name w:val=""/>
                  <w:enabled/>
                  <w:calcOnExit w:val="0"/>
                  <w:checkBox>
                    <w:size w:val="26"/>
                    <w:default w:val="1"/>
                  </w:checkBox>
                </w:ffData>
              </w:fldChar>
            </w:r>
            <w:r w:rsidR="00FC36A4">
              <w:rPr>
                <w:rFonts w:ascii="Arial" w:hAnsi="Arial" w:cs="Arial"/>
                <w:color w:val="363534"/>
                <w:szCs w:val="22"/>
              </w:rPr>
              <w:instrText xml:space="preserve"> FORMCHECKBOX </w:instrText>
            </w:r>
            <w:r w:rsidR="00FC36A4">
              <w:rPr>
                <w:rFonts w:ascii="Arial" w:hAnsi="Arial" w:cs="Arial"/>
                <w:color w:val="363534"/>
                <w:szCs w:val="22"/>
              </w:rPr>
            </w:r>
            <w:r w:rsidR="00FC36A4">
              <w:rPr>
                <w:rFonts w:ascii="Arial" w:hAnsi="Arial" w:cs="Arial"/>
                <w:color w:val="363534"/>
                <w:szCs w:val="22"/>
              </w:rPr>
              <w:fldChar w:fldCharType="separate"/>
            </w:r>
            <w:r w:rsidR="00FC36A4">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42A889D7" w:rsidR="00495B3B" w:rsidRPr="00495B3B" w:rsidRDefault="003F2609"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Senior Project Officer</w:t>
            </w:r>
            <w:r w:rsidR="00A5571A">
              <w:rPr>
                <w:rFonts w:ascii="Arial" w:hAnsi="Arial" w:cs="Arial"/>
                <w:color w:val="363534"/>
                <w:szCs w:val="22"/>
              </w:rPr>
              <w:t xml:space="preserve"> - Spatial Data</w:t>
            </w:r>
            <w:r w:rsidR="00495B3B" w:rsidRPr="00495B3B">
              <w:rPr>
                <w:rFonts w:ascii="Arial" w:hAnsi="Arial" w:cs="Arial"/>
                <w:color w:val="363534"/>
                <w:szCs w:val="22"/>
              </w:rPr>
              <w:tab/>
            </w:r>
            <w:r w:rsidR="00495B3B" w:rsidRPr="00495B3B">
              <w:rPr>
                <w:rFonts w:ascii="Arial" w:hAnsi="Arial" w:cs="Arial"/>
                <w:color w:val="363534"/>
                <w:szCs w:val="22"/>
              </w:rPr>
              <w:tab/>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02DB9E5D" w:rsidR="00495B3B" w:rsidRPr="00495B3B" w:rsidRDefault="00495B3B" w:rsidP="00495B3B">
            <w:pPr>
              <w:tabs>
                <w:tab w:val="left" w:pos="469"/>
                <w:tab w:val="left" w:pos="1189"/>
              </w:tabs>
              <w:spacing w:before="0" w:after="0"/>
              <w:ind w:left="57"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sidR="00FC36A4">
              <w:rPr>
                <w:rFonts w:ascii="Arial" w:hAnsi="Arial" w:cs="Arial"/>
                <w:color w:val="363534"/>
                <w:szCs w:val="22"/>
              </w:rPr>
              <w:fldChar w:fldCharType="begin">
                <w:ffData>
                  <w:name w:val=""/>
                  <w:enabled/>
                  <w:calcOnExit w:val="0"/>
                  <w:checkBox>
                    <w:size w:val="26"/>
                    <w:default w:val="1"/>
                  </w:checkBox>
                </w:ffData>
              </w:fldChar>
            </w:r>
            <w:r w:rsidR="00FC36A4">
              <w:rPr>
                <w:rFonts w:ascii="Arial" w:hAnsi="Arial" w:cs="Arial"/>
                <w:color w:val="363534"/>
                <w:szCs w:val="22"/>
              </w:rPr>
              <w:instrText xml:space="preserve"> FORMCHECKBOX </w:instrText>
            </w:r>
            <w:r w:rsidR="00FC36A4">
              <w:rPr>
                <w:rFonts w:ascii="Arial" w:hAnsi="Arial" w:cs="Arial"/>
                <w:color w:val="363534"/>
                <w:szCs w:val="22"/>
              </w:rPr>
            </w:r>
            <w:r w:rsidR="00FC36A4">
              <w:rPr>
                <w:rFonts w:ascii="Arial" w:hAnsi="Arial" w:cs="Arial"/>
                <w:color w:val="363534"/>
                <w:szCs w:val="22"/>
              </w:rPr>
              <w:fldChar w:fldCharType="separate"/>
            </w:r>
            <w:r w:rsidR="00FC36A4">
              <w:rPr>
                <w:rFonts w:ascii="Arial" w:hAnsi="Arial" w:cs="Arial"/>
                <w:color w:val="363534"/>
                <w:szCs w:val="22"/>
              </w:rPr>
              <w:fldChar w:fldCharType="end"/>
            </w:r>
            <w:r w:rsidRPr="00495B3B">
              <w:rPr>
                <w:rFonts w:ascii="Arial" w:hAnsi="Arial" w:cs="Arial"/>
                <w:color w:val="363534"/>
                <w:szCs w:val="22"/>
              </w:rPr>
              <w:t xml:space="preserve">  No   </w:t>
            </w:r>
            <w:r w:rsidR="00C51967">
              <w:rPr>
                <w:rFonts w:ascii="Arial" w:hAnsi="Arial" w:cs="Arial"/>
                <w:color w:val="363534"/>
                <w:szCs w:val="22"/>
              </w:rPr>
              <w:t xml:space="preserve">             If yes, how many? </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24076E6A" w:rsidR="00495B3B" w:rsidRPr="00495B3B" w:rsidRDefault="00E535CA" w:rsidP="00495B3B">
            <w:pPr>
              <w:spacing w:before="0" w:after="0"/>
              <w:ind w:left="57" w:right="-450"/>
              <w:rPr>
                <w:rFonts w:ascii="Arial" w:hAnsi="Arial" w:cs="Arial"/>
                <w:color w:val="363534"/>
                <w:szCs w:val="22"/>
              </w:rPr>
            </w:pPr>
            <w:r w:rsidRPr="00E535CA">
              <w:rPr>
                <w:rFonts w:ascii="Arial" w:hAnsi="Arial" w:cs="Arial"/>
                <w:color w:val="363534"/>
                <w:szCs w:val="22"/>
              </w:rPr>
              <w:t>Bev Yen</w:t>
            </w:r>
            <w:r>
              <w:rPr>
                <w:rFonts w:ascii="Arial" w:hAnsi="Arial" w:cs="Arial"/>
                <w:color w:val="363534"/>
                <w:szCs w:val="22"/>
              </w:rPr>
              <w:t xml:space="preserve"> on 03 </w:t>
            </w:r>
            <w:r w:rsidRPr="00E535CA">
              <w:rPr>
                <w:rFonts w:ascii="Arial" w:hAnsi="Arial" w:cs="Arial"/>
                <w:color w:val="363534"/>
                <w:szCs w:val="22"/>
              </w:rPr>
              <w:t>8508</w:t>
            </w:r>
            <w:r>
              <w:rPr>
                <w:rFonts w:ascii="Arial" w:hAnsi="Arial" w:cs="Arial"/>
                <w:color w:val="363534"/>
                <w:szCs w:val="22"/>
              </w:rPr>
              <w:t xml:space="preserve"> </w:t>
            </w:r>
            <w:r w:rsidRPr="00E535CA">
              <w:rPr>
                <w:rFonts w:ascii="Arial" w:hAnsi="Arial" w:cs="Arial"/>
                <w:color w:val="363534"/>
                <w:szCs w:val="22"/>
              </w:rPr>
              <w:t>0375</w:t>
            </w:r>
            <w:r>
              <w:rPr>
                <w:rFonts w:ascii="Arial" w:hAnsi="Arial" w:cs="Arial"/>
                <w:color w:val="363534"/>
                <w:szCs w:val="22"/>
              </w:rPr>
              <w:t xml:space="preserve"> OR </w:t>
            </w:r>
            <w:hyperlink r:id="rId33" w:history="1">
              <w:r w:rsidRPr="00E37B6D">
                <w:rPr>
                  <w:rStyle w:val="Hyperlink"/>
                  <w:rFonts w:ascii="Arial" w:hAnsi="Arial" w:cs="Arial"/>
                  <w:szCs w:val="22"/>
                </w:rPr>
                <w:t>bev.yen@deeca.vic.gov.au</w:t>
              </w:r>
            </w:hyperlink>
            <w:r>
              <w:rPr>
                <w:rFonts w:ascii="Arial" w:hAnsi="Arial" w:cs="Arial"/>
                <w:color w:val="363534"/>
                <w:szCs w:val="22"/>
              </w:rPr>
              <w:t xml:space="preserve"> </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006F2744" w14:textId="77777777" w:rsidR="00754907" w:rsidRPr="00754907" w:rsidRDefault="00754907" w:rsidP="00754907">
      <w:pPr>
        <w:keepNext/>
        <w:spacing w:line="240" w:lineRule="auto"/>
        <w:rPr>
          <w:rFonts w:ascii="Arial" w:hAnsi="Arial" w:cs="Arial"/>
          <w:color w:val="363534"/>
          <w:lang w:eastAsia="zh-CN"/>
        </w:rPr>
      </w:pPr>
      <w:r w:rsidRPr="00754907">
        <w:rPr>
          <w:rFonts w:ascii="Arial" w:hAnsi="Arial" w:cs="Arial"/>
          <w:color w:val="363534"/>
          <w:lang w:eastAsia="zh-CN"/>
        </w:rPr>
        <w:t>The Project Officer plays a key role in the development, improvement and delivery of biodiversity spatial data products and information services that support divisional and group priorities.</w:t>
      </w:r>
    </w:p>
    <w:p w14:paraId="4342195F" w14:textId="77777777" w:rsidR="00754907" w:rsidRPr="00754907" w:rsidRDefault="00754907" w:rsidP="00754907">
      <w:pPr>
        <w:keepNext/>
        <w:spacing w:line="240" w:lineRule="auto"/>
        <w:rPr>
          <w:rFonts w:ascii="Arial" w:hAnsi="Arial" w:cs="Arial"/>
          <w:color w:val="363534"/>
          <w:lang w:eastAsia="zh-CN"/>
        </w:rPr>
      </w:pPr>
      <w:r w:rsidRPr="00754907">
        <w:rPr>
          <w:rFonts w:ascii="Arial" w:hAnsi="Arial" w:cs="Arial"/>
          <w:color w:val="363534"/>
          <w:lang w:eastAsia="zh-CN"/>
        </w:rPr>
        <w:t>Working within a multidisciplinary team, the role combines spatial analysis, data management and technical problem solving to support the use of biodiversity data in policy, reporting and decision-making. The position works with complex and often incomplete or inconsistent datasets (including species observations, vegetation mapping and modelled data), applying appropriate analytical and technical approaches to ensure data are fit-for-purpose and effectively integrated into corporate systems.</w:t>
      </w:r>
    </w:p>
    <w:p w14:paraId="59D417CB" w14:textId="1C16C07E" w:rsidR="00754907" w:rsidRPr="00754907" w:rsidRDefault="00754907" w:rsidP="00754907">
      <w:pPr>
        <w:keepNext/>
        <w:spacing w:line="240" w:lineRule="auto"/>
        <w:rPr>
          <w:rFonts w:ascii="Arial" w:hAnsi="Arial" w:cs="Arial"/>
          <w:color w:val="363534"/>
          <w:lang w:eastAsia="zh-CN"/>
        </w:rPr>
      </w:pPr>
      <w:r w:rsidRPr="00754907">
        <w:rPr>
          <w:rFonts w:ascii="Arial" w:hAnsi="Arial" w:cs="Arial"/>
          <w:color w:val="363534"/>
          <w:lang w:eastAsia="zh-CN"/>
        </w:rPr>
        <w:t>The Project Officer is expected to proactively identify issues and opportunities in data workflows, system dependencies and data publication processes, and contribute to and implement improvements — including through automation</w:t>
      </w:r>
      <w:r w:rsidR="005C3B56">
        <w:rPr>
          <w:rFonts w:ascii="Arial" w:hAnsi="Arial" w:cs="Arial"/>
          <w:color w:val="363534"/>
          <w:lang w:eastAsia="zh-CN"/>
        </w:rPr>
        <w:t xml:space="preserve">, </w:t>
      </w:r>
      <w:r w:rsidRPr="00754907">
        <w:rPr>
          <w:rFonts w:ascii="Arial" w:hAnsi="Arial" w:cs="Arial"/>
          <w:color w:val="363534"/>
          <w:lang w:eastAsia="zh-CN"/>
        </w:rPr>
        <w:t>scripting</w:t>
      </w:r>
      <w:r w:rsidR="005C3B56">
        <w:rPr>
          <w:rFonts w:ascii="Arial" w:hAnsi="Arial" w:cs="Arial"/>
          <w:color w:val="363534"/>
          <w:lang w:eastAsia="zh-CN"/>
        </w:rPr>
        <w:t xml:space="preserve"> and information policy development</w:t>
      </w:r>
      <w:r w:rsidRPr="00754907">
        <w:rPr>
          <w:rFonts w:ascii="Arial" w:hAnsi="Arial" w:cs="Arial"/>
          <w:color w:val="363534"/>
          <w:lang w:eastAsia="zh-CN"/>
        </w:rPr>
        <w:t xml:space="preserve"> — to increase efficiency, reproducibility and data quality.</w:t>
      </w:r>
    </w:p>
    <w:p w14:paraId="38A1BA96" w14:textId="77777777" w:rsidR="00754907" w:rsidRPr="00754907" w:rsidRDefault="00754907" w:rsidP="00754907">
      <w:pPr>
        <w:keepNext/>
        <w:spacing w:line="240" w:lineRule="auto"/>
        <w:rPr>
          <w:rFonts w:ascii="Arial" w:hAnsi="Arial" w:cs="Arial"/>
          <w:color w:val="363534"/>
          <w:lang w:eastAsia="zh-CN"/>
        </w:rPr>
      </w:pPr>
      <w:r w:rsidRPr="00754907">
        <w:rPr>
          <w:rFonts w:ascii="Arial" w:hAnsi="Arial" w:cs="Arial"/>
          <w:color w:val="363534"/>
          <w:lang w:eastAsia="zh-CN"/>
        </w:rPr>
        <w:t>The role requires the ability to work within organisational systems and data custodianship frameworks, collaborate with subject matter experts and stakeholders, and translate technical concepts into practical solutions at the science–policy interface.</w:t>
      </w:r>
    </w:p>
    <w:p w14:paraId="3604F74C" w14:textId="52D1C2E5" w:rsidR="00527495" w:rsidRDefault="00527495" w:rsidP="00495B3B">
      <w:pPr>
        <w:keepNext/>
        <w:spacing w:line="240" w:lineRule="auto"/>
        <w:rPr>
          <w:rFonts w:ascii="Arial" w:hAnsi="Arial" w:cs="Arial"/>
          <w:noProof/>
          <w:color w:val="363534"/>
          <w:szCs w:val="22"/>
          <w:lang w:eastAsia="zh-CN"/>
        </w:rPr>
      </w:pPr>
      <w:r w:rsidRPr="00527495">
        <w:rPr>
          <w:rFonts w:ascii="Arial" w:hAnsi="Arial" w:cs="Arial"/>
          <w:noProof/>
          <w:color w:val="363534"/>
          <w:szCs w:val="22"/>
          <w:lang w:eastAsia="zh-CN"/>
        </w:rPr>
        <w:t>​</w:t>
      </w:r>
    </w:p>
    <w:p w14:paraId="1B3F576A" w14:textId="649EAAA2"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w:t>
      </w:r>
      <w:r>
        <w:lastRenderedPageBreak/>
        <w:t xml:space="preserve">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23B4037F" w:rsidR="00F00D50" w:rsidRDefault="00F00D50" w:rsidP="00F00D50">
      <w:r>
        <w:t xml:space="preserve">Through its network of regional directorates,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6B02EC71" w14:textId="6A358F0A" w:rsidR="00F00D50" w:rsidRDefault="00F00D50" w:rsidP="00F00D50"/>
    <w:p w14:paraId="23BD6F17" w14:textId="778FEE68" w:rsidR="00F00D50" w:rsidRDefault="00F00D50" w:rsidP="00F00D50">
      <w:pPr>
        <w:rPr>
          <w:b/>
          <w:bCs/>
          <w:color w:val="FF0000"/>
        </w:rPr>
      </w:pPr>
      <w:r w:rsidRPr="00F00D50">
        <w:rPr>
          <w:b/>
          <w:bCs/>
        </w:rPr>
        <w:t>The Division</w:t>
      </w:r>
      <w:r w:rsidR="0021553F">
        <w:rPr>
          <w:b/>
          <w:bCs/>
        </w:rPr>
        <w:t xml:space="preserve"> </w:t>
      </w:r>
    </w:p>
    <w:p w14:paraId="386474A2" w14:textId="77777777" w:rsidR="003519DA" w:rsidRPr="00221EC7" w:rsidRDefault="003519DA" w:rsidP="003519DA">
      <w:pPr>
        <w:rPr>
          <w:rFonts w:ascii="Arial" w:hAnsi="Arial" w:cs="Arial"/>
          <w:color w:val="000000"/>
          <w:sz w:val="24"/>
          <w:szCs w:val="24"/>
        </w:rPr>
      </w:pPr>
      <w:r w:rsidRPr="003C7E24">
        <w:rPr>
          <w:rFonts w:ascii="Arial" w:hAnsi="Arial"/>
          <w:i/>
          <w:iCs/>
          <w:color w:val="000000"/>
          <w:szCs w:val="22"/>
        </w:rPr>
        <w:t xml:space="preserve">Land and </w:t>
      </w:r>
      <w:r w:rsidRPr="004151E4">
        <w:rPr>
          <w:i/>
          <w:iCs/>
          <w:color w:val="000000"/>
        </w:rPr>
        <w:t>Biodiversity</w:t>
      </w:r>
      <w:r w:rsidRPr="003C7E24">
        <w:rPr>
          <w:rFonts w:ascii="Arial" w:hAnsi="Arial"/>
          <w:i/>
          <w:iCs/>
          <w:color w:val="000000"/>
          <w:szCs w:val="22"/>
        </w:rPr>
        <w:t xml:space="preserve"> Policy</w:t>
      </w:r>
    </w:p>
    <w:p w14:paraId="00DB3C01" w14:textId="77777777" w:rsidR="003519DA" w:rsidRPr="005F5F99" w:rsidRDefault="003519DA" w:rsidP="003519DA">
      <w:pPr>
        <w:spacing w:before="160"/>
        <w:rPr>
          <w:rFonts w:ascii="Arial" w:hAnsi="Arial" w:cs="Arial"/>
          <w:color w:val="000000"/>
        </w:rPr>
      </w:pPr>
      <w:r w:rsidRPr="00B11647">
        <w:rPr>
          <w:rFonts w:ascii="Arial" w:hAnsi="Arial" w:cs="Arial"/>
          <w:color w:val="000000"/>
        </w:rPr>
        <w:t xml:space="preserve">The </w:t>
      </w:r>
      <w:r>
        <w:t>Land and Biodiversity Policy</w:t>
      </w:r>
      <w:r w:rsidRPr="00B11647">
        <w:rPr>
          <w:rFonts w:ascii="Arial" w:hAnsi="Arial" w:cs="Arial"/>
          <w:color w:val="000000"/>
        </w:rPr>
        <w:t xml:space="preserve"> Division develops efficient and practical regulations and quality science information and decision-making support tools. These services </w:t>
      </w:r>
      <w:r>
        <w:t>provide high quality policy advice to government on principles and strategies to protect the environment, recognising that a healthy environment is critical to growing Victoria’s economy and improving liveability for all Victorians.</w:t>
      </w:r>
      <w:r w:rsidRPr="00B11647">
        <w:rPr>
          <w:rFonts w:ascii="Arial" w:hAnsi="Arial" w:cs="Arial"/>
          <w:color w:val="000000"/>
        </w:rPr>
        <w:t xml:space="preserve"> Our team leads the development and implementation of strategic regulation and ecological policy and leads the development of information systems and evidence-based decision-making tools that support the systematic identification and reporting of environmental benefits.</w:t>
      </w:r>
      <w:r>
        <w:t> The division provides a critical linkage between government policy and the variety of land managers (e.g., DEECA regions, Parks Victoria, committees of management, local government, and statutory boards) and works actively and collaboratively with stakeholders to set appropriate policies, frameworks, systems, processes, and tools to maximize the community benefit that can be achieved from the public land estate.</w:t>
      </w:r>
    </w:p>
    <w:p w14:paraId="65F545C3" w14:textId="77777777" w:rsidR="00B11647" w:rsidRDefault="00B11647" w:rsidP="00B11647">
      <w:pPr>
        <w:rPr>
          <w:rFonts w:ascii="Arial" w:hAnsi="Arial" w:cs="Arial"/>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1E29BAD7" w14:textId="4E9D7967" w:rsidR="0085421B" w:rsidRDefault="0085421B" w:rsidP="0085421B">
      <w:pPr>
        <w:numPr>
          <w:ilvl w:val="0"/>
          <w:numId w:val="43"/>
        </w:numPr>
        <w:spacing w:before="0" w:after="0" w:line="240" w:lineRule="auto"/>
        <w:ind w:left="357" w:hanging="357"/>
        <w:jc w:val="both"/>
        <w:rPr>
          <w:rFonts w:cstheme="minorBidi"/>
        </w:rPr>
      </w:pPr>
      <w:r>
        <w:rPr>
          <w:rFonts w:cstheme="minorBidi"/>
        </w:rPr>
        <w:t>Compile and standardise data from disparate sources to build comprehensive, state-wide biodiversity datasets</w:t>
      </w:r>
      <w:r w:rsidR="00472B8F">
        <w:rPr>
          <w:rFonts w:cstheme="minorBidi"/>
        </w:rPr>
        <w:t>.</w:t>
      </w:r>
    </w:p>
    <w:p w14:paraId="41F17DE2" w14:textId="0A4754AA" w:rsidR="0085421B" w:rsidRDefault="0085421B" w:rsidP="0085421B">
      <w:pPr>
        <w:pStyle w:val="ListParagraph"/>
        <w:numPr>
          <w:ilvl w:val="0"/>
          <w:numId w:val="43"/>
        </w:numPr>
        <w:spacing w:before="0" w:after="200" w:line="276" w:lineRule="auto"/>
        <w:rPr>
          <w:rFonts w:cstheme="minorBidi"/>
        </w:rPr>
      </w:pPr>
      <w:r w:rsidRPr="773FF541">
        <w:rPr>
          <w:rFonts w:cstheme="minorBidi"/>
        </w:rPr>
        <w:t>Author and collaborate on scripts to automate various data management processes for both vector and raster datasets</w:t>
      </w:r>
      <w:r w:rsidR="00472B8F">
        <w:rPr>
          <w:rFonts w:cstheme="minorBidi"/>
        </w:rPr>
        <w:t>.</w:t>
      </w:r>
    </w:p>
    <w:p w14:paraId="68770E48" w14:textId="25CB2F69" w:rsidR="0085421B" w:rsidRDefault="00601CC9" w:rsidP="0085421B">
      <w:pPr>
        <w:pStyle w:val="ListParagraph"/>
        <w:numPr>
          <w:ilvl w:val="0"/>
          <w:numId w:val="43"/>
        </w:numPr>
        <w:spacing w:before="0" w:after="200" w:line="276" w:lineRule="auto"/>
        <w:rPr>
          <w:rFonts w:cstheme="minorBidi"/>
        </w:rPr>
      </w:pPr>
      <w:r>
        <w:rPr>
          <w:rFonts w:cstheme="minorBidi"/>
        </w:rPr>
        <w:t xml:space="preserve">Contribute to information architecture and policy development </w:t>
      </w:r>
      <w:r w:rsidR="0085421B">
        <w:rPr>
          <w:rFonts w:cstheme="minorBidi"/>
        </w:rPr>
        <w:t>consider</w:t>
      </w:r>
      <w:r w:rsidR="00B770B4">
        <w:rPr>
          <w:rFonts w:cstheme="minorBidi"/>
        </w:rPr>
        <w:t>ing</w:t>
      </w:r>
      <w:r w:rsidR="0085421B">
        <w:rPr>
          <w:rFonts w:cstheme="minorBidi"/>
        </w:rPr>
        <w:t xml:space="preserve"> existing or future system dependencies</w:t>
      </w:r>
      <w:r w:rsidR="00B770B4">
        <w:rPr>
          <w:rFonts w:cstheme="minorBidi"/>
        </w:rPr>
        <w:t>.</w:t>
      </w:r>
      <w:r w:rsidR="0085421B">
        <w:rPr>
          <w:rFonts w:cstheme="minorBidi"/>
        </w:rPr>
        <w:t xml:space="preserve"> </w:t>
      </w:r>
    </w:p>
    <w:p w14:paraId="3A6BCF6D" w14:textId="6EB017CD" w:rsidR="0085421B" w:rsidRDefault="0085421B" w:rsidP="0085421B">
      <w:pPr>
        <w:pStyle w:val="ListParagraph"/>
        <w:numPr>
          <w:ilvl w:val="0"/>
          <w:numId w:val="43"/>
        </w:numPr>
        <w:spacing w:before="0" w:after="200" w:line="276" w:lineRule="auto"/>
        <w:rPr>
          <w:rFonts w:cstheme="minorBidi"/>
        </w:rPr>
      </w:pPr>
      <w:r>
        <w:rPr>
          <w:rFonts w:cstheme="minorBidi"/>
        </w:rPr>
        <w:t>Lead the operational custodianship and management of spatial data publication, including the authoring of metadata</w:t>
      </w:r>
      <w:r w:rsidR="00E92217">
        <w:rPr>
          <w:rFonts w:cstheme="minorBidi"/>
        </w:rPr>
        <w:t xml:space="preserve">, </w:t>
      </w:r>
      <w:r>
        <w:rPr>
          <w:rFonts w:cstheme="minorBidi"/>
        </w:rPr>
        <w:t>the loading of data to corporate platforms</w:t>
      </w:r>
      <w:r w:rsidR="00E92217">
        <w:rPr>
          <w:rFonts w:cstheme="minorBidi"/>
        </w:rPr>
        <w:t>, and user support</w:t>
      </w:r>
      <w:r w:rsidR="00B770B4">
        <w:rPr>
          <w:rFonts w:cstheme="minorBidi"/>
        </w:rPr>
        <w:t>.</w:t>
      </w:r>
    </w:p>
    <w:p w14:paraId="55015852" w14:textId="4E89C061" w:rsidR="0085421B" w:rsidRPr="008809DE" w:rsidRDefault="00951140" w:rsidP="0085421B">
      <w:pPr>
        <w:pStyle w:val="ListParagraph"/>
        <w:numPr>
          <w:ilvl w:val="0"/>
          <w:numId w:val="43"/>
        </w:numPr>
        <w:spacing w:before="0" w:after="200" w:line="276" w:lineRule="auto"/>
        <w:rPr>
          <w:rFonts w:cstheme="minorBidi"/>
        </w:rPr>
      </w:pPr>
      <w:r>
        <w:rPr>
          <w:rFonts w:cstheme="minorBidi"/>
          <w:color w:val="000000"/>
          <w:lang w:eastAsia="zh-CN"/>
        </w:rPr>
        <w:t>Support</w:t>
      </w:r>
      <w:r w:rsidR="0085421B" w:rsidRPr="008809DE">
        <w:rPr>
          <w:rFonts w:cstheme="minorBidi"/>
          <w:color w:val="000000"/>
          <w:lang w:eastAsia="zh-CN"/>
        </w:rPr>
        <w:t xml:space="preserve"> the development and delivery of biodiversity focussed web mapping applications </w:t>
      </w:r>
      <w:r w:rsidR="00D5034E">
        <w:rPr>
          <w:rFonts w:cstheme="minorBidi"/>
          <w:color w:val="000000"/>
          <w:lang w:eastAsia="zh-CN"/>
        </w:rPr>
        <w:t>utilising a range of spatial technologies</w:t>
      </w:r>
      <w:r w:rsidR="0085421B" w:rsidRPr="008809DE">
        <w:rPr>
          <w:rFonts w:cstheme="minorBidi"/>
          <w:color w:val="000000"/>
          <w:lang w:eastAsia="zh-CN"/>
        </w:rPr>
        <w:t>.</w:t>
      </w:r>
    </w:p>
    <w:p w14:paraId="25553C8B" w14:textId="77777777" w:rsidR="001F5EDF" w:rsidRDefault="001F5EDF" w:rsidP="0085421B">
      <w:pPr>
        <w:pStyle w:val="ListParagraph"/>
        <w:numPr>
          <w:ilvl w:val="0"/>
          <w:numId w:val="43"/>
        </w:numPr>
        <w:spacing w:before="0" w:after="200" w:line="276" w:lineRule="auto"/>
        <w:rPr>
          <w:rFonts w:cstheme="minorBidi"/>
        </w:rPr>
      </w:pPr>
      <w:r w:rsidRPr="001F5EDF">
        <w:rPr>
          <w:rFonts w:cstheme="minorBidi"/>
        </w:rPr>
        <w:t>Contribute to spatial analysis and the preparation of fit-for-purpose mapping and data products where required.</w:t>
      </w:r>
    </w:p>
    <w:p w14:paraId="1C3F2953" w14:textId="7DB50A33" w:rsidR="0085421B" w:rsidRPr="00605FEF" w:rsidRDefault="0085421B" w:rsidP="0085421B">
      <w:pPr>
        <w:pStyle w:val="ListParagraph"/>
        <w:numPr>
          <w:ilvl w:val="0"/>
          <w:numId w:val="43"/>
        </w:numPr>
        <w:spacing w:before="0" w:after="200" w:line="276" w:lineRule="auto"/>
        <w:rPr>
          <w:rFonts w:cstheme="minorBidi"/>
        </w:rPr>
      </w:pPr>
      <w:r w:rsidRPr="00605FEF">
        <w:rPr>
          <w:rFonts w:ascii="Arial" w:hAnsi="Arial"/>
          <w:color w:val="000000"/>
        </w:rPr>
        <w:t xml:space="preserve">Provide leadership across </w:t>
      </w:r>
      <w:r w:rsidR="00E92217">
        <w:rPr>
          <w:rFonts w:ascii="Arial" w:hAnsi="Arial"/>
          <w:color w:val="000000"/>
        </w:rPr>
        <w:t>the</w:t>
      </w:r>
      <w:r w:rsidRPr="00605FEF">
        <w:rPr>
          <w:rFonts w:ascii="Arial" w:hAnsi="Arial"/>
          <w:color w:val="000000"/>
        </w:rPr>
        <w:t xml:space="preserve"> Division including flexibility to lead or contribute to emerging issues. Contribute to broader Division work programs and projects where required.</w:t>
      </w:r>
    </w:p>
    <w:p w14:paraId="4F34B903" w14:textId="58B0F678" w:rsidR="00003BD9" w:rsidRPr="00003BD9" w:rsidRDefault="00E92217" w:rsidP="0085421B">
      <w:pPr>
        <w:pStyle w:val="ListParagraph"/>
        <w:numPr>
          <w:ilvl w:val="0"/>
          <w:numId w:val="43"/>
        </w:numPr>
        <w:spacing w:before="0" w:after="200" w:line="276" w:lineRule="auto"/>
        <w:rPr>
          <w:rFonts w:cstheme="minorBidi"/>
        </w:rPr>
      </w:pPr>
      <w:r>
        <w:rPr>
          <w:rFonts w:ascii="Arial" w:hAnsi="Arial"/>
          <w:color w:val="000000"/>
        </w:rPr>
        <w:t>P</w:t>
      </w:r>
      <w:r w:rsidR="00003BD9" w:rsidRPr="00003BD9">
        <w:rPr>
          <w:rFonts w:ascii="Arial" w:hAnsi="Arial"/>
          <w:color w:val="000000"/>
        </w:rPr>
        <w:t>ractice cultural safety by c</w:t>
      </w:r>
      <w:r w:rsidR="00F42EE9">
        <w:rPr>
          <w:rFonts w:ascii="Arial" w:hAnsi="Arial"/>
          <w:color w:val="000000"/>
        </w:rPr>
        <w:t>ontributing to</w:t>
      </w:r>
      <w:r w:rsidR="00003BD9" w:rsidRPr="00003BD9">
        <w:rPr>
          <w:rFonts w:ascii="Arial" w:hAnsi="Arial"/>
          <w:color w:val="000000"/>
        </w:rPr>
        <w:t xml:space="preserve"> environments, relationships and systems free from racism and discrimination so that people can feel safe, valued and able to participate.</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6E1EFFC2" w14:textId="6FA39EDC" w:rsidR="00A57CCA" w:rsidRDefault="00495B3B" w:rsidP="00F42EE9">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20BAB9EE" w14:textId="77777777" w:rsidR="00F42EE9" w:rsidRPr="00F42EE9" w:rsidRDefault="00F42EE9" w:rsidP="00F42EE9">
      <w:pPr>
        <w:spacing w:before="160" w:after="0"/>
        <w:rPr>
          <w:rFonts w:ascii="Arial" w:hAnsi="Arial" w:cs="Arial"/>
          <w:b/>
          <w:color w:val="363534"/>
          <w:szCs w:val="22"/>
        </w:rPr>
      </w:pPr>
    </w:p>
    <w:p w14:paraId="1AC68E04" w14:textId="77777777" w:rsidR="00A10D44" w:rsidRDefault="00A10D44" w:rsidP="5E710EB9">
      <w:pPr>
        <w:pStyle w:val="paragraph"/>
        <w:numPr>
          <w:ilvl w:val="0"/>
          <w:numId w:val="43"/>
        </w:numPr>
        <w:spacing w:before="0" w:beforeAutospacing="0" w:after="0" w:afterAutospacing="0"/>
        <w:jc w:val="both"/>
        <w:textAlignment w:val="baseline"/>
        <w:rPr>
          <w:rFonts w:ascii="Arial" w:hAnsi="Arial" w:cs="Arial"/>
          <w:sz w:val="22"/>
          <w:szCs w:val="22"/>
        </w:rPr>
      </w:pPr>
      <w:r w:rsidRPr="5E710EB9">
        <w:rPr>
          <w:rStyle w:val="normaltextrun"/>
          <w:rFonts w:ascii="Arial" w:hAnsi="Arial" w:cs="Arial"/>
          <w:color w:val="000000"/>
          <w:sz w:val="20"/>
          <w:szCs w:val="20"/>
        </w:rPr>
        <w:t xml:space="preserve">A tertiary qualification (or equivalent experience) in </w:t>
      </w:r>
      <w:r w:rsidRPr="5E710EB9">
        <w:rPr>
          <w:rStyle w:val="normaltextrun"/>
          <w:rFonts w:ascii="Arial" w:hAnsi="Arial" w:cs="Arial"/>
          <w:b/>
          <w:bCs/>
          <w:color w:val="000000"/>
          <w:sz w:val="20"/>
          <w:szCs w:val="20"/>
        </w:rPr>
        <w:t>spatial information</w:t>
      </w:r>
      <w:r w:rsidRPr="5E710EB9">
        <w:rPr>
          <w:rStyle w:val="normaltextrun"/>
          <w:rFonts w:ascii="Arial" w:hAnsi="Arial" w:cs="Arial"/>
          <w:color w:val="000000"/>
          <w:sz w:val="20"/>
          <w:szCs w:val="20"/>
        </w:rPr>
        <w:t xml:space="preserve"> management is mandatory.</w:t>
      </w:r>
      <w:r w:rsidRPr="5E710EB9">
        <w:rPr>
          <w:rStyle w:val="eop"/>
          <w:rFonts w:ascii="Arial" w:hAnsi="Arial" w:cs="Arial"/>
          <w:color w:val="000000"/>
          <w:sz w:val="20"/>
          <w:szCs w:val="20"/>
        </w:rPr>
        <w:t> </w:t>
      </w:r>
    </w:p>
    <w:p w14:paraId="12C6F556" w14:textId="58FC5AC2" w:rsidR="00540139" w:rsidRPr="00540139" w:rsidRDefault="00540139" w:rsidP="00540139">
      <w:pPr>
        <w:numPr>
          <w:ilvl w:val="0"/>
          <w:numId w:val="43"/>
        </w:numPr>
        <w:spacing w:before="60" w:after="0" w:line="240" w:lineRule="auto"/>
        <w:ind w:left="357" w:hanging="357"/>
        <w:jc w:val="both"/>
        <w:rPr>
          <w:rFonts w:ascii="Arial" w:hAnsi="Arial"/>
          <w:color w:val="000000"/>
          <w:lang w:eastAsia="zh-CN"/>
        </w:rPr>
      </w:pPr>
      <w:r w:rsidRPr="00540139">
        <w:rPr>
          <w:rFonts w:ascii="Arial" w:hAnsi="Arial"/>
          <w:color w:val="000000"/>
          <w:lang w:eastAsia="zh-CN"/>
        </w:rPr>
        <w:t xml:space="preserve">Demonstrated experience developing </w:t>
      </w:r>
      <w:r w:rsidRPr="00540139">
        <w:rPr>
          <w:rFonts w:ascii="Arial" w:hAnsi="Arial"/>
          <w:b/>
          <w:bCs/>
          <w:color w:val="000000"/>
          <w:lang w:eastAsia="zh-CN"/>
        </w:rPr>
        <w:t>automated spatial data processing</w:t>
      </w:r>
      <w:r w:rsidRPr="00540139">
        <w:rPr>
          <w:rFonts w:ascii="Arial" w:hAnsi="Arial"/>
          <w:color w:val="000000"/>
          <w:lang w:eastAsia="zh-CN"/>
        </w:rPr>
        <w:t xml:space="preserve"> workflows, including scripting (e.g. Python, R, SQL). Experience translating manual or GUI-based workflows into reproducible, scalable processes, with an understanding of underlying spatial and data processing concepts.</w:t>
      </w:r>
    </w:p>
    <w:p w14:paraId="4E42F19D" w14:textId="75BEA786" w:rsidR="00A10D44" w:rsidRPr="005F449A" w:rsidRDefault="00A10D44" w:rsidP="00815BB7">
      <w:pPr>
        <w:spacing w:before="60" w:after="0" w:line="240" w:lineRule="auto"/>
        <w:ind w:left="357"/>
        <w:jc w:val="both"/>
        <w:rPr>
          <w:rFonts w:eastAsiaTheme="minorEastAsia" w:cstheme="minorBidi"/>
          <w:b/>
          <w:bCs/>
          <w:color w:val="000000"/>
          <w:lang w:eastAsia="zh-CN"/>
        </w:rPr>
      </w:pPr>
    </w:p>
    <w:p w14:paraId="793BFCC8" w14:textId="4367E18B" w:rsidR="00A10D44" w:rsidRPr="005F449A" w:rsidRDefault="00A10D44" w:rsidP="00A10D44">
      <w:pPr>
        <w:numPr>
          <w:ilvl w:val="0"/>
          <w:numId w:val="43"/>
        </w:numPr>
        <w:spacing w:before="60" w:after="0" w:line="240" w:lineRule="auto"/>
        <w:ind w:left="357" w:hanging="357"/>
        <w:jc w:val="both"/>
        <w:rPr>
          <w:rFonts w:asciiTheme="majorHAnsi" w:eastAsiaTheme="majorEastAsia" w:hAnsiTheme="majorHAnsi" w:cstheme="majorBidi"/>
          <w:b/>
          <w:bCs/>
          <w:color w:val="000000"/>
        </w:rPr>
      </w:pPr>
      <w:r>
        <w:rPr>
          <w:rFonts w:asciiTheme="majorHAnsi" w:hAnsiTheme="majorHAnsi" w:cstheme="majorBidi"/>
          <w:b/>
          <w:bCs/>
          <w:color w:val="000000"/>
          <w:lang w:eastAsia="zh-CN"/>
        </w:rPr>
        <w:t>Spatial</w:t>
      </w:r>
      <w:r w:rsidRPr="00824C02">
        <w:rPr>
          <w:rFonts w:asciiTheme="majorHAnsi" w:hAnsiTheme="majorHAnsi" w:cstheme="majorBidi"/>
          <w:b/>
          <w:bCs/>
          <w:color w:val="000000"/>
          <w:lang w:eastAsia="zh-CN"/>
        </w:rPr>
        <w:t xml:space="preserve"> </w:t>
      </w:r>
      <w:r w:rsidRPr="773FF541">
        <w:rPr>
          <w:rFonts w:asciiTheme="majorHAnsi" w:hAnsiTheme="majorHAnsi" w:cstheme="majorBidi"/>
          <w:b/>
          <w:bCs/>
          <w:color w:val="000000"/>
          <w:lang w:eastAsia="zh-CN"/>
        </w:rPr>
        <w:t>a</w:t>
      </w:r>
      <w:r w:rsidRPr="00824C02">
        <w:rPr>
          <w:rFonts w:asciiTheme="majorHAnsi" w:hAnsiTheme="majorHAnsi" w:cstheme="majorBidi"/>
          <w:b/>
          <w:bCs/>
          <w:color w:val="000000"/>
          <w:lang w:eastAsia="zh-CN"/>
        </w:rPr>
        <w:t>nalysis and data management:</w:t>
      </w:r>
      <w:r w:rsidRPr="773FF541">
        <w:rPr>
          <w:rFonts w:asciiTheme="majorHAnsi" w:hAnsiTheme="majorHAnsi" w:cstheme="majorBidi"/>
          <w:color w:val="000000"/>
          <w:lang w:eastAsia="zh-CN"/>
        </w:rPr>
        <w:t xml:space="preserve"> </w:t>
      </w:r>
      <w:r>
        <w:rPr>
          <w:rFonts w:asciiTheme="majorHAnsi" w:hAnsiTheme="majorHAnsi" w:cstheme="majorBidi"/>
          <w:color w:val="000000"/>
          <w:lang w:eastAsia="zh-CN"/>
        </w:rPr>
        <w:t>e</w:t>
      </w:r>
      <w:r w:rsidRPr="773FF541">
        <w:rPr>
          <w:rFonts w:asciiTheme="majorHAnsi" w:hAnsiTheme="majorHAnsi" w:cstheme="majorBidi"/>
          <w:color w:val="000000"/>
          <w:lang w:eastAsia="zh-CN"/>
        </w:rPr>
        <w:t>xperience in raster and vector data analysis, including an understanding of the spatial algorithms and data structures behind typical GIS software tools</w:t>
      </w:r>
      <w:r>
        <w:rPr>
          <w:rFonts w:asciiTheme="majorHAnsi" w:hAnsiTheme="majorHAnsi" w:cstheme="majorBidi"/>
          <w:color w:val="000000"/>
          <w:lang w:eastAsia="zh-CN"/>
        </w:rPr>
        <w:t>. An understanding of DE</w:t>
      </w:r>
      <w:r w:rsidR="00E61A6C">
        <w:rPr>
          <w:rFonts w:asciiTheme="majorHAnsi" w:hAnsiTheme="majorHAnsi" w:cstheme="majorBidi"/>
          <w:color w:val="000000"/>
          <w:lang w:eastAsia="zh-CN"/>
        </w:rPr>
        <w:t>ECA</w:t>
      </w:r>
      <w:r>
        <w:rPr>
          <w:rFonts w:asciiTheme="majorHAnsi" w:hAnsiTheme="majorHAnsi" w:cstheme="majorBidi"/>
          <w:color w:val="000000"/>
          <w:lang w:eastAsia="zh-CN"/>
        </w:rPr>
        <w:t xml:space="preserve"> data distribution platforms and the issues associated with data publication is desirable.</w:t>
      </w:r>
    </w:p>
    <w:p w14:paraId="0D5D8250" w14:textId="77777777" w:rsidR="00A10D44" w:rsidRDefault="00A10D44" w:rsidP="00A10D44">
      <w:pPr>
        <w:numPr>
          <w:ilvl w:val="0"/>
          <w:numId w:val="43"/>
        </w:numPr>
        <w:spacing w:before="60" w:after="0" w:line="240" w:lineRule="auto"/>
        <w:ind w:left="357" w:hanging="357"/>
        <w:jc w:val="both"/>
        <w:rPr>
          <w:rFonts w:asciiTheme="majorHAnsi" w:eastAsiaTheme="majorEastAsia" w:hAnsiTheme="majorHAnsi" w:cstheme="majorBidi"/>
          <w:b/>
          <w:bCs/>
          <w:color w:val="000000"/>
          <w:lang w:eastAsia="zh-CN"/>
        </w:rPr>
      </w:pPr>
      <w:r w:rsidRPr="773FF541">
        <w:rPr>
          <w:rFonts w:asciiTheme="majorHAnsi" w:hAnsiTheme="majorHAnsi" w:cstheme="majorBidi"/>
          <w:b/>
          <w:bCs/>
          <w:color w:val="000000"/>
          <w:lang w:eastAsia="zh-CN"/>
        </w:rPr>
        <w:t>Cartography and web map publication</w:t>
      </w:r>
      <w:r w:rsidRPr="773FF541">
        <w:rPr>
          <w:rFonts w:asciiTheme="majorHAnsi" w:hAnsiTheme="majorHAnsi" w:cstheme="majorBidi"/>
          <w:color w:val="000000"/>
          <w:lang w:eastAsia="zh-CN"/>
        </w:rPr>
        <w:t xml:space="preserve">: </w:t>
      </w:r>
      <w:r>
        <w:rPr>
          <w:rFonts w:asciiTheme="majorHAnsi" w:hAnsiTheme="majorHAnsi" w:cstheme="majorBidi"/>
          <w:color w:val="000000"/>
          <w:lang w:eastAsia="zh-CN"/>
        </w:rPr>
        <w:t>f</w:t>
      </w:r>
      <w:r w:rsidRPr="773FF541">
        <w:rPr>
          <w:rFonts w:asciiTheme="majorHAnsi" w:hAnsiTheme="majorHAnsi" w:cstheme="majorBidi"/>
          <w:color w:val="000000"/>
          <w:lang w:eastAsia="zh-CN"/>
        </w:rPr>
        <w:t>amiliarity with cartographic symbolisation concepts and experience in creating high quality maps for the web</w:t>
      </w:r>
      <w:r>
        <w:rPr>
          <w:rFonts w:asciiTheme="majorHAnsi" w:hAnsiTheme="majorHAnsi" w:cstheme="majorBidi"/>
          <w:color w:val="000000"/>
          <w:lang w:eastAsia="zh-CN"/>
        </w:rPr>
        <w:t xml:space="preserve"> and print publication</w:t>
      </w:r>
      <w:r w:rsidRPr="773FF541">
        <w:rPr>
          <w:rFonts w:asciiTheme="majorHAnsi" w:hAnsiTheme="majorHAnsi" w:cstheme="majorBidi"/>
          <w:color w:val="000000"/>
          <w:lang w:eastAsia="zh-CN"/>
        </w:rPr>
        <w:t xml:space="preserve">; experience in publishing and administering web map services (ArcGIS </w:t>
      </w:r>
      <w:r>
        <w:rPr>
          <w:rFonts w:asciiTheme="majorHAnsi" w:hAnsiTheme="majorHAnsi" w:cstheme="majorBidi"/>
          <w:color w:val="000000"/>
          <w:lang w:eastAsia="zh-CN"/>
        </w:rPr>
        <w:t>s</w:t>
      </w:r>
      <w:r w:rsidRPr="773FF541">
        <w:rPr>
          <w:rFonts w:asciiTheme="majorHAnsi" w:hAnsiTheme="majorHAnsi" w:cstheme="majorBidi"/>
          <w:color w:val="000000"/>
          <w:lang w:eastAsia="zh-CN"/>
        </w:rPr>
        <w:t xml:space="preserve">uite preferred) </w:t>
      </w:r>
    </w:p>
    <w:p w14:paraId="603B8738" w14:textId="77777777" w:rsidR="00D907F1" w:rsidRPr="00D907F1" w:rsidRDefault="00A10D44" w:rsidP="00A10D44">
      <w:pPr>
        <w:pStyle w:val="paragraph"/>
        <w:numPr>
          <w:ilvl w:val="0"/>
          <w:numId w:val="43"/>
        </w:numPr>
        <w:spacing w:before="0" w:beforeAutospacing="0" w:after="0" w:afterAutospacing="0"/>
        <w:jc w:val="both"/>
        <w:textAlignment w:val="baseline"/>
        <w:rPr>
          <w:rStyle w:val="normaltextrun"/>
          <w:rFonts w:ascii="Arial" w:hAnsi="Arial" w:cs="Arial"/>
          <w:sz w:val="22"/>
          <w:szCs w:val="22"/>
        </w:rPr>
      </w:pPr>
      <w:r>
        <w:rPr>
          <w:rStyle w:val="normaltextrun"/>
          <w:rFonts w:ascii="Arial" w:hAnsi="Arial" w:cs="Arial"/>
          <w:b/>
          <w:bCs/>
          <w:color w:val="000000"/>
          <w:sz w:val="20"/>
          <w:szCs w:val="20"/>
        </w:rPr>
        <w:t>Biodiversity data</w:t>
      </w:r>
      <w:r>
        <w:rPr>
          <w:rStyle w:val="normaltextrun"/>
          <w:rFonts w:ascii="Arial" w:hAnsi="Arial" w:cs="Arial"/>
          <w:color w:val="000000"/>
          <w:sz w:val="20"/>
          <w:szCs w:val="20"/>
        </w:rPr>
        <w:t xml:space="preserve">: </w:t>
      </w:r>
      <w:r w:rsidR="00D907F1" w:rsidRPr="00D907F1">
        <w:rPr>
          <w:rStyle w:val="normaltextrun"/>
          <w:rFonts w:ascii="Arial" w:hAnsi="Arial" w:cs="Arial"/>
          <w:color w:val="000000"/>
          <w:sz w:val="20"/>
          <w:szCs w:val="20"/>
        </w:rPr>
        <w:t>Familiarity with biodiversity or similar complex environmental datasets, including an understanding of challenges associated with integrating, interpreting and publishing heterogeneous and context-dependent data.</w:t>
      </w:r>
    </w:p>
    <w:p w14:paraId="62DD3F46" w14:textId="77777777" w:rsidR="00495B3B" w:rsidRPr="00495B3B" w:rsidRDefault="00495B3B" w:rsidP="00FA7A51">
      <w:pPr>
        <w:spacing w:before="160" w:after="60"/>
        <w:rPr>
          <w:rFonts w:ascii="Arial" w:hAnsi="Arial" w:cs="Arial"/>
          <w:b/>
          <w:color w:val="363534"/>
        </w:rPr>
      </w:pPr>
      <w:r w:rsidRPr="00495B3B">
        <w:rPr>
          <w:rFonts w:ascii="Arial" w:hAnsi="Arial" w:cs="Arial"/>
          <w:b/>
          <w:color w:val="363534"/>
        </w:rPr>
        <w:t>Capabilities</w:t>
      </w:r>
    </w:p>
    <w:p w14:paraId="2FAFA7D4" w14:textId="77777777" w:rsidR="00B33094" w:rsidRPr="00BE1C41" w:rsidRDefault="00B33094" w:rsidP="00B33094">
      <w:pPr>
        <w:pStyle w:val="ListBullet"/>
        <w:keepNext/>
        <w:numPr>
          <w:ilvl w:val="0"/>
          <w:numId w:val="43"/>
        </w:numPr>
        <w:spacing w:before="0" w:after="0" w:line="240" w:lineRule="auto"/>
        <w:rPr>
          <w:rFonts w:eastAsiaTheme="minorEastAsia" w:cstheme="minorBidi"/>
        </w:rPr>
      </w:pPr>
      <w:bookmarkStart w:id="2" w:name="_Hlk102550785"/>
      <w:r w:rsidRPr="4CDA77E7">
        <w:rPr>
          <w:rFonts w:eastAsiaTheme="minorEastAsia" w:cstheme="minorBidi"/>
          <w:b/>
          <w:bCs/>
        </w:rPr>
        <w:t xml:space="preserve">Systems Thinking: </w:t>
      </w:r>
      <w:r w:rsidRPr="00BE1C41">
        <w:rPr>
          <w:rFonts w:eastAsiaTheme="minorEastAsia" w:cstheme="minorBidi"/>
        </w:rPr>
        <w:t>Identifies relationships between datasets, systems and processes, and understands how changes or issues in one area may impact others. Uses this understanding to inform data management, analysis and solution design.</w:t>
      </w:r>
    </w:p>
    <w:p w14:paraId="717AB5CA" w14:textId="339DAD4F" w:rsidR="00FC0EBE" w:rsidRPr="00B33094" w:rsidRDefault="00FC0EBE" w:rsidP="00B33094">
      <w:pPr>
        <w:pStyle w:val="ListBullet"/>
        <w:numPr>
          <w:ilvl w:val="0"/>
          <w:numId w:val="43"/>
        </w:numPr>
        <w:spacing w:line="220" w:lineRule="atLeast"/>
        <w:rPr>
          <w:rFonts w:eastAsiaTheme="minorEastAsia" w:cstheme="minorBidi"/>
        </w:rPr>
      </w:pPr>
      <w:r w:rsidRPr="00FC0EBE">
        <w:rPr>
          <w:rFonts w:eastAsiaTheme="minorEastAsia" w:cstheme="minorBidi"/>
          <w:b/>
          <w:bCs/>
        </w:rPr>
        <w:t xml:space="preserve">Data Literacy: </w:t>
      </w:r>
      <w:r w:rsidR="009A3BA2" w:rsidRPr="009A3BA2">
        <w:rPr>
          <w:rFonts w:eastAsiaTheme="minorEastAsia" w:cstheme="minorBidi"/>
        </w:rPr>
        <w:t>Works with diverse and complex datasets, understanding data structures, limitations and quality considerations. Applies appropriate analytical techniques and interprets results in context to support decision-making.</w:t>
      </w:r>
      <w:r w:rsidR="009A3BA2">
        <w:rPr>
          <w:rFonts w:eastAsiaTheme="minorEastAsia" w:cstheme="minorBidi"/>
        </w:rPr>
        <w:t xml:space="preserve"> </w:t>
      </w:r>
      <w:r w:rsidR="009A3BA2" w:rsidRPr="009A3BA2">
        <w:rPr>
          <w:rFonts w:eastAsiaTheme="minorEastAsia" w:cstheme="minorBidi"/>
        </w:rPr>
        <w:t>Communicates data insights clearly and succinctly to a range of audiences, including the ability to translate technical detail into practical, decision-ready advice without unnecessary complexity.</w:t>
      </w:r>
    </w:p>
    <w:p w14:paraId="61CC39B4" w14:textId="1A7657B4" w:rsidR="00495B3B" w:rsidRPr="00183A6E" w:rsidRDefault="00BC16DF" w:rsidP="00183A6E">
      <w:pPr>
        <w:pStyle w:val="ListBullet"/>
        <w:rPr>
          <w:lang w:eastAsia="zh-CN"/>
        </w:rPr>
      </w:pPr>
      <w:r w:rsidRPr="00BC16DF">
        <w:rPr>
          <w:b/>
          <w:bCs/>
          <w:lang w:eastAsia="zh-CN"/>
        </w:rPr>
        <w:t>Innovation and Continuous Improvement</w:t>
      </w:r>
      <w:r w:rsidR="00B33094" w:rsidRPr="4CDA77E7">
        <w:rPr>
          <w:b/>
          <w:bCs/>
          <w:lang w:eastAsia="zh-CN"/>
        </w:rPr>
        <w:t>:</w:t>
      </w:r>
      <w:r w:rsidR="00B33094" w:rsidRPr="4CDA77E7">
        <w:rPr>
          <w:lang w:eastAsia="zh-CN"/>
        </w:rPr>
        <w:t xml:space="preserve">  </w:t>
      </w:r>
      <w:r w:rsidRPr="00BC16DF">
        <w:rPr>
          <w:lang w:eastAsia="zh-CN"/>
        </w:rPr>
        <w:t>Proactively identifies opportunities to improve data workflows, systems and processes. Contributes to and implements practical solutions — including automation — to improve efficiency, data quality and reproducibility.</w:t>
      </w:r>
    </w:p>
    <w:p w14:paraId="445E5724" w14:textId="77777777" w:rsidR="00AD75A3" w:rsidRPr="00AD75A3" w:rsidRDefault="00AD75A3" w:rsidP="00AD75A3">
      <w:pPr>
        <w:pStyle w:val="ListBullet"/>
        <w:keepNext/>
        <w:numPr>
          <w:ilvl w:val="0"/>
          <w:numId w:val="0"/>
        </w:numPr>
        <w:spacing w:before="0" w:after="0" w:line="240" w:lineRule="auto"/>
        <w:ind w:left="360"/>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60397C9D">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09284C38" w:rsidR="00495B3B" w:rsidRPr="00495B3B" w:rsidRDefault="00C51967"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Pr>
                <w:rFonts w:cs="Arial"/>
                <w:color w:val="1A1A1A"/>
                <w:sz w:val="20"/>
              </w:rPr>
              <w:t xml:space="preserve">0 </w:t>
            </w:r>
            <w:r w:rsidRPr="00495B3B">
              <w:rPr>
                <w:rFonts w:cs="Arial"/>
                <w:color w:val="1A1A1A"/>
                <w:sz w:val="20"/>
              </w:rPr>
              <w:t>A declaration of Private Interests will be required for positions with financial delegations of &gt;$20,000</w:t>
            </w:r>
          </w:p>
        </w:tc>
      </w:tr>
      <w:tr w:rsidR="00495B3B" w:rsidRPr="00495B3B" w14:paraId="13112EBA" w14:textId="77777777" w:rsidTr="60397C9D">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495B3B" w:rsidRDefault="00495B3B" w:rsidP="00495B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7E591157" w14:textId="77777777" w:rsidR="00495B3B" w:rsidRPr="00495B3B" w:rsidRDefault="00495B3B" w:rsidP="00495B3B">
            <w:pPr>
              <w:rPr>
                <w:rFonts w:ascii="Arial" w:hAnsi="Arial" w:cs="Arial"/>
                <w:color w:val="1A1A1A"/>
                <w:sz w:val="20"/>
              </w:rPr>
            </w:pPr>
          </w:p>
        </w:tc>
        <w:tc>
          <w:tcPr>
            <w:tcW w:w="6803" w:type="dxa"/>
            <w:shd w:val="clear" w:color="auto" w:fill="auto"/>
          </w:tcPr>
          <w:p w14:paraId="7216FB89" w14:textId="77777777" w:rsidR="00495B3B" w:rsidRPr="00495B3B"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23FF4545" w14:textId="296C41BA" w:rsidR="00495B3B" w:rsidRPr="00495B3B" w:rsidRDefault="00495B3B" w:rsidP="00FA7A51">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495B3B" w:rsidRPr="00495B3B" w14:paraId="7CD2DEBC" w14:textId="77777777" w:rsidTr="60397C9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02FA1787" w:rsidR="00495B3B" w:rsidRPr="00495B3B" w:rsidRDefault="00495B3B" w:rsidP="00C51967">
            <w:pPr>
              <w:rPr>
                <w:rFonts w:ascii="Arial" w:hAnsi="Arial" w:cs="Arial"/>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4ABFF88F" w:rsidR="00495B3B" w:rsidRPr="00495B3B" w:rsidRDefault="00495B3B" w:rsidP="00C51967">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rsidTr="60397C9D">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1DD18220"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1A045EA7" w:rsidR="00495B3B" w:rsidRPr="00495B3B" w:rsidRDefault="00495B3B" w:rsidP="60397C9D">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60397C9D">
              <w:rPr>
                <w:rFonts w:ascii="Arial" w:hAnsi="Arial" w:cs="Arial"/>
                <w:color w:val="1A1A1A"/>
                <w:sz w:val="20"/>
              </w:rPr>
              <w:t xml:space="preserve">Are governed by the </w:t>
            </w:r>
            <w:r w:rsidRPr="60397C9D">
              <w:rPr>
                <w:rFonts w:ascii="Arial" w:hAnsi="Arial" w:cs="Arial"/>
                <w:i/>
                <w:iCs/>
                <w:color w:val="1A1A1A"/>
                <w:sz w:val="20"/>
              </w:rPr>
              <w:t>Victorian Public Service Enterprise Agreement 202</w:t>
            </w:r>
            <w:r w:rsidR="03BF69C7" w:rsidRPr="60397C9D">
              <w:rPr>
                <w:rFonts w:ascii="Arial" w:hAnsi="Arial" w:cs="Arial"/>
                <w:i/>
                <w:iCs/>
                <w:color w:val="1A1A1A"/>
                <w:sz w:val="20"/>
              </w:rPr>
              <w:t xml:space="preserve">4 </w:t>
            </w:r>
            <w:r w:rsidRPr="60397C9D">
              <w:rPr>
                <w:rFonts w:ascii="Arial" w:hAnsi="Arial" w:cs="Arial"/>
                <w:color w:val="1A1A1A"/>
                <w:sz w:val="20"/>
              </w:rPr>
              <w:t xml:space="preserve">and the </w:t>
            </w:r>
            <w:r w:rsidRPr="60397C9D">
              <w:rPr>
                <w:rFonts w:ascii="Arial" w:hAnsi="Arial" w:cs="Arial"/>
                <w:i/>
                <w:iCs/>
                <w:color w:val="1A1A1A"/>
                <w:sz w:val="20"/>
              </w:rPr>
              <w:t>Public Administration Act</w:t>
            </w:r>
            <w:r w:rsidRPr="60397C9D">
              <w:rPr>
                <w:rFonts w:ascii="Arial" w:hAnsi="Arial" w:cs="Arial"/>
                <w:color w:val="1A1A1A"/>
                <w:sz w:val="20"/>
              </w:rPr>
              <w:t xml:space="preserve"> </w:t>
            </w:r>
            <w:r w:rsidRPr="60397C9D">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60397C9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0BBFB2EF" w14:textId="77777777" w:rsidR="00C51967" w:rsidRPr="00495B3B" w:rsidRDefault="00C51967" w:rsidP="00C51967">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5440283B" w14:textId="77777777" w:rsidR="00C51967" w:rsidRPr="00454423" w:rsidRDefault="00C51967" w:rsidP="00C51967">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3C543C1F" w14:textId="77777777" w:rsidR="00C51967" w:rsidRPr="005763CD" w:rsidRDefault="00C51967" w:rsidP="00C51967">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06933F31" w14:textId="77777777" w:rsidR="00C51967" w:rsidRPr="005763CD" w:rsidRDefault="00C51967" w:rsidP="00C51967">
      <w:pPr>
        <w:spacing w:before="0" w:after="0"/>
        <w:rPr>
          <w:rFonts w:ascii="Arial" w:hAnsi="Arial" w:cs="Arial"/>
        </w:rPr>
      </w:pPr>
    </w:p>
    <w:p w14:paraId="59EBEAAE" w14:textId="77777777" w:rsidR="00C51967" w:rsidRPr="005763CD" w:rsidRDefault="00C51967" w:rsidP="00C51967">
      <w:pPr>
        <w:spacing w:before="0" w:after="0" w:line="480" w:lineRule="auto"/>
        <w:rPr>
          <w:rFonts w:ascii="Arial" w:hAnsi="Arial" w:cs="Arial"/>
          <w:lang w:eastAsia="en-US"/>
        </w:rPr>
      </w:pPr>
      <w:r w:rsidRPr="005763CD">
        <w:rPr>
          <w:rFonts w:ascii="Arial" w:hAnsi="Arial" w:cs="Arial"/>
          <w:lang w:eastAsia="en-US"/>
        </w:rPr>
        <w:lastRenderedPageBreak/>
        <w:t xml:space="preserve">For further information about the department, please visit our website </w:t>
      </w:r>
      <w:hyperlink r:id="rId34" w:history="1">
        <w:r w:rsidRPr="00220147">
          <w:rPr>
            <w:rStyle w:val="Hyperlink"/>
            <w:rFonts w:ascii="Arial" w:hAnsi="Arial" w:cs="Arial"/>
            <w:lang w:eastAsia="en-US"/>
          </w:rPr>
          <w:t>www.deeca.vic.gov.au</w:t>
        </w:r>
      </w:hyperlink>
    </w:p>
    <w:p w14:paraId="4A96F1AC" w14:textId="77777777" w:rsidR="00C51967" w:rsidRPr="00495B3B" w:rsidRDefault="00C51967" w:rsidP="00C51967">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1BC232DF" w14:textId="77777777" w:rsidR="00C51967" w:rsidRPr="002775A7" w:rsidRDefault="00C51967" w:rsidP="00C51967">
      <w:pPr>
        <w:spacing w:before="0" w:after="0" w:line="240" w:lineRule="auto"/>
        <w:jc w:val="both"/>
        <w:rPr>
          <w:rFonts w:ascii="Arial" w:hAnsi="Arial" w:cs="Arial"/>
        </w:rPr>
      </w:pPr>
      <w:r w:rsidRPr="00AC1638">
        <w:rPr>
          <w:rFonts w:ascii="Arial" w:hAnsi="Arial" w:cs="Arial"/>
        </w:rPr>
        <w:t xml:space="preserve">Our values align with the core </w:t>
      </w:r>
      <w:hyperlink r:id="rId35"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4D0805F3" w14:textId="52A1A78F" w:rsidR="00C51967" w:rsidRPr="00AC1638" w:rsidRDefault="00C51967" w:rsidP="00C51967">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47D9253A" w14:textId="77777777" w:rsidR="00C51967" w:rsidRPr="00AC1638" w:rsidRDefault="00C51967" w:rsidP="00C51967">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7075F5C3" w14:textId="77777777" w:rsidR="00C51967" w:rsidRPr="00495B3B" w:rsidRDefault="00C51967" w:rsidP="00C51967">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786235EB" w14:textId="77777777" w:rsidR="00C51967" w:rsidRDefault="00C51967" w:rsidP="00C51967">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6ABB70C7" w14:textId="77777777" w:rsidR="00C51967" w:rsidRPr="00495B3B" w:rsidRDefault="00C51967" w:rsidP="00C51967">
      <w:pPr>
        <w:spacing w:line="240" w:lineRule="auto"/>
        <w:contextualSpacing/>
        <w:outlineLvl w:val="1"/>
        <w:rPr>
          <w:rFonts w:ascii="Arial" w:hAnsi="Arial" w:cs="Arial"/>
          <w:color w:val="363534"/>
        </w:rPr>
      </w:pPr>
    </w:p>
    <w:p w14:paraId="33E27E9A" w14:textId="77777777" w:rsidR="00C51967" w:rsidRPr="00495B3B" w:rsidRDefault="00C51967" w:rsidP="00C51967">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131F9A89" w14:textId="77777777" w:rsidR="00C51967" w:rsidRPr="00495B3B" w:rsidRDefault="00C51967" w:rsidP="00C51967">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3E784346" w14:textId="77777777" w:rsidR="00C51967" w:rsidRPr="00495B3B" w:rsidRDefault="00C51967" w:rsidP="00C51967">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26B9B58A" w14:textId="77777777" w:rsidR="00C51967" w:rsidRPr="00495B3B" w:rsidRDefault="00C51967" w:rsidP="00C51967">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3D763232" w14:textId="77777777" w:rsidR="00C51967" w:rsidRPr="00495B3B" w:rsidRDefault="00C51967" w:rsidP="00C51967">
      <w:pPr>
        <w:rPr>
          <w:rFonts w:ascii="Arial" w:hAnsi="Arial" w:cs="Arial"/>
          <w:b/>
          <w:bCs/>
          <w:color w:val="363534"/>
        </w:rPr>
      </w:pPr>
      <w:r w:rsidRPr="00495B3B">
        <w:rPr>
          <w:rFonts w:ascii="Arial" w:hAnsi="Arial" w:cs="Arial"/>
          <w:b/>
          <w:bCs/>
          <w:color w:val="363534"/>
        </w:rPr>
        <w:t>Aboriginal Cultural Safety</w:t>
      </w:r>
    </w:p>
    <w:p w14:paraId="7A707171" w14:textId="77777777" w:rsidR="00C51967" w:rsidRPr="00495B3B" w:rsidRDefault="00C51967" w:rsidP="00C51967">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6" w:history="1">
        <w:r w:rsidRPr="726134F3">
          <w:rPr>
            <w:rStyle w:val="Hyperlink"/>
            <w:rFonts w:ascii="Arial" w:hAnsi="Arial" w:cs="Arial"/>
          </w:rPr>
          <w:t>aboriginal.employment@deeca.vic.gov.au</w:t>
        </w:r>
      </w:hyperlink>
      <w:r>
        <w:t>.</w:t>
      </w:r>
    </w:p>
    <w:p w14:paraId="46BCEE9E" w14:textId="77777777" w:rsidR="00C51967" w:rsidRPr="00495B3B" w:rsidRDefault="00C51967" w:rsidP="00C51967">
      <w:pPr>
        <w:rPr>
          <w:rFonts w:ascii="Arial" w:hAnsi="Arial" w:cs="Arial"/>
          <w:b/>
          <w:color w:val="363534"/>
          <w:szCs w:val="22"/>
        </w:rPr>
      </w:pPr>
      <w:r w:rsidRPr="00495B3B">
        <w:rPr>
          <w:rFonts w:ascii="Arial" w:hAnsi="Arial" w:cs="Arial"/>
          <w:b/>
          <w:color w:val="363534"/>
          <w:szCs w:val="22"/>
        </w:rPr>
        <w:t>Balancing your Life / Hybrid Working</w:t>
      </w:r>
    </w:p>
    <w:p w14:paraId="591AF2E5" w14:textId="77777777" w:rsidR="00C51967" w:rsidRPr="00495B3B" w:rsidRDefault="00C51967" w:rsidP="00C51967">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79E530AD" w14:textId="77777777" w:rsidR="00C51967" w:rsidRPr="00495B3B" w:rsidRDefault="00C51967" w:rsidP="00C51967">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7" w:history="1">
        <w:r w:rsidRPr="00220147">
          <w:rPr>
            <w:rStyle w:val="Hyperlink"/>
            <w:rFonts w:ascii="Arial" w:eastAsia="Microsoft JhengHei" w:hAnsi="Arial" w:cs="Arial"/>
            <w:sz w:val="22"/>
            <w:szCs w:val="24"/>
            <w:lang w:eastAsia="en-US"/>
          </w:rPr>
          <w:t>customer.service@deeca.vic.gov.au</w:t>
        </w:r>
      </w:hyperlink>
    </w:p>
    <w:p w14:paraId="491AE125" w14:textId="77777777" w:rsidR="00495B3B" w:rsidRPr="00495B3B" w:rsidRDefault="00495B3B" w:rsidP="00495B3B">
      <w:pPr>
        <w:spacing w:line="240" w:lineRule="auto"/>
        <w:rPr>
          <w:rFonts w:ascii="Arial" w:hAnsi="Arial" w:cs="Arial"/>
          <w:sz w:val="28"/>
          <w:szCs w:val="28"/>
          <w:lang w:eastAsia="en-US"/>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8"/>
      <w:headerReference w:type="first" r:id="rId39"/>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794DE33" w14:textId="77777777" w:rsidR="00B03E47" w:rsidRDefault="00B03E47" w:rsidP="00CD157B">
      <w:pPr>
        <w:pStyle w:val="NoSpacing"/>
      </w:pPr>
    </w:p>
    <w:p w14:paraId="351D347A" w14:textId="77777777" w:rsidR="00B03E47" w:rsidRDefault="00B03E47"/>
  </w:endnote>
  <w:endnote w:type="continuationSeparator" w:id="0">
    <w:p w14:paraId="22D46F2C" w14:textId="77777777" w:rsidR="00B03E47" w:rsidRDefault="00B03E47" w:rsidP="00CD157B">
      <w:pPr>
        <w:pStyle w:val="NoSpacing"/>
      </w:pPr>
    </w:p>
    <w:p w14:paraId="4AB9BD08" w14:textId="77777777" w:rsidR="00B03E47" w:rsidRDefault="00B03E47"/>
  </w:endnote>
  <w:endnote w:type="continuationNotice" w:id="1">
    <w:p w14:paraId="53D1D8E9" w14:textId="77777777" w:rsidR="00B03E47" w:rsidRDefault="00B03E47" w:rsidP="00CD157B">
      <w:pPr>
        <w:pStyle w:val="NoSpacing"/>
      </w:pPr>
    </w:p>
    <w:p w14:paraId="347B56A2" w14:textId="77777777" w:rsidR="00B03E47" w:rsidRDefault="00B03E4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94764D">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3E9CEEE3">
                  <v:shapetype id="_x0000_t202" coordsize="21600,21600" o:spt="202" path="m,l,21600r21600,l21600,xe" w14:anchorId="72A0F53B">
                    <v:stroke joinstyle="miter"/>
                    <v:path gradientshapeok="t" o:connecttype="rect"/>
                  </v:shapetype>
                  <v:shape id="MSIPCMc2a54d0d852a471d8845b004"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OddAndEven&quot;,&quot;Section&quot;:1,&quot;Top&quot;:0.0,&quot;Left&quot;:0.0}" o:spid="_x0000_s1029"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v:textbox inset=",0,,0">
                      <w:txbxContent>
                        <w:p w:rsidRPr="00020405" w:rsidR="00364C9A" w:rsidP="00020405" w:rsidRDefault="00020405" w14:paraId="08CE8BEA" w14:textId="1E1B114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540"/>
      <w:gridCol w:w="876"/>
    </w:tblGrid>
    <w:tr w:rsidR="00495B3B" w14:paraId="6C96125A" w14:textId="77777777" w:rsidTr="60397C9D">
      <w:trPr>
        <w:trHeight w:val="397"/>
      </w:trPr>
      <w:tc>
        <w:tcPr>
          <w:tcW w:w="8931" w:type="dxa"/>
        </w:tcPr>
        <w:p w14:paraId="162046A4" w14:textId="315F8460" w:rsidR="00495B3B" w:rsidRPr="00CB1FB7" w:rsidRDefault="00495B3B" w:rsidP="60397C9D">
          <w:pPr>
            <w:pStyle w:val="FooterOdd"/>
            <w:jc w:val="left"/>
            <w:rPr>
              <w:b/>
              <w:bCs/>
            </w:rPr>
          </w:pPr>
        </w:p>
      </w:tc>
      <w:tc>
        <w:tcPr>
          <w:tcW w:w="540" w:type="dxa"/>
        </w:tcPr>
        <w:p w14:paraId="75480751" w14:textId="77777777" w:rsidR="00495B3B" w:rsidRDefault="00495B3B" w:rsidP="00495B3B">
          <w:pPr>
            <w:pStyle w:val="FooterOddPageNumber"/>
            <w:ind w:left="-9070" w:firstLine="9070"/>
            <w:jc w:val="left"/>
          </w:pPr>
        </w:p>
      </w:tc>
      <w:tc>
        <w:tcPr>
          <w:tcW w:w="876" w:type="dxa"/>
        </w:tcPr>
        <w:p w14:paraId="6F42B13B" w14:textId="7E810858"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7EE2375E">
            <v:shapetype id="_x0000_t202" coordsize="21600,21600" o:spt="202" path="m,l,21600r21600,l21600,xe" w14:anchorId="4244B73F">
              <v:stroke joinstyle="miter"/>
              <v:path gradientshapeok="t" o:connecttype="rect"/>
            </v:shapetype>
            <v:shape id="MSIPCM181144f894ceca36ecbf703c"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FirstPage&quot;,&quot;Section&quot;:1,&quot;Top&quot;:0.0,&quot;Left&quot;:0.0}" o:spid="_x0000_s1030"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v:textbox inset=",0,,0">
                <w:txbxContent>
                  <w:p w:rsidRPr="00020405" w:rsidR="00364C9A" w:rsidP="00020405" w:rsidRDefault="00020405" w14:paraId="09E77742" w14:textId="76A3626E">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6393CF8" w14:textId="77777777" w:rsidR="00B03E47" w:rsidRPr="0056073C" w:rsidRDefault="00B03E47" w:rsidP="005D764F">
      <w:pPr>
        <w:pStyle w:val="FootnoteSeparator"/>
      </w:pPr>
    </w:p>
    <w:p w14:paraId="0CE4E524" w14:textId="77777777" w:rsidR="00B03E47" w:rsidRDefault="00B03E47"/>
  </w:footnote>
  <w:footnote w:type="continuationSeparator" w:id="0">
    <w:p w14:paraId="192D1154" w14:textId="77777777" w:rsidR="00B03E47" w:rsidRPr="00CA30B7" w:rsidRDefault="00B03E47" w:rsidP="006D5A90">
      <w:pPr>
        <w:rPr>
          <w:lang w:val="en-US"/>
        </w:rPr>
      </w:pPr>
      <w:r w:rsidRPr="00CA30B7">
        <w:rPr>
          <w:lang w:val="en-US"/>
        </w:rPr>
        <w:t>_______</w:t>
      </w:r>
    </w:p>
    <w:p w14:paraId="70FE806E" w14:textId="77777777" w:rsidR="00B03E47" w:rsidRDefault="00B03E47"/>
  </w:footnote>
  <w:footnote w:type="continuationNotice" w:id="1">
    <w:p w14:paraId="6FA39E86" w14:textId="77777777" w:rsidR="00B03E47" w:rsidRDefault="00B03E47" w:rsidP="006D5A90"/>
    <w:p w14:paraId="7305782F" w14:textId="77777777" w:rsidR="00B03E47" w:rsidRDefault="00B03E4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68A1FAF0">
            <v:shape id="Hdr_Element6"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4A349C2E">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09471A66">
            <v:shape id="Hdr_Element1"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660DEF51">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0E0A8608">
            <v:shape id="Hdr_Element4"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2711D91E">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18FF3D62">
            <v:shape id="Hdr_Element5"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5B27309B">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0A4EA793">
            <v:shape id="Hdr_Element2"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3E14F5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3892F840">
            <v:shape id="Hdr_Element3"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214D7B7E">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400"/>
      <w:gridCol w:w="3400"/>
      <w:gridCol w:w="3400"/>
    </w:tblGrid>
    <w:tr w:rsidR="60397C9D" w14:paraId="77046EF1" w14:textId="77777777" w:rsidTr="60397C9D">
      <w:trPr>
        <w:trHeight w:val="300"/>
      </w:trPr>
      <w:tc>
        <w:tcPr>
          <w:tcW w:w="3400" w:type="dxa"/>
        </w:tcPr>
        <w:p w14:paraId="53AF5BCB" w14:textId="374B7628" w:rsidR="60397C9D" w:rsidRDefault="60397C9D" w:rsidP="60397C9D">
          <w:pPr>
            <w:pStyle w:val="Header"/>
            <w:ind w:left="-115"/>
          </w:pPr>
        </w:p>
      </w:tc>
      <w:tc>
        <w:tcPr>
          <w:tcW w:w="3400" w:type="dxa"/>
        </w:tcPr>
        <w:p w14:paraId="3F7E8C24" w14:textId="1300DB6D" w:rsidR="60397C9D" w:rsidRDefault="60397C9D" w:rsidP="60397C9D">
          <w:pPr>
            <w:pStyle w:val="Header"/>
            <w:jc w:val="center"/>
          </w:pPr>
        </w:p>
      </w:tc>
      <w:tc>
        <w:tcPr>
          <w:tcW w:w="3400" w:type="dxa"/>
        </w:tcPr>
        <w:p w14:paraId="4FEC1A7A" w14:textId="68F00D8D" w:rsidR="60397C9D" w:rsidRDefault="60397C9D" w:rsidP="60397C9D">
          <w:pPr>
            <w:pStyle w:val="Header"/>
            <w:ind w:right="-115"/>
            <w:jc w:val="right"/>
          </w:pPr>
        </w:p>
      </w:tc>
    </w:tr>
  </w:tbl>
  <w:p w14:paraId="2FE5357A" w14:textId="733AB94E" w:rsidR="60397C9D" w:rsidRDefault="60397C9D" w:rsidP="60397C9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400"/>
      <w:gridCol w:w="3400"/>
      <w:gridCol w:w="3400"/>
    </w:tblGrid>
    <w:tr w:rsidR="60397C9D" w14:paraId="1BEF9F7C" w14:textId="77777777" w:rsidTr="60397C9D">
      <w:trPr>
        <w:trHeight w:val="300"/>
      </w:trPr>
      <w:tc>
        <w:tcPr>
          <w:tcW w:w="3400" w:type="dxa"/>
        </w:tcPr>
        <w:p w14:paraId="5811E62D" w14:textId="1C7480BF" w:rsidR="60397C9D" w:rsidRDefault="60397C9D" w:rsidP="60397C9D">
          <w:pPr>
            <w:pStyle w:val="Header"/>
            <w:ind w:left="-115"/>
          </w:pPr>
        </w:p>
      </w:tc>
      <w:tc>
        <w:tcPr>
          <w:tcW w:w="3400" w:type="dxa"/>
        </w:tcPr>
        <w:p w14:paraId="18E3CAD1" w14:textId="369D3E86" w:rsidR="60397C9D" w:rsidRDefault="60397C9D" w:rsidP="60397C9D">
          <w:pPr>
            <w:pStyle w:val="Header"/>
            <w:jc w:val="center"/>
          </w:pPr>
        </w:p>
      </w:tc>
      <w:tc>
        <w:tcPr>
          <w:tcW w:w="3400" w:type="dxa"/>
        </w:tcPr>
        <w:p w14:paraId="2EA5E781" w14:textId="1F8F38B9" w:rsidR="60397C9D" w:rsidRDefault="60397C9D" w:rsidP="60397C9D">
          <w:pPr>
            <w:pStyle w:val="Header"/>
            <w:ind w:right="-115"/>
            <w:jc w:val="right"/>
          </w:pPr>
        </w:p>
      </w:tc>
    </w:tr>
  </w:tbl>
  <w:p w14:paraId="367A69D2" w14:textId="703A750E" w:rsidR="60397C9D" w:rsidRDefault="60397C9D" w:rsidP="60397C9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5804D2CB">
            <v:shape id="Hdr_Element6"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39653D42">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714D1007">
            <v:shape id="Hdr_Element1"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007A461B">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0389FC5D">
            <v:shape id="Hdr_Element4"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2B71DF58">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1BCEA607">
            <v:shape id="Hdr_Element5"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7BFFD7B2">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3B809058">
            <v:shape id="Hdr_Element2"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7219BF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66A2B943">
            <v:shape id="Hdr_Element3"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006E84AB">
              <v:path arrowok="t"/>
              <w10:wrap anchorx="page" anchory="page"/>
              <w10:anchorlock/>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400"/>
      <w:gridCol w:w="3400"/>
      <w:gridCol w:w="3400"/>
    </w:tblGrid>
    <w:tr w:rsidR="60397C9D" w14:paraId="227132E6" w14:textId="77777777" w:rsidTr="60397C9D">
      <w:trPr>
        <w:trHeight w:val="300"/>
      </w:trPr>
      <w:tc>
        <w:tcPr>
          <w:tcW w:w="3400" w:type="dxa"/>
        </w:tcPr>
        <w:p w14:paraId="0B602F14" w14:textId="6770A09C" w:rsidR="60397C9D" w:rsidRDefault="60397C9D" w:rsidP="60397C9D">
          <w:pPr>
            <w:pStyle w:val="Header"/>
            <w:ind w:left="-115"/>
          </w:pPr>
        </w:p>
      </w:tc>
      <w:tc>
        <w:tcPr>
          <w:tcW w:w="3400" w:type="dxa"/>
        </w:tcPr>
        <w:p w14:paraId="0436C8A1" w14:textId="23AF752A" w:rsidR="60397C9D" w:rsidRDefault="60397C9D" w:rsidP="60397C9D">
          <w:pPr>
            <w:pStyle w:val="Header"/>
            <w:jc w:val="center"/>
          </w:pPr>
        </w:p>
      </w:tc>
      <w:tc>
        <w:tcPr>
          <w:tcW w:w="3400" w:type="dxa"/>
        </w:tcPr>
        <w:p w14:paraId="23B7A1DD" w14:textId="7286517E" w:rsidR="60397C9D" w:rsidRDefault="60397C9D" w:rsidP="60397C9D">
          <w:pPr>
            <w:pStyle w:val="Header"/>
            <w:ind w:right="-115"/>
            <w:jc w:val="right"/>
          </w:pPr>
        </w:p>
      </w:tc>
    </w:tr>
  </w:tbl>
  <w:p w14:paraId="499B6312" w14:textId="4602E07B" w:rsidR="60397C9D" w:rsidRDefault="60397C9D" w:rsidP="60397C9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905C9A"/>
    <w:multiLevelType w:val="multilevel"/>
    <w:tmpl w:val="8B5236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8"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3"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5"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6"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7"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8"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1"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2"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5"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8" w15:restartNumberingAfterBreak="0">
    <w:nsid w:val="3B5B5C8E"/>
    <w:multiLevelType w:val="hybridMultilevel"/>
    <w:tmpl w:val="F0B6061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0"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1"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2" w15:restartNumberingAfterBreak="0">
    <w:nsid w:val="494B0C45"/>
    <w:multiLevelType w:val="hybridMultilevel"/>
    <w:tmpl w:val="B7B4EFA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5"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6"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7"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8"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9"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0"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1"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6"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7"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2" w15:restartNumberingAfterBreak="0">
    <w:nsid w:val="7310706C"/>
    <w:multiLevelType w:val="multilevel"/>
    <w:tmpl w:val="7248C2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4"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5"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6" w15:restartNumberingAfterBreak="0">
    <w:nsid w:val="75C5458D"/>
    <w:multiLevelType w:val="multilevel"/>
    <w:tmpl w:val="EB56F4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8"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3"/>
  </w:num>
  <w:num w:numId="2" w16cid:durableId="1128745877">
    <w:abstractNumId w:val="14"/>
  </w:num>
  <w:num w:numId="3" w16cid:durableId="170411264">
    <w:abstractNumId w:val="47"/>
  </w:num>
  <w:num w:numId="4" w16cid:durableId="985085104">
    <w:abstractNumId w:val="12"/>
  </w:num>
  <w:num w:numId="5" w16cid:durableId="1872112631">
    <w:abstractNumId w:val="15"/>
  </w:num>
  <w:num w:numId="6" w16cid:durableId="336812815">
    <w:abstractNumId w:val="30"/>
  </w:num>
  <w:num w:numId="7" w16cid:durableId="155153463">
    <w:abstractNumId w:val="3"/>
  </w:num>
  <w:num w:numId="8" w16cid:durableId="1428236886">
    <w:abstractNumId w:val="35"/>
  </w:num>
  <w:num w:numId="9" w16cid:durableId="1644658156">
    <w:abstractNumId w:val="24"/>
  </w:num>
  <w:num w:numId="10" w16cid:durableId="103154041">
    <w:abstractNumId w:val="37"/>
  </w:num>
  <w:num w:numId="11" w16cid:durableId="2129203638">
    <w:abstractNumId w:val="41"/>
  </w:num>
  <w:num w:numId="12" w16cid:durableId="377365663">
    <w:abstractNumId w:val="31"/>
  </w:num>
  <w:num w:numId="13" w16cid:durableId="1308436166">
    <w:abstractNumId w:val="34"/>
  </w:num>
  <w:num w:numId="14" w16cid:durableId="1335643199">
    <w:abstractNumId w:val="45"/>
  </w:num>
  <w:num w:numId="15" w16cid:durableId="384449836">
    <w:abstractNumId w:val="10"/>
  </w:num>
  <w:num w:numId="16" w16cid:durableId="1160577431">
    <w:abstractNumId w:val="36"/>
  </w:num>
  <w:num w:numId="17" w16cid:durableId="27071314">
    <w:abstractNumId w:val="9"/>
  </w:num>
  <w:num w:numId="18" w16cid:durableId="338120444">
    <w:abstractNumId w:val="6"/>
  </w:num>
  <w:num w:numId="19" w16cid:durableId="1673139647">
    <w:abstractNumId w:val="20"/>
  </w:num>
  <w:num w:numId="20" w16cid:durableId="19754805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7"/>
  </w:num>
  <w:num w:numId="26" w16cid:durableId="893349253">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7"/>
  </w:num>
  <w:num w:numId="30" w16cid:durableId="1579175524">
    <w:abstractNumId w:val="0"/>
  </w:num>
  <w:num w:numId="31" w16cid:durableId="1199856773">
    <w:abstractNumId w:val="2"/>
  </w:num>
  <w:num w:numId="32" w16cid:durableId="2138447666">
    <w:abstractNumId w:val="1"/>
  </w:num>
  <w:num w:numId="33" w16cid:durableId="334118162">
    <w:abstractNumId w:val="43"/>
  </w:num>
  <w:num w:numId="34" w16cid:durableId="196283207">
    <w:abstractNumId w:val="46"/>
  </w:num>
  <w:num w:numId="35" w16cid:durableId="1742215375">
    <w:abstractNumId w:val="57"/>
  </w:num>
  <w:num w:numId="36" w16cid:durableId="664823544">
    <w:abstractNumId w:val="51"/>
  </w:num>
  <w:num w:numId="37" w16cid:durableId="59225035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4"/>
  </w:num>
  <w:num w:numId="40" w16cid:durableId="16010494">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6"/>
  </w:num>
  <w:num w:numId="42" w16cid:durableId="1149785811">
    <w:abstractNumId w:val="40"/>
  </w:num>
  <w:num w:numId="43" w16cid:durableId="729228463">
    <w:abstractNumId w:val="8"/>
  </w:num>
  <w:num w:numId="44" w16cid:durableId="322781625">
    <w:abstractNumId w:val="33"/>
  </w:num>
  <w:num w:numId="45" w16cid:durableId="838040821">
    <w:abstractNumId w:val="4"/>
  </w:num>
  <w:num w:numId="46" w16cid:durableId="1738818333">
    <w:abstractNumId w:val="52"/>
  </w:num>
  <w:num w:numId="47" w16cid:durableId="1205094644">
    <w:abstractNumId w:val="56"/>
  </w:num>
  <w:num w:numId="48" w16cid:durableId="1740208724">
    <w:abstractNumId w:val="32"/>
  </w:num>
  <w:num w:numId="49" w16cid:durableId="264115402">
    <w:abstractNumId w:val="28"/>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3BD9"/>
    <w:rsid w:val="00004327"/>
    <w:rsid w:val="00004810"/>
    <w:rsid w:val="00004A68"/>
    <w:rsid w:val="00004EEE"/>
    <w:rsid w:val="000058A9"/>
    <w:rsid w:val="00005A10"/>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08A"/>
    <w:rsid w:val="00044607"/>
    <w:rsid w:val="00044A5B"/>
    <w:rsid w:val="0004603D"/>
    <w:rsid w:val="00046040"/>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046"/>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16AB"/>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30D"/>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14FC"/>
    <w:rsid w:val="0011235E"/>
    <w:rsid w:val="001129F9"/>
    <w:rsid w:val="00112A56"/>
    <w:rsid w:val="00112EDB"/>
    <w:rsid w:val="00112FC9"/>
    <w:rsid w:val="00113496"/>
    <w:rsid w:val="0011371C"/>
    <w:rsid w:val="00113A48"/>
    <w:rsid w:val="00113BBD"/>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19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2F9C"/>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522"/>
    <w:rsid w:val="00157F04"/>
    <w:rsid w:val="00160C09"/>
    <w:rsid w:val="00160EA5"/>
    <w:rsid w:val="00161183"/>
    <w:rsid w:val="00161450"/>
    <w:rsid w:val="00161A18"/>
    <w:rsid w:val="00161DFE"/>
    <w:rsid w:val="00162508"/>
    <w:rsid w:val="001626FF"/>
    <w:rsid w:val="0016271B"/>
    <w:rsid w:val="00162EBC"/>
    <w:rsid w:val="0016336A"/>
    <w:rsid w:val="001635F0"/>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3A6E"/>
    <w:rsid w:val="0018426D"/>
    <w:rsid w:val="00184490"/>
    <w:rsid w:val="001844C6"/>
    <w:rsid w:val="001845EF"/>
    <w:rsid w:val="00184B03"/>
    <w:rsid w:val="00185BF1"/>
    <w:rsid w:val="00186186"/>
    <w:rsid w:val="0018625D"/>
    <w:rsid w:val="0018666C"/>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337"/>
    <w:rsid w:val="001E6421"/>
    <w:rsid w:val="001E64B6"/>
    <w:rsid w:val="001E6674"/>
    <w:rsid w:val="001E67C2"/>
    <w:rsid w:val="001E70EA"/>
    <w:rsid w:val="001E7FE0"/>
    <w:rsid w:val="001F0748"/>
    <w:rsid w:val="001F0A72"/>
    <w:rsid w:val="001F2252"/>
    <w:rsid w:val="001F2907"/>
    <w:rsid w:val="001F29B1"/>
    <w:rsid w:val="001F2C32"/>
    <w:rsid w:val="001F2DD9"/>
    <w:rsid w:val="001F302E"/>
    <w:rsid w:val="001F3545"/>
    <w:rsid w:val="001F35A0"/>
    <w:rsid w:val="001F44D3"/>
    <w:rsid w:val="001F4765"/>
    <w:rsid w:val="001F4EF4"/>
    <w:rsid w:val="001F5040"/>
    <w:rsid w:val="001F5BF9"/>
    <w:rsid w:val="001F5EDF"/>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D1E"/>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8FF"/>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65A"/>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830"/>
    <w:rsid w:val="0027394E"/>
    <w:rsid w:val="00273AC0"/>
    <w:rsid w:val="00273C00"/>
    <w:rsid w:val="002743CC"/>
    <w:rsid w:val="00274C38"/>
    <w:rsid w:val="00274DED"/>
    <w:rsid w:val="002753CD"/>
    <w:rsid w:val="00275582"/>
    <w:rsid w:val="002755F3"/>
    <w:rsid w:val="00276FD2"/>
    <w:rsid w:val="0027709F"/>
    <w:rsid w:val="0027759D"/>
    <w:rsid w:val="00277CC4"/>
    <w:rsid w:val="002800EC"/>
    <w:rsid w:val="002810E7"/>
    <w:rsid w:val="00281AED"/>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01C"/>
    <w:rsid w:val="002C02B3"/>
    <w:rsid w:val="002C0569"/>
    <w:rsid w:val="002C089B"/>
    <w:rsid w:val="002C1035"/>
    <w:rsid w:val="002C1338"/>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282"/>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6876"/>
    <w:rsid w:val="002E74C6"/>
    <w:rsid w:val="002E7557"/>
    <w:rsid w:val="002E7BB7"/>
    <w:rsid w:val="002F0183"/>
    <w:rsid w:val="002F07A6"/>
    <w:rsid w:val="002F09EB"/>
    <w:rsid w:val="002F0FDE"/>
    <w:rsid w:val="002F13C5"/>
    <w:rsid w:val="002F15F9"/>
    <w:rsid w:val="002F198D"/>
    <w:rsid w:val="002F1E3D"/>
    <w:rsid w:val="002F2A86"/>
    <w:rsid w:val="002F2DC3"/>
    <w:rsid w:val="002F31EC"/>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3DB8"/>
    <w:rsid w:val="0030427C"/>
    <w:rsid w:val="003042B7"/>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2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39B"/>
    <w:rsid w:val="00320BBE"/>
    <w:rsid w:val="003214C0"/>
    <w:rsid w:val="00321517"/>
    <w:rsid w:val="00321A79"/>
    <w:rsid w:val="0032292D"/>
    <w:rsid w:val="00324524"/>
    <w:rsid w:val="003246ED"/>
    <w:rsid w:val="0032487E"/>
    <w:rsid w:val="003249B2"/>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44E"/>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986"/>
    <w:rsid w:val="00354A7F"/>
    <w:rsid w:val="00355335"/>
    <w:rsid w:val="00355697"/>
    <w:rsid w:val="00355826"/>
    <w:rsid w:val="00355864"/>
    <w:rsid w:val="003558F6"/>
    <w:rsid w:val="00355FA7"/>
    <w:rsid w:val="00356026"/>
    <w:rsid w:val="003563B4"/>
    <w:rsid w:val="003567EC"/>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14B"/>
    <w:rsid w:val="00365FE5"/>
    <w:rsid w:val="0036600D"/>
    <w:rsid w:val="00366B4B"/>
    <w:rsid w:val="00366E1B"/>
    <w:rsid w:val="0036739A"/>
    <w:rsid w:val="0036747C"/>
    <w:rsid w:val="00367CA3"/>
    <w:rsid w:val="00370000"/>
    <w:rsid w:val="00370C5B"/>
    <w:rsid w:val="003718A2"/>
    <w:rsid w:val="003718C3"/>
    <w:rsid w:val="00371A0A"/>
    <w:rsid w:val="00371E29"/>
    <w:rsid w:val="003727CD"/>
    <w:rsid w:val="003731E8"/>
    <w:rsid w:val="00373597"/>
    <w:rsid w:val="00374AE0"/>
    <w:rsid w:val="0037509F"/>
    <w:rsid w:val="003753F7"/>
    <w:rsid w:val="003756A1"/>
    <w:rsid w:val="00375A62"/>
    <w:rsid w:val="00375A74"/>
    <w:rsid w:val="00375DE3"/>
    <w:rsid w:val="003763C4"/>
    <w:rsid w:val="003769D1"/>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E0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90C"/>
    <w:rsid w:val="00396C39"/>
    <w:rsid w:val="00396D03"/>
    <w:rsid w:val="003970D2"/>
    <w:rsid w:val="003972D7"/>
    <w:rsid w:val="003972DF"/>
    <w:rsid w:val="003975FB"/>
    <w:rsid w:val="003978F8"/>
    <w:rsid w:val="00397AE4"/>
    <w:rsid w:val="003A040B"/>
    <w:rsid w:val="003A042A"/>
    <w:rsid w:val="003A1206"/>
    <w:rsid w:val="003A2BFF"/>
    <w:rsid w:val="003A2FE3"/>
    <w:rsid w:val="003A3301"/>
    <w:rsid w:val="003A367E"/>
    <w:rsid w:val="003A373B"/>
    <w:rsid w:val="003A3ACA"/>
    <w:rsid w:val="003A3D15"/>
    <w:rsid w:val="003A3D8A"/>
    <w:rsid w:val="003A3E19"/>
    <w:rsid w:val="003A3E80"/>
    <w:rsid w:val="003A3F2F"/>
    <w:rsid w:val="003A414F"/>
    <w:rsid w:val="003A4360"/>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6D34"/>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765"/>
    <w:rsid w:val="003D3FBD"/>
    <w:rsid w:val="003D4029"/>
    <w:rsid w:val="003D432D"/>
    <w:rsid w:val="003D44EC"/>
    <w:rsid w:val="003D4E8A"/>
    <w:rsid w:val="003D4F8B"/>
    <w:rsid w:val="003D5307"/>
    <w:rsid w:val="003D56CB"/>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2609"/>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628"/>
    <w:rsid w:val="00400F59"/>
    <w:rsid w:val="004012A4"/>
    <w:rsid w:val="00401BF0"/>
    <w:rsid w:val="00402082"/>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1AAD"/>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695A"/>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59"/>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0C55"/>
    <w:rsid w:val="0045185B"/>
    <w:rsid w:val="00451D86"/>
    <w:rsid w:val="004521BF"/>
    <w:rsid w:val="00452294"/>
    <w:rsid w:val="00452568"/>
    <w:rsid w:val="00452C67"/>
    <w:rsid w:val="00453216"/>
    <w:rsid w:val="00453343"/>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0935"/>
    <w:rsid w:val="00471446"/>
    <w:rsid w:val="0047175B"/>
    <w:rsid w:val="0047196B"/>
    <w:rsid w:val="00472451"/>
    <w:rsid w:val="004727C4"/>
    <w:rsid w:val="00472B8F"/>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3DD"/>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A7CC4"/>
    <w:rsid w:val="004B1B8B"/>
    <w:rsid w:val="004B1E98"/>
    <w:rsid w:val="004B244E"/>
    <w:rsid w:val="004B26FF"/>
    <w:rsid w:val="004B2721"/>
    <w:rsid w:val="004B2751"/>
    <w:rsid w:val="004B314F"/>
    <w:rsid w:val="004B40AB"/>
    <w:rsid w:val="004B444C"/>
    <w:rsid w:val="004B4954"/>
    <w:rsid w:val="004B4CE1"/>
    <w:rsid w:val="004B5154"/>
    <w:rsid w:val="004B5875"/>
    <w:rsid w:val="004B62EA"/>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B93"/>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1F2E"/>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1C0"/>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BEC"/>
    <w:rsid w:val="00507F8E"/>
    <w:rsid w:val="00510836"/>
    <w:rsid w:val="00510E09"/>
    <w:rsid w:val="00510EB4"/>
    <w:rsid w:val="0051166C"/>
    <w:rsid w:val="00511DD3"/>
    <w:rsid w:val="0051335C"/>
    <w:rsid w:val="00513D22"/>
    <w:rsid w:val="00514C53"/>
    <w:rsid w:val="00515F3D"/>
    <w:rsid w:val="00516437"/>
    <w:rsid w:val="00517156"/>
    <w:rsid w:val="00517176"/>
    <w:rsid w:val="005172CF"/>
    <w:rsid w:val="0051780B"/>
    <w:rsid w:val="00520DD8"/>
    <w:rsid w:val="00521461"/>
    <w:rsid w:val="005217FD"/>
    <w:rsid w:val="00522456"/>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495"/>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0139"/>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3FF3"/>
    <w:rsid w:val="005741B2"/>
    <w:rsid w:val="005743C2"/>
    <w:rsid w:val="00574B82"/>
    <w:rsid w:val="00574C16"/>
    <w:rsid w:val="00574EF0"/>
    <w:rsid w:val="0057545A"/>
    <w:rsid w:val="0057571F"/>
    <w:rsid w:val="005758B4"/>
    <w:rsid w:val="00575DAA"/>
    <w:rsid w:val="0057639F"/>
    <w:rsid w:val="00576577"/>
    <w:rsid w:val="005775E8"/>
    <w:rsid w:val="0057774E"/>
    <w:rsid w:val="00577A46"/>
    <w:rsid w:val="00577FA8"/>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4A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B56"/>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7FF"/>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415"/>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1CC9"/>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6E3D"/>
    <w:rsid w:val="00627DAE"/>
    <w:rsid w:val="00630C13"/>
    <w:rsid w:val="006310C1"/>
    <w:rsid w:val="00631E3B"/>
    <w:rsid w:val="00631F4C"/>
    <w:rsid w:val="00631FAF"/>
    <w:rsid w:val="00632211"/>
    <w:rsid w:val="00632574"/>
    <w:rsid w:val="006329FA"/>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389E"/>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8C"/>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0E4"/>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8794F"/>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2B8"/>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3C0"/>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17BA8"/>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ECA"/>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07"/>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2B67"/>
    <w:rsid w:val="007632F6"/>
    <w:rsid w:val="0076340E"/>
    <w:rsid w:val="007635D1"/>
    <w:rsid w:val="00763794"/>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C76"/>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925"/>
    <w:rsid w:val="00795DB4"/>
    <w:rsid w:val="0079673D"/>
    <w:rsid w:val="007967C5"/>
    <w:rsid w:val="00797573"/>
    <w:rsid w:val="00797622"/>
    <w:rsid w:val="00797CC4"/>
    <w:rsid w:val="00797CDB"/>
    <w:rsid w:val="007A1C6A"/>
    <w:rsid w:val="007A2523"/>
    <w:rsid w:val="007A2922"/>
    <w:rsid w:val="007A2A21"/>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96"/>
    <w:rsid w:val="007B39E2"/>
    <w:rsid w:val="007B3AA4"/>
    <w:rsid w:val="007B3CEB"/>
    <w:rsid w:val="007B3DAC"/>
    <w:rsid w:val="007B431E"/>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5DE"/>
    <w:rsid w:val="007C184A"/>
    <w:rsid w:val="007C208D"/>
    <w:rsid w:val="007C22E7"/>
    <w:rsid w:val="007C287F"/>
    <w:rsid w:val="007C3198"/>
    <w:rsid w:val="007C3866"/>
    <w:rsid w:val="007C42C1"/>
    <w:rsid w:val="007C47B8"/>
    <w:rsid w:val="007C4DBF"/>
    <w:rsid w:val="007C5053"/>
    <w:rsid w:val="007C6D10"/>
    <w:rsid w:val="007C71CA"/>
    <w:rsid w:val="007C7D6F"/>
    <w:rsid w:val="007D051A"/>
    <w:rsid w:val="007D0DEF"/>
    <w:rsid w:val="007D109C"/>
    <w:rsid w:val="007D117F"/>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8A1"/>
    <w:rsid w:val="007E2946"/>
    <w:rsid w:val="007E2AD0"/>
    <w:rsid w:val="007E2B5C"/>
    <w:rsid w:val="007E2D99"/>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7"/>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460"/>
    <w:rsid w:val="00840C91"/>
    <w:rsid w:val="00840F2D"/>
    <w:rsid w:val="0084171D"/>
    <w:rsid w:val="00841981"/>
    <w:rsid w:val="00842222"/>
    <w:rsid w:val="00842607"/>
    <w:rsid w:val="00842E33"/>
    <w:rsid w:val="008436A5"/>
    <w:rsid w:val="008440AA"/>
    <w:rsid w:val="00844805"/>
    <w:rsid w:val="008454A5"/>
    <w:rsid w:val="0084597A"/>
    <w:rsid w:val="00845A1D"/>
    <w:rsid w:val="00846597"/>
    <w:rsid w:val="008468B6"/>
    <w:rsid w:val="00846B00"/>
    <w:rsid w:val="00846D14"/>
    <w:rsid w:val="00846F03"/>
    <w:rsid w:val="008473E4"/>
    <w:rsid w:val="0084799E"/>
    <w:rsid w:val="008501F6"/>
    <w:rsid w:val="008505BB"/>
    <w:rsid w:val="008511B9"/>
    <w:rsid w:val="00851A7F"/>
    <w:rsid w:val="0085219D"/>
    <w:rsid w:val="00852497"/>
    <w:rsid w:val="0085287F"/>
    <w:rsid w:val="00852D2C"/>
    <w:rsid w:val="00852DF1"/>
    <w:rsid w:val="008531CC"/>
    <w:rsid w:val="00853988"/>
    <w:rsid w:val="00853A46"/>
    <w:rsid w:val="00853F2C"/>
    <w:rsid w:val="0085421B"/>
    <w:rsid w:val="00854A0F"/>
    <w:rsid w:val="00854B2A"/>
    <w:rsid w:val="00856573"/>
    <w:rsid w:val="008565AA"/>
    <w:rsid w:val="00857361"/>
    <w:rsid w:val="008579CB"/>
    <w:rsid w:val="0086023E"/>
    <w:rsid w:val="00860DDF"/>
    <w:rsid w:val="0086172F"/>
    <w:rsid w:val="00861EA4"/>
    <w:rsid w:val="00862057"/>
    <w:rsid w:val="008624EC"/>
    <w:rsid w:val="008625C9"/>
    <w:rsid w:val="0086441B"/>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1D04"/>
    <w:rsid w:val="008725EE"/>
    <w:rsid w:val="008727BD"/>
    <w:rsid w:val="00872D01"/>
    <w:rsid w:val="00873815"/>
    <w:rsid w:val="00873E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2907"/>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5482"/>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3F7F"/>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330F"/>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28"/>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2C3"/>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64D"/>
    <w:rsid w:val="0094798C"/>
    <w:rsid w:val="0095024D"/>
    <w:rsid w:val="00950442"/>
    <w:rsid w:val="009507FC"/>
    <w:rsid w:val="00951140"/>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077B"/>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87D"/>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3B7C"/>
    <w:rsid w:val="009840C0"/>
    <w:rsid w:val="00984322"/>
    <w:rsid w:val="00984372"/>
    <w:rsid w:val="00984674"/>
    <w:rsid w:val="009848DE"/>
    <w:rsid w:val="00985DB8"/>
    <w:rsid w:val="00986098"/>
    <w:rsid w:val="009866B1"/>
    <w:rsid w:val="00986B17"/>
    <w:rsid w:val="00986BE0"/>
    <w:rsid w:val="00990048"/>
    <w:rsid w:val="0099088C"/>
    <w:rsid w:val="00990C1D"/>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97BE7"/>
    <w:rsid w:val="009A083C"/>
    <w:rsid w:val="009A0FC0"/>
    <w:rsid w:val="009A144F"/>
    <w:rsid w:val="009A1F4F"/>
    <w:rsid w:val="009A2C7E"/>
    <w:rsid w:val="009A2DA7"/>
    <w:rsid w:val="009A331D"/>
    <w:rsid w:val="009A370B"/>
    <w:rsid w:val="009A3BA2"/>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26C"/>
    <w:rsid w:val="009B3540"/>
    <w:rsid w:val="009B370E"/>
    <w:rsid w:val="009B396F"/>
    <w:rsid w:val="009B3B6E"/>
    <w:rsid w:val="009B43B2"/>
    <w:rsid w:val="009B44AB"/>
    <w:rsid w:val="009B4BF9"/>
    <w:rsid w:val="009B4C39"/>
    <w:rsid w:val="009B53BE"/>
    <w:rsid w:val="009B66EA"/>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565"/>
    <w:rsid w:val="009D4706"/>
    <w:rsid w:val="009D5092"/>
    <w:rsid w:val="009D536F"/>
    <w:rsid w:val="009D5A20"/>
    <w:rsid w:val="009D65EF"/>
    <w:rsid w:val="009D7116"/>
    <w:rsid w:val="009D730E"/>
    <w:rsid w:val="009D7596"/>
    <w:rsid w:val="009D7930"/>
    <w:rsid w:val="009D79C2"/>
    <w:rsid w:val="009E0460"/>
    <w:rsid w:val="009E059F"/>
    <w:rsid w:val="009E0712"/>
    <w:rsid w:val="009E0D21"/>
    <w:rsid w:val="009E136D"/>
    <w:rsid w:val="009E1A8E"/>
    <w:rsid w:val="009E248A"/>
    <w:rsid w:val="009E24CA"/>
    <w:rsid w:val="009E2BC0"/>
    <w:rsid w:val="009E2C0A"/>
    <w:rsid w:val="009E2D0B"/>
    <w:rsid w:val="009E2EA2"/>
    <w:rsid w:val="009E3383"/>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2A2E"/>
    <w:rsid w:val="00A037E2"/>
    <w:rsid w:val="00A03ABF"/>
    <w:rsid w:val="00A059B5"/>
    <w:rsid w:val="00A05B0B"/>
    <w:rsid w:val="00A06056"/>
    <w:rsid w:val="00A0688C"/>
    <w:rsid w:val="00A07CED"/>
    <w:rsid w:val="00A10499"/>
    <w:rsid w:val="00A10D44"/>
    <w:rsid w:val="00A1198A"/>
    <w:rsid w:val="00A120F3"/>
    <w:rsid w:val="00A12E40"/>
    <w:rsid w:val="00A13BA1"/>
    <w:rsid w:val="00A1473C"/>
    <w:rsid w:val="00A14905"/>
    <w:rsid w:val="00A14A3F"/>
    <w:rsid w:val="00A14AC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998"/>
    <w:rsid w:val="00A44CBD"/>
    <w:rsid w:val="00A451A2"/>
    <w:rsid w:val="00A455D9"/>
    <w:rsid w:val="00A455E4"/>
    <w:rsid w:val="00A45760"/>
    <w:rsid w:val="00A457D1"/>
    <w:rsid w:val="00A45F52"/>
    <w:rsid w:val="00A46AD1"/>
    <w:rsid w:val="00A46F6D"/>
    <w:rsid w:val="00A46FFA"/>
    <w:rsid w:val="00A475EE"/>
    <w:rsid w:val="00A4775D"/>
    <w:rsid w:val="00A478CC"/>
    <w:rsid w:val="00A47B05"/>
    <w:rsid w:val="00A50AF4"/>
    <w:rsid w:val="00A51014"/>
    <w:rsid w:val="00A51573"/>
    <w:rsid w:val="00A516B8"/>
    <w:rsid w:val="00A51A13"/>
    <w:rsid w:val="00A51DA8"/>
    <w:rsid w:val="00A51E51"/>
    <w:rsid w:val="00A51ECF"/>
    <w:rsid w:val="00A52913"/>
    <w:rsid w:val="00A53210"/>
    <w:rsid w:val="00A536AF"/>
    <w:rsid w:val="00A53D78"/>
    <w:rsid w:val="00A547B3"/>
    <w:rsid w:val="00A54DE0"/>
    <w:rsid w:val="00A5571A"/>
    <w:rsid w:val="00A55AF8"/>
    <w:rsid w:val="00A5661D"/>
    <w:rsid w:val="00A57CCA"/>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1C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28"/>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C32"/>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6E2B"/>
    <w:rsid w:val="00AD7026"/>
    <w:rsid w:val="00AD7182"/>
    <w:rsid w:val="00AD75A3"/>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4F4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3E47"/>
    <w:rsid w:val="00B0441A"/>
    <w:rsid w:val="00B04DFB"/>
    <w:rsid w:val="00B05017"/>
    <w:rsid w:val="00B05733"/>
    <w:rsid w:val="00B05998"/>
    <w:rsid w:val="00B05AB9"/>
    <w:rsid w:val="00B05B00"/>
    <w:rsid w:val="00B06077"/>
    <w:rsid w:val="00B0680D"/>
    <w:rsid w:val="00B069D6"/>
    <w:rsid w:val="00B072DC"/>
    <w:rsid w:val="00B10A43"/>
    <w:rsid w:val="00B10FB5"/>
    <w:rsid w:val="00B11647"/>
    <w:rsid w:val="00B11A35"/>
    <w:rsid w:val="00B121A4"/>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0FB0"/>
    <w:rsid w:val="00B31095"/>
    <w:rsid w:val="00B31461"/>
    <w:rsid w:val="00B316A1"/>
    <w:rsid w:val="00B3211B"/>
    <w:rsid w:val="00B33094"/>
    <w:rsid w:val="00B34B4D"/>
    <w:rsid w:val="00B34F72"/>
    <w:rsid w:val="00B35B06"/>
    <w:rsid w:val="00B36966"/>
    <w:rsid w:val="00B3776C"/>
    <w:rsid w:val="00B37969"/>
    <w:rsid w:val="00B40690"/>
    <w:rsid w:val="00B40FEB"/>
    <w:rsid w:val="00B41BF9"/>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343C"/>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167"/>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67DC2"/>
    <w:rsid w:val="00B70A39"/>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0B4"/>
    <w:rsid w:val="00B77292"/>
    <w:rsid w:val="00B77A73"/>
    <w:rsid w:val="00B803CA"/>
    <w:rsid w:val="00B80833"/>
    <w:rsid w:val="00B80A33"/>
    <w:rsid w:val="00B80D4A"/>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097"/>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DAB"/>
    <w:rsid w:val="00BB7E78"/>
    <w:rsid w:val="00BC02FD"/>
    <w:rsid w:val="00BC0F21"/>
    <w:rsid w:val="00BC16DF"/>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CB2"/>
    <w:rsid w:val="00BD4E31"/>
    <w:rsid w:val="00BD6B2F"/>
    <w:rsid w:val="00BD76DA"/>
    <w:rsid w:val="00BD79BE"/>
    <w:rsid w:val="00BD7D0F"/>
    <w:rsid w:val="00BE00B2"/>
    <w:rsid w:val="00BE056B"/>
    <w:rsid w:val="00BE0D93"/>
    <w:rsid w:val="00BE174A"/>
    <w:rsid w:val="00BE1C41"/>
    <w:rsid w:val="00BE268B"/>
    <w:rsid w:val="00BE2975"/>
    <w:rsid w:val="00BE3035"/>
    <w:rsid w:val="00BE3E9B"/>
    <w:rsid w:val="00BE489A"/>
    <w:rsid w:val="00BE584B"/>
    <w:rsid w:val="00BE5933"/>
    <w:rsid w:val="00BE5E33"/>
    <w:rsid w:val="00BE68A7"/>
    <w:rsid w:val="00BE7D49"/>
    <w:rsid w:val="00BE7F92"/>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6DA7"/>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177FF"/>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8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967"/>
    <w:rsid w:val="00C51BF8"/>
    <w:rsid w:val="00C52EF1"/>
    <w:rsid w:val="00C535D4"/>
    <w:rsid w:val="00C53A29"/>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8E1"/>
    <w:rsid w:val="00C56A00"/>
    <w:rsid w:val="00C56C4F"/>
    <w:rsid w:val="00C57066"/>
    <w:rsid w:val="00C57817"/>
    <w:rsid w:val="00C57A78"/>
    <w:rsid w:val="00C6084A"/>
    <w:rsid w:val="00C60970"/>
    <w:rsid w:val="00C60C7E"/>
    <w:rsid w:val="00C61553"/>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60"/>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546"/>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3EC6"/>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8B4"/>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507"/>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6BC"/>
    <w:rsid w:val="00D06726"/>
    <w:rsid w:val="00D06830"/>
    <w:rsid w:val="00D07203"/>
    <w:rsid w:val="00D07400"/>
    <w:rsid w:val="00D07EB7"/>
    <w:rsid w:val="00D102CE"/>
    <w:rsid w:val="00D1061B"/>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2F9"/>
    <w:rsid w:val="00D3449D"/>
    <w:rsid w:val="00D345BA"/>
    <w:rsid w:val="00D345C3"/>
    <w:rsid w:val="00D3463A"/>
    <w:rsid w:val="00D35985"/>
    <w:rsid w:val="00D35BC8"/>
    <w:rsid w:val="00D36085"/>
    <w:rsid w:val="00D3669C"/>
    <w:rsid w:val="00D3799B"/>
    <w:rsid w:val="00D402CC"/>
    <w:rsid w:val="00D407E4"/>
    <w:rsid w:val="00D409EB"/>
    <w:rsid w:val="00D40A74"/>
    <w:rsid w:val="00D40CC2"/>
    <w:rsid w:val="00D40D70"/>
    <w:rsid w:val="00D41724"/>
    <w:rsid w:val="00D417A5"/>
    <w:rsid w:val="00D42208"/>
    <w:rsid w:val="00D42BBE"/>
    <w:rsid w:val="00D437EF"/>
    <w:rsid w:val="00D43D10"/>
    <w:rsid w:val="00D45815"/>
    <w:rsid w:val="00D45E0D"/>
    <w:rsid w:val="00D45FE2"/>
    <w:rsid w:val="00D46335"/>
    <w:rsid w:val="00D4671B"/>
    <w:rsid w:val="00D4710B"/>
    <w:rsid w:val="00D47E5F"/>
    <w:rsid w:val="00D5034E"/>
    <w:rsid w:val="00D50585"/>
    <w:rsid w:val="00D517A7"/>
    <w:rsid w:val="00D5184A"/>
    <w:rsid w:val="00D51E2C"/>
    <w:rsid w:val="00D524D5"/>
    <w:rsid w:val="00D52CB8"/>
    <w:rsid w:val="00D52E67"/>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1E0"/>
    <w:rsid w:val="00D6471F"/>
    <w:rsid w:val="00D64ADC"/>
    <w:rsid w:val="00D654BD"/>
    <w:rsid w:val="00D654E8"/>
    <w:rsid w:val="00D65A37"/>
    <w:rsid w:val="00D65B15"/>
    <w:rsid w:val="00D65BEB"/>
    <w:rsid w:val="00D6600F"/>
    <w:rsid w:val="00D66682"/>
    <w:rsid w:val="00D6680B"/>
    <w:rsid w:val="00D67C1E"/>
    <w:rsid w:val="00D716F8"/>
    <w:rsid w:val="00D719F8"/>
    <w:rsid w:val="00D71DCF"/>
    <w:rsid w:val="00D723B4"/>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07F1"/>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DA6"/>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239"/>
    <w:rsid w:val="00DD3889"/>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AAE"/>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703"/>
    <w:rsid w:val="00E31C2B"/>
    <w:rsid w:val="00E31F77"/>
    <w:rsid w:val="00E320EE"/>
    <w:rsid w:val="00E325FE"/>
    <w:rsid w:val="00E32E84"/>
    <w:rsid w:val="00E32FB1"/>
    <w:rsid w:val="00E33E05"/>
    <w:rsid w:val="00E33E6A"/>
    <w:rsid w:val="00E35061"/>
    <w:rsid w:val="00E35BAD"/>
    <w:rsid w:val="00E36130"/>
    <w:rsid w:val="00E36A3F"/>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5CA"/>
    <w:rsid w:val="00E53ADF"/>
    <w:rsid w:val="00E53BCD"/>
    <w:rsid w:val="00E5409A"/>
    <w:rsid w:val="00E54D85"/>
    <w:rsid w:val="00E56B40"/>
    <w:rsid w:val="00E56CE6"/>
    <w:rsid w:val="00E5717B"/>
    <w:rsid w:val="00E571CA"/>
    <w:rsid w:val="00E578E2"/>
    <w:rsid w:val="00E5799B"/>
    <w:rsid w:val="00E60556"/>
    <w:rsid w:val="00E60F93"/>
    <w:rsid w:val="00E612C6"/>
    <w:rsid w:val="00E61A6C"/>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92"/>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853"/>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3EB3"/>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217"/>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6BF"/>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D5C"/>
    <w:rsid w:val="00EC6DA6"/>
    <w:rsid w:val="00EC6E3B"/>
    <w:rsid w:val="00EC7B57"/>
    <w:rsid w:val="00ED050D"/>
    <w:rsid w:val="00ED087A"/>
    <w:rsid w:val="00ED102D"/>
    <w:rsid w:val="00ED22E0"/>
    <w:rsid w:val="00ED2CC8"/>
    <w:rsid w:val="00ED326C"/>
    <w:rsid w:val="00ED33A1"/>
    <w:rsid w:val="00ED35FA"/>
    <w:rsid w:val="00ED3666"/>
    <w:rsid w:val="00ED36D2"/>
    <w:rsid w:val="00ED3A45"/>
    <w:rsid w:val="00ED4CF4"/>
    <w:rsid w:val="00ED513F"/>
    <w:rsid w:val="00ED56EB"/>
    <w:rsid w:val="00ED599F"/>
    <w:rsid w:val="00ED5F94"/>
    <w:rsid w:val="00ED6179"/>
    <w:rsid w:val="00ED6AFD"/>
    <w:rsid w:val="00ED6C23"/>
    <w:rsid w:val="00ED6CBF"/>
    <w:rsid w:val="00ED763D"/>
    <w:rsid w:val="00ED76B2"/>
    <w:rsid w:val="00ED76B6"/>
    <w:rsid w:val="00ED7B8A"/>
    <w:rsid w:val="00EE082F"/>
    <w:rsid w:val="00EE0DDF"/>
    <w:rsid w:val="00EE0F73"/>
    <w:rsid w:val="00EE11D2"/>
    <w:rsid w:val="00EE13EC"/>
    <w:rsid w:val="00EE1449"/>
    <w:rsid w:val="00EE1697"/>
    <w:rsid w:val="00EE1BF3"/>
    <w:rsid w:val="00EE28CD"/>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01C"/>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40"/>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5B2A"/>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2EE9"/>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17"/>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AC1"/>
    <w:rsid w:val="00FA4E7E"/>
    <w:rsid w:val="00FA4F87"/>
    <w:rsid w:val="00FA52E1"/>
    <w:rsid w:val="00FA5ADB"/>
    <w:rsid w:val="00FA6246"/>
    <w:rsid w:val="00FA6C8A"/>
    <w:rsid w:val="00FA701F"/>
    <w:rsid w:val="00FA7886"/>
    <w:rsid w:val="00FA7A51"/>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0EBE"/>
    <w:rsid w:val="00FC1115"/>
    <w:rsid w:val="00FC1EC1"/>
    <w:rsid w:val="00FC2050"/>
    <w:rsid w:val="00FC213C"/>
    <w:rsid w:val="00FC2A5E"/>
    <w:rsid w:val="00FC2D68"/>
    <w:rsid w:val="00FC36A4"/>
    <w:rsid w:val="00FC3F31"/>
    <w:rsid w:val="00FC4224"/>
    <w:rsid w:val="00FC434E"/>
    <w:rsid w:val="00FC5E10"/>
    <w:rsid w:val="00FC5E33"/>
    <w:rsid w:val="00FC605B"/>
    <w:rsid w:val="00FC656A"/>
    <w:rsid w:val="00FC65E9"/>
    <w:rsid w:val="00FC66A8"/>
    <w:rsid w:val="00FC7E20"/>
    <w:rsid w:val="00FD0722"/>
    <w:rsid w:val="00FD0BCD"/>
    <w:rsid w:val="00FD1288"/>
    <w:rsid w:val="00FD16E3"/>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6C38"/>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5ACB"/>
    <w:rsid w:val="00FF65D5"/>
    <w:rsid w:val="00FF69C9"/>
    <w:rsid w:val="00FF6A35"/>
    <w:rsid w:val="00FF6CAE"/>
    <w:rsid w:val="00FF6D35"/>
    <w:rsid w:val="00FF6D3E"/>
    <w:rsid w:val="00FF6E87"/>
    <w:rsid w:val="00FF6FE9"/>
    <w:rsid w:val="00FF702B"/>
    <w:rsid w:val="00FF737E"/>
    <w:rsid w:val="00FF7803"/>
    <w:rsid w:val="00FF7D96"/>
    <w:rsid w:val="03BF69C7"/>
    <w:rsid w:val="07F2DD30"/>
    <w:rsid w:val="09B67BD7"/>
    <w:rsid w:val="2294B9AC"/>
    <w:rsid w:val="276937B9"/>
    <w:rsid w:val="349F145D"/>
    <w:rsid w:val="366DD1FC"/>
    <w:rsid w:val="4B42480B"/>
    <w:rsid w:val="4CDA77E7"/>
    <w:rsid w:val="4EBC13A1"/>
    <w:rsid w:val="53C1F91F"/>
    <w:rsid w:val="5A8AAD0D"/>
    <w:rsid w:val="5E710EB9"/>
    <w:rsid w:val="60397C9D"/>
    <w:rsid w:val="781533EB"/>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038EA6-D235-452B-A923-C79F75F02F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 w:type="paragraph" w:customStyle="1" w:styleId="TableBody">
    <w:name w:val="Table Body"/>
    <w:basedOn w:val="Normal"/>
    <w:qFormat/>
    <w:rsid w:val="003567EC"/>
    <w:pPr>
      <w:keepLines/>
      <w:spacing w:before="60" w:after="60" w:line="240" w:lineRule="auto"/>
    </w:pPr>
  </w:style>
  <w:style w:type="character" w:customStyle="1" w:styleId="normaltextrun">
    <w:name w:val="normaltextrun"/>
    <w:basedOn w:val="DefaultParagraphFont"/>
    <w:rsid w:val="00A10D44"/>
  </w:style>
  <w:style w:type="character" w:customStyle="1" w:styleId="eop">
    <w:name w:val="eop"/>
    <w:basedOn w:val="DefaultParagraphFont"/>
    <w:rsid w:val="00A10D44"/>
  </w:style>
  <w:style w:type="paragraph" w:customStyle="1" w:styleId="paragraph">
    <w:name w:val="paragraph"/>
    <w:basedOn w:val="Normal"/>
    <w:rsid w:val="00A10D44"/>
    <w:pPr>
      <w:spacing w:before="100" w:beforeAutospacing="1" w:after="100" w:afterAutospacing="1" w:line="240" w:lineRule="auto"/>
    </w:pPr>
    <w:rPr>
      <w:rFonts w:ascii="Times New Roman" w:hAnsi="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500121497">
      <w:bodyDiv w:val="1"/>
      <w:marLeft w:val="0"/>
      <w:marRight w:val="0"/>
      <w:marTop w:val="0"/>
      <w:marBottom w:val="0"/>
      <w:divBdr>
        <w:top w:val="none" w:sz="0" w:space="0" w:color="auto"/>
        <w:left w:val="none" w:sz="0" w:space="0" w:color="auto"/>
        <w:bottom w:val="none" w:sz="0" w:space="0" w:color="auto"/>
        <w:right w:val="none" w:sz="0" w:space="0" w:color="auto"/>
      </w:divBdr>
    </w:div>
    <w:div w:id="894968847">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192719899">
      <w:bodyDiv w:val="1"/>
      <w:marLeft w:val="0"/>
      <w:marRight w:val="0"/>
      <w:marTop w:val="0"/>
      <w:marBottom w:val="0"/>
      <w:divBdr>
        <w:top w:val="none" w:sz="0" w:space="0" w:color="auto"/>
        <w:left w:val="none" w:sz="0" w:space="0" w:color="auto"/>
        <w:bottom w:val="none" w:sz="0" w:space="0" w:color="auto"/>
        <w:right w:val="none" w:sz="0" w:space="0" w:color="auto"/>
      </w:divBdr>
    </w:div>
    <w:div w:id="1561480531">
      <w:bodyDiv w:val="1"/>
      <w:marLeft w:val="0"/>
      <w:marRight w:val="0"/>
      <w:marTop w:val="0"/>
      <w:marBottom w:val="0"/>
      <w:divBdr>
        <w:top w:val="none" w:sz="0" w:space="0" w:color="auto"/>
        <w:left w:val="none" w:sz="0" w:space="0" w:color="auto"/>
        <w:bottom w:val="none" w:sz="0" w:space="0" w:color="auto"/>
        <w:right w:val="none" w:sz="0" w:space="0" w:color="auto"/>
      </w:divBdr>
    </w:div>
    <w:div w:id="1659112928">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7968957">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header" Target="header5.xml"/><Relationship Id="rId21" Type="http://schemas.openxmlformats.org/officeDocument/2006/relationships/image" Target="media/image8.png"/><Relationship Id="rId34" Type="http://schemas.openxmlformats.org/officeDocument/2006/relationships/hyperlink" Target="http://www.deeca.vic.gov.au" TargetMode="External"/><Relationship Id="rId42"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1.xml"/><Relationship Id="rId41"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footer" Target="footer3.xml"/><Relationship Id="rId37" Type="http://schemas.openxmlformats.org/officeDocument/2006/relationships/hyperlink" Target="mailto:customer.service@deeca.vic.gov.au" TargetMode="External"/><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header" Target="header2.xml"/><Relationship Id="rId36" Type="http://schemas.openxmlformats.org/officeDocument/2006/relationships/hyperlink" Target="mailto:aboriginal.employment@deeca.vic.gov.au" TargetMode="Externa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2.xml"/><Relationship Id="rId35" Type="http://schemas.openxmlformats.org/officeDocument/2006/relationships/hyperlink" Target="https://careers.vic.gov.au/victorian-public-sector/public-sector-values-integrity" TargetMode="Externa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bev.yen@deeca.vic.gov.au" TargetMode="External"/><Relationship Id="rId38" Type="http://schemas.openxmlformats.org/officeDocument/2006/relationships/header" Target="header4.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05A10"/>
    <w:rsid w:val="000C16AB"/>
    <w:rsid w:val="000E2236"/>
    <w:rsid w:val="0019787B"/>
    <w:rsid w:val="00216559"/>
    <w:rsid w:val="002A360F"/>
    <w:rsid w:val="002F31EC"/>
    <w:rsid w:val="002F6CB0"/>
    <w:rsid w:val="0030375B"/>
    <w:rsid w:val="00312AAE"/>
    <w:rsid w:val="0033344E"/>
    <w:rsid w:val="003C5868"/>
    <w:rsid w:val="00445C89"/>
    <w:rsid w:val="004810D8"/>
    <w:rsid w:val="004A7D4F"/>
    <w:rsid w:val="004D48AC"/>
    <w:rsid w:val="00574C16"/>
    <w:rsid w:val="00626E3D"/>
    <w:rsid w:val="0066431B"/>
    <w:rsid w:val="007133C0"/>
    <w:rsid w:val="007C47B8"/>
    <w:rsid w:val="007E2D99"/>
    <w:rsid w:val="00846F03"/>
    <w:rsid w:val="00957DDC"/>
    <w:rsid w:val="009D1EFC"/>
    <w:rsid w:val="009D71D9"/>
    <w:rsid w:val="009D730E"/>
    <w:rsid w:val="00A02A2E"/>
    <w:rsid w:val="00A5661D"/>
    <w:rsid w:val="00A6372E"/>
    <w:rsid w:val="00AF4EEA"/>
    <w:rsid w:val="00B121A4"/>
    <w:rsid w:val="00B17D10"/>
    <w:rsid w:val="00B94097"/>
    <w:rsid w:val="00BE2765"/>
    <w:rsid w:val="00C3557B"/>
    <w:rsid w:val="00C45264"/>
    <w:rsid w:val="00C568E1"/>
    <w:rsid w:val="00D102CE"/>
    <w:rsid w:val="00D1061B"/>
    <w:rsid w:val="00D11285"/>
    <w:rsid w:val="00D63C52"/>
    <w:rsid w:val="00D83E5E"/>
    <w:rsid w:val="00DF6AAE"/>
    <w:rsid w:val="00E25252"/>
    <w:rsid w:val="00E6256A"/>
    <w:rsid w:val="00ED6C23"/>
    <w:rsid w:val="00EE1E38"/>
    <w:rsid w:val="00F931D0"/>
    <w:rsid w:val="00FE70CB"/>
    <w:rsid w:val="00FF07F9"/>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28</Value>
      <Value>1</Value>
      <Value>14</Value>
    </TaxCatchAll>
    <_dlc_DocId xmlns="a5f32de4-e402-4188-b034-e71ca7d22e54">DOCID1119-54365373-177</_dlc_DocId>
    <_dlc_DocIdUrl xmlns="a5f32de4-e402-4188-b034-e71ca7d22e54">
      <Url>https://delwpvicgovau.sharepoint.com/sites/ecm_1119/_layouts/15/DocIdRedir.aspx?ID=DOCID1119-54365373-177</Url>
      <Description>DOCID1119-54365373-177</Description>
    </_dlc_DocIdUrl>
    <b9b43b809ea4445880dbf70bb9849525 xmlns="da5ea22f-fe03-46f3-a4f3-1b15377ab7cc">Template|ad5654aa-69da-4dc8-81ae-e984a44f2180</b9b43b809ea4445880dbf70bb9849525>
    <pd01c257034b4e86b1f58279a3bd54c6 xmlns="da5ea22f-fe03-46f3-a4f3-1b15377ab7cc">FOUO|a68bb466-13a2-4b11-9c31-8c4948da88a9</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Biodiversity Research and Information</Value>
    </Branch>
    <EOIID xmlns="da5ea22f-fe03-46f3-a4f3-1b15377ab7cc" xsi:nil="true"/>
    <ManagersName xmlns="http://schemas.microsoft.com/sharepoint/v3" xsi:nil="true"/>
    <Region xmlns="da5ea22f-fe03-46f3-a4f3-1b15377ab7cc">
      <Value>Flexible</Value>
    </Region>
    <Unit xmlns="da5ea22f-fe03-46f3-a4f3-1b15377ab7cc">
      <Value>Biodiversity Information Systems</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LBP-53</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4</Grade>
    <Division xmlns="da5ea22f-fe03-46f3-a4f3-1b15377ab7cc">Land and Biodiversity Policy</Division>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4B24E857-32CE-4185-90A3-7D4B78712E4F}">
  <ds:schemaRefs>
    <ds:schemaRef ds:uri="http://schemas.microsoft.com/sharepoint/events"/>
    <ds:schemaRef ds:uri=""/>
  </ds:schemaRefs>
</ds:datastoreItem>
</file>

<file path=customXml/itemProps5.xml><?xml version="1.0" encoding="utf-8"?>
<ds:datastoreItem xmlns:ds="http://schemas.openxmlformats.org/officeDocument/2006/customXml" ds:itemID="{811DB985-97F6-4A44-9B1F-01247A6A12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6FAECED1-45F8-4072-878B-237C11DE7B5E}">
  <ds:schemaRefs>
    <ds:schemaRef ds:uri="Microsoft.SharePoint.Taxonomy.ContentTypeSync"/>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3</TotalTime>
  <Pages>4</Pages>
  <Words>1977</Words>
  <Characters>11270</Characters>
  <Application>Microsoft Office Word</Application>
  <DocSecurity>0</DocSecurity>
  <Lines>93</Lines>
  <Paragraphs>26</Paragraphs>
  <ScaleCrop>false</ScaleCrop>
  <Company/>
  <LinksUpToDate>false</LinksUpToDate>
  <CharactersWithSpaces>13221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66</cp:revision>
  <cp:lastPrinted>2022-06-17T02:14:00Z</cp:lastPrinted>
  <dcterms:created xsi:type="dcterms:W3CDTF">2026-05-12T02:57:00Z</dcterms:created>
  <dcterms:modified xsi:type="dcterms:W3CDTF">2026-06-25T03:34:00Z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f6d8324d-5a1f-454c-9cfd-35979b983ceb</vt:lpwstr>
  </property>
  <property fmtid="{D5CDD505-2E9C-101B-9397-08002B2CF9AE}" pid="7" name="Dissemination Limiting Marker">
    <vt:lpwstr>1;#FOUO|955eb6fc-b35a-4808-8aa5-31e514fa3f26</vt:lpwstr>
  </property>
  <property fmtid="{D5CDD505-2E9C-101B-9397-08002B2CF9AE}" pid="8" name="g91c59fb10974fa1a03160ad8386f0f4">
    <vt:lpwstr/>
  </property>
  <property fmtid="{D5CDD505-2E9C-101B-9397-08002B2CF9AE}" pid="9" name="Records Class Team Admin">
    <vt:lpwstr>43;#Process and procedure|9fed78e4-0cf7-4349-93c6-1d5eeb34ebd6</vt:lpwstr>
  </property>
  <property fmtid="{D5CDD505-2E9C-101B-9397-08002B2CF9AE}" pid="10" name="Department Document Type">
    <vt:lpwstr>25;#Template|ad5654aa-69da-4dc8-81ae-e984a44f2180</vt:lpwstr>
  </property>
  <property fmtid="{D5CDD505-2E9C-101B-9397-08002B2CF9AE}" pid="11" name="Record_x0020_Purpose">
    <vt:lpwstr/>
  </property>
  <property fmtid="{D5CDD505-2E9C-101B-9397-08002B2CF9AE}" pid="12" name="Record Purpose">
    <vt:lpwstr/>
  </property>
  <property fmtid="{D5CDD505-2E9C-101B-9397-08002B2CF9AE}" pid="13" name="AdaRegion">
    <vt:lpwstr/>
  </property>
  <property fmtid="{D5CDD505-2E9C-101B-9397-08002B2CF9AE}" pid="14"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5" name="AdaOwningGroup">
    <vt:lpwstr>18;#People and Culture|4fe8dd26-179b-41a1-8a74-1f09d81ad67a</vt:lpwstr>
  </property>
  <property fmtid="{D5CDD505-2E9C-101B-9397-08002B2CF9AE}" pid="16" name="MSIP_Label_4257e2ab-f512-40e2-9c9a-c64247360765_Enabled">
    <vt:lpwstr>true</vt:lpwstr>
  </property>
  <property fmtid="{D5CDD505-2E9C-101B-9397-08002B2CF9AE}" pid="17" name="MSIP_Label_4257e2ab-f512-40e2-9c9a-c64247360765_SetDate">
    <vt:lpwstr>2023-09-07T04:17:17Z</vt:lpwstr>
  </property>
  <property fmtid="{D5CDD505-2E9C-101B-9397-08002B2CF9AE}" pid="18" name="MSIP_Label_4257e2ab-f512-40e2-9c9a-c64247360765_Method">
    <vt:lpwstr>Privileged</vt:lpwstr>
  </property>
  <property fmtid="{D5CDD505-2E9C-101B-9397-08002B2CF9AE}" pid="19" name="MSIP_Label_4257e2ab-f512-40e2-9c9a-c64247360765_Name">
    <vt:lpwstr>OFFICIAL</vt:lpwstr>
  </property>
  <property fmtid="{D5CDD505-2E9C-101B-9397-08002B2CF9AE}" pid="20" name="MSIP_Label_4257e2ab-f512-40e2-9c9a-c64247360765_SiteId">
    <vt:lpwstr>e8bdd6f7-fc18-4e48-a554-7f547927223b</vt:lpwstr>
  </property>
  <property fmtid="{D5CDD505-2E9C-101B-9397-08002B2CF9AE}" pid="21" name="MSIP_Label_4257e2ab-f512-40e2-9c9a-c64247360765_ActionId">
    <vt:lpwstr>b5e0e6cf-6e84-4e71-b179-b465719f8d95</vt:lpwstr>
  </property>
  <property fmtid="{D5CDD505-2E9C-101B-9397-08002B2CF9AE}" pid="22" name="MSIP_Label_4257e2ab-f512-40e2-9c9a-c64247360765_ContentBits">
    <vt:lpwstr>2</vt:lpwstr>
  </property>
  <property fmtid="{D5CDD505-2E9C-101B-9397-08002B2CF9AE}" pid="23" name="Department_x0020_Document_x0020_Type">
    <vt:lpwstr>25;#Template|ad5654aa-69da-4dc8-81ae-e984a44f2180</vt:lpwstr>
  </property>
  <property fmtid="{D5CDD505-2E9C-101B-9397-08002B2CF9AE}" pid="24" name="Dissemination_x0020_Limiting_x0020_Marker">
    <vt:lpwstr>1;#FOUO|955eb6fc-b35a-4808-8aa5-31e514fa3f26</vt:lpwstr>
  </property>
  <property fmtid="{D5CDD505-2E9C-101B-9397-08002B2CF9AE}" pid="25" name="Records Class Governance">
    <vt:lpwstr>14;#Restructuring|4ed8c4ad-f9c6-4e29-b5f5-b51df56c3de6</vt:lpwstr>
  </property>
  <property fmtid="{D5CDD505-2E9C-101B-9397-08002B2CF9AE}" pid="26" name="Records_x0020_Class_x0020_Governance">
    <vt:lpwstr>14;#Restructuring|4ed8c4ad-f9c6-4e29-b5f5-b51df56c3de6</vt:lpwstr>
  </property>
  <property fmtid="{D5CDD505-2E9C-101B-9397-08002B2CF9AE}" pid="27" name="docLang">
    <vt:lpwstr>en</vt:lpwstr>
  </property>
  <property fmtid="{D5CDD505-2E9C-101B-9397-08002B2CF9AE}" pid="28" name="Security Classification">
    <vt:lpwstr>28;#FOUO|a68bb466-13a2-4b11-9c31-8c4948da88a9</vt:lpwstr>
  </property>
  <property fmtid="{D5CDD505-2E9C-101B-9397-08002B2CF9AE}" pid="29" name="Security_x0020_Classification">
    <vt:lpwstr>28;#FOUO|a68bb466-13a2-4b11-9c31-8c4948da88a9</vt:lpwstr>
  </property>
  <property fmtid="{D5CDD505-2E9C-101B-9397-08002B2CF9AE}" pid="30" name="_docset_NoMedatataSyncRequired">
    <vt:lpwstr>False</vt:lpwstr>
  </property>
  <property fmtid="{D5CDD505-2E9C-101B-9397-08002B2CF9AE}" pid="31" name="Order">
    <vt:r8>665900</vt:r8>
  </property>
  <property fmtid="{D5CDD505-2E9C-101B-9397-08002B2CF9AE}" pid="32" name="xd_ProgID">
    <vt:lpwstr/>
  </property>
  <property fmtid="{D5CDD505-2E9C-101B-9397-08002B2CF9AE}" pid="33" name="DocumentSetDescription">
    <vt:lpwstr/>
  </property>
  <property fmtid="{D5CDD505-2E9C-101B-9397-08002B2CF9AE}" pid="34" name="ComplianceAssetId">
    <vt:lpwstr/>
  </property>
  <property fmtid="{D5CDD505-2E9C-101B-9397-08002B2CF9AE}" pid="35" name="TemplateUrl">
    <vt:lpwstr/>
  </property>
  <property fmtid="{D5CDD505-2E9C-101B-9397-08002B2CF9AE}" pid="36" name="_ApprovalStatus">
    <vt:i4>0</vt:i4>
  </property>
  <property fmtid="{D5CDD505-2E9C-101B-9397-08002B2CF9AE}" pid="37" name="$Resources:core,Signoff_Status">
    <vt:lpwstr>Not Started</vt:lpwstr>
  </property>
  <property fmtid="{D5CDD505-2E9C-101B-9397-08002B2CF9AE}" pid="38" name="DLCPolicyLabelValue">
    <vt:lpwstr>Version 0.1</vt:lpwstr>
  </property>
  <property fmtid="{D5CDD505-2E9C-101B-9397-08002B2CF9AE}" pid="39" name="_ExtendedDescription">
    <vt:lpwstr/>
  </property>
  <property fmtid="{D5CDD505-2E9C-101B-9397-08002B2CF9AE}" pid="40" name="DLCPolicyLabelClientValue">
    <vt:lpwstr>Version {_UIVersionString}</vt:lpwstr>
  </property>
  <property fmtid="{D5CDD505-2E9C-101B-9397-08002B2CF9AE}" pid="41" name="TriggerFlowInfo">
    <vt:lpwstr/>
  </property>
  <property fmtid="{D5CDD505-2E9C-101B-9397-08002B2CF9AE}" pid="42" name="je2f59c6279d441e8dbf3cc557b3306f">
    <vt:lpwstr>Restructuring|4ed8c4ad-f9c6-4e29-b5f5-b51df56c3de6</vt:lpwstr>
  </property>
  <property fmtid="{D5CDD505-2E9C-101B-9397-08002B2CF9AE}" pid="43" name="xd_Signature">
    <vt:bool>false</vt:bool>
  </property>
  <property fmtid="{D5CDD505-2E9C-101B-9397-08002B2CF9AE}" pid="44" name="fb3179c379644f499d7166d0c985669b0">
    <vt:lpwstr>FOUO|955eb6fc-b35a-4808-8aa5-31e514fa3f26</vt:lpwstr>
  </property>
  <property fmtid="{D5CDD505-2E9C-101B-9397-08002B2CF9AE}" pid="45" name="pd01c257034b4e86b1f58279a3bd54c60">
    <vt:lpwstr>FOUO|a68bb466-13a2-4b11-9c31-8c4948da88a9</vt:lpwstr>
  </property>
  <property fmtid="{D5CDD505-2E9C-101B-9397-08002B2CF9AE}" pid="46" name="g91c59fb10974fa1a03160ad8386f0f40">
    <vt:lpwstr/>
  </property>
  <property fmtid="{D5CDD505-2E9C-101B-9397-08002B2CF9AE}" pid="47" name="b9b43b809ea4445880dbf70bb98495250">
    <vt:lpwstr>Template|ad5654aa-69da-4dc8-81ae-e984a44f2180</vt:lpwstr>
  </property>
  <property fmtid="{D5CDD505-2E9C-101B-9397-08002B2CF9AE}" pid="48" name="pb0badcc4c144703855597c78047301a0">
    <vt:lpwstr>Position Description|9b605b16-5ff4-4142-9815-57489365a519</vt:lpwstr>
  </property>
  <property fmtid="{D5CDD505-2E9C-101B-9397-08002B2CF9AE}" pid="49" name="Records Class HR Admin">
    <vt:lpwstr>14;#Position Description|9b605b16-5ff4-4142-9815-57489365a519</vt:lpwstr>
  </property>
  <property fmtid="{D5CDD505-2E9C-101B-9397-08002B2CF9AE}" pid="50" name="Records_x0020_Class_x0020_HR_x0020_Admin">
    <vt:lpwstr>14;#Position Description|9b605b16-5ff4-4142-9815-57489365a519</vt:lpwstr>
  </property>
</Properties>
</file>