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4BF9D3D" w:rsidR="00254F12" w:rsidRPr="00862057" w:rsidRDefault="00A10C6A"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A36AB2">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6D78D61">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ECD1BA7">
              <v:shape id="Navy"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7B4BEDC1">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0012439">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08B030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3905DA0D">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0CA1DF72">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64522307">
              <v:shape id="RibbonElement2"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6B9E9CD4">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9AA65BA">
              <v:shape id="RibbonElement3"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383466BC">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56EA908E">
              <v:shape id="RibbonElement4Grp"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4F78E7A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62D30883">
              <v:shape id="RibbonElement1"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0B62FC0E">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4EC7BEF3">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5F399CE8" w:rsidR="00495B3B" w:rsidRPr="00495B3B" w:rsidRDefault="009D75FD" w:rsidP="00495B3B">
            <w:pPr>
              <w:spacing w:before="0" w:after="0"/>
              <w:ind w:left="57" w:right="-450"/>
              <w:rPr>
                <w:rFonts w:ascii="Arial" w:hAnsi="Arial" w:cs="Arial"/>
                <w:color w:val="363534"/>
                <w:szCs w:val="22"/>
              </w:rPr>
            </w:pPr>
            <w:r>
              <w:rPr>
                <w:rFonts w:ascii="Arial" w:hAnsi="Arial" w:cs="Arial"/>
                <w:color w:val="363534"/>
                <w:szCs w:val="22"/>
              </w:rPr>
              <w:t>Project Officer</w:t>
            </w:r>
          </w:p>
        </w:tc>
      </w:tr>
      <w:tr w:rsidR="00495B3B" w:rsidRPr="00495B3B" w14:paraId="5F8F815C" w14:textId="77777777" w:rsidTr="4EC7BEF3">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20905019" w:rsidR="00495B3B" w:rsidRPr="004F1B6D" w:rsidRDefault="004F1B6D" w:rsidP="07D66D65">
            <w:pPr>
              <w:spacing w:before="0" w:after="0"/>
              <w:ind w:left="57" w:right="-450"/>
              <w:rPr>
                <w:rFonts w:ascii="Arial" w:hAnsi="Arial" w:cs="Arial"/>
                <w:color w:val="363534"/>
              </w:rPr>
            </w:pPr>
            <w:r w:rsidRPr="004F1B6D">
              <w:rPr>
                <w:rFonts w:ascii="Arial" w:hAnsi="Arial" w:cs="Arial"/>
                <w:color w:val="363534"/>
              </w:rPr>
              <w:t>50968303</w:t>
            </w:r>
          </w:p>
        </w:tc>
      </w:tr>
      <w:tr w:rsidR="00495B3B" w:rsidRPr="00495B3B" w14:paraId="6052E497" w14:textId="77777777" w:rsidTr="4EC7BEF3">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5B9DD457" w:rsidR="00495B3B" w:rsidRPr="00495B3B" w:rsidRDefault="009D75FD"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A36AB2">
              <w:rPr>
                <w:rFonts w:ascii="Arial" w:hAnsi="Arial" w:cs="Arial"/>
                <w:color w:val="363534"/>
                <w:szCs w:val="22"/>
              </w:rPr>
              <w:t xml:space="preserve">Grade </w:t>
            </w:r>
            <w:r>
              <w:rPr>
                <w:rFonts w:ascii="Arial" w:hAnsi="Arial" w:cs="Arial"/>
                <w:color w:val="363534"/>
                <w:szCs w:val="22"/>
              </w:rPr>
              <w:t>4</w:t>
            </w:r>
          </w:p>
        </w:tc>
      </w:tr>
      <w:tr w:rsidR="00495B3B" w:rsidRPr="00495B3B" w14:paraId="513E600D" w14:textId="77777777" w:rsidTr="4EC7BEF3">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0772EADA" w:rsidR="00495B3B" w:rsidRPr="00495B3B" w:rsidRDefault="00597B72" w:rsidP="00495B3B">
            <w:pPr>
              <w:spacing w:before="0" w:after="0"/>
              <w:ind w:left="57" w:right="-450"/>
              <w:rPr>
                <w:rFonts w:ascii="Arial" w:hAnsi="Arial" w:cs="Arial"/>
                <w:color w:val="363534"/>
                <w:szCs w:val="22"/>
              </w:rPr>
            </w:pPr>
            <w:r>
              <w:rPr>
                <w:rFonts w:ascii="Arial" w:hAnsi="Arial" w:cs="Arial"/>
                <w:color w:val="363534"/>
                <w:szCs w:val="22"/>
              </w:rPr>
              <w:t>$</w:t>
            </w:r>
            <w:r w:rsidR="00651959">
              <w:rPr>
                <w:rFonts w:ascii="Arial" w:hAnsi="Arial" w:cs="Arial"/>
                <w:color w:val="363534"/>
                <w:szCs w:val="22"/>
              </w:rPr>
              <w:t>100,894 - $</w:t>
            </w:r>
            <w:r w:rsidR="00A36AB2" w:rsidRPr="00A36AB2">
              <w:rPr>
                <w:rFonts w:ascii="Arial" w:hAnsi="Arial" w:cs="Arial"/>
                <w:color w:val="363534"/>
                <w:szCs w:val="22"/>
              </w:rPr>
              <w:t>114,476</w:t>
            </w:r>
            <w:r w:rsidR="00A36AB2">
              <w:rPr>
                <w:rFonts w:ascii="Arial" w:hAnsi="Arial" w:cs="Arial"/>
                <w:color w:val="363534"/>
                <w:szCs w:val="22"/>
              </w:rPr>
              <w:t xml:space="preserve"> plus superannuation </w:t>
            </w:r>
          </w:p>
        </w:tc>
      </w:tr>
      <w:tr w:rsidR="00495B3B" w:rsidRPr="00495B3B" w14:paraId="2A722203" w14:textId="77777777" w:rsidTr="4EC7BEF3">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048B24BE" w:rsidR="00495B3B" w:rsidRPr="00495B3B" w:rsidRDefault="00EF7AE4"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 Term to 30 June 2027</w:t>
            </w:r>
            <w:r w:rsidR="00495B3B" w:rsidRPr="00495B3B">
              <w:rPr>
                <w:rFonts w:ascii="Arial" w:hAnsi="Arial" w:cs="Arial"/>
                <w:color w:val="363534"/>
                <w:szCs w:val="22"/>
              </w:rPr>
              <w:t xml:space="preserve"> </w:t>
            </w:r>
          </w:p>
        </w:tc>
      </w:tr>
      <w:tr w:rsidR="00495B3B" w:rsidRPr="00495B3B" w14:paraId="73E4C712" w14:textId="77777777" w:rsidTr="4EC7BEF3">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4EC7BEF3">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4061A498" w:rsidR="00495B3B" w:rsidRPr="00495B3B" w:rsidRDefault="00597B72" w:rsidP="4EC7BEF3">
            <w:pPr>
              <w:spacing w:before="0" w:after="0"/>
              <w:ind w:left="57" w:right="-450"/>
              <w:rPr>
                <w:rFonts w:ascii="Arial" w:hAnsi="Arial" w:cs="Arial"/>
                <w:color w:val="363534"/>
              </w:rPr>
            </w:pPr>
            <w:r w:rsidRPr="4EC7BEF3">
              <w:rPr>
                <w:rFonts w:ascii="Arial" w:hAnsi="Arial" w:cs="Arial"/>
                <w:color w:val="363534"/>
              </w:rPr>
              <w:t>DEECA Regions</w:t>
            </w:r>
            <w:r w:rsidR="00A36AB2">
              <w:rPr>
                <w:rFonts w:ascii="Arial" w:hAnsi="Arial" w:cs="Arial"/>
                <w:color w:val="363534"/>
              </w:rPr>
              <w:t xml:space="preserve">; </w:t>
            </w:r>
            <w:r w:rsidRPr="4EC7BEF3">
              <w:rPr>
                <w:rFonts w:ascii="Arial" w:hAnsi="Arial" w:cs="Arial"/>
                <w:color w:val="363534"/>
              </w:rPr>
              <w:t>Office of the Executive Director</w:t>
            </w:r>
            <w:r w:rsidR="00A36AB2">
              <w:rPr>
                <w:rFonts w:ascii="Arial" w:hAnsi="Arial" w:cs="Arial"/>
                <w:color w:val="363534"/>
              </w:rPr>
              <w:t xml:space="preserve"> </w:t>
            </w:r>
          </w:p>
        </w:tc>
      </w:tr>
      <w:tr w:rsidR="00495B3B" w:rsidRPr="00495B3B" w14:paraId="37A0D7CE" w14:textId="77777777" w:rsidTr="4EC7BEF3">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7BBB04F8"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Flexible within Vict</w:t>
            </w:r>
            <w:r w:rsidR="00EE20EE">
              <w:rPr>
                <w:rFonts w:ascii="Arial" w:hAnsi="Arial" w:cs="Arial"/>
                <w:color w:val="363534"/>
                <w:szCs w:val="22"/>
              </w:rPr>
              <w:t>oria</w:t>
            </w:r>
          </w:p>
          <w:p w14:paraId="3B7CA3B3" w14:textId="30A0EA84"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97B72">
              <w:rPr>
                <w:rFonts w:ascii="Arial" w:hAnsi="Arial" w:cs="Arial"/>
                <w:color w:val="363534"/>
                <w:szCs w:val="22"/>
              </w:rPr>
              <w:fldChar w:fldCharType="begin">
                <w:ffData>
                  <w:name w:val=""/>
                  <w:enabled/>
                  <w:calcOnExit w:val="0"/>
                  <w:checkBox>
                    <w:size w:val="26"/>
                    <w:default w:val="1"/>
                  </w:checkBox>
                </w:ffData>
              </w:fldChar>
            </w:r>
            <w:r w:rsidR="00597B72">
              <w:rPr>
                <w:rFonts w:ascii="Arial" w:hAnsi="Arial" w:cs="Arial"/>
                <w:color w:val="363534"/>
                <w:szCs w:val="22"/>
              </w:rPr>
              <w:instrText xml:space="preserve"> FORMCHECKBOX </w:instrText>
            </w:r>
            <w:r w:rsidR="00597B72">
              <w:rPr>
                <w:rFonts w:ascii="Arial" w:hAnsi="Arial" w:cs="Arial"/>
                <w:color w:val="363534"/>
                <w:szCs w:val="22"/>
              </w:rPr>
            </w:r>
            <w:r w:rsidR="00597B72">
              <w:rPr>
                <w:rFonts w:ascii="Arial" w:hAnsi="Arial" w:cs="Arial"/>
                <w:color w:val="363534"/>
                <w:szCs w:val="22"/>
              </w:rPr>
              <w:fldChar w:fldCharType="separate"/>
            </w:r>
            <w:r w:rsidR="00597B72">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4EC7BEF3">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24FEACFD" w:rsidR="00495B3B" w:rsidRPr="00495B3B" w:rsidRDefault="00C763AF"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Project Manager Operational Efficiency</w:t>
            </w:r>
            <w:r w:rsidR="00495B3B" w:rsidRPr="00495B3B">
              <w:rPr>
                <w:rFonts w:ascii="Arial" w:hAnsi="Arial" w:cs="Arial"/>
                <w:color w:val="363534"/>
                <w:szCs w:val="22"/>
              </w:rPr>
              <w:tab/>
            </w:r>
          </w:p>
        </w:tc>
      </w:tr>
      <w:tr w:rsidR="00495B3B" w:rsidRPr="00495B3B" w14:paraId="35F6D00F" w14:textId="77777777" w:rsidTr="4EC7BEF3">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7E7A1AF0" w:rsidR="00495B3B" w:rsidRPr="00495B3B" w:rsidRDefault="00597B72"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p>
        </w:tc>
      </w:tr>
      <w:tr w:rsidR="00495B3B" w:rsidRPr="00495B3B" w14:paraId="70C7CF88" w14:textId="77777777" w:rsidTr="4EC7BEF3">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41B05603" w:rsidR="00495B3B" w:rsidRPr="00495B3B" w:rsidRDefault="00EF7AE4" w:rsidP="00495B3B">
            <w:pPr>
              <w:spacing w:before="0" w:after="0"/>
              <w:ind w:left="57" w:right="-450"/>
              <w:rPr>
                <w:rFonts w:ascii="Arial" w:hAnsi="Arial" w:cs="Arial"/>
                <w:color w:val="363534"/>
                <w:szCs w:val="22"/>
              </w:rPr>
            </w:pPr>
            <w:r>
              <w:rPr>
                <w:rFonts w:ascii="Arial" w:hAnsi="Arial" w:cs="Arial"/>
                <w:color w:val="363534"/>
                <w:szCs w:val="22"/>
              </w:rPr>
              <w:t xml:space="preserve">Carla Montori on 0402 104 018 or </w:t>
            </w:r>
            <w:hyperlink r:id="rId32" w:history="1">
              <w:r w:rsidRPr="00EF7AE4">
                <w:rPr>
                  <w:rStyle w:val="Hyperlink"/>
                  <w:rFonts w:ascii="Arial" w:hAnsi="Arial" w:cs="Arial"/>
                  <w:szCs w:val="22"/>
                </w:rPr>
                <w:t>carla.montori@deeca.vic.gov.au</w:t>
              </w:r>
            </w:hyperlink>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04F59ADC" w14:textId="5781AF77" w:rsidR="00046C72" w:rsidRPr="002D4E04" w:rsidRDefault="00495B3B" w:rsidP="002D4E04">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257A44C" w14:textId="5F991B70" w:rsidR="00046C72" w:rsidRPr="00A873E5" w:rsidRDefault="192ADBDE" w:rsidP="533E5A0A">
      <w:pPr>
        <w:keepNext/>
        <w:spacing w:line="240" w:lineRule="auto"/>
        <w:rPr>
          <w:rFonts w:ascii="Arial" w:hAnsi="Arial" w:cs="Arial"/>
          <w:noProof/>
          <w:lang w:eastAsia="zh-CN"/>
        </w:rPr>
      </w:pPr>
      <w:r w:rsidRPr="00A873E5">
        <w:rPr>
          <w:rFonts w:ascii="Arial" w:hAnsi="Arial" w:cs="Arial"/>
          <w:noProof/>
          <w:lang w:eastAsia="zh-CN"/>
        </w:rPr>
        <w:t xml:space="preserve">The Project </w:t>
      </w:r>
      <w:r w:rsidR="620F14B8" w:rsidRPr="00A873E5">
        <w:rPr>
          <w:rFonts w:ascii="Arial" w:hAnsi="Arial" w:cs="Arial"/>
          <w:noProof/>
          <w:lang w:eastAsia="zh-CN"/>
        </w:rPr>
        <w:t>Officer</w:t>
      </w:r>
      <w:r w:rsidRPr="00A873E5">
        <w:rPr>
          <w:rFonts w:ascii="Arial" w:hAnsi="Arial" w:cs="Arial"/>
          <w:noProof/>
          <w:lang w:eastAsia="zh-CN"/>
        </w:rPr>
        <w:t xml:space="preserve"> is located within a multi-disciplinary team within the Office of the Executive Director DEECA Regions. The role provides expert advice, information and services to develop, coordinate and deliver complex projects in support of priorities across DEECA Regions Division, with a particular focus on </w:t>
      </w:r>
      <w:r w:rsidR="3F090C5A" w:rsidRPr="00A873E5">
        <w:rPr>
          <w:rFonts w:ascii="Arial" w:hAnsi="Arial" w:cs="Arial"/>
          <w:noProof/>
          <w:lang w:eastAsia="zh-CN"/>
        </w:rPr>
        <w:t>corporate planning and performance functions, workforce, financial management, business analytics, governance and coordination.</w:t>
      </w:r>
      <w:r w:rsidRPr="00A873E5">
        <w:rPr>
          <w:rFonts w:ascii="Arial" w:hAnsi="Arial" w:cs="Arial"/>
          <w:noProof/>
          <w:lang w:eastAsia="zh-CN"/>
        </w:rPr>
        <w:t xml:space="preserve"> </w:t>
      </w:r>
      <w:r w:rsidR="000C34B6" w:rsidRPr="006D69A0">
        <w:rPr>
          <w:rFonts w:ascii="Arial" w:hAnsi="Arial" w:cs="Arial"/>
          <w:noProof/>
          <w:lang w:eastAsia="zh-CN"/>
        </w:rPr>
        <w:t>The Project Officer must be highly organised with sound analytical and problem-solving skills, with a demonstrated commitment to delivering customer-focussed service excellence.</w:t>
      </w:r>
      <w:r w:rsidRPr="00A873E5">
        <w:rPr>
          <w:rFonts w:ascii="Arial" w:hAnsi="Arial" w:cs="Arial"/>
          <w:noProof/>
          <w:lang w:eastAsia="zh-CN"/>
        </w:rPr>
        <w:t xml:space="preserve"> You will be a self-motivated individual with excellent interpersonal and teamwork skills and be confident to liaise with key stakeholders.​</w:t>
      </w:r>
    </w:p>
    <w:p w14:paraId="1B3F576A" w14:textId="792C8021"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42F6DB53"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6B02EC71" w14:textId="7CF42CE3"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0F87CD60" w14:textId="651B11E2" w:rsidR="00F07D00" w:rsidRDefault="00F00D50" w:rsidP="00F07D00">
      <w:pPr>
        <w:rPr>
          <w:b/>
          <w:bCs/>
          <w:color w:val="FF0000"/>
        </w:rPr>
      </w:pPr>
      <w:r w:rsidRPr="00F00D50">
        <w:rPr>
          <w:b/>
          <w:bCs/>
        </w:rPr>
        <w:t>The Division</w:t>
      </w:r>
      <w:r w:rsidR="0021553F">
        <w:rPr>
          <w:b/>
          <w:bCs/>
        </w:rPr>
        <w:t xml:space="preserve"> </w:t>
      </w:r>
    </w:p>
    <w:p w14:paraId="67DE8D40" w14:textId="77777777" w:rsidR="00F07D00" w:rsidRPr="0039445E" w:rsidRDefault="00F07D00" w:rsidP="00F07D00">
      <w:pPr>
        <w:spacing w:before="160"/>
        <w:rPr>
          <w:rFonts w:ascii="Arial" w:hAnsi="Arial"/>
          <w:iCs/>
          <w:color w:val="000000"/>
          <w:szCs w:val="22"/>
        </w:rPr>
      </w:pPr>
      <w:r w:rsidRPr="0039445E">
        <w:rPr>
          <w:rFonts w:ascii="Arial" w:hAnsi="Arial"/>
          <w:iCs/>
          <w:color w:val="000000"/>
          <w:szCs w:val="22"/>
        </w:rPr>
        <w:t>DEECA Regions Division enables government priorities by delivering integrated, place-based programs, projects and regional services to stakeholders and community on behalf of DEECA.   </w:t>
      </w:r>
    </w:p>
    <w:p w14:paraId="5FDDC4FD" w14:textId="737503D6" w:rsidR="00F07D00" w:rsidRPr="0039445E" w:rsidRDefault="00F07D00" w:rsidP="244BB00C">
      <w:pPr>
        <w:spacing w:before="160"/>
        <w:rPr>
          <w:rFonts w:ascii="Arial" w:hAnsi="Arial"/>
          <w:color w:val="000000"/>
        </w:rPr>
      </w:pPr>
      <w:r w:rsidRPr="244BB00C">
        <w:rPr>
          <w:rFonts w:ascii="Arial" w:hAnsi="Arial"/>
          <w:color w:val="000000"/>
        </w:rPr>
        <w:t>The Division delivers across six regions - Port Phillip, Barwon South</w:t>
      </w:r>
      <w:r w:rsidR="600B4BAC" w:rsidRPr="244BB00C">
        <w:rPr>
          <w:rFonts w:ascii="Arial" w:hAnsi="Arial"/>
          <w:color w:val="000000"/>
        </w:rPr>
        <w:t xml:space="preserve"> W</w:t>
      </w:r>
      <w:r w:rsidRPr="244BB00C">
        <w:rPr>
          <w:rFonts w:ascii="Arial" w:hAnsi="Arial"/>
          <w:color w:val="000000"/>
        </w:rPr>
        <w:t>est, Grampians, Loddon Mallee, Hume and Gippsland, each led by a Regional Director. The Executive Director, DEECA Regions provides strategic and operational oversight to the six regions, supporting a one-DEECA, coordinated approach to planning and delivery.   </w:t>
      </w:r>
    </w:p>
    <w:p w14:paraId="59DAF799" w14:textId="77777777" w:rsidR="00F07D00" w:rsidRPr="0039445E" w:rsidRDefault="00F07D00" w:rsidP="00F07D00">
      <w:pPr>
        <w:spacing w:before="160"/>
        <w:rPr>
          <w:rFonts w:ascii="Arial" w:hAnsi="Arial"/>
          <w:iCs/>
          <w:color w:val="000000"/>
          <w:szCs w:val="22"/>
        </w:rPr>
      </w:pPr>
      <w:r w:rsidRPr="0039445E">
        <w:rPr>
          <w:rFonts w:ascii="Arial" w:hAnsi="Arial"/>
          <w:iCs/>
          <w:color w:val="000000"/>
          <w:szCs w:val="22"/>
        </w:rPr>
        <w:t>The Division includes two core teams in each region overseeing public land services and strategic stakeholder partnerships at place and seven statewide portfolios: </w:t>
      </w:r>
    </w:p>
    <w:p w14:paraId="405992AE" w14:textId="77777777" w:rsidR="00F07D00" w:rsidRPr="0039445E" w:rsidRDefault="00F07D00" w:rsidP="00E51616">
      <w:pPr>
        <w:numPr>
          <w:ilvl w:val="0"/>
          <w:numId w:val="19"/>
        </w:numPr>
        <w:spacing w:before="160"/>
        <w:rPr>
          <w:rFonts w:ascii="Arial" w:hAnsi="Arial"/>
          <w:iCs/>
          <w:color w:val="000000"/>
          <w:szCs w:val="22"/>
        </w:rPr>
      </w:pPr>
      <w:r w:rsidRPr="0039445E">
        <w:rPr>
          <w:rFonts w:ascii="Arial" w:hAnsi="Arial"/>
          <w:iCs/>
          <w:color w:val="000000"/>
          <w:szCs w:val="22"/>
        </w:rPr>
        <w:t>Wildlife and Landscape Protection (led by Gippsland Region)  </w:t>
      </w:r>
    </w:p>
    <w:p w14:paraId="475CFED8" w14:textId="77777777" w:rsidR="00F07D00" w:rsidRPr="0039445E" w:rsidRDefault="00F07D00" w:rsidP="00E51616">
      <w:pPr>
        <w:numPr>
          <w:ilvl w:val="0"/>
          <w:numId w:val="20"/>
        </w:numPr>
        <w:spacing w:before="160"/>
        <w:rPr>
          <w:rFonts w:ascii="Arial" w:hAnsi="Arial"/>
          <w:iCs/>
          <w:color w:val="000000"/>
          <w:szCs w:val="22"/>
        </w:rPr>
      </w:pPr>
      <w:r w:rsidRPr="0039445E">
        <w:rPr>
          <w:rFonts w:ascii="Arial" w:hAnsi="Arial"/>
          <w:iCs/>
          <w:color w:val="000000"/>
          <w:szCs w:val="22"/>
        </w:rPr>
        <w:t>Biodiversity Impact Assessment (led by Loddon Mallee Region) </w:t>
      </w:r>
    </w:p>
    <w:p w14:paraId="55A971F2" w14:textId="77777777" w:rsidR="00F07D00" w:rsidRPr="0039445E" w:rsidRDefault="00F07D00" w:rsidP="00E51616">
      <w:pPr>
        <w:numPr>
          <w:ilvl w:val="0"/>
          <w:numId w:val="21"/>
        </w:numPr>
        <w:spacing w:before="160"/>
        <w:rPr>
          <w:rFonts w:ascii="Arial" w:hAnsi="Arial"/>
          <w:iCs/>
          <w:color w:val="000000"/>
          <w:szCs w:val="22"/>
        </w:rPr>
      </w:pPr>
      <w:r w:rsidRPr="0039445E">
        <w:rPr>
          <w:rFonts w:ascii="Arial" w:hAnsi="Arial"/>
          <w:iCs/>
          <w:color w:val="000000"/>
          <w:szCs w:val="22"/>
        </w:rPr>
        <w:t>Land Management (led by Hume Region)  </w:t>
      </w:r>
    </w:p>
    <w:p w14:paraId="608523B5" w14:textId="77777777" w:rsidR="00F07D00" w:rsidRPr="0039445E" w:rsidRDefault="00F07D00" w:rsidP="00E51616">
      <w:pPr>
        <w:numPr>
          <w:ilvl w:val="0"/>
          <w:numId w:val="22"/>
        </w:numPr>
        <w:spacing w:before="160"/>
        <w:rPr>
          <w:rFonts w:ascii="Arial" w:hAnsi="Arial"/>
          <w:iCs/>
          <w:color w:val="000000"/>
          <w:szCs w:val="22"/>
        </w:rPr>
      </w:pPr>
      <w:r w:rsidRPr="0039445E">
        <w:rPr>
          <w:rFonts w:ascii="Arial" w:hAnsi="Arial"/>
          <w:iCs/>
          <w:color w:val="000000"/>
          <w:szCs w:val="22"/>
        </w:rPr>
        <w:t>Planning and Environmental Assessment (led by Port Phillip Region)  </w:t>
      </w:r>
    </w:p>
    <w:p w14:paraId="6EB7CBF0" w14:textId="77777777" w:rsidR="00F07D00" w:rsidRPr="0039445E" w:rsidRDefault="00F07D00" w:rsidP="00E51616">
      <w:pPr>
        <w:numPr>
          <w:ilvl w:val="0"/>
          <w:numId w:val="23"/>
        </w:numPr>
        <w:spacing w:before="160"/>
        <w:rPr>
          <w:rFonts w:ascii="Arial" w:hAnsi="Arial"/>
          <w:iCs/>
          <w:color w:val="000000"/>
          <w:szCs w:val="22"/>
        </w:rPr>
      </w:pPr>
      <w:r w:rsidRPr="0039445E">
        <w:rPr>
          <w:rFonts w:ascii="Arial" w:hAnsi="Arial"/>
          <w:iCs/>
          <w:color w:val="000000"/>
          <w:szCs w:val="22"/>
        </w:rPr>
        <w:t>Environmental Investments and Programs (led by Grampians Region)  </w:t>
      </w:r>
    </w:p>
    <w:p w14:paraId="1C17B9B0" w14:textId="77777777" w:rsidR="00F07D00" w:rsidRPr="0039445E" w:rsidRDefault="00F07D00" w:rsidP="00E51616">
      <w:pPr>
        <w:numPr>
          <w:ilvl w:val="0"/>
          <w:numId w:val="24"/>
        </w:numPr>
        <w:spacing w:before="160"/>
        <w:rPr>
          <w:rFonts w:ascii="Arial" w:hAnsi="Arial"/>
          <w:iCs/>
          <w:color w:val="000000"/>
          <w:szCs w:val="22"/>
        </w:rPr>
      </w:pPr>
      <w:r w:rsidRPr="0039445E">
        <w:rPr>
          <w:rFonts w:ascii="Arial" w:hAnsi="Arial"/>
          <w:iCs/>
          <w:color w:val="000000"/>
          <w:szCs w:val="22"/>
        </w:rPr>
        <w:t>DEECA Recovery Coordination and Coastal Operations (led by Barwon South West Region)  </w:t>
      </w:r>
    </w:p>
    <w:p w14:paraId="553B6662" w14:textId="77777777" w:rsidR="00F07D00" w:rsidRPr="0039445E" w:rsidRDefault="00F07D00" w:rsidP="00E51616">
      <w:pPr>
        <w:numPr>
          <w:ilvl w:val="0"/>
          <w:numId w:val="25"/>
        </w:numPr>
        <w:spacing w:before="160"/>
        <w:rPr>
          <w:rFonts w:ascii="Arial" w:hAnsi="Arial"/>
          <w:iCs/>
          <w:color w:val="000000"/>
          <w:szCs w:val="22"/>
        </w:rPr>
      </w:pPr>
      <w:r w:rsidRPr="0039445E">
        <w:rPr>
          <w:rFonts w:ascii="Arial" w:hAnsi="Arial"/>
          <w:iCs/>
          <w:color w:val="000000"/>
          <w:szCs w:val="22"/>
          <w:lang w:val="en-US"/>
        </w:rPr>
        <w:t>Strategy and Service Delivery</w:t>
      </w:r>
      <w:r w:rsidRPr="0039445E">
        <w:rPr>
          <w:rFonts w:ascii="Arial" w:hAnsi="Arial"/>
          <w:iCs/>
          <w:color w:val="000000"/>
          <w:szCs w:val="22"/>
        </w:rPr>
        <w:t xml:space="preserve"> (led by the Office of the Executive Director DEECA Regions) </w:t>
      </w:r>
    </w:p>
    <w:p w14:paraId="62D3A873" w14:textId="77777777" w:rsidR="00F07D00" w:rsidRDefault="00F07D00" w:rsidP="00F07D00">
      <w:pPr>
        <w:rPr>
          <w:rFonts w:ascii="Arial" w:hAnsi="Arial" w:cs="Arial"/>
          <w:b/>
          <w:bCs/>
        </w:rPr>
      </w:pPr>
      <w:r>
        <w:rPr>
          <w:rFonts w:ascii="Arial" w:hAnsi="Arial" w:cs="Arial"/>
          <w:b/>
          <w:bCs/>
        </w:rPr>
        <w:t>The Branch</w:t>
      </w:r>
    </w:p>
    <w:p w14:paraId="6CF21E5D" w14:textId="77777777" w:rsidR="00E51616" w:rsidRPr="007C24B3" w:rsidRDefault="00E51616" w:rsidP="00E51616">
      <w:pPr>
        <w:spacing w:before="160"/>
        <w:rPr>
          <w:rFonts w:ascii="Arial" w:hAnsi="Arial"/>
          <w:iCs/>
          <w:color w:val="000000"/>
          <w:szCs w:val="22"/>
        </w:rPr>
      </w:pPr>
      <w:r w:rsidRPr="007C24B3">
        <w:rPr>
          <w:rFonts w:ascii="Arial" w:hAnsi="Arial"/>
          <w:iCs/>
          <w:color w:val="000000"/>
          <w:szCs w:val="22"/>
        </w:rPr>
        <w:t>The Office of the Executive Director DEECA Regions provides strategic and operational oversight to the six regions and leads planning, coordination, risk, governance and systems on behalf of the Division.  </w:t>
      </w:r>
    </w:p>
    <w:p w14:paraId="1F83C6C8" w14:textId="77777777" w:rsidR="00E51616" w:rsidRPr="007C24B3" w:rsidRDefault="00E51616" w:rsidP="00E51616">
      <w:pPr>
        <w:spacing w:before="160"/>
        <w:rPr>
          <w:rFonts w:ascii="Arial" w:hAnsi="Arial"/>
          <w:iCs/>
          <w:color w:val="000000"/>
          <w:szCs w:val="22"/>
        </w:rPr>
      </w:pPr>
      <w:r w:rsidRPr="007C24B3">
        <w:rPr>
          <w:rFonts w:ascii="Arial" w:hAnsi="Arial"/>
          <w:iCs/>
          <w:color w:val="000000"/>
          <w:szCs w:val="22"/>
        </w:rPr>
        <w:t>The office leads the strategic and systems uplift required to strengthen DEECA’s placed-based model for DEECA, driving improvements to locally based decision making and regional service delivery to the community across the breadth of DEECA’s portfolios.  </w:t>
      </w:r>
    </w:p>
    <w:p w14:paraId="1D6D96D6" w14:textId="77777777" w:rsidR="00E51616" w:rsidRPr="007C24B3" w:rsidRDefault="00E51616" w:rsidP="00E51616">
      <w:pPr>
        <w:spacing w:before="160"/>
        <w:rPr>
          <w:rFonts w:ascii="Arial" w:hAnsi="Arial"/>
          <w:iCs/>
          <w:color w:val="000000"/>
          <w:szCs w:val="22"/>
        </w:rPr>
      </w:pPr>
      <w:r w:rsidRPr="007C24B3">
        <w:rPr>
          <w:rFonts w:ascii="Arial" w:hAnsi="Arial"/>
          <w:iCs/>
          <w:color w:val="000000"/>
          <w:szCs w:val="22"/>
        </w:rPr>
        <w:t>The office leads the Strategy and Service Delivery statewide portfolio which drives operational efficiencies for the Division and delivers facilities and fleet management, site services, performance and workforce functions and place-based customer services.     </w:t>
      </w:r>
    </w:p>
    <w:p w14:paraId="14F59084" w14:textId="77777777" w:rsidR="00E51616" w:rsidRPr="00AB2994" w:rsidRDefault="00E51616" w:rsidP="00E51616">
      <w:pPr>
        <w:spacing w:before="160"/>
        <w:rPr>
          <w:rFonts w:cstheme="minorHAnsi"/>
          <w:b/>
          <w:bCs/>
          <w:iCs/>
          <w:szCs w:val="22"/>
        </w:rPr>
      </w:pPr>
      <w:r w:rsidRPr="00AB2994">
        <w:rPr>
          <w:rFonts w:cstheme="minorHAnsi"/>
          <w:b/>
          <w:bCs/>
          <w:iCs/>
          <w:szCs w:val="22"/>
        </w:rPr>
        <w:t>Teams </w:t>
      </w:r>
    </w:p>
    <w:p w14:paraId="2BB5C7C2" w14:textId="77777777" w:rsidR="00E51616" w:rsidRPr="00EB26AE" w:rsidRDefault="00E51616" w:rsidP="00E51616">
      <w:pPr>
        <w:numPr>
          <w:ilvl w:val="0"/>
          <w:numId w:val="26"/>
        </w:numPr>
        <w:spacing w:line="240" w:lineRule="auto"/>
        <w:rPr>
          <w:rFonts w:cstheme="minorHAnsi"/>
        </w:rPr>
      </w:pPr>
      <w:r w:rsidRPr="00EB26AE">
        <w:rPr>
          <w:rFonts w:cstheme="minorHAnsi"/>
          <w:lang w:val="en-US"/>
        </w:rPr>
        <w:t>The Regional Operations team delivers workforce management​, business planning and continuity​, performance, change and culture​, risk and budget management​, data analytics and project management</w:t>
      </w:r>
    </w:p>
    <w:p w14:paraId="77BD32F7" w14:textId="77777777" w:rsidR="00E51616" w:rsidRPr="007A14A9" w:rsidRDefault="00E51616" w:rsidP="00E51616">
      <w:pPr>
        <w:numPr>
          <w:ilvl w:val="0"/>
          <w:numId w:val="26"/>
        </w:numPr>
        <w:spacing w:line="240" w:lineRule="auto"/>
        <w:rPr>
          <w:rFonts w:cstheme="minorHAnsi"/>
        </w:rPr>
      </w:pPr>
      <w:r w:rsidRPr="00EB26AE">
        <w:rPr>
          <w:rFonts w:cstheme="minorHAnsi"/>
          <w:lang w:val="en-US"/>
        </w:rPr>
        <w:t>The Regional Services team delivers facilities management​, fleet management​, safety​ and customer service​.</w:t>
      </w:r>
    </w:p>
    <w:p w14:paraId="47A5774F" w14:textId="77777777" w:rsidR="00495B3B" w:rsidRPr="00612259" w:rsidRDefault="00495B3B" w:rsidP="00F17B80">
      <w:pPr>
        <w:keepNext/>
        <w:spacing w:after="0" w:line="240" w:lineRule="auto"/>
        <w:rPr>
          <w:rFonts w:ascii="Arial" w:hAnsi="Arial" w:cs="Arial"/>
          <w:bCs/>
          <w:color w:val="442D97"/>
          <w:sz w:val="28"/>
          <w:szCs w:val="28"/>
          <w:lang w:eastAsia="zh-CN"/>
        </w:rPr>
      </w:pPr>
      <w:r w:rsidRPr="00612259">
        <w:rPr>
          <w:rFonts w:ascii="Arial" w:hAnsi="Arial" w:cs="Arial"/>
          <w:bCs/>
          <w:color w:val="442D97"/>
          <w:sz w:val="28"/>
          <w:szCs w:val="28"/>
          <w:lang w:eastAsia="zh-CN"/>
        </w:rPr>
        <w:lastRenderedPageBreak/>
        <w:t>Accountabilities</w:t>
      </w:r>
    </w:p>
    <w:p w14:paraId="03D6188D" w14:textId="717E13CE" w:rsidR="00F17B80" w:rsidRPr="00612259" w:rsidRDefault="00F17B80" w:rsidP="00E51616">
      <w:pPr>
        <w:keepNext/>
        <w:numPr>
          <w:ilvl w:val="0"/>
          <w:numId w:val="16"/>
        </w:numPr>
        <w:spacing w:before="0" w:after="0" w:line="240" w:lineRule="auto"/>
        <w:rPr>
          <w:rFonts w:ascii="Arial" w:hAnsi="Arial" w:cs="Arial"/>
          <w:color w:val="000000"/>
          <w:lang w:val="en-US" w:eastAsia="zh-CN"/>
        </w:rPr>
      </w:pPr>
      <w:r w:rsidRPr="00612259">
        <w:rPr>
          <w:rFonts w:ascii="Arial" w:hAnsi="Arial" w:cs="Arial"/>
          <w:color w:val="000000"/>
          <w:lang w:eastAsia="zh-CN"/>
        </w:rPr>
        <w:t xml:space="preserve">Deliver the effective and efficient provision of </w:t>
      </w:r>
      <w:r w:rsidR="0EC0BB06" w:rsidRPr="00612259">
        <w:rPr>
          <w:rFonts w:ascii="Arial" w:hAnsi="Arial" w:cs="Arial"/>
          <w:color w:val="000000"/>
          <w:lang w:eastAsia="zh-CN"/>
        </w:rPr>
        <w:t>corporate planning</w:t>
      </w:r>
      <w:r w:rsidR="6502ECEF" w:rsidRPr="00612259">
        <w:rPr>
          <w:rFonts w:ascii="Arial" w:hAnsi="Arial" w:cs="Arial"/>
          <w:color w:val="000000"/>
          <w:lang w:eastAsia="zh-CN"/>
        </w:rPr>
        <w:t>,</w:t>
      </w:r>
      <w:r w:rsidR="0EC0BB06" w:rsidRPr="00612259">
        <w:rPr>
          <w:rFonts w:ascii="Arial" w:hAnsi="Arial" w:cs="Arial"/>
          <w:color w:val="000000"/>
          <w:lang w:eastAsia="zh-CN"/>
        </w:rPr>
        <w:t xml:space="preserve"> performance</w:t>
      </w:r>
      <w:r w:rsidR="5F62AF4D" w:rsidRPr="00612259">
        <w:rPr>
          <w:rFonts w:ascii="Arial" w:hAnsi="Arial" w:cs="Arial"/>
          <w:color w:val="000000"/>
          <w:lang w:eastAsia="zh-CN"/>
        </w:rPr>
        <w:t xml:space="preserve"> and workfor</w:t>
      </w:r>
      <w:r w:rsidRPr="00612259">
        <w:rPr>
          <w:rFonts w:ascii="Arial" w:hAnsi="Arial" w:cs="Arial"/>
          <w:color w:val="000000"/>
          <w:lang w:eastAsia="zh-CN"/>
        </w:rPr>
        <w:t>ce functions to support a high performing culture</w:t>
      </w:r>
      <w:r w:rsidR="00A91328" w:rsidRPr="00612259">
        <w:rPr>
          <w:rFonts w:ascii="Arial" w:hAnsi="Arial" w:cs="Arial"/>
          <w:color w:val="000000"/>
          <w:lang w:eastAsia="zh-CN"/>
        </w:rPr>
        <w:t xml:space="preserve">, working collaboratively with Office of the Deputy Secretary RECAFP and </w:t>
      </w:r>
      <w:r w:rsidR="007246B7" w:rsidRPr="00612259">
        <w:rPr>
          <w:rFonts w:ascii="Arial" w:hAnsi="Arial" w:cs="Arial"/>
          <w:color w:val="000000"/>
          <w:lang w:eastAsia="zh-CN"/>
        </w:rPr>
        <w:t>DEECA Regions teams</w:t>
      </w:r>
      <w:r w:rsidRPr="00612259">
        <w:rPr>
          <w:rFonts w:ascii="Arial" w:hAnsi="Arial" w:cs="Arial"/>
          <w:color w:val="000000"/>
          <w:lang w:eastAsia="zh-CN"/>
        </w:rPr>
        <w:t>. </w:t>
      </w:r>
      <w:r w:rsidRPr="00612259">
        <w:rPr>
          <w:rFonts w:ascii="Arial" w:hAnsi="Arial" w:cs="Arial"/>
          <w:color w:val="000000"/>
          <w:lang w:val="en-US" w:eastAsia="zh-CN"/>
        </w:rPr>
        <w:t>​</w:t>
      </w:r>
    </w:p>
    <w:p w14:paraId="08C348F3" w14:textId="2504229B" w:rsidR="669A8535" w:rsidRPr="00612259" w:rsidRDefault="669A8535" w:rsidP="00E51616">
      <w:pPr>
        <w:keepNext/>
        <w:numPr>
          <w:ilvl w:val="0"/>
          <w:numId w:val="16"/>
        </w:numPr>
        <w:spacing w:before="0" w:after="0" w:line="240" w:lineRule="auto"/>
        <w:rPr>
          <w:rFonts w:ascii="Arial" w:hAnsi="Arial" w:cs="Arial"/>
          <w:color w:val="000000"/>
          <w:lang w:val="en-US" w:eastAsia="zh-CN"/>
        </w:rPr>
      </w:pPr>
      <w:r w:rsidRPr="00612259">
        <w:rPr>
          <w:rFonts w:ascii="Arial" w:hAnsi="Arial" w:cs="Arial"/>
          <w:color w:val="000000"/>
          <w:lang w:eastAsia="zh-CN"/>
        </w:rPr>
        <w:t>Coordinate the effective and efficient provision of business planning and performance reporting activities, and support the development of divisional business plans, risk registers, business continuity plans and business preparedness plans based on departmental standards and expectations.</w:t>
      </w:r>
    </w:p>
    <w:p w14:paraId="777DF7E7" w14:textId="23D52B42" w:rsidR="00F17B80" w:rsidRPr="00612259" w:rsidRDefault="00F17B80" w:rsidP="00E51616">
      <w:pPr>
        <w:keepNext/>
        <w:numPr>
          <w:ilvl w:val="0"/>
          <w:numId w:val="16"/>
        </w:numPr>
        <w:spacing w:before="0" w:after="0" w:line="240" w:lineRule="auto"/>
        <w:rPr>
          <w:rFonts w:ascii="Arial" w:hAnsi="Arial" w:cs="Arial"/>
          <w:color w:val="000000"/>
          <w:lang w:val="en-US" w:eastAsia="zh-CN"/>
        </w:rPr>
      </w:pPr>
      <w:r w:rsidRPr="00612259">
        <w:rPr>
          <w:rFonts w:ascii="Arial" w:hAnsi="Arial" w:cs="Arial"/>
          <w:lang w:eastAsia="zh-CN"/>
        </w:rPr>
        <w:t xml:space="preserve">Develop and implement workforce </w:t>
      </w:r>
      <w:r w:rsidR="17A0B16A" w:rsidRPr="00612259">
        <w:rPr>
          <w:rFonts w:ascii="Arial" w:hAnsi="Arial" w:cs="Arial"/>
          <w:lang w:eastAsia="zh-CN"/>
        </w:rPr>
        <w:t xml:space="preserve">approvals processes and </w:t>
      </w:r>
      <w:r w:rsidRPr="00612259">
        <w:rPr>
          <w:rFonts w:ascii="Arial" w:hAnsi="Arial" w:cs="Arial"/>
          <w:lang w:eastAsia="zh-CN"/>
        </w:rPr>
        <w:t xml:space="preserve">capability </w:t>
      </w:r>
      <w:r w:rsidR="6D17B36E" w:rsidRPr="00612259">
        <w:rPr>
          <w:rFonts w:ascii="Arial" w:hAnsi="Arial" w:cs="Arial"/>
          <w:lang w:eastAsia="zh-CN"/>
        </w:rPr>
        <w:t>reporting</w:t>
      </w:r>
      <w:r w:rsidR="58481FC8" w:rsidRPr="00612259">
        <w:rPr>
          <w:rFonts w:ascii="Arial" w:hAnsi="Arial" w:cs="Arial"/>
          <w:lang w:eastAsia="zh-CN"/>
        </w:rPr>
        <w:t xml:space="preserve"> for</w:t>
      </w:r>
      <w:r w:rsidRPr="00612259">
        <w:rPr>
          <w:rFonts w:ascii="Arial" w:hAnsi="Arial" w:cs="Arial"/>
          <w:lang w:eastAsia="zh-CN"/>
        </w:rPr>
        <w:t xml:space="preserve"> DEECA Regions Division</w:t>
      </w:r>
      <w:r w:rsidRPr="00612259">
        <w:rPr>
          <w:rFonts w:ascii="Arial" w:hAnsi="Arial" w:cs="Arial"/>
          <w:color w:val="000000"/>
          <w:lang w:eastAsia="zh-CN"/>
        </w:rPr>
        <w:t>. </w:t>
      </w:r>
      <w:r w:rsidRPr="00612259">
        <w:rPr>
          <w:rFonts w:ascii="Arial" w:hAnsi="Arial" w:cs="Arial"/>
          <w:color w:val="000000"/>
          <w:lang w:val="en-US" w:eastAsia="zh-CN"/>
        </w:rPr>
        <w:t>​</w:t>
      </w:r>
    </w:p>
    <w:p w14:paraId="369C4CFC" w14:textId="1DABA52E" w:rsidR="00F17B80" w:rsidRPr="00612259" w:rsidRDefault="00F17B80" w:rsidP="00E51616">
      <w:pPr>
        <w:keepNext/>
        <w:numPr>
          <w:ilvl w:val="0"/>
          <w:numId w:val="16"/>
        </w:numPr>
        <w:spacing w:before="0" w:after="0" w:line="240" w:lineRule="auto"/>
        <w:rPr>
          <w:rFonts w:ascii="Arial" w:hAnsi="Arial" w:cs="Arial"/>
          <w:color w:val="000000"/>
          <w:lang w:val="en-US" w:eastAsia="zh-CN"/>
        </w:rPr>
      </w:pPr>
      <w:r w:rsidRPr="00612259">
        <w:rPr>
          <w:rFonts w:ascii="Arial" w:hAnsi="Arial" w:cs="Arial"/>
          <w:color w:val="000000"/>
          <w:lang w:eastAsia="zh-CN"/>
        </w:rPr>
        <w:t>Develop and maintain accurate reports and monitoring tools to assist with the identification of emerging complex or highly sensitive issues, risks and trends impacting on the successful achievement of objectives and priorities and contribute to developing innovative solutions and options. </w:t>
      </w:r>
      <w:r w:rsidRPr="00612259">
        <w:rPr>
          <w:rFonts w:ascii="Arial" w:hAnsi="Arial" w:cs="Arial"/>
          <w:color w:val="000000"/>
          <w:lang w:val="en-US" w:eastAsia="zh-CN"/>
        </w:rPr>
        <w:t>​</w:t>
      </w:r>
    </w:p>
    <w:p w14:paraId="5811212A" w14:textId="056BA80F" w:rsidR="007246B7" w:rsidRPr="00612259" w:rsidRDefault="0029485E" w:rsidP="00E51616">
      <w:pPr>
        <w:keepNext/>
        <w:numPr>
          <w:ilvl w:val="0"/>
          <w:numId w:val="16"/>
        </w:numPr>
        <w:spacing w:before="0" w:after="0" w:line="240" w:lineRule="auto"/>
        <w:rPr>
          <w:rFonts w:ascii="Arial" w:hAnsi="Arial" w:cs="Arial"/>
          <w:szCs w:val="22"/>
          <w:lang w:val="en-US" w:eastAsia="zh-CN"/>
        </w:rPr>
      </w:pPr>
      <w:r w:rsidRPr="00612259">
        <w:rPr>
          <w:rFonts w:ascii="Arial" w:hAnsi="Arial" w:cs="Arial"/>
          <w:szCs w:val="22"/>
          <w:lang w:val="en-US" w:eastAsia="zh-CN"/>
        </w:rPr>
        <w:t xml:space="preserve">Support the Project Manager to deliver strategic projects that drive </w:t>
      </w:r>
      <w:r w:rsidRPr="00612259">
        <w:rPr>
          <w:rFonts w:ascii="Arial" w:hAnsi="Arial" w:cs="Arial"/>
          <w:szCs w:val="22"/>
        </w:rPr>
        <w:t>operational efficiency and continuous improvement within the Division</w:t>
      </w:r>
      <w:r w:rsidRPr="00612259">
        <w:rPr>
          <w:rFonts w:ascii="Arial" w:hAnsi="Arial" w:cs="Arial"/>
          <w:szCs w:val="22"/>
        </w:rPr>
        <w:tab/>
      </w:r>
    </w:p>
    <w:p w14:paraId="4D63DA3F" w14:textId="5692C80B" w:rsidR="00F17B80" w:rsidRPr="00612259" w:rsidRDefault="00F17B80" w:rsidP="00E51616">
      <w:pPr>
        <w:keepNext/>
        <w:numPr>
          <w:ilvl w:val="0"/>
          <w:numId w:val="16"/>
        </w:numPr>
        <w:spacing w:before="0" w:after="0" w:line="240" w:lineRule="auto"/>
        <w:rPr>
          <w:rFonts w:ascii="Arial" w:hAnsi="Arial" w:cs="Arial"/>
          <w:color w:val="000000"/>
          <w:szCs w:val="22"/>
          <w:lang w:val="en-US" w:eastAsia="zh-CN"/>
        </w:rPr>
      </w:pPr>
      <w:r w:rsidRPr="00612259">
        <w:rPr>
          <w:rFonts w:ascii="Arial" w:hAnsi="Arial" w:cs="Arial"/>
          <w:color w:val="000000"/>
          <w:szCs w:val="22"/>
          <w:lang w:eastAsia="zh-CN"/>
        </w:rPr>
        <w:t>Ensure departmental and group requirements are met in accordance with legislative, policy and procedural requirements. </w:t>
      </w:r>
      <w:r w:rsidRPr="00612259">
        <w:rPr>
          <w:rFonts w:ascii="Arial" w:hAnsi="Arial" w:cs="Arial"/>
          <w:color w:val="000000"/>
          <w:szCs w:val="22"/>
          <w:lang w:val="en-US" w:eastAsia="zh-CN"/>
        </w:rPr>
        <w:t>​</w:t>
      </w:r>
    </w:p>
    <w:p w14:paraId="0AB89083" w14:textId="4C72A069" w:rsidR="00F17B80" w:rsidRPr="00612259" w:rsidRDefault="00F17B80" w:rsidP="00E51616">
      <w:pPr>
        <w:keepNext/>
        <w:numPr>
          <w:ilvl w:val="0"/>
          <w:numId w:val="16"/>
        </w:numPr>
        <w:spacing w:before="0" w:after="0" w:line="240" w:lineRule="auto"/>
        <w:rPr>
          <w:rFonts w:ascii="Arial" w:hAnsi="Arial" w:cs="Arial"/>
          <w:color w:val="000000"/>
          <w:lang w:val="en-US" w:eastAsia="zh-CN"/>
        </w:rPr>
      </w:pPr>
      <w:r w:rsidRPr="00612259">
        <w:rPr>
          <w:rFonts w:ascii="Arial" w:hAnsi="Arial" w:cs="Arial"/>
          <w:color w:val="000000"/>
          <w:lang w:eastAsia="zh-CN"/>
        </w:rPr>
        <w:t xml:space="preserve">Support the </w:t>
      </w:r>
      <w:r w:rsidR="26DB7C06" w:rsidRPr="00612259">
        <w:rPr>
          <w:rFonts w:ascii="Arial" w:hAnsi="Arial" w:cs="Arial"/>
          <w:color w:val="000000"/>
          <w:lang w:eastAsia="zh-CN"/>
        </w:rPr>
        <w:t>Strategy and Service Delivery portfolio</w:t>
      </w:r>
      <w:r w:rsidRPr="00612259">
        <w:rPr>
          <w:rFonts w:ascii="Arial" w:hAnsi="Arial" w:cs="Arial"/>
          <w:color w:val="000000"/>
          <w:lang w:eastAsia="zh-CN"/>
        </w:rPr>
        <w:t> to deliver high quality reports, plans and services that support the DEECA Regions executive and staff to meet operational objectives and priorities. </w:t>
      </w:r>
      <w:r w:rsidRPr="00612259">
        <w:rPr>
          <w:rFonts w:ascii="Arial" w:hAnsi="Arial" w:cs="Arial"/>
          <w:color w:val="000000"/>
          <w:lang w:val="en-US" w:eastAsia="zh-CN"/>
        </w:rPr>
        <w:t>​</w:t>
      </w:r>
    </w:p>
    <w:p w14:paraId="658C9B19" w14:textId="77777777" w:rsidR="00F17B80" w:rsidRPr="00612259" w:rsidRDefault="00F17B80" w:rsidP="00E51616">
      <w:pPr>
        <w:keepNext/>
        <w:numPr>
          <w:ilvl w:val="0"/>
          <w:numId w:val="16"/>
        </w:numPr>
        <w:spacing w:before="0" w:after="0" w:line="240" w:lineRule="auto"/>
        <w:rPr>
          <w:rFonts w:ascii="Arial" w:hAnsi="Arial" w:cs="Arial"/>
          <w:color w:val="000000"/>
          <w:szCs w:val="22"/>
          <w:lang w:val="en-US" w:eastAsia="zh-CN"/>
        </w:rPr>
      </w:pPr>
      <w:r w:rsidRPr="00612259">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612259">
        <w:rPr>
          <w:rFonts w:ascii="Arial" w:hAnsi="Arial" w:cs="Arial"/>
          <w:color w:val="000000"/>
          <w:szCs w:val="22"/>
          <w:lang w:val="en-US" w:eastAsia="zh-CN"/>
        </w:rPr>
        <w:t>​</w:t>
      </w:r>
    </w:p>
    <w:p w14:paraId="65F2F843" w14:textId="77777777" w:rsidR="00F17B80" w:rsidRPr="00612259" w:rsidRDefault="00F17B80" w:rsidP="00F17B80">
      <w:pPr>
        <w:keepNext/>
        <w:spacing w:before="0" w:after="0" w:line="240" w:lineRule="auto"/>
        <w:ind w:left="720"/>
        <w:rPr>
          <w:rFonts w:ascii="Arial" w:hAnsi="Arial" w:cs="Arial"/>
          <w:color w:val="000000"/>
          <w:szCs w:val="22"/>
          <w:lang w:val="en-US" w:eastAsia="zh-CN"/>
        </w:rPr>
      </w:pPr>
    </w:p>
    <w:p w14:paraId="3D3807B0" w14:textId="77777777" w:rsidR="00495B3B" w:rsidRPr="00612259" w:rsidRDefault="00495B3B" w:rsidP="00495B3B">
      <w:pPr>
        <w:keepNext/>
        <w:spacing w:before="0" w:line="240" w:lineRule="auto"/>
        <w:rPr>
          <w:rFonts w:ascii="Arial" w:hAnsi="Arial" w:cs="Arial"/>
          <w:bCs/>
          <w:color w:val="442D97"/>
          <w:sz w:val="28"/>
          <w:szCs w:val="28"/>
          <w:lang w:eastAsia="zh-CN"/>
        </w:rPr>
      </w:pPr>
      <w:r w:rsidRPr="00612259">
        <w:rPr>
          <w:rFonts w:ascii="Arial" w:hAnsi="Arial" w:cs="Arial"/>
          <w:bCs/>
          <w:color w:val="442D97"/>
          <w:sz w:val="28"/>
          <w:szCs w:val="28"/>
          <w:lang w:eastAsia="zh-CN"/>
        </w:rPr>
        <w:t>Key Selection Criteria</w:t>
      </w:r>
    </w:p>
    <w:p w14:paraId="298BC1C8" w14:textId="77777777" w:rsidR="00495B3B" w:rsidRPr="00612259" w:rsidRDefault="00495B3B" w:rsidP="00495B3B">
      <w:pPr>
        <w:spacing w:before="0" w:after="0"/>
        <w:rPr>
          <w:rFonts w:ascii="Arial" w:hAnsi="Arial" w:cs="Arial"/>
          <w:color w:val="363534"/>
          <w:szCs w:val="22"/>
        </w:rPr>
      </w:pPr>
      <w:r w:rsidRPr="00085201">
        <w:rPr>
          <w:rFonts w:ascii="Arial" w:hAnsi="Arial" w:cs="Arial"/>
          <w:szCs w:val="22"/>
        </w:rPr>
        <w:t>The key selection criteria specified below outline the capabilities required for the position</w:t>
      </w:r>
      <w:r w:rsidRPr="00612259">
        <w:rPr>
          <w:rFonts w:ascii="Arial" w:hAnsi="Arial" w:cs="Arial"/>
          <w:color w:val="363534"/>
          <w:szCs w:val="22"/>
        </w:rPr>
        <w:t>.</w:t>
      </w:r>
    </w:p>
    <w:p w14:paraId="7195DD23" w14:textId="77777777" w:rsidR="00495B3B" w:rsidRPr="00612259" w:rsidRDefault="00495B3B" w:rsidP="00495B3B">
      <w:pPr>
        <w:spacing w:before="160" w:after="0"/>
        <w:rPr>
          <w:rFonts w:ascii="Arial" w:hAnsi="Arial" w:cs="Arial"/>
          <w:b/>
          <w:color w:val="363534"/>
          <w:szCs w:val="22"/>
        </w:rPr>
      </w:pPr>
      <w:r w:rsidRPr="00612259">
        <w:rPr>
          <w:rFonts w:ascii="Arial" w:hAnsi="Arial" w:cs="Arial"/>
          <w:b/>
          <w:color w:val="363534"/>
          <w:szCs w:val="22"/>
        </w:rPr>
        <w:t>Specialist/Technical Expertise/Qualifications</w:t>
      </w:r>
    </w:p>
    <w:p w14:paraId="22FC9E43" w14:textId="2C944831" w:rsidR="00F17B80" w:rsidRPr="00612259" w:rsidRDefault="00F17B80" w:rsidP="00F17B80">
      <w:pPr>
        <w:spacing w:before="160" w:after="0"/>
        <w:rPr>
          <w:rFonts w:ascii="Arial" w:hAnsi="Arial" w:cs="Arial"/>
          <w:b/>
          <w:bCs/>
          <w:color w:val="000000"/>
          <w:lang w:val="en-US" w:eastAsia="zh-CN"/>
        </w:rPr>
      </w:pPr>
      <w:r w:rsidRPr="00612259">
        <w:rPr>
          <w:rFonts w:ascii="Arial" w:hAnsi="Arial" w:cs="Arial"/>
          <w:b/>
          <w:bCs/>
          <w:color w:val="000000"/>
          <w:lang w:eastAsia="zh-CN"/>
        </w:rPr>
        <w:t xml:space="preserve">Desirable </w:t>
      </w:r>
      <w:r w:rsidRPr="00612259">
        <w:rPr>
          <w:rFonts w:ascii="Arial" w:hAnsi="Arial" w:cs="Arial"/>
          <w:b/>
          <w:bCs/>
          <w:color w:val="000000"/>
          <w:lang w:val="en-US" w:eastAsia="zh-CN"/>
        </w:rPr>
        <w:t>​</w:t>
      </w:r>
    </w:p>
    <w:p w14:paraId="50503DBD" w14:textId="77777777" w:rsidR="00F17B80" w:rsidRPr="00612259" w:rsidRDefault="00F17B80" w:rsidP="00E51616">
      <w:pPr>
        <w:numPr>
          <w:ilvl w:val="0"/>
          <w:numId w:val="17"/>
        </w:numPr>
        <w:spacing w:before="0" w:after="0"/>
        <w:rPr>
          <w:rFonts w:ascii="Arial" w:hAnsi="Arial" w:cs="Arial"/>
          <w:color w:val="000000"/>
          <w:lang w:val="en-US" w:eastAsia="zh-CN"/>
        </w:rPr>
      </w:pPr>
      <w:r w:rsidRPr="00612259">
        <w:rPr>
          <w:rFonts w:ascii="Arial" w:hAnsi="Arial" w:cs="Arial"/>
          <w:color w:val="000000"/>
          <w:lang w:eastAsia="zh-CN"/>
        </w:rPr>
        <w:t>Qualification and/or experience in human resource management</w:t>
      </w:r>
      <w:r w:rsidRPr="00612259">
        <w:rPr>
          <w:rFonts w:ascii="Arial" w:hAnsi="Arial" w:cs="Arial"/>
          <w:color w:val="000000"/>
          <w:lang w:val="en-US" w:eastAsia="zh-CN"/>
        </w:rPr>
        <w:t>​</w:t>
      </w:r>
    </w:p>
    <w:p w14:paraId="021733B8" w14:textId="77777777" w:rsidR="00CA0A94" w:rsidRDefault="00CA0A94" w:rsidP="00CA0A94">
      <w:pPr>
        <w:numPr>
          <w:ilvl w:val="0"/>
          <w:numId w:val="17"/>
        </w:numPr>
        <w:spacing w:before="0" w:after="0"/>
        <w:rPr>
          <w:rFonts w:ascii="Arial" w:hAnsi="Arial" w:cs="Arial"/>
          <w:color w:val="000000"/>
          <w:lang w:val="en-US" w:eastAsia="zh-CN"/>
        </w:rPr>
      </w:pPr>
      <w:r>
        <w:rPr>
          <w:rFonts w:ascii="Arial" w:hAnsi="Arial" w:cs="Arial"/>
          <w:color w:val="000000"/>
          <w:lang w:eastAsia="zh-CN"/>
        </w:rPr>
        <w:t>E</w:t>
      </w:r>
      <w:r w:rsidRPr="00F17B80">
        <w:rPr>
          <w:rFonts w:ascii="Arial" w:hAnsi="Arial" w:cs="Arial"/>
          <w:color w:val="000000"/>
          <w:lang w:eastAsia="zh-CN"/>
        </w:rPr>
        <w:t>xperience in coordination and delivery of corporate functions</w:t>
      </w:r>
      <w:r w:rsidRPr="00F17B80">
        <w:rPr>
          <w:rFonts w:ascii="Arial" w:hAnsi="Arial" w:cs="Arial"/>
          <w:color w:val="000000"/>
          <w:lang w:val="en-US" w:eastAsia="zh-CN"/>
        </w:rPr>
        <w:t>​</w:t>
      </w:r>
      <w:r>
        <w:rPr>
          <w:rFonts w:ascii="Arial" w:hAnsi="Arial" w:cs="Arial"/>
          <w:color w:val="000000"/>
          <w:lang w:val="en-US" w:eastAsia="zh-CN"/>
        </w:rPr>
        <w:t xml:space="preserve"> and services</w:t>
      </w:r>
    </w:p>
    <w:p w14:paraId="656190AF" w14:textId="61458B9B" w:rsidR="0004452B" w:rsidRDefault="0004452B" w:rsidP="00E51616">
      <w:pPr>
        <w:numPr>
          <w:ilvl w:val="0"/>
          <w:numId w:val="17"/>
        </w:numPr>
        <w:spacing w:before="0" w:after="0"/>
        <w:rPr>
          <w:rFonts w:ascii="Arial" w:hAnsi="Arial" w:cs="Arial"/>
          <w:color w:val="000000"/>
          <w:lang w:val="en-US" w:eastAsia="zh-CN"/>
        </w:rPr>
      </w:pPr>
      <w:r w:rsidRPr="00612259">
        <w:rPr>
          <w:rFonts w:ascii="Arial" w:hAnsi="Arial" w:cs="Arial"/>
          <w:color w:val="000000"/>
          <w:lang w:val="en-US" w:eastAsia="zh-CN"/>
        </w:rPr>
        <w:t>Experience contributing to strategic projects that improve systems, processes</w:t>
      </w:r>
      <w:r w:rsidR="00B47120" w:rsidRPr="00612259">
        <w:rPr>
          <w:rFonts w:ascii="Arial" w:hAnsi="Arial" w:cs="Arial"/>
          <w:color w:val="000000"/>
          <w:lang w:val="en-US" w:eastAsia="zh-CN"/>
        </w:rPr>
        <w:t xml:space="preserve"> and communications</w:t>
      </w:r>
    </w:p>
    <w:p w14:paraId="330B9A93" w14:textId="77777777" w:rsidR="006F5F96" w:rsidRPr="00E817D8" w:rsidRDefault="006F5F96" w:rsidP="006F5F96">
      <w:pPr>
        <w:pStyle w:val="paragraph"/>
        <w:numPr>
          <w:ilvl w:val="0"/>
          <w:numId w:val="17"/>
        </w:numPr>
        <w:spacing w:before="0" w:beforeAutospacing="0" w:after="0" w:afterAutospacing="0"/>
        <w:textAlignment w:val="baseline"/>
        <w:rPr>
          <w:rFonts w:ascii="Arial" w:hAnsi="Arial" w:cs="Arial"/>
          <w:sz w:val="22"/>
          <w:szCs w:val="22"/>
        </w:rPr>
      </w:pPr>
      <w:r w:rsidRPr="00E817D8">
        <w:rPr>
          <w:rStyle w:val="normaltextrun"/>
          <w:rFonts w:ascii="Arial" w:hAnsi="Arial" w:cs="Arial"/>
          <w:color w:val="000000"/>
          <w:sz w:val="20"/>
          <w:szCs w:val="20"/>
        </w:rPr>
        <w:t>Knowledge of the regional context and opportunities.</w:t>
      </w:r>
      <w:r w:rsidRPr="00E817D8">
        <w:rPr>
          <w:rStyle w:val="normaltextrun"/>
          <w:rFonts w:ascii="Arial" w:hAnsi="Arial" w:cs="Arial"/>
          <w:color w:val="000000"/>
          <w:sz w:val="20"/>
          <w:szCs w:val="20"/>
          <w:lang w:val="en-US"/>
        </w:rPr>
        <w:t>​</w:t>
      </w:r>
      <w:r w:rsidRPr="00E817D8">
        <w:rPr>
          <w:rStyle w:val="eop"/>
          <w:rFonts w:ascii="Arial" w:hAnsi="Arial" w:cs="Arial"/>
          <w:color w:val="000000"/>
          <w:sz w:val="20"/>
          <w:szCs w:val="20"/>
        </w:rPr>
        <w:t> </w:t>
      </w:r>
    </w:p>
    <w:p w14:paraId="0165A22F" w14:textId="774050EA" w:rsidR="006F5F96" w:rsidRPr="006F5F96" w:rsidRDefault="006F5F96" w:rsidP="006F5F96">
      <w:pPr>
        <w:pStyle w:val="paragraph"/>
        <w:numPr>
          <w:ilvl w:val="0"/>
          <w:numId w:val="17"/>
        </w:numPr>
        <w:spacing w:before="0" w:beforeAutospacing="0" w:after="0" w:afterAutospacing="0"/>
        <w:textAlignment w:val="baseline"/>
        <w:rPr>
          <w:rFonts w:ascii="Arial" w:hAnsi="Arial" w:cs="Arial"/>
          <w:sz w:val="22"/>
          <w:szCs w:val="22"/>
        </w:rPr>
      </w:pPr>
      <w:r w:rsidRPr="00E817D8">
        <w:rPr>
          <w:rStyle w:val="normaltextrun"/>
          <w:rFonts w:ascii="Arial" w:hAnsi="Arial" w:cs="Arial"/>
          <w:color w:val="000000"/>
          <w:sz w:val="20"/>
          <w:szCs w:val="20"/>
        </w:rPr>
        <w:t>Good written and verbal communication skills.</w:t>
      </w:r>
      <w:r w:rsidRPr="00E817D8">
        <w:rPr>
          <w:rStyle w:val="normaltextrun"/>
          <w:rFonts w:ascii="Arial" w:hAnsi="Arial" w:cs="Arial"/>
          <w:color w:val="000000"/>
          <w:sz w:val="20"/>
          <w:szCs w:val="20"/>
          <w:lang w:val="en-US"/>
        </w:rPr>
        <w:t>​</w:t>
      </w:r>
      <w:r w:rsidRPr="00E817D8">
        <w:rPr>
          <w:rStyle w:val="eop"/>
          <w:rFonts w:ascii="Arial" w:hAnsi="Arial" w:cs="Arial"/>
          <w:color w:val="000000"/>
          <w:sz w:val="20"/>
          <w:szCs w:val="20"/>
        </w:rPr>
        <w:t> </w:t>
      </w:r>
    </w:p>
    <w:p w14:paraId="4A209CD7" w14:textId="6D4D0B4A" w:rsidR="00F17B80" w:rsidRPr="00612259" w:rsidRDefault="00F17B80" w:rsidP="00E51616">
      <w:pPr>
        <w:numPr>
          <w:ilvl w:val="0"/>
          <w:numId w:val="17"/>
        </w:numPr>
        <w:spacing w:before="0" w:after="0"/>
        <w:rPr>
          <w:rFonts w:ascii="Arial" w:hAnsi="Arial" w:cs="Arial"/>
          <w:color w:val="000000"/>
          <w:lang w:eastAsia="zh-CN"/>
        </w:rPr>
      </w:pPr>
      <w:r w:rsidRPr="00612259">
        <w:rPr>
          <w:rFonts w:ascii="Arial" w:hAnsi="Arial" w:cs="Arial"/>
          <w:color w:val="000000"/>
          <w:lang w:eastAsia="zh-CN"/>
        </w:rPr>
        <w:t>Skilled in MS Office applications (Word, Excel, PowerPoint, OneNote, Outlook, SharePoint)</w:t>
      </w:r>
      <w:r w:rsidR="00473214" w:rsidRPr="00612259">
        <w:rPr>
          <w:rFonts w:ascii="Arial" w:hAnsi="Arial" w:cs="Arial"/>
          <w:color w:val="000000"/>
          <w:lang w:eastAsia="zh-CN"/>
        </w:rPr>
        <w:t>, with demonstrated experience in data management, analysis and reporting</w:t>
      </w:r>
    </w:p>
    <w:p w14:paraId="62DD3F46" w14:textId="77777777" w:rsidR="00495B3B" w:rsidRPr="00495B3B" w:rsidRDefault="00495B3B" w:rsidP="00DA4BF1">
      <w:pPr>
        <w:spacing w:before="160" w:after="60"/>
        <w:rPr>
          <w:rFonts w:ascii="Arial" w:hAnsi="Arial" w:cs="Arial"/>
          <w:b/>
          <w:color w:val="363534"/>
        </w:rPr>
      </w:pPr>
      <w:r w:rsidRPr="00495B3B">
        <w:rPr>
          <w:rFonts w:ascii="Arial" w:hAnsi="Arial" w:cs="Arial"/>
          <w:b/>
          <w:color w:val="363534"/>
        </w:rPr>
        <w:t>Capabilities</w:t>
      </w:r>
    </w:p>
    <w:p w14:paraId="0D5B6D24" w14:textId="77777777" w:rsidR="00DA4BF1" w:rsidRPr="00DA4BF1" w:rsidRDefault="00DA4BF1" w:rsidP="00E51616">
      <w:pPr>
        <w:keepNext/>
        <w:numPr>
          <w:ilvl w:val="0"/>
          <w:numId w:val="18"/>
        </w:numPr>
        <w:spacing w:before="0" w:after="0" w:line="240" w:lineRule="auto"/>
        <w:rPr>
          <w:rFonts w:ascii="Arial" w:hAnsi="Arial" w:cs="Arial"/>
          <w:color w:val="000000"/>
          <w:lang w:eastAsia="zh-CN"/>
        </w:rPr>
      </w:pPr>
      <w:bookmarkStart w:id="2" w:name="_Hlk102550785"/>
      <w:r w:rsidRPr="226D4019">
        <w:rPr>
          <w:rFonts w:ascii="Arial" w:hAnsi="Arial" w:cs="Arial"/>
          <w:b/>
          <w:bCs/>
          <w:color w:val="000000"/>
          <w:lang w:eastAsia="zh-CN"/>
        </w:rPr>
        <w:t>Communicate with impact:</w:t>
      </w:r>
      <w:r w:rsidRPr="226D4019">
        <w:rPr>
          <w:rFonts w:ascii="Arial" w:hAnsi="Arial" w:cs="Arial"/>
          <w:color w:val="000000"/>
          <w:lang w:eastAsia="zh-CN"/>
        </w:rPr>
        <w:t xml:space="preserve"> Makes a positive impression on others &amp; comes across with credibility; Communicates orally in a manner that is clear fluent and holds the listeners' attention; Able to deal with difficult &amp; sensitive topics &amp; questions.​</w:t>
      </w:r>
    </w:p>
    <w:p w14:paraId="0776A3B2" w14:textId="5C80FFD6" w:rsidR="00DA4BF1" w:rsidRPr="00DA4BF1" w:rsidRDefault="00DA4BF1" w:rsidP="00E51616">
      <w:pPr>
        <w:keepNext/>
        <w:numPr>
          <w:ilvl w:val="0"/>
          <w:numId w:val="18"/>
        </w:numPr>
        <w:spacing w:before="0" w:after="0" w:line="240" w:lineRule="auto"/>
        <w:rPr>
          <w:rFonts w:ascii="Arial" w:hAnsi="Arial" w:cs="Arial"/>
          <w:color w:val="000000"/>
          <w:lang w:val="en-US" w:eastAsia="zh-CN"/>
        </w:rPr>
      </w:pPr>
      <w:r w:rsidRPr="226D4019">
        <w:rPr>
          <w:rFonts w:ascii="Arial" w:hAnsi="Arial" w:cs="Arial"/>
          <w:b/>
          <w:bCs/>
          <w:color w:val="000000"/>
          <w:lang w:eastAsia="zh-CN"/>
        </w:rPr>
        <w:t>Critical thinking and problem solving:</w:t>
      </w:r>
      <w:r w:rsidRPr="226D4019">
        <w:rPr>
          <w:rFonts w:ascii="Arial" w:hAnsi="Arial" w:cs="Arial"/>
          <w:color w:val="000000"/>
          <w:lang w:eastAsia="zh-CN"/>
        </w:rPr>
        <w:t xml:space="preserve"> Resolves issues through deep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problem-solving concepts in the right context.</w:t>
      </w:r>
      <w:r w:rsidRPr="226D4019">
        <w:rPr>
          <w:rFonts w:ascii="Arial" w:hAnsi="Arial" w:cs="Arial"/>
          <w:color w:val="000000"/>
          <w:lang w:val="en-US" w:eastAsia="zh-CN"/>
        </w:rPr>
        <w:t>​</w:t>
      </w:r>
    </w:p>
    <w:p w14:paraId="6D729E2E" w14:textId="43E49BAC" w:rsidR="00DA4BF1" w:rsidRPr="00DA4BF1" w:rsidRDefault="00DA4BF1" w:rsidP="00E51616">
      <w:pPr>
        <w:keepNext/>
        <w:numPr>
          <w:ilvl w:val="0"/>
          <w:numId w:val="18"/>
        </w:numPr>
        <w:spacing w:before="0" w:after="0" w:line="240" w:lineRule="auto"/>
        <w:rPr>
          <w:rFonts w:ascii="Arial" w:hAnsi="Arial" w:cs="Arial"/>
          <w:color w:val="000000"/>
          <w:lang w:val="en-US" w:eastAsia="zh-CN"/>
        </w:rPr>
      </w:pPr>
      <w:r w:rsidRPr="226D4019">
        <w:rPr>
          <w:rFonts w:ascii="Arial" w:hAnsi="Arial" w:cs="Arial"/>
          <w:b/>
          <w:bCs/>
          <w:color w:val="000000"/>
          <w:lang w:eastAsia="zh-CN"/>
        </w:rPr>
        <w:t xml:space="preserve">Political and organisational context: </w:t>
      </w:r>
      <w:r w:rsidRPr="226D4019">
        <w:rPr>
          <w:rFonts w:ascii="Arial" w:hAnsi="Arial" w:cs="Arial"/>
          <w:color w:val="000000"/>
          <w:lang w:eastAsia="zh-CN"/>
        </w:rPr>
        <w:t>Understands issues and pressures to which the organisation must respond; Understands the reasons behind the organisational climate and culture.</w:t>
      </w:r>
      <w:r w:rsidRPr="226D4019">
        <w:rPr>
          <w:rFonts w:ascii="Arial" w:hAnsi="Arial" w:cs="Arial"/>
          <w:color w:val="000000"/>
          <w:lang w:val="en-US" w:eastAsia="zh-CN"/>
        </w:rPr>
        <w:t>​</w:t>
      </w:r>
    </w:p>
    <w:p w14:paraId="612B4597" w14:textId="77777777" w:rsidR="00DA4BF1" w:rsidRPr="00DA4BF1" w:rsidRDefault="00DA4BF1" w:rsidP="00E51616">
      <w:pPr>
        <w:keepNext/>
        <w:numPr>
          <w:ilvl w:val="0"/>
          <w:numId w:val="18"/>
        </w:numPr>
        <w:spacing w:before="0" w:after="0" w:line="240" w:lineRule="auto"/>
        <w:rPr>
          <w:rFonts w:ascii="Arial" w:hAnsi="Arial" w:cs="Arial"/>
          <w:color w:val="000000"/>
          <w:lang w:val="en-US" w:eastAsia="zh-CN"/>
        </w:rPr>
      </w:pPr>
      <w:r w:rsidRPr="226D4019">
        <w:rPr>
          <w:rFonts w:ascii="Arial" w:hAnsi="Arial" w:cs="Arial"/>
          <w:b/>
          <w:bCs/>
          <w:color w:val="000000"/>
          <w:lang w:eastAsia="zh-CN"/>
        </w:rPr>
        <w:t>Future focus:</w:t>
      </w:r>
      <w:r w:rsidRPr="226D4019">
        <w:rPr>
          <w:rFonts w:ascii="Arial" w:hAnsi="Arial" w:cs="Arial"/>
          <w:color w:val="000000"/>
          <w:lang w:eastAsia="zh-CN"/>
        </w:rPr>
        <w:t xml:space="preserve"> Develops objectives that link to broader team and organisational objectives; Takes into account future aims and goals of the team and organisation in prioritising own and others' work. Integrates relevant technologies into own ways of working and supports others in this. Proactively stays up to date with best practice and leading developments relating to expertise and area of work.</w:t>
      </w:r>
      <w:r w:rsidRPr="226D4019">
        <w:rPr>
          <w:rFonts w:ascii="Arial" w:hAnsi="Arial" w:cs="Arial"/>
          <w:color w:val="000000"/>
          <w:lang w:val="en-US" w:eastAsia="zh-CN"/>
        </w:rPr>
        <w:t>​</w:t>
      </w:r>
    </w:p>
    <w:p w14:paraId="5419ADDC" w14:textId="68B221C5" w:rsidR="00DA4BF1" w:rsidRPr="00DA4BF1" w:rsidRDefault="00DA4BF1" w:rsidP="003422A0">
      <w:pPr>
        <w:keepNext/>
        <w:spacing w:before="0" w:after="0" w:line="240" w:lineRule="auto"/>
        <w:ind w:left="360"/>
        <w:rPr>
          <w:rFonts w:ascii="Arial" w:hAnsi="Arial" w:cs="Arial"/>
          <w:color w:val="000000"/>
          <w:lang w:eastAsia="zh-CN"/>
        </w:rPr>
      </w:pP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B523DEA"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C65816">
              <w:rPr>
                <w:rFonts w:cs="Arial"/>
                <w:color w:val="1A1A1A"/>
                <w:sz w:val="20"/>
              </w:rPr>
              <w:t>50,000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E51616" w:rsidRDefault="00495B3B" w:rsidP="00495B3B">
            <w:pPr>
              <w:spacing w:line="240" w:lineRule="auto"/>
              <w:contextualSpacing/>
              <w:outlineLvl w:val="1"/>
              <w:rPr>
                <w:rFonts w:ascii="Arial" w:hAnsi="Arial" w:cs="Arial"/>
                <w:color w:val="auto"/>
                <w:sz w:val="20"/>
              </w:rPr>
            </w:pPr>
            <w:r w:rsidRPr="00E51616">
              <w:rPr>
                <w:rFonts w:ascii="Arial" w:hAnsi="Arial" w:cs="Arial"/>
                <w:color w:val="auto"/>
                <w:sz w:val="20"/>
              </w:rPr>
              <w:t>The occupational health and safety    requirements of this position may include, but are not limited to:</w:t>
            </w:r>
          </w:p>
          <w:p w14:paraId="7E591157" w14:textId="77777777" w:rsidR="00495B3B" w:rsidRPr="00E51616" w:rsidRDefault="00495B3B" w:rsidP="00495B3B">
            <w:pPr>
              <w:rPr>
                <w:rFonts w:ascii="Arial" w:hAnsi="Arial" w:cs="Arial"/>
                <w:color w:val="auto"/>
                <w:sz w:val="20"/>
              </w:rPr>
            </w:pPr>
          </w:p>
        </w:tc>
        <w:tc>
          <w:tcPr>
            <w:tcW w:w="6803" w:type="dxa"/>
            <w:shd w:val="clear" w:color="auto" w:fill="auto"/>
          </w:tcPr>
          <w:p w14:paraId="7216FB89" w14:textId="7BE6BA2F" w:rsidR="00495B3B" w:rsidRPr="00E51616" w:rsidRDefault="002236B3" w:rsidP="002236B3">
            <w:pPr>
              <w:spacing w:after="240"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E51616">
              <w:rPr>
                <w:rFonts w:ascii="Arial" w:hAnsi="Arial" w:cs="Arial"/>
                <w:color w:val="auto"/>
                <w:sz w:val="20"/>
              </w:rPr>
              <w:t xml:space="preserve">  </w:t>
            </w:r>
            <w:r w:rsidR="00495B3B" w:rsidRPr="00E51616">
              <w:rPr>
                <w:rFonts w:ascii="Arial" w:hAnsi="Arial" w:cs="Arial"/>
                <w:color w:val="auto"/>
                <w:sz w:val="20"/>
              </w:rPr>
              <w:t>Sedentary desk work</w:t>
            </w:r>
          </w:p>
          <w:p w14:paraId="23FF4545" w14:textId="54E07C18" w:rsidR="00495B3B" w:rsidRPr="00E51616" w:rsidRDefault="00495B3B" w:rsidP="00DA4BF1">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1847B6AA" w:rsidR="00495B3B" w:rsidRPr="00495B3B" w:rsidRDefault="00495B3B" w:rsidP="00A36AB2">
            <w:pPr>
              <w:rPr>
                <w:rFonts w:ascii="Arial" w:hAnsi="Arial" w:cs="Arial"/>
                <w:sz w:val="20"/>
              </w:rPr>
            </w:pPr>
            <w:r w:rsidRPr="00495B3B">
              <w:rPr>
                <w:rFonts w:ascii="Arial" w:hAnsi="Arial" w:cs="Arial"/>
                <w:color w:val="1A1A1A"/>
                <w:sz w:val="20"/>
              </w:rPr>
              <w:lastRenderedPageBreak/>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3E6B0038" w:rsidR="00495B3B" w:rsidRPr="00495B3B" w:rsidRDefault="00495B3B" w:rsidP="00A36AB2">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4F4ACC3F"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038A7C16"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88F5538" w14:textId="77777777" w:rsidR="00A36AB2" w:rsidRPr="00495B3B" w:rsidRDefault="00A36AB2" w:rsidP="00A36AB2">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5DC5361C" w14:textId="77777777" w:rsidR="00A36AB2" w:rsidRPr="00454423" w:rsidRDefault="00A36AB2" w:rsidP="00A36AB2">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1B9B82B" w14:textId="77777777" w:rsidR="00A36AB2" w:rsidRPr="005763CD" w:rsidRDefault="00A36AB2" w:rsidP="00A36AB2">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CDB4E51" w14:textId="77777777" w:rsidR="00A36AB2" w:rsidRPr="005763CD" w:rsidRDefault="00A36AB2" w:rsidP="00A36AB2">
      <w:pPr>
        <w:spacing w:before="0" w:after="0"/>
        <w:rPr>
          <w:rFonts w:ascii="Arial" w:hAnsi="Arial" w:cs="Arial"/>
        </w:rPr>
      </w:pPr>
    </w:p>
    <w:p w14:paraId="04586DA5" w14:textId="77777777" w:rsidR="00A36AB2" w:rsidRPr="005763CD" w:rsidRDefault="00A36AB2" w:rsidP="00A36AB2">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4F72FBED" w14:textId="77777777" w:rsidR="00A36AB2" w:rsidRPr="00495B3B" w:rsidRDefault="00A36AB2" w:rsidP="00A36AB2">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9379AA7" w14:textId="77777777" w:rsidR="00A36AB2" w:rsidRPr="002775A7" w:rsidRDefault="00A36AB2" w:rsidP="00A36AB2">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40E5174E" w14:textId="22A0C492" w:rsidR="00A36AB2" w:rsidRPr="00AC1638" w:rsidRDefault="00A36AB2" w:rsidP="00A36AB2">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FBBD165" w14:textId="77777777" w:rsidR="00A36AB2" w:rsidRPr="00AC1638" w:rsidRDefault="00A36AB2" w:rsidP="00A36AB2">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35CE329" w14:textId="77777777" w:rsidR="00A36AB2" w:rsidRPr="00495B3B" w:rsidRDefault="00A36AB2" w:rsidP="00A36AB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D838312" w14:textId="77777777" w:rsidR="00A36AB2" w:rsidRDefault="00A36AB2" w:rsidP="00A36AB2">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94827F3" w14:textId="77777777" w:rsidR="00A36AB2" w:rsidRPr="00495B3B" w:rsidRDefault="00A36AB2" w:rsidP="00A36AB2">
      <w:pPr>
        <w:spacing w:line="240" w:lineRule="auto"/>
        <w:contextualSpacing/>
        <w:outlineLvl w:val="1"/>
        <w:rPr>
          <w:rFonts w:ascii="Arial" w:hAnsi="Arial" w:cs="Arial"/>
          <w:color w:val="363534"/>
        </w:rPr>
      </w:pPr>
    </w:p>
    <w:p w14:paraId="50316A05" w14:textId="77777777" w:rsidR="00A36AB2" w:rsidRPr="00495B3B" w:rsidRDefault="00A36AB2" w:rsidP="00A36AB2">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2BD2C5E" w14:textId="77777777" w:rsidR="00A36AB2" w:rsidRPr="00495B3B" w:rsidRDefault="00A36AB2" w:rsidP="00A36AB2">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E5BD0DC" w14:textId="77777777" w:rsidR="00A36AB2" w:rsidRPr="00495B3B" w:rsidRDefault="00A36AB2" w:rsidP="00A36AB2">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3688966" w14:textId="77777777" w:rsidR="00A36AB2" w:rsidRPr="00495B3B" w:rsidRDefault="00A36AB2" w:rsidP="00A36AB2">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C6BE318" w14:textId="77777777" w:rsidR="00A36AB2" w:rsidRPr="00495B3B" w:rsidRDefault="00A36AB2" w:rsidP="00A36AB2">
      <w:pPr>
        <w:rPr>
          <w:rFonts w:ascii="Arial" w:hAnsi="Arial" w:cs="Arial"/>
          <w:b/>
          <w:bCs/>
          <w:color w:val="363534"/>
        </w:rPr>
      </w:pPr>
      <w:r w:rsidRPr="00495B3B">
        <w:rPr>
          <w:rFonts w:ascii="Arial" w:hAnsi="Arial" w:cs="Arial"/>
          <w:b/>
          <w:bCs/>
          <w:color w:val="363534"/>
        </w:rPr>
        <w:lastRenderedPageBreak/>
        <w:t>Aboriginal Cultural Safety</w:t>
      </w:r>
    </w:p>
    <w:p w14:paraId="51F41624" w14:textId="77777777" w:rsidR="00A36AB2" w:rsidRPr="00495B3B" w:rsidRDefault="00A36AB2" w:rsidP="00A36AB2">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1C0237D3" w14:textId="77777777" w:rsidR="00A36AB2" w:rsidRPr="00495B3B" w:rsidRDefault="00A36AB2" w:rsidP="00A36AB2">
      <w:pPr>
        <w:rPr>
          <w:rFonts w:ascii="Arial" w:hAnsi="Arial" w:cs="Arial"/>
          <w:b/>
          <w:color w:val="363534"/>
          <w:szCs w:val="22"/>
        </w:rPr>
      </w:pPr>
      <w:r w:rsidRPr="00495B3B">
        <w:rPr>
          <w:rFonts w:ascii="Arial" w:hAnsi="Arial" w:cs="Arial"/>
          <w:b/>
          <w:color w:val="363534"/>
          <w:szCs w:val="22"/>
        </w:rPr>
        <w:t>Balancing your Life / Hybrid Working</w:t>
      </w:r>
    </w:p>
    <w:p w14:paraId="1C245DD7" w14:textId="77777777" w:rsidR="00A36AB2" w:rsidRPr="00495B3B" w:rsidRDefault="00A36AB2" w:rsidP="00A36AB2">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3A30BFD2" w14:textId="77777777" w:rsidR="00A36AB2" w:rsidRPr="00495B3B" w:rsidRDefault="00A36AB2" w:rsidP="00A36AB2">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A36AB2">
      <w:pPr>
        <w:keepNext/>
        <w:spacing w:before="360" w:line="240" w:lineRule="auto"/>
      </w:pPr>
    </w:p>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549F064" w14:textId="77777777" w:rsidR="00A10C6A" w:rsidRDefault="00A10C6A" w:rsidP="00CD157B">
      <w:pPr>
        <w:pStyle w:val="NoSpacing"/>
      </w:pPr>
    </w:p>
    <w:p w14:paraId="409817DA" w14:textId="77777777" w:rsidR="00A10C6A" w:rsidRDefault="00A10C6A"/>
  </w:endnote>
  <w:endnote w:type="continuationSeparator" w:id="0">
    <w:p w14:paraId="63BDC1D5" w14:textId="77777777" w:rsidR="00A10C6A" w:rsidRDefault="00A10C6A" w:rsidP="00CD157B">
      <w:pPr>
        <w:pStyle w:val="NoSpacing"/>
      </w:pPr>
    </w:p>
    <w:p w14:paraId="01C1E24C" w14:textId="77777777" w:rsidR="00A10C6A" w:rsidRDefault="00A10C6A"/>
  </w:endnote>
  <w:endnote w:type="continuationNotice" w:id="1">
    <w:p w14:paraId="2920ECBD" w14:textId="77777777" w:rsidR="00A10C6A" w:rsidRDefault="00A10C6A" w:rsidP="00CD157B">
      <w:pPr>
        <w:pStyle w:val="NoSpacing"/>
      </w:pPr>
    </w:p>
    <w:p w14:paraId="6F26CDE3" w14:textId="77777777" w:rsidR="00A10C6A" w:rsidRDefault="00A10C6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0CB113" w14:textId="77777777" w:rsidR="00A10C6A" w:rsidRPr="0056073C" w:rsidRDefault="00A10C6A" w:rsidP="005D764F">
      <w:pPr>
        <w:pStyle w:val="FootnoteSeparator"/>
      </w:pPr>
    </w:p>
    <w:p w14:paraId="76F22BB9" w14:textId="77777777" w:rsidR="00A10C6A" w:rsidRDefault="00A10C6A"/>
  </w:footnote>
  <w:footnote w:type="continuationSeparator" w:id="0">
    <w:p w14:paraId="43E22CB0" w14:textId="77777777" w:rsidR="00A10C6A" w:rsidRPr="00CA30B7" w:rsidRDefault="00A10C6A" w:rsidP="006D5A90">
      <w:pPr>
        <w:rPr>
          <w:lang w:val="en-US"/>
        </w:rPr>
      </w:pPr>
      <w:r w:rsidRPr="00CA30B7">
        <w:rPr>
          <w:lang w:val="en-US"/>
        </w:rPr>
        <w:t>_______</w:t>
      </w:r>
    </w:p>
    <w:p w14:paraId="56D944FC" w14:textId="77777777" w:rsidR="00A10C6A" w:rsidRDefault="00A10C6A"/>
  </w:footnote>
  <w:footnote w:type="continuationNotice" w:id="1">
    <w:p w14:paraId="5762A8EC" w14:textId="77777777" w:rsidR="00A10C6A" w:rsidRDefault="00A10C6A" w:rsidP="006D5A90"/>
    <w:p w14:paraId="7EF759A5" w14:textId="77777777" w:rsidR="00A10C6A" w:rsidRDefault="00A10C6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A8D2BF8">
            <v:shape id="Hdr_Element6"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6C85C4F1">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AC41282">
            <v:shape id="Hdr_Element1"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60C2F5D4">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F4E01AE">
            <v:shape id="Hdr_Element4"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E397C93">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FD5A429">
            <v:shape id="Hdr_Element5"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838EE7C">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B8CF10C">
            <v:shape id="Hdr_Element2"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1A78530">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4F1513D">
            <v:shape id="Hdr_Element3"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A1286DA">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38236F3">
            <v:shape id="Hdr_Element6"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69C6E46">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AC1484E">
            <v:shape id="Hdr_Element1"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76489775">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92BD0CE">
            <v:shape id="Hdr_Element4"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61B2F96A">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A32A2E7">
            <v:shape id="Hdr_Element5"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2F52E3B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E418141">
            <v:shape id="Hdr_Element2"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0697BF7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580AAC8">
            <v:shape id="Hdr_Element3"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7F5537B3">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075473"/>
    <w:multiLevelType w:val="multilevel"/>
    <w:tmpl w:val="0FFA6F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D9B2C6C"/>
    <w:multiLevelType w:val="multilevel"/>
    <w:tmpl w:val="D01405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04F64AA"/>
    <w:multiLevelType w:val="multilevel"/>
    <w:tmpl w:val="1B0AC9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35A63C6"/>
    <w:multiLevelType w:val="multilevel"/>
    <w:tmpl w:val="E9841E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3"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4"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5" w15:restartNumberingAfterBreak="0">
    <w:nsid w:val="2CB855C5"/>
    <w:multiLevelType w:val="multilevel"/>
    <w:tmpl w:val="3796FC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CD107DD"/>
    <w:multiLevelType w:val="multilevel"/>
    <w:tmpl w:val="D08405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0544E22"/>
    <w:multiLevelType w:val="multilevel"/>
    <w:tmpl w:val="747E81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F7D6E06"/>
    <w:multiLevelType w:val="multilevel"/>
    <w:tmpl w:val="61DE0F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2"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3"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4" w15:restartNumberingAfterBreak="0">
    <w:nsid w:val="6C681F18"/>
    <w:multiLevelType w:val="hybridMultilevel"/>
    <w:tmpl w:val="30C0864C"/>
    <w:lvl w:ilvl="0" w:tplc="8390A63E">
      <w:start w:val="1"/>
      <w:numFmt w:val="bullet"/>
      <w:lvlText w:val="•"/>
      <w:lvlJc w:val="left"/>
      <w:pPr>
        <w:tabs>
          <w:tab w:val="num" w:pos="720"/>
        </w:tabs>
        <w:ind w:left="720" w:hanging="360"/>
      </w:pPr>
      <w:rPr>
        <w:rFonts w:ascii="Arial" w:hAnsi="Arial" w:hint="default"/>
      </w:rPr>
    </w:lvl>
    <w:lvl w:ilvl="1" w:tplc="3EF6E1BC" w:tentative="1">
      <w:start w:val="1"/>
      <w:numFmt w:val="bullet"/>
      <w:lvlText w:val="•"/>
      <w:lvlJc w:val="left"/>
      <w:pPr>
        <w:tabs>
          <w:tab w:val="num" w:pos="1440"/>
        </w:tabs>
        <w:ind w:left="1440" w:hanging="360"/>
      </w:pPr>
      <w:rPr>
        <w:rFonts w:ascii="Arial" w:hAnsi="Arial" w:hint="default"/>
      </w:rPr>
    </w:lvl>
    <w:lvl w:ilvl="2" w:tplc="647A3090" w:tentative="1">
      <w:start w:val="1"/>
      <w:numFmt w:val="bullet"/>
      <w:lvlText w:val="•"/>
      <w:lvlJc w:val="left"/>
      <w:pPr>
        <w:tabs>
          <w:tab w:val="num" w:pos="2160"/>
        </w:tabs>
        <w:ind w:left="2160" w:hanging="360"/>
      </w:pPr>
      <w:rPr>
        <w:rFonts w:ascii="Arial" w:hAnsi="Arial" w:hint="default"/>
      </w:rPr>
    </w:lvl>
    <w:lvl w:ilvl="3" w:tplc="86BA08EA" w:tentative="1">
      <w:start w:val="1"/>
      <w:numFmt w:val="bullet"/>
      <w:lvlText w:val="•"/>
      <w:lvlJc w:val="left"/>
      <w:pPr>
        <w:tabs>
          <w:tab w:val="num" w:pos="2880"/>
        </w:tabs>
        <w:ind w:left="2880" w:hanging="360"/>
      </w:pPr>
      <w:rPr>
        <w:rFonts w:ascii="Arial" w:hAnsi="Arial" w:hint="default"/>
      </w:rPr>
    </w:lvl>
    <w:lvl w:ilvl="4" w:tplc="4E684182" w:tentative="1">
      <w:start w:val="1"/>
      <w:numFmt w:val="bullet"/>
      <w:lvlText w:val="•"/>
      <w:lvlJc w:val="left"/>
      <w:pPr>
        <w:tabs>
          <w:tab w:val="num" w:pos="3600"/>
        </w:tabs>
        <w:ind w:left="3600" w:hanging="360"/>
      </w:pPr>
      <w:rPr>
        <w:rFonts w:ascii="Arial" w:hAnsi="Arial" w:hint="default"/>
      </w:rPr>
    </w:lvl>
    <w:lvl w:ilvl="5" w:tplc="A98C07A2" w:tentative="1">
      <w:start w:val="1"/>
      <w:numFmt w:val="bullet"/>
      <w:lvlText w:val="•"/>
      <w:lvlJc w:val="left"/>
      <w:pPr>
        <w:tabs>
          <w:tab w:val="num" w:pos="4320"/>
        </w:tabs>
        <w:ind w:left="4320" w:hanging="360"/>
      </w:pPr>
      <w:rPr>
        <w:rFonts w:ascii="Arial" w:hAnsi="Arial" w:hint="default"/>
      </w:rPr>
    </w:lvl>
    <w:lvl w:ilvl="6" w:tplc="3E60515C" w:tentative="1">
      <w:start w:val="1"/>
      <w:numFmt w:val="bullet"/>
      <w:lvlText w:val="•"/>
      <w:lvlJc w:val="left"/>
      <w:pPr>
        <w:tabs>
          <w:tab w:val="num" w:pos="5040"/>
        </w:tabs>
        <w:ind w:left="5040" w:hanging="360"/>
      </w:pPr>
      <w:rPr>
        <w:rFonts w:ascii="Arial" w:hAnsi="Arial" w:hint="default"/>
      </w:rPr>
    </w:lvl>
    <w:lvl w:ilvl="7" w:tplc="8526A1A0" w:tentative="1">
      <w:start w:val="1"/>
      <w:numFmt w:val="bullet"/>
      <w:lvlText w:val="•"/>
      <w:lvlJc w:val="left"/>
      <w:pPr>
        <w:tabs>
          <w:tab w:val="num" w:pos="5760"/>
        </w:tabs>
        <w:ind w:left="5760" w:hanging="360"/>
      </w:pPr>
      <w:rPr>
        <w:rFonts w:ascii="Arial" w:hAnsi="Arial" w:hint="default"/>
      </w:rPr>
    </w:lvl>
    <w:lvl w:ilvl="8" w:tplc="EA344FB2" w:tentative="1">
      <w:start w:val="1"/>
      <w:numFmt w:val="bullet"/>
      <w:lvlText w:val="•"/>
      <w:lvlJc w:val="left"/>
      <w:pPr>
        <w:tabs>
          <w:tab w:val="num" w:pos="6480"/>
        </w:tabs>
        <w:ind w:left="6480" w:hanging="360"/>
      </w:pPr>
      <w:rPr>
        <w:rFonts w:ascii="Arial" w:hAnsi="Arial" w:hint="default"/>
      </w:rPr>
    </w:lvl>
  </w:abstractNum>
  <w:abstractNum w:abstractNumId="4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6" w15:restartNumberingAfterBreak="0">
    <w:nsid w:val="702D3D95"/>
    <w:multiLevelType w:val="multilevel"/>
    <w:tmpl w:val="88B058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7204E4B"/>
    <w:multiLevelType w:val="multilevel"/>
    <w:tmpl w:val="D256C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1"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2"/>
  </w:num>
  <w:num w:numId="2" w16cid:durableId="170411264">
    <w:abstractNumId w:val="40"/>
  </w:num>
  <w:num w:numId="3" w16cid:durableId="985085104">
    <w:abstractNumId w:val="10"/>
  </w:num>
  <w:num w:numId="4" w16cid:durableId="1872112631">
    <w:abstractNumId w:val="13"/>
  </w:num>
  <w:num w:numId="5" w16cid:durableId="336812815">
    <w:abstractNumId w:val="28"/>
  </w:num>
  <w:num w:numId="6" w16cid:durableId="155153463">
    <w:abstractNumId w:val="0"/>
  </w:num>
  <w:num w:numId="7" w16cid:durableId="1428236886">
    <w:abstractNumId w:val="30"/>
  </w:num>
  <w:num w:numId="8" w16cid:durableId="103154041">
    <w:abstractNumId w:val="32"/>
  </w:num>
  <w:num w:numId="9" w16cid:durableId="1308436166">
    <w:abstractNumId w:val="29"/>
  </w:num>
  <w:num w:numId="10" w16cid:durableId="1335643199">
    <w:abstractNumId w:val="38"/>
  </w:num>
  <w:num w:numId="11" w16cid:durableId="1160577431">
    <w:abstractNumId w:val="31"/>
  </w:num>
  <w:num w:numId="12" w16cid:durableId="1673139647">
    <w:abstractNumId w:val="20"/>
  </w:num>
  <w:num w:numId="13" w16cid:durableId="1742215375">
    <w:abstractNumId w:val="50"/>
  </w:num>
  <w:num w:numId="14" w16cid:durableId="664823544">
    <w:abstractNumId w:val="45"/>
  </w:num>
  <w:num w:numId="15" w16cid:durableId="979774751">
    <w:abstractNumId w:val="14"/>
  </w:num>
  <w:num w:numId="16" w16cid:durableId="798038788">
    <w:abstractNumId w:val="26"/>
  </w:num>
  <w:num w:numId="17" w16cid:durableId="576524291">
    <w:abstractNumId w:val="11"/>
  </w:num>
  <w:num w:numId="18" w16cid:durableId="1874075000">
    <w:abstractNumId w:val="2"/>
  </w:num>
  <w:num w:numId="19" w16cid:durableId="843711737">
    <w:abstractNumId w:val="15"/>
  </w:num>
  <w:num w:numId="20" w16cid:durableId="1630432124">
    <w:abstractNumId w:val="17"/>
  </w:num>
  <w:num w:numId="21" w16cid:durableId="549465750">
    <w:abstractNumId w:val="5"/>
  </w:num>
  <w:num w:numId="22" w16cid:durableId="1538271820">
    <w:abstractNumId w:val="16"/>
  </w:num>
  <w:num w:numId="23" w16cid:durableId="1935475765">
    <w:abstractNumId w:val="46"/>
  </w:num>
  <w:num w:numId="24" w16cid:durableId="1894198204">
    <w:abstractNumId w:val="8"/>
  </w:num>
  <w:num w:numId="25" w16cid:durableId="1771006634">
    <w:abstractNumId w:val="49"/>
  </w:num>
  <w:num w:numId="26" w16cid:durableId="1976331245">
    <w:abstractNumId w:val="44"/>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52B"/>
    <w:rsid w:val="00044607"/>
    <w:rsid w:val="00044A5B"/>
    <w:rsid w:val="0004603D"/>
    <w:rsid w:val="0004675A"/>
    <w:rsid w:val="00046C72"/>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201"/>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4B6"/>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9A"/>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C12"/>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836"/>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6B3"/>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439"/>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85E"/>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451"/>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4E04"/>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2A0"/>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03F"/>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993"/>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1A"/>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21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B6D"/>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2E"/>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7E0"/>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B72"/>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25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6785"/>
    <w:rsid w:val="00647093"/>
    <w:rsid w:val="00647149"/>
    <w:rsid w:val="006471EC"/>
    <w:rsid w:val="006473C2"/>
    <w:rsid w:val="00647F32"/>
    <w:rsid w:val="006502C2"/>
    <w:rsid w:val="00650535"/>
    <w:rsid w:val="00650AEC"/>
    <w:rsid w:val="00650F8A"/>
    <w:rsid w:val="006510E4"/>
    <w:rsid w:val="00651959"/>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06D"/>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5F96"/>
    <w:rsid w:val="006F69F6"/>
    <w:rsid w:val="006F6BCB"/>
    <w:rsid w:val="006F7104"/>
    <w:rsid w:val="006F73FC"/>
    <w:rsid w:val="006F778D"/>
    <w:rsid w:val="00701020"/>
    <w:rsid w:val="007011CA"/>
    <w:rsid w:val="00701265"/>
    <w:rsid w:val="00701AFC"/>
    <w:rsid w:val="007022EC"/>
    <w:rsid w:val="007026FF"/>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6B7"/>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6BC"/>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B1"/>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84E"/>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14E0"/>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A20"/>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5FD"/>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0C6A"/>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6AB2"/>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3E5"/>
    <w:rsid w:val="00A878F9"/>
    <w:rsid w:val="00A87D1B"/>
    <w:rsid w:val="00A90568"/>
    <w:rsid w:val="00A9132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994"/>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2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120"/>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B"/>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62E"/>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4B8"/>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3BC"/>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81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3AF"/>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A94"/>
    <w:rsid w:val="00CA0F03"/>
    <w:rsid w:val="00CA0FD6"/>
    <w:rsid w:val="00CA1BF5"/>
    <w:rsid w:val="00CA1DF5"/>
    <w:rsid w:val="00CA1FAB"/>
    <w:rsid w:val="00CA2BA0"/>
    <w:rsid w:val="00CA2E68"/>
    <w:rsid w:val="00CA30AC"/>
    <w:rsid w:val="00CA30B7"/>
    <w:rsid w:val="00CA3386"/>
    <w:rsid w:val="00CA3427"/>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483"/>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4BF1"/>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616"/>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715"/>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677CD"/>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20EE"/>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AE4"/>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D00"/>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17B80"/>
    <w:rsid w:val="00F20D23"/>
    <w:rsid w:val="00F212BC"/>
    <w:rsid w:val="00F21701"/>
    <w:rsid w:val="00F21DA3"/>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7D66D65"/>
    <w:rsid w:val="0EC0BB06"/>
    <w:rsid w:val="17A0B16A"/>
    <w:rsid w:val="192ADBDE"/>
    <w:rsid w:val="1B311FEF"/>
    <w:rsid w:val="1B366999"/>
    <w:rsid w:val="2267011F"/>
    <w:rsid w:val="226D4019"/>
    <w:rsid w:val="244BB00C"/>
    <w:rsid w:val="26DB7C06"/>
    <w:rsid w:val="28AFFFD2"/>
    <w:rsid w:val="292F431F"/>
    <w:rsid w:val="3F090C5A"/>
    <w:rsid w:val="4EC7BEF3"/>
    <w:rsid w:val="510C41AE"/>
    <w:rsid w:val="533E5A0A"/>
    <w:rsid w:val="58481FC8"/>
    <w:rsid w:val="585FC81F"/>
    <w:rsid w:val="5F62AF4D"/>
    <w:rsid w:val="600B4BAC"/>
    <w:rsid w:val="620F14B8"/>
    <w:rsid w:val="6502ECEF"/>
    <w:rsid w:val="669A8535"/>
    <w:rsid w:val="6904DEB9"/>
    <w:rsid w:val="6D17B36E"/>
    <w:rsid w:val="72FD891D"/>
    <w:rsid w:val="77CEFDC6"/>
    <w:rsid w:val="7E320ECF"/>
    <w:rsid w:val="7F3C282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6F5F96"/>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6F5F96"/>
  </w:style>
  <w:style w:type="character" w:customStyle="1" w:styleId="eop">
    <w:name w:val="eop"/>
    <w:basedOn w:val="DefaultParagraphFont"/>
    <w:rsid w:val="006F5F9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65736862">
      <w:bodyDiv w:val="1"/>
      <w:marLeft w:val="0"/>
      <w:marRight w:val="0"/>
      <w:marTop w:val="0"/>
      <w:marBottom w:val="0"/>
      <w:divBdr>
        <w:top w:val="none" w:sz="0" w:space="0" w:color="auto"/>
        <w:left w:val="none" w:sz="0" w:space="0" w:color="auto"/>
        <w:bottom w:val="none" w:sz="0" w:space="0" w:color="auto"/>
        <w:right w:val="none" w:sz="0" w:space="0" w:color="auto"/>
      </w:divBdr>
    </w:div>
    <w:div w:id="102068992">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8740039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20665503">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96550319">
      <w:bodyDiv w:val="1"/>
      <w:marLeft w:val="0"/>
      <w:marRight w:val="0"/>
      <w:marTop w:val="0"/>
      <w:marBottom w:val="0"/>
      <w:divBdr>
        <w:top w:val="none" w:sz="0" w:space="0" w:color="auto"/>
        <w:left w:val="none" w:sz="0" w:space="0" w:color="auto"/>
        <w:bottom w:val="none" w:sz="0" w:space="0" w:color="auto"/>
        <w:right w:val="none" w:sz="0" w:space="0" w:color="auto"/>
      </w:divBdr>
    </w:div>
    <w:div w:id="201387076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39" Type="http://schemas.openxmlformats.org/officeDocument/2006/relationships/glossaryDocument" Target="glossary/document.xml"/><Relationship Id="rId21" Type="http://schemas.openxmlformats.org/officeDocument/2006/relationships/image" Target="media/image8.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mailto:carla.montori@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E359A"/>
    <w:rsid w:val="00100C12"/>
    <w:rsid w:val="0011011B"/>
    <w:rsid w:val="0019787B"/>
    <w:rsid w:val="002A360F"/>
    <w:rsid w:val="003F343B"/>
    <w:rsid w:val="00445C89"/>
    <w:rsid w:val="0054302E"/>
    <w:rsid w:val="00590EB9"/>
    <w:rsid w:val="0066431B"/>
    <w:rsid w:val="006D2C65"/>
    <w:rsid w:val="006E4E36"/>
    <w:rsid w:val="00733901"/>
    <w:rsid w:val="00821571"/>
    <w:rsid w:val="009D1EFC"/>
    <w:rsid w:val="009F447A"/>
    <w:rsid w:val="00A6372E"/>
    <w:rsid w:val="00B557AB"/>
    <w:rsid w:val="00B6662E"/>
    <w:rsid w:val="00BB24B8"/>
    <w:rsid w:val="00D63C52"/>
    <w:rsid w:val="00D83E5E"/>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DOCID1119-54365373-453</_dlc_DocId>
    <_dlc_DocIdUrl xmlns="a5f32de4-e402-4188-b034-e71ca7d22e54">
      <Url>https://delwpvicgovau.sharepoint.com/sites/ecm_1119/_layouts/15/DocIdRedir.aspx?ID=DOCID1119-54365373-453</Url>
      <Description>DOCID1119-54365373-453</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Office of the Executive Director, DEECA Regions</Value>
    </Branch>
    <EOIID xmlns="da5ea22f-fe03-46f3-a4f3-1b15377ab7cc" xsi:nil="true"/>
    <ManagersName xmlns="http://schemas.microsoft.com/sharepoint/v3" xsi:nil="true"/>
    <Region xmlns="da5ea22f-fe03-46f3-a4f3-1b15377ab7cc">
      <Value>Flexible</Value>
    </Region>
    <Unit xmlns="da5ea22f-fe03-46f3-a4f3-1b15377ab7cc">
      <Value>Strategy and Service Delivery</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REG-07-OED</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3.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3.xml><?xml version="1.0" encoding="utf-8"?>
<ds:datastoreItem xmlns:ds="http://schemas.openxmlformats.org/officeDocument/2006/customXml" ds:itemID="{FE419885-32B6-4F90-B9F9-835D3F9389A6}">
  <ds:schemaRefs>
    <ds:schemaRef ds:uri="Microsoft.SharePoint.Taxonomy.ContentTypeSync"/>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2CB9F70B-07A5-4438-AB4E-210514B78866}">
  <ds:schemaRefs>
    <ds:schemaRef ds:uri="http://schemas.microsoft.com/sharepoint/events"/>
    <ds:schemaRef ds:uri=""/>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56C21AB2-29E3-4CED-920A-62E3EA54A8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5</Pages>
  <Words>2082</Words>
  <Characters>11868</Characters>
  <Application>Microsoft Office Word</Application>
  <DocSecurity>0</DocSecurity>
  <Lines>98</Lines>
  <Paragraphs>27</Paragraphs>
  <ScaleCrop>false</ScaleCrop>
  <HeadingPairs>
    <vt:vector size="2" baseType="variant">
      <vt:variant>
        <vt:lpstr>Title</vt:lpstr>
      </vt:variant>
      <vt:variant>
        <vt:i4>1</vt:i4>
      </vt:variant>
    </vt:vector>
  </HeadingPairs>
  <TitlesOfParts>
    <vt:vector size="1" baseType="lpstr">
      <vt:lpstr>Project Officer</vt:lpstr>
    </vt:vector>
  </TitlesOfParts>
  <Company/>
  <LinksUpToDate>false</LinksUpToDate>
  <CharactersWithSpaces>13923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4</cp:revision>
  <cp:lastPrinted>2022-06-17T02:14:00Z</cp:lastPrinted>
  <dcterms:created xsi:type="dcterms:W3CDTF">2026-06-01T06:36:00Z</dcterms:created>
  <dcterms:modified xsi:type="dcterms:W3CDTF">2026-06-22T05:03:00Z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d5221035-cc61-4f9c-bf1a-6eab16823858</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docLang">
    <vt:lpwstr>en</vt:lpwstr>
  </property>
  <property fmtid="{D5CDD505-2E9C-101B-9397-08002B2CF9AE}" pid="30" name="_docset_NoMedatataSyncRequired">
    <vt:lpwstr>False</vt:lpwstr>
  </property>
  <property fmtid="{D5CDD505-2E9C-101B-9397-08002B2CF9AE}" pid="31" name="Order">
    <vt:r8>784200</vt:r8>
  </property>
  <property fmtid="{D5CDD505-2E9C-101B-9397-08002B2CF9AE}" pid="32" name="xd_ProgID">
    <vt:lpwstr/>
  </property>
  <property fmtid="{D5CDD505-2E9C-101B-9397-08002B2CF9AE}" pid="33" name="DocumentSetDescription">
    <vt:lpwstr/>
  </property>
  <property fmtid="{D5CDD505-2E9C-101B-9397-08002B2CF9AE}" pid="34" name="_SourceUrl">
    <vt:lpwstr/>
  </property>
  <property fmtid="{D5CDD505-2E9C-101B-9397-08002B2CF9AE}" pid="35" name="_SharedFileIndex">
    <vt:lpwstr/>
  </property>
  <property fmtid="{D5CDD505-2E9C-101B-9397-08002B2CF9AE}" pid="36" name="ComplianceAssetId">
    <vt:lpwstr/>
  </property>
  <property fmtid="{D5CDD505-2E9C-101B-9397-08002B2CF9AE}" pid="37" name="TemplateUrl">
    <vt:lpwstr/>
  </property>
  <property fmtid="{D5CDD505-2E9C-101B-9397-08002B2CF9AE}" pid="38" name="_ApprovalStatus">
    <vt:i4>0</vt:i4>
  </property>
  <property fmtid="{D5CDD505-2E9C-101B-9397-08002B2CF9AE}" pid="39" name="$Resources:core,Signoff_Status">
    <vt:lpwstr>Approved</vt:lpwstr>
  </property>
  <property fmtid="{D5CDD505-2E9C-101B-9397-08002B2CF9AE}" pid="40" name="DLCPolicyLabelValue">
    <vt:lpwstr>Version 0.1</vt:lpwstr>
  </property>
  <property fmtid="{D5CDD505-2E9C-101B-9397-08002B2CF9AE}" pid="41" name="_ExtendedDescription">
    <vt:lpwstr/>
  </property>
  <property fmtid="{D5CDD505-2E9C-101B-9397-08002B2CF9AE}" pid="42" name="DLCPolicyLabelClientValue">
    <vt:lpwstr>Version {_UIVersionString}</vt:lpwstr>
  </property>
  <property fmtid="{D5CDD505-2E9C-101B-9397-08002B2CF9AE}" pid="43" name="TriggerFlowInfo">
    <vt:lpwstr/>
  </property>
  <property fmtid="{D5CDD505-2E9C-101B-9397-08002B2CF9AE}" pid="44" name="je2f59c6279d441e8dbf3cc557b3306f">
    <vt:lpwstr>Restructuring|4ed8c4ad-f9c6-4e29-b5f5-b51df56c3de6</vt:lpwstr>
  </property>
  <property fmtid="{D5CDD505-2E9C-101B-9397-08002B2CF9AE}" pid="45" name="xd_Signature">
    <vt:bool>false</vt:bool>
  </property>
  <property fmtid="{D5CDD505-2E9C-101B-9397-08002B2CF9AE}" pid="46" name="fb3179c379644f499d7166d0c985669b0">
    <vt:lpwstr>FOUO|955eb6fc-b35a-4808-8aa5-31e514fa3f26</vt:lpwstr>
  </property>
  <property fmtid="{D5CDD505-2E9C-101B-9397-08002B2CF9AE}" pid="47" name="pd01c257034b4e86b1f58279a3bd54c60">
    <vt:lpwstr>Unclassified|7fa379f4-4aba-4692-ab80-7d39d3a23cf4</vt:lpwstr>
  </property>
  <property fmtid="{D5CDD505-2E9C-101B-9397-08002B2CF9AE}" pid="48" name="g91c59fb10974fa1a03160ad8386f0f40">
    <vt:lpwstr/>
  </property>
  <property fmtid="{D5CDD505-2E9C-101B-9397-08002B2CF9AE}" pid="49" name="b9b43b809ea4445880dbf70bb98495250">
    <vt:lpwstr>Template|ad5654aa-69da-4dc8-81ae-e984a44f2180</vt:lpwstr>
  </property>
  <property fmtid="{D5CDD505-2E9C-101B-9397-08002B2CF9AE}" pid="50" name="pb0badcc4c144703855597c78047301a0">
    <vt:lpwstr>Position Description|9b605b16-5ff4-4142-9815-57489365a519</vt:lpwstr>
  </property>
  <property fmtid="{D5CDD505-2E9C-101B-9397-08002B2CF9AE}" pid="51" name="Records Class HR Admin">
    <vt:lpwstr>14;#Position Description|9b605b16-5ff4-4142-9815-57489365a519</vt:lpwstr>
  </property>
  <property fmtid="{D5CDD505-2E9C-101B-9397-08002B2CF9AE}" pid="52" name="Records_x0020_Class_x0020_HR_x0020_Admin">
    <vt:lpwstr>14;#Position Description|9b605b16-5ff4-4142-9815-57489365a519</vt:lpwstr>
  </property>
</Properties>
</file>