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AA26CEC" w14:textId="77777777" w:rsidR="000F0FD0" w:rsidRPr="00862057" w:rsidRDefault="00B5511B" w:rsidP="001806EE">
      <w:pPr>
        <w:pStyle w:val="Heading1"/>
        <w:framePr w:wrap="around"/>
      </w:pPr>
      <w:sdt>
        <w:sdtPr>
          <w:alias w:val="Document Title"/>
          <w:tag w:val=""/>
          <w:id w:val="-432211567"/>
          <w:placeholder>
            <w:docPart w:val="E7755625A64F4D9B863EA89A84EBA682"/>
          </w:placeholder>
          <w:dataBinding w:prefixMappings="xmlns:ns0='http://purl.org/dc/elements/1.1/' xmlns:ns1='http://schemas.openxmlformats.org/package/2006/metadata/core-properties' " w:xpath="/ns1:coreProperties[1]/ns0:title[1]" w:storeItemID="{6C3C8BC8-F283-45AE-878A-BAB7291924A1}"/>
          <w:text/>
        </w:sdtPr>
        <w:sdtEndPr/>
        <w:sdtContent>
          <w:r w:rsidR="000F0FD0">
            <w:t>Department of Energy, Environment and Climate Action</w:t>
          </w:r>
        </w:sdtContent>
      </w:sdt>
    </w:p>
    <w:sdt>
      <w:sdtPr>
        <w:alias w:val="Subtitle"/>
        <w:tag w:val=""/>
        <w:id w:val="328029620"/>
        <w:placeholder>
          <w:docPart w:val="4EDC494B83194ACDBF481A875CDCEA4C"/>
        </w:placeholder>
        <w:dataBinding w:prefixMappings="xmlns:ns0='http://purl.org/dc/elements/1.1/' xmlns:ns1='http://schemas.openxmlformats.org/package/2006/metadata/core-properties' " w:xpath="/ns1:coreProperties[1]/ns0:subject[1]" w:storeItemID="{6C3C8BC8-F283-45AE-878A-BAB7291924A1}"/>
        <w:text/>
      </w:sdtPr>
      <w:sdtEndPr/>
      <w:sdtContent>
        <w:p w14:paraId="14396125" w14:textId="77777777" w:rsidR="000F0FD0" w:rsidRDefault="000F0FD0" w:rsidP="001806EE">
          <w:pPr>
            <w:pStyle w:val="Subtitle"/>
            <w:framePr w:wrap="around"/>
          </w:pPr>
          <w:r>
            <w:t>Position Description</w:t>
          </w:r>
        </w:p>
      </w:sdtContent>
    </w:sdt>
    <w:p w14:paraId="78507FE3" w14:textId="77777777" w:rsidR="000F0FD0" w:rsidRPr="004C1F02" w:rsidRDefault="000F0FD0" w:rsidP="004C1F02">
      <w:pPr>
        <w:pStyle w:val="xVicLogo"/>
        <w:framePr w:wrap="around"/>
      </w:pPr>
      <w:r w:rsidRPr="004C1F02">
        <w:rPr>
          <w:noProof/>
        </w:rPr>
        <w:drawing>
          <wp:inline distT="0" distB="0" distL="0" distR="0" wp14:anchorId="7DFE654A" wp14:editId="2380D60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43471130" w14:textId="77777777" w:rsidR="000F0FD0" w:rsidRDefault="000F0FD0" w:rsidP="00FE7FB1">
      <w:pPr>
        <w:pStyle w:val="BodyText"/>
      </w:pPr>
      <w:r>
        <w:rPr>
          <w:noProof/>
        </w:rPr>
        <w:drawing>
          <wp:anchor distT="0" distB="0" distL="114300" distR="114300" simplePos="0" relativeHeight="251658240" behindDoc="0" locked="1" layoutInCell="1" allowOverlap="1" wp14:anchorId="209F6DB0" wp14:editId="1F3FB3AF">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69DD03A2" wp14:editId="0E6F697B">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Pr="00427560">
        <w:rPr>
          <w:noProof/>
        </w:rPr>
        <mc:AlternateContent>
          <mc:Choice Requires="wps">
            <w:drawing>
              <wp:anchor distT="0" distB="0" distL="114300" distR="114300" simplePos="0" relativeHeight="251658241" behindDoc="1" locked="1" layoutInCell="1" allowOverlap="1" wp14:anchorId="0466CD58" wp14:editId="76E05207">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BEE2AB"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Pr>
          <w:noProof/>
        </w:rPr>
        <w:drawing>
          <wp:anchor distT="0" distB="0" distL="114300" distR="114300" simplePos="0" relativeHeight="251658249" behindDoc="0" locked="1" layoutInCell="1" allowOverlap="1" wp14:anchorId="16B7C511" wp14:editId="2898F157">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0" behindDoc="0" locked="1" layoutInCell="1" allowOverlap="1" wp14:anchorId="30516D84" wp14:editId="417B0C70">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2" behindDoc="0" locked="1" layoutInCell="1" allowOverlap="1" wp14:anchorId="2A373EC1" wp14:editId="48A372E1">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3" behindDoc="0" locked="1" layoutInCell="1" allowOverlap="1" wp14:anchorId="58C24F5A" wp14:editId="316B1261">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8" behindDoc="0" locked="1" layoutInCell="1" allowOverlap="1" wp14:anchorId="73ACCF2E" wp14:editId="43C0705D">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7" behindDoc="1" locked="1" layoutInCell="1" allowOverlap="1" wp14:anchorId="39CF6B47" wp14:editId="65535BF5">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Pr="00267DD0">
        <w:rPr>
          <w:noProof/>
        </w:rPr>
        <mc:AlternateContent>
          <mc:Choice Requires="wps">
            <w:drawing>
              <wp:anchor distT="0" distB="0" distL="114300" distR="114300" simplePos="0" relativeHeight="251658244" behindDoc="0" locked="1" layoutInCell="1" allowOverlap="1" wp14:anchorId="49FBA5B0" wp14:editId="5610290D">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44F90AA"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5" behindDoc="0" locked="1" layoutInCell="1" allowOverlap="1" wp14:anchorId="4503C8F0" wp14:editId="3D408AA3">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567A4C"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6" behindDoc="0" locked="1" layoutInCell="1" allowOverlap="1" wp14:anchorId="701354D2" wp14:editId="30A9F2AD">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383E9B1"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3" behindDoc="0" locked="1" layoutInCell="1" allowOverlap="1" wp14:anchorId="02CFB064" wp14:editId="74AEA220">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346B59"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Pr="004C1F02">
        <w:rPr>
          <w:noProof/>
        </w:rPr>
        <mc:AlternateContent>
          <mc:Choice Requires="wpc">
            <w:drawing>
              <wp:anchor distT="0" distB="0" distL="114300" distR="114300" simplePos="0" relativeHeight="251658242" behindDoc="0" locked="1" layoutInCell="1" allowOverlap="1" wp14:anchorId="6A8E8F80" wp14:editId="7A24053A">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6A4C7A2A" w14:textId="77777777" w:rsidR="000F0FD0" w:rsidRPr="00484CC4" w:rsidRDefault="000F0FD0"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6A8E8F80"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6A4C7A2A" w14:textId="77777777" w:rsidR="000F0FD0" w:rsidRPr="00484CC4" w:rsidRDefault="000F0FD0" w:rsidP="00254F12">
                        <w:pPr>
                          <w:pStyle w:val="xWebCoverPage"/>
                        </w:pPr>
                        <w:hyperlink r:id="rId27" w:history="1">
                          <w:r w:rsidRPr="00484CC4">
                            <w:t>deeca.vic.gov.au</w:t>
                          </w:r>
                        </w:hyperlink>
                      </w:p>
                    </w:txbxContent>
                  </v:textbox>
                </v:shape>
                <w10:wrap anchorx="page" anchory="page"/>
                <w10:anchorlock/>
              </v:group>
            </w:pict>
          </mc:Fallback>
        </mc:AlternateContent>
      </w:r>
    </w:p>
    <w:p w14:paraId="186B43AB" w14:textId="77777777" w:rsidR="000F0FD0" w:rsidRDefault="000F0FD0" w:rsidP="004C1F02">
      <w:pPr>
        <w:sectPr w:rsidR="000F0FD0" w:rsidSect="00475974">
          <w:headerReference w:type="even" r:id="rId28"/>
          <w:footerReference w:type="even" r:id="rId29"/>
          <w:footerReference w:type="default" r:id="rId30"/>
          <w:pgSz w:w="11907" w:h="16839" w:code="9"/>
          <w:pgMar w:top="737" w:right="851" w:bottom="1701" w:left="851" w:header="284" w:footer="284" w:gutter="0"/>
          <w:pgNumType w:start="1"/>
          <w:cols w:space="454"/>
          <w:noEndnote/>
          <w:titlePg/>
          <w:docGrid w:linePitch="360"/>
        </w:sectPr>
      </w:pPr>
    </w:p>
    <w:p w14:paraId="660FB9CE" w14:textId="77777777" w:rsidR="000F0FD0" w:rsidRPr="008C06B8" w:rsidRDefault="000F0FD0"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0F0FD0" w:rsidRPr="00495B3B" w14:paraId="7761B1BF" w14:textId="77777777" w:rsidTr="00495B3B">
        <w:trPr>
          <w:trHeight w:val="399"/>
        </w:trPr>
        <w:tc>
          <w:tcPr>
            <w:tcW w:w="2580" w:type="dxa"/>
            <w:tcBorders>
              <w:top w:val="nil"/>
              <w:bottom w:val="nil"/>
              <w:right w:val="nil"/>
            </w:tcBorders>
            <w:vAlign w:val="center"/>
          </w:tcPr>
          <w:p w14:paraId="04580701" w14:textId="77777777" w:rsidR="000F0FD0" w:rsidRPr="00495B3B" w:rsidRDefault="000F0FD0"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40116BCF" w14:textId="6986EE6F" w:rsidR="000F0FD0" w:rsidRPr="00BE0876" w:rsidRDefault="00111712" w:rsidP="00495B3B">
            <w:pPr>
              <w:spacing w:before="0" w:after="0"/>
              <w:ind w:left="57" w:right="-450"/>
              <w:rPr>
                <w:rFonts w:ascii="Arial" w:hAnsi="Arial" w:cs="Arial"/>
                <w:szCs w:val="22"/>
              </w:rPr>
            </w:pPr>
            <w:r>
              <w:rPr>
                <w:rFonts w:ascii="Arial" w:hAnsi="Arial" w:cs="Arial"/>
                <w:noProof/>
                <w:szCs w:val="22"/>
              </w:rPr>
              <w:t>Manager, Market Reform and Transparency</w:t>
            </w:r>
          </w:p>
        </w:tc>
      </w:tr>
      <w:tr w:rsidR="000F0FD0" w:rsidRPr="00495B3B" w14:paraId="04EE205D" w14:textId="77777777" w:rsidTr="00495B3B">
        <w:trPr>
          <w:trHeight w:val="399"/>
        </w:trPr>
        <w:tc>
          <w:tcPr>
            <w:tcW w:w="2580" w:type="dxa"/>
            <w:tcBorders>
              <w:top w:val="nil"/>
              <w:bottom w:val="nil"/>
              <w:right w:val="nil"/>
            </w:tcBorders>
            <w:vAlign w:val="center"/>
          </w:tcPr>
          <w:p w14:paraId="79ECEC83" w14:textId="77777777" w:rsidR="000F0FD0" w:rsidRPr="00495B3B" w:rsidRDefault="000F0FD0"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113A4ECF" w14:textId="033E913F" w:rsidR="000F0FD0" w:rsidRPr="00BE0876" w:rsidRDefault="00A57109" w:rsidP="00495B3B">
            <w:pPr>
              <w:spacing w:before="0" w:after="0"/>
              <w:ind w:left="57" w:right="-450"/>
              <w:rPr>
                <w:rFonts w:ascii="Arial" w:hAnsi="Arial" w:cs="Arial"/>
                <w:szCs w:val="22"/>
              </w:rPr>
            </w:pPr>
            <w:r>
              <w:rPr>
                <w:rFonts w:ascii="Arial" w:hAnsi="Arial" w:cs="Arial"/>
                <w:noProof/>
                <w:szCs w:val="22"/>
              </w:rPr>
              <w:t>50</w:t>
            </w:r>
            <w:r w:rsidR="00BA509C">
              <w:rPr>
                <w:rFonts w:ascii="Arial" w:hAnsi="Arial" w:cs="Arial"/>
                <w:noProof/>
                <w:szCs w:val="22"/>
              </w:rPr>
              <w:t>927773</w:t>
            </w:r>
          </w:p>
        </w:tc>
      </w:tr>
      <w:tr w:rsidR="007C0B0B" w:rsidRPr="00495B3B" w14:paraId="293B9CD5" w14:textId="77777777" w:rsidTr="00495B3B">
        <w:trPr>
          <w:trHeight w:val="399"/>
        </w:trPr>
        <w:tc>
          <w:tcPr>
            <w:tcW w:w="2580" w:type="dxa"/>
            <w:tcBorders>
              <w:top w:val="nil"/>
              <w:bottom w:val="nil"/>
              <w:right w:val="nil"/>
            </w:tcBorders>
            <w:vAlign w:val="center"/>
          </w:tcPr>
          <w:p w14:paraId="3E5C3600"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729069E6" w14:textId="03809170" w:rsidR="007C0B0B" w:rsidRPr="00BE0876" w:rsidRDefault="007C0B0B" w:rsidP="007C0B0B">
            <w:pPr>
              <w:spacing w:before="0" w:after="0"/>
              <w:ind w:left="57" w:right="-450"/>
              <w:rPr>
                <w:rFonts w:ascii="Arial" w:hAnsi="Arial" w:cs="Arial"/>
                <w:szCs w:val="22"/>
              </w:rPr>
            </w:pPr>
            <w:r w:rsidRPr="00BE0876">
              <w:rPr>
                <w:rFonts w:ascii="Arial" w:hAnsi="Arial" w:cs="Arial"/>
                <w:noProof/>
                <w:szCs w:val="22"/>
              </w:rPr>
              <w:t>VPS</w:t>
            </w:r>
            <w:r w:rsidR="00EC5FBF">
              <w:rPr>
                <w:rFonts w:ascii="Arial" w:hAnsi="Arial" w:cs="Arial"/>
                <w:noProof/>
                <w:szCs w:val="22"/>
              </w:rPr>
              <w:t xml:space="preserve"> Grade</w:t>
            </w:r>
            <w:r w:rsidRPr="00BE0876">
              <w:rPr>
                <w:rFonts w:ascii="Arial" w:hAnsi="Arial" w:cs="Arial"/>
                <w:noProof/>
                <w:szCs w:val="22"/>
              </w:rPr>
              <w:t xml:space="preserve"> </w:t>
            </w:r>
            <w:r w:rsidR="00BA509C">
              <w:rPr>
                <w:rFonts w:ascii="Arial" w:hAnsi="Arial" w:cs="Arial"/>
                <w:noProof/>
                <w:szCs w:val="22"/>
              </w:rPr>
              <w:t>5</w:t>
            </w:r>
          </w:p>
        </w:tc>
      </w:tr>
      <w:tr w:rsidR="007C0B0B" w:rsidRPr="00495B3B" w14:paraId="06012BBF" w14:textId="77777777" w:rsidTr="00495B3B">
        <w:trPr>
          <w:trHeight w:val="399"/>
        </w:trPr>
        <w:tc>
          <w:tcPr>
            <w:tcW w:w="2580" w:type="dxa"/>
            <w:tcBorders>
              <w:top w:val="nil"/>
              <w:bottom w:val="nil"/>
              <w:right w:val="nil"/>
            </w:tcBorders>
            <w:vAlign w:val="center"/>
          </w:tcPr>
          <w:p w14:paraId="6EFC7004"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65624515" w14:textId="0E139FEC" w:rsidR="007C0B0B" w:rsidRPr="00BE0876" w:rsidRDefault="007C0B0B" w:rsidP="007C0B0B">
            <w:pPr>
              <w:spacing w:before="0" w:after="0"/>
              <w:ind w:left="57" w:right="-450"/>
              <w:rPr>
                <w:rFonts w:ascii="Arial" w:hAnsi="Arial" w:cs="Arial"/>
                <w:szCs w:val="22"/>
              </w:rPr>
            </w:pPr>
            <w:r w:rsidRPr="00BE0876">
              <w:rPr>
                <w:rFonts w:ascii="Arial" w:hAnsi="Arial" w:cs="Arial"/>
                <w:szCs w:val="22"/>
              </w:rPr>
              <w:t>$</w:t>
            </w:r>
            <w:r w:rsidR="00902F6E" w:rsidRPr="00902F6E">
              <w:rPr>
                <w:rFonts w:ascii="Arial" w:hAnsi="Arial" w:cs="Arial"/>
                <w:szCs w:val="22"/>
              </w:rPr>
              <w:t>116,413</w:t>
            </w:r>
            <w:r w:rsidR="00BB61FE">
              <w:rPr>
                <w:rFonts w:ascii="Arial" w:hAnsi="Arial" w:cs="Arial"/>
                <w:szCs w:val="22"/>
              </w:rPr>
              <w:t xml:space="preserve"> – </w:t>
            </w:r>
            <w:r w:rsidRPr="00BE0876">
              <w:rPr>
                <w:rFonts w:ascii="Arial" w:hAnsi="Arial" w:cs="Arial"/>
                <w:szCs w:val="22"/>
              </w:rPr>
              <w:t>$</w:t>
            </w:r>
            <w:r w:rsidR="00E573E0">
              <w:t xml:space="preserve"> </w:t>
            </w:r>
            <w:r w:rsidR="00E573E0" w:rsidRPr="00E573E0">
              <w:rPr>
                <w:rFonts w:ascii="Arial" w:hAnsi="Arial" w:cs="Arial"/>
                <w:szCs w:val="22"/>
              </w:rPr>
              <w:t>140,849</w:t>
            </w:r>
            <w:r w:rsidR="00E573E0" w:rsidRPr="00E573E0" w:rsidDel="00E573E0">
              <w:rPr>
                <w:rFonts w:ascii="Arial" w:hAnsi="Arial" w:cs="Arial"/>
                <w:szCs w:val="22"/>
              </w:rPr>
              <w:t xml:space="preserve"> </w:t>
            </w:r>
            <w:r w:rsidRPr="00BE0876">
              <w:rPr>
                <w:rFonts w:ascii="Arial" w:hAnsi="Arial" w:cs="Arial"/>
                <w:szCs w:val="22"/>
              </w:rPr>
              <w:t>+ superannuation</w:t>
            </w:r>
          </w:p>
        </w:tc>
      </w:tr>
      <w:tr w:rsidR="007C0B0B" w:rsidRPr="00495B3B" w14:paraId="2C7A57D4" w14:textId="77777777" w:rsidTr="00495B3B">
        <w:trPr>
          <w:trHeight w:val="399"/>
        </w:trPr>
        <w:tc>
          <w:tcPr>
            <w:tcW w:w="2580" w:type="dxa"/>
            <w:tcBorders>
              <w:top w:val="nil"/>
              <w:bottom w:val="nil"/>
              <w:right w:val="nil"/>
            </w:tcBorders>
            <w:vAlign w:val="center"/>
          </w:tcPr>
          <w:p w14:paraId="75F7EE30"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4379A34B" w14:textId="039848E1" w:rsidR="007C0B0B" w:rsidRPr="00BE0876" w:rsidRDefault="00237FAA" w:rsidP="007C0B0B">
            <w:pPr>
              <w:tabs>
                <w:tab w:val="left" w:pos="3529"/>
              </w:tabs>
              <w:spacing w:before="0" w:after="0"/>
              <w:ind w:left="57" w:right="-450"/>
              <w:rPr>
                <w:rFonts w:ascii="Arial" w:hAnsi="Arial" w:cs="Arial"/>
                <w:szCs w:val="22"/>
              </w:rPr>
            </w:pPr>
            <w:r>
              <w:rPr>
                <w:rFonts w:ascii="Arial" w:hAnsi="Arial" w:cs="Arial"/>
                <w:noProof/>
                <w:szCs w:val="22"/>
              </w:rPr>
              <w:t>Fixed term</w:t>
            </w:r>
            <w:r w:rsidR="00EC5FBF">
              <w:rPr>
                <w:rFonts w:ascii="Arial" w:hAnsi="Arial" w:cs="Arial"/>
                <w:noProof/>
                <w:szCs w:val="22"/>
              </w:rPr>
              <w:t xml:space="preserve"> until 26</w:t>
            </w:r>
            <w:r w:rsidR="006179C6">
              <w:rPr>
                <w:rFonts w:ascii="Arial" w:hAnsi="Arial" w:cs="Arial"/>
                <w:noProof/>
                <w:szCs w:val="22"/>
              </w:rPr>
              <w:t xml:space="preserve"> June 2027</w:t>
            </w:r>
          </w:p>
        </w:tc>
      </w:tr>
      <w:tr w:rsidR="007C0B0B" w:rsidRPr="00495B3B" w14:paraId="5274AC77" w14:textId="77777777" w:rsidTr="00495B3B">
        <w:trPr>
          <w:trHeight w:val="399"/>
        </w:trPr>
        <w:tc>
          <w:tcPr>
            <w:tcW w:w="2580" w:type="dxa"/>
            <w:tcBorders>
              <w:top w:val="nil"/>
              <w:bottom w:val="nil"/>
              <w:right w:val="nil"/>
            </w:tcBorders>
            <w:vAlign w:val="center"/>
          </w:tcPr>
          <w:p w14:paraId="6C8822D9"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3DADDFEF" w14:textId="1F1BBCD1" w:rsidR="007C0B0B" w:rsidRPr="00BE0876" w:rsidRDefault="007C0B0B" w:rsidP="007C0B0B">
            <w:pPr>
              <w:spacing w:before="0" w:after="0"/>
              <w:ind w:left="57" w:right="-450"/>
              <w:rPr>
                <w:rFonts w:ascii="Arial" w:hAnsi="Arial" w:cs="Arial"/>
                <w:szCs w:val="22"/>
              </w:rPr>
            </w:pPr>
            <w:r w:rsidRPr="00BE0876">
              <w:rPr>
                <w:rFonts w:ascii="Arial" w:hAnsi="Arial" w:cs="Arial"/>
                <w:szCs w:val="22"/>
              </w:rPr>
              <w:t>Water and Catchments</w:t>
            </w:r>
            <w:r w:rsidRPr="00BE0876">
              <w:t xml:space="preserve"> </w:t>
            </w:r>
          </w:p>
        </w:tc>
      </w:tr>
      <w:tr w:rsidR="007C0B0B" w:rsidRPr="00495B3B" w14:paraId="007A6CAE" w14:textId="77777777" w:rsidTr="00495B3B">
        <w:trPr>
          <w:trHeight w:val="399"/>
        </w:trPr>
        <w:tc>
          <w:tcPr>
            <w:tcW w:w="2580" w:type="dxa"/>
            <w:tcBorders>
              <w:top w:val="nil"/>
              <w:bottom w:val="nil"/>
              <w:right w:val="nil"/>
            </w:tcBorders>
            <w:vAlign w:val="center"/>
          </w:tcPr>
          <w:p w14:paraId="6109267F"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3716CB1A" w14:textId="39E54D7B" w:rsidR="007C0B0B" w:rsidRPr="00BE0876" w:rsidRDefault="007C0B0B" w:rsidP="007C0B0B">
            <w:pPr>
              <w:spacing w:before="0" w:after="0"/>
              <w:ind w:left="57" w:right="-450"/>
              <w:rPr>
                <w:rFonts w:ascii="Arial" w:hAnsi="Arial" w:cs="Arial"/>
                <w:szCs w:val="22"/>
              </w:rPr>
            </w:pPr>
            <w:r w:rsidRPr="00BE0876">
              <w:rPr>
                <w:rFonts w:ascii="Arial" w:hAnsi="Arial" w:cs="Arial"/>
                <w:szCs w:val="22"/>
              </w:rPr>
              <w:t>Water Resource Strategy</w:t>
            </w:r>
            <w:r w:rsidR="00A57109">
              <w:rPr>
                <w:rFonts w:ascii="Arial" w:hAnsi="Arial" w:cs="Arial"/>
                <w:szCs w:val="22"/>
              </w:rPr>
              <w:t>; Water Markets, Operations &amp; Compliance</w:t>
            </w:r>
          </w:p>
        </w:tc>
      </w:tr>
      <w:tr w:rsidR="007C0B0B" w:rsidRPr="00495B3B" w14:paraId="7ED9BFA9" w14:textId="77777777" w:rsidTr="00495B3B">
        <w:trPr>
          <w:trHeight w:val="399"/>
        </w:trPr>
        <w:tc>
          <w:tcPr>
            <w:tcW w:w="2580" w:type="dxa"/>
            <w:tcBorders>
              <w:top w:val="nil"/>
              <w:bottom w:val="nil"/>
              <w:right w:val="nil"/>
            </w:tcBorders>
            <w:vAlign w:val="center"/>
          </w:tcPr>
          <w:p w14:paraId="73A80695"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7B1B1077" w14:textId="77777777" w:rsidR="007C0B0B" w:rsidRPr="00BE0876" w:rsidRDefault="007C0B0B" w:rsidP="007C0B0B">
            <w:pPr>
              <w:spacing w:before="0" w:after="0"/>
              <w:ind w:left="57" w:right="-450"/>
              <w:rPr>
                <w:rFonts w:ascii="Arial" w:hAnsi="Arial" w:cs="Arial"/>
                <w:szCs w:val="22"/>
              </w:rPr>
            </w:pPr>
            <w:r w:rsidRPr="00BE0876">
              <w:rPr>
                <w:rFonts w:ascii="Arial" w:hAnsi="Arial" w:cs="Arial"/>
                <w:szCs w:val="22"/>
              </w:rPr>
              <w:t>Flexible within Victoria</w:t>
            </w:r>
          </w:p>
          <w:p w14:paraId="065826EB" w14:textId="5853A61B" w:rsidR="007C0B0B" w:rsidRPr="00BE0876" w:rsidRDefault="007C0B0B" w:rsidP="007C0B0B">
            <w:pPr>
              <w:spacing w:before="0" w:after="0"/>
              <w:ind w:left="57" w:right="-450"/>
              <w:rPr>
                <w:rFonts w:ascii="Arial" w:hAnsi="Arial" w:cs="Arial"/>
                <w:szCs w:val="22"/>
              </w:rPr>
            </w:pPr>
            <w:r w:rsidRPr="00BE0876">
              <w:rPr>
                <w:rFonts w:ascii="Arial" w:hAnsi="Arial" w:cs="Arial"/>
                <w:szCs w:val="22"/>
              </w:rPr>
              <w:t xml:space="preserve">Hybrid work arrangement available: </w:t>
            </w:r>
            <w:r w:rsidRPr="00BE0876">
              <w:rPr>
                <w:rFonts w:ascii="Arial" w:hAnsi="Arial" w:cs="Arial"/>
                <w:szCs w:val="22"/>
              </w:rPr>
              <w:fldChar w:fldCharType="begin">
                <w:ffData>
                  <w:name w:val=""/>
                  <w:enabled/>
                  <w:calcOnExit w:val="0"/>
                  <w:checkBox>
                    <w:size w:val="26"/>
                    <w:default w:val="1"/>
                  </w:checkBox>
                </w:ffData>
              </w:fldChar>
            </w:r>
            <w:r w:rsidRPr="00BE0876">
              <w:rPr>
                <w:rFonts w:ascii="Arial" w:hAnsi="Arial" w:cs="Arial"/>
                <w:szCs w:val="22"/>
              </w:rPr>
              <w:instrText xml:space="preserve"> FORMCHECKBOX </w:instrText>
            </w:r>
            <w:r w:rsidRPr="00BE0876">
              <w:rPr>
                <w:rFonts w:ascii="Arial" w:hAnsi="Arial" w:cs="Arial"/>
                <w:szCs w:val="22"/>
              </w:rPr>
            </w:r>
            <w:r w:rsidRPr="00BE0876">
              <w:rPr>
                <w:rFonts w:ascii="Arial" w:hAnsi="Arial" w:cs="Arial"/>
                <w:szCs w:val="22"/>
              </w:rPr>
              <w:fldChar w:fldCharType="separate"/>
            </w:r>
            <w:r w:rsidRPr="00BE0876">
              <w:rPr>
                <w:rFonts w:ascii="Arial" w:hAnsi="Arial" w:cs="Arial"/>
                <w:szCs w:val="22"/>
              </w:rPr>
              <w:fldChar w:fldCharType="end"/>
            </w:r>
            <w:r w:rsidRPr="00BE0876">
              <w:rPr>
                <w:rFonts w:ascii="Arial" w:hAnsi="Arial" w:cs="Arial"/>
                <w:szCs w:val="22"/>
              </w:rPr>
              <w:t>Yes</w:t>
            </w:r>
            <w:r w:rsidRPr="00BE0876">
              <w:rPr>
                <w:rFonts w:ascii="Arial" w:hAnsi="Arial" w:cs="Arial"/>
                <w:szCs w:val="22"/>
              </w:rPr>
              <w:tab/>
            </w:r>
            <w:r w:rsidRPr="00BE0876">
              <w:rPr>
                <w:rFonts w:ascii="Arial" w:hAnsi="Arial" w:cs="Arial"/>
                <w:szCs w:val="22"/>
              </w:rPr>
              <w:fldChar w:fldCharType="begin">
                <w:ffData>
                  <w:name w:val=""/>
                  <w:enabled/>
                  <w:calcOnExit w:val="0"/>
                  <w:checkBox>
                    <w:size w:val="26"/>
                    <w:default w:val="0"/>
                    <w:checked w:val="0"/>
                  </w:checkBox>
                </w:ffData>
              </w:fldChar>
            </w:r>
            <w:r w:rsidRPr="00BE0876">
              <w:rPr>
                <w:rFonts w:ascii="Arial" w:hAnsi="Arial" w:cs="Arial"/>
                <w:szCs w:val="22"/>
              </w:rPr>
              <w:instrText xml:space="preserve"> FORMCHECKBOX </w:instrText>
            </w:r>
            <w:r w:rsidRPr="00BE0876">
              <w:rPr>
                <w:rFonts w:ascii="Arial" w:hAnsi="Arial" w:cs="Arial"/>
                <w:szCs w:val="22"/>
              </w:rPr>
            </w:r>
            <w:r w:rsidRPr="00BE0876">
              <w:rPr>
                <w:rFonts w:ascii="Arial" w:hAnsi="Arial" w:cs="Arial"/>
                <w:szCs w:val="22"/>
              </w:rPr>
              <w:fldChar w:fldCharType="separate"/>
            </w:r>
            <w:r w:rsidRPr="00BE0876">
              <w:rPr>
                <w:rFonts w:ascii="Arial" w:hAnsi="Arial" w:cs="Arial"/>
                <w:szCs w:val="22"/>
              </w:rPr>
              <w:fldChar w:fldCharType="end"/>
            </w:r>
            <w:r w:rsidRPr="00BE0876">
              <w:rPr>
                <w:rFonts w:ascii="Arial" w:hAnsi="Arial" w:cs="Arial"/>
                <w:szCs w:val="22"/>
              </w:rPr>
              <w:t xml:space="preserve">  No                </w:t>
            </w:r>
          </w:p>
        </w:tc>
      </w:tr>
      <w:tr w:rsidR="007C0B0B" w:rsidRPr="00495B3B" w14:paraId="1BD5C22A" w14:textId="77777777" w:rsidTr="00495B3B">
        <w:trPr>
          <w:trHeight w:val="399"/>
        </w:trPr>
        <w:tc>
          <w:tcPr>
            <w:tcW w:w="2580" w:type="dxa"/>
            <w:tcBorders>
              <w:top w:val="nil"/>
              <w:bottom w:val="nil"/>
              <w:right w:val="nil"/>
            </w:tcBorders>
            <w:vAlign w:val="center"/>
          </w:tcPr>
          <w:p w14:paraId="029AC2BD" w14:textId="77777777" w:rsidR="007C0B0B" w:rsidRPr="00495B3B" w:rsidRDefault="007C0B0B" w:rsidP="007C0B0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062D8862" w14:textId="24885F96" w:rsidR="007C0B0B" w:rsidRPr="00BE0876" w:rsidRDefault="00BA509C" w:rsidP="007C0B0B">
            <w:pPr>
              <w:tabs>
                <w:tab w:val="left" w:pos="469"/>
                <w:tab w:val="left" w:pos="1189"/>
              </w:tabs>
              <w:spacing w:before="0" w:after="0"/>
              <w:ind w:left="57" w:right="-450"/>
              <w:rPr>
                <w:rFonts w:ascii="Arial" w:hAnsi="Arial" w:cs="Arial"/>
                <w:szCs w:val="22"/>
              </w:rPr>
            </w:pPr>
            <w:r>
              <w:rPr>
                <w:rFonts w:ascii="Arial" w:hAnsi="Arial" w:cs="Arial"/>
                <w:szCs w:val="22"/>
              </w:rPr>
              <w:t xml:space="preserve">Senior </w:t>
            </w:r>
            <w:r w:rsidR="00A57109">
              <w:rPr>
                <w:rFonts w:ascii="Arial" w:hAnsi="Arial" w:cs="Arial"/>
                <w:szCs w:val="22"/>
              </w:rPr>
              <w:t xml:space="preserve">Manager, </w:t>
            </w:r>
            <w:r>
              <w:rPr>
                <w:rFonts w:ascii="Arial" w:hAnsi="Arial" w:cs="Arial"/>
                <w:szCs w:val="22"/>
              </w:rPr>
              <w:t>Compliance and Market Reform</w:t>
            </w:r>
          </w:p>
        </w:tc>
      </w:tr>
      <w:tr w:rsidR="007C0B0B" w:rsidRPr="00495B3B" w14:paraId="61AD1614" w14:textId="77777777" w:rsidTr="00495B3B">
        <w:trPr>
          <w:trHeight w:val="399"/>
        </w:trPr>
        <w:tc>
          <w:tcPr>
            <w:tcW w:w="2580" w:type="dxa"/>
            <w:tcBorders>
              <w:top w:val="nil"/>
              <w:bottom w:val="nil"/>
              <w:right w:val="nil"/>
            </w:tcBorders>
            <w:vAlign w:val="center"/>
          </w:tcPr>
          <w:p w14:paraId="72869651" w14:textId="77777777" w:rsidR="007C0B0B" w:rsidRPr="00495B3B" w:rsidRDefault="007C0B0B" w:rsidP="007C0B0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041A6E9" w14:textId="1F90CF08" w:rsidR="007C0B0B" w:rsidRPr="00BE0876" w:rsidRDefault="00BA509C" w:rsidP="007C0B0B">
            <w:pPr>
              <w:tabs>
                <w:tab w:val="left" w:pos="469"/>
                <w:tab w:val="left" w:pos="1189"/>
              </w:tabs>
              <w:spacing w:before="0" w:after="0"/>
              <w:ind w:left="57" w:right="-450"/>
              <w:rPr>
                <w:rFonts w:ascii="Arial" w:hAnsi="Arial" w:cs="Arial"/>
                <w:szCs w:val="22"/>
              </w:rPr>
            </w:pPr>
            <w:r>
              <w:rPr>
                <w:rFonts w:ascii="Arial" w:hAnsi="Arial" w:cs="Arial"/>
                <w:szCs w:val="22"/>
              </w:rPr>
              <w:fldChar w:fldCharType="begin">
                <w:ffData>
                  <w:name w:val=""/>
                  <w:enabled/>
                  <w:calcOnExit w:val="0"/>
                  <w:checkBox>
                    <w:size w:val="26"/>
                    <w:default w:val="1"/>
                  </w:checkBox>
                </w:ffData>
              </w:fldChar>
            </w:r>
            <w:r>
              <w:rPr>
                <w:rFonts w:ascii="Arial" w:hAnsi="Arial" w:cs="Arial"/>
                <w:szCs w:val="22"/>
              </w:rPr>
              <w:instrText xml:space="preserve"> FORMCHECKBOX </w:instrText>
            </w:r>
            <w:r>
              <w:rPr>
                <w:rFonts w:ascii="Arial" w:hAnsi="Arial" w:cs="Arial"/>
                <w:szCs w:val="22"/>
              </w:rPr>
            </w:r>
            <w:r>
              <w:rPr>
                <w:rFonts w:ascii="Arial" w:hAnsi="Arial" w:cs="Arial"/>
                <w:szCs w:val="22"/>
              </w:rPr>
              <w:fldChar w:fldCharType="separate"/>
            </w:r>
            <w:r>
              <w:rPr>
                <w:rFonts w:ascii="Arial" w:hAnsi="Arial" w:cs="Arial"/>
                <w:szCs w:val="22"/>
              </w:rPr>
              <w:fldChar w:fldCharType="end"/>
            </w:r>
            <w:r w:rsidR="007C0B0B" w:rsidRPr="00BE0876">
              <w:rPr>
                <w:rFonts w:ascii="Arial" w:hAnsi="Arial" w:cs="Arial"/>
                <w:szCs w:val="22"/>
              </w:rPr>
              <w:tab/>
              <w:t>Yes</w:t>
            </w:r>
            <w:r w:rsidR="007C0B0B" w:rsidRPr="00BE0876">
              <w:rPr>
                <w:rFonts w:ascii="Arial" w:hAnsi="Arial" w:cs="Arial"/>
                <w:szCs w:val="22"/>
              </w:rPr>
              <w:tab/>
            </w:r>
            <w:r>
              <w:rPr>
                <w:rFonts w:ascii="Arial" w:hAnsi="Arial" w:cs="Arial"/>
                <w:szCs w:val="22"/>
              </w:rPr>
              <w:fldChar w:fldCharType="begin">
                <w:ffData>
                  <w:name w:val=""/>
                  <w:enabled/>
                  <w:calcOnExit w:val="0"/>
                  <w:checkBox>
                    <w:size w:val="26"/>
                    <w:default w:val="0"/>
                  </w:checkBox>
                </w:ffData>
              </w:fldChar>
            </w:r>
            <w:r>
              <w:rPr>
                <w:rFonts w:ascii="Arial" w:hAnsi="Arial" w:cs="Arial"/>
                <w:szCs w:val="22"/>
              </w:rPr>
              <w:instrText xml:space="preserve"> FORMCHECKBOX </w:instrText>
            </w:r>
            <w:r>
              <w:rPr>
                <w:rFonts w:ascii="Arial" w:hAnsi="Arial" w:cs="Arial"/>
                <w:szCs w:val="22"/>
              </w:rPr>
            </w:r>
            <w:r>
              <w:rPr>
                <w:rFonts w:ascii="Arial" w:hAnsi="Arial" w:cs="Arial"/>
                <w:szCs w:val="22"/>
              </w:rPr>
              <w:fldChar w:fldCharType="separate"/>
            </w:r>
            <w:r>
              <w:rPr>
                <w:rFonts w:ascii="Arial" w:hAnsi="Arial" w:cs="Arial"/>
                <w:szCs w:val="22"/>
              </w:rPr>
              <w:fldChar w:fldCharType="end"/>
            </w:r>
            <w:r w:rsidR="007C0B0B" w:rsidRPr="00BE0876">
              <w:rPr>
                <w:rFonts w:ascii="Arial" w:hAnsi="Arial" w:cs="Arial"/>
                <w:szCs w:val="22"/>
              </w:rPr>
              <w:t xml:space="preserve">  No      </w:t>
            </w:r>
            <w:r w:rsidR="007C0B0B" w:rsidRPr="00BE0876">
              <w:rPr>
                <w:rFonts w:ascii="Arial" w:hAnsi="Arial"/>
                <w:szCs w:val="22"/>
              </w:rPr>
              <w:t xml:space="preserve">If yes, how many? </w:t>
            </w:r>
            <w:r w:rsidR="007C0B0B" w:rsidRPr="00BE0876">
              <w:rPr>
                <w:rFonts w:ascii="Arial" w:hAnsi="Arial" w:cs="Arial"/>
                <w:szCs w:val="22"/>
              </w:rPr>
              <w:t xml:space="preserve">       </w:t>
            </w:r>
            <w:r>
              <w:rPr>
                <w:rFonts w:ascii="Arial" w:hAnsi="Arial" w:cs="Arial"/>
                <w:szCs w:val="22"/>
              </w:rPr>
              <w:t>2</w:t>
            </w:r>
          </w:p>
        </w:tc>
      </w:tr>
      <w:tr w:rsidR="007C0B0B" w:rsidRPr="00495B3B" w14:paraId="1F8281C2" w14:textId="77777777" w:rsidTr="00495B3B">
        <w:trPr>
          <w:trHeight w:val="399"/>
        </w:trPr>
        <w:tc>
          <w:tcPr>
            <w:tcW w:w="2580" w:type="dxa"/>
            <w:tcBorders>
              <w:top w:val="nil"/>
              <w:bottom w:val="nil"/>
              <w:right w:val="nil"/>
            </w:tcBorders>
            <w:vAlign w:val="center"/>
          </w:tcPr>
          <w:p w14:paraId="4834EA83"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311576FC" w14:textId="59942693" w:rsidR="007C0B0B" w:rsidRPr="00BE0876" w:rsidRDefault="00A57109" w:rsidP="007C0B0B">
            <w:pPr>
              <w:spacing w:before="0" w:after="0"/>
              <w:ind w:left="57" w:right="-450"/>
              <w:rPr>
                <w:rFonts w:ascii="Arial" w:hAnsi="Arial" w:cs="Arial"/>
                <w:szCs w:val="22"/>
              </w:rPr>
            </w:pPr>
            <w:r>
              <w:rPr>
                <w:rFonts w:ascii="Arial" w:hAnsi="Arial"/>
              </w:rPr>
              <w:t xml:space="preserve">Penny Clark, </w:t>
            </w:r>
            <w:r w:rsidRPr="00E673FC">
              <w:rPr>
                <w:rFonts w:ascii="Arial" w:hAnsi="Arial" w:cs="Arial"/>
                <w:szCs w:val="22"/>
              </w:rPr>
              <w:t>0410 559 083</w:t>
            </w:r>
            <w:r w:rsidR="00E573E0">
              <w:rPr>
                <w:rFonts w:ascii="Arial" w:hAnsi="Arial" w:cs="Arial"/>
                <w:szCs w:val="22"/>
              </w:rPr>
              <w:t xml:space="preserve"> or Madeleine Gorsuch, </w:t>
            </w:r>
            <w:r w:rsidR="000063B6" w:rsidRPr="000063B6">
              <w:rPr>
                <w:rFonts w:ascii="Arial" w:hAnsi="Arial" w:cs="Arial"/>
                <w:szCs w:val="22"/>
              </w:rPr>
              <w:t>03 8508 0021</w:t>
            </w:r>
          </w:p>
        </w:tc>
      </w:tr>
    </w:tbl>
    <w:p w14:paraId="6CB8ABA4" w14:textId="77777777" w:rsidR="000F0FD0" w:rsidRPr="00495B3B" w:rsidRDefault="000F0FD0" w:rsidP="00495B3B">
      <w:pPr>
        <w:keepNext/>
        <w:spacing w:before="0" w:after="0" w:line="240" w:lineRule="auto"/>
        <w:rPr>
          <w:rFonts w:ascii="Arial" w:hAnsi="Arial" w:cs="Arial"/>
          <w:color w:val="57A84C"/>
          <w:sz w:val="22"/>
          <w:szCs w:val="22"/>
        </w:rPr>
      </w:pPr>
    </w:p>
    <w:p w14:paraId="530E9DEB" w14:textId="77777777" w:rsidR="000F0FD0" w:rsidRPr="00495B3B" w:rsidRDefault="000F0FD0"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28F7CE0" w14:textId="6621329C" w:rsidR="00ED7708" w:rsidRDefault="00E730EA" w:rsidP="00E730EA">
      <w:pPr>
        <w:pStyle w:val="BodyText"/>
        <w:rPr>
          <w:noProof/>
          <w:lang w:eastAsia="zh-CN"/>
        </w:rPr>
      </w:pPr>
      <w:r>
        <w:rPr>
          <w:noProof/>
          <w:lang w:eastAsia="zh-CN"/>
        </w:rPr>
        <w:t xml:space="preserve">The </w:t>
      </w:r>
      <w:r w:rsidR="004E7A01">
        <w:rPr>
          <w:noProof/>
          <w:lang w:eastAsia="zh-CN"/>
        </w:rPr>
        <w:t>Manager</w:t>
      </w:r>
      <w:r w:rsidR="00D40683">
        <w:rPr>
          <w:noProof/>
          <w:lang w:eastAsia="zh-CN"/>
        </w:rPr>
        <w:t>,</w:t>
      </w:r>
      <w:r w:rsidR="004E7A01">
        <w:rPr>
          <w:noProof/>
          <w:lang w:eastAsia="zh-CN"/>
        </w:rPr>
        <w:t xml:space="preserve"> </w:t>
      </w:r>
      <w:r>
        <w:rPr>
          <w:noProof/>
          <w:lang w:eastAsia="zh-CN"/>
        </w:rPr>
        <w:t xml:space="preserve">Market Reform and Transparency </w:t>
      </w:r>
      <w:r w:rsidR="00D40683">
        <w:rPr>
          <w:noProof/>
          <w:lang w:eastAsia="zh-CN"/>
        </w:rPr>
        <w:t xml:space="preserve">is responsible for a </w:t>
      </w:r>
      <w:r w:rsidR="000F4CFE">
        <w:rPr>
          <w:noProof/>
          <w:lang w:eastAsia="zh-CN"/>
        </w:rPr>
        <w:t>leading</w:t>
      </w:r>
      <w:r w:rsidR="00D40683">
        <w:rPr>
          <w:noProof/>
          <w:lang w:eastAsia="zh-CN"/>
        </w:rPr>
        <w:t xml:space="preserve"> a program of work to</w:t>
      </w:r>
      <w:r w:rsidR="00781906">
        <w:rPr>
          <w:noProof/>
          <w:lang w:eastAsia="zh-CN"/>
        </w:rPr>
        <w:t xml:space="preserve"> </w:t>
      </w:r>
      <w:r w:rsidR="0070760D">
        <w:rPr>
          <w:noProof/>
          <w:lang w:eastAsia="zh-CN"/>
        </w:rPr>
        <w:t xml:space="preserve">ensure </w:t>
      </w:r>
      <w:r>
        <w:rPr>
          <w:noProof/>
          <w:lang w:eastAsia="zh-CN"/>
        </w:rPr>
        <w:t>Victoria’s water markets are working</w:t>
      </w:r>
      <w:r w:rsidR="00ED7708">
        <w:rPr>
          <w:noProof/>
          <w:lang w:eastAsia="zh-CN"/>
        </w:rPr>
        <w:t xml:space="preserve"> effectively</w:t>
      </w:r>
      <w:r w:rsidR="003C04EE">
        <w:rPr>
          <w:noProof/>
          <w:lang w:eastAsia="zh-CN"/>
        </w:rPr>
        <w:t xml:space="preserve"> and are transparent</w:t>
      </w:r>
      <w:r w:rsidR="00ED7708">
        <w:rPr>
          <w:noProof/>
          <w:lang w:eastAsia="zh-CN"/>
        </w:rPr>
        <w:t xml:space="preserve">. </w:t>
      </w:r>
    </w:p>
    <w:p w14:paraId="6AA1F27B" w14:textId="6E15395C" w:rsidR="007635E3" w:rsidRDefault="0022213F" w:rsidP="00E730EA">
      <w:pPr>
        <w:pStyle w:val="BodyText"/>
        <w:rPr>
          <w:noProof/>
          <w:lang w:eastAsia="zh-CN"/>
        </w:rPr>
      </w:pPr>
      <w:r>
        <w:rPr>
          <w:noProof/>
          <w:lang w:eastAsia="zh-CN"/>
        </w:rPr>
        <w:t>Current a</w:t>
      </w:r>
      <w:r w:rsidR="003304E1">
        <w:rPr>
          <w:noProof/>
          <w:lang w:eastAsia="zh-CN"/>
        </w:rPr>
        <w:t>reas of focus</w:t>
      </w:r>
      <w:r w:rsidR="00363BCD">
        <w:rPr>
          <w:noProof/>
          <w:lang w:eastAsia="zh-CN"/>
        </w:rPr>
        <w:t xml:space="preserve"> include </w:t>
      </w:r>
      <w:r w:rsidR="009841AD">
        <w:rPr>
          <w:noProof/>
          <w:lang w:eastAsia="zh-CN"/>
        </w:rPr>
        <w:t>monitoring and reviewing overall effectiveness of Victoria’s markets,</w:t>
      </w:r>
      <w:r w:rsidR="00BE38F1">
        <w:rPr>
          <w:noProof/>
          <w:lang w:eastAsia="zh-CN"/>
        </w:rPr>
        <w:t xml:space="preserve"> supporting </w:t>
      </w:r>
      <w:r w:rsidR="00E730EA">
        <w:rPr>
          <w:noProof/>
          <w:lang w:eastAsia="zh-CN"/>
        </w:rPr>
        <w:t>transparency of water market data and information</w:t>
      </w:r>
      <w:r w:rsidR="00CC4FFD">
        <w:rPr>
          <w:noProof/>
          <w:lang w:eastAsia="zh-CN"/>
        </w:rPr>
        <w:t xml:space="preserve"> and</w:t>
      </w:r>
      <w:r w:rsidR="002047C5">
        <w:rPr>
          <w:noProof/>
          <w:lang w:eastAsia="zh-CN"/>
        </w:rPr>
        <w:t xml:space="preserve"> </w:t>
      </w:r>
      <w:r w:rsidR="009841AD">
        <w:rPr>
          <w:noProof/>
          <w:lang w:eastAsia="zh-CN"/>
        </w:rPr>
        <w:t>improving</w:t>
      </w:r>
      <w:r w:rsidR="003304E1">
        <w:rPr>
          <w:noProof/>
          <w:lang w:eastAsia="zh-CN"/>
        </w:rPr>
        <w:t xml:space="preserve"> </w:t>
      </w:r>
      <w:r w:rsidR="00354A38">
        <w:rPr>
          <w:noProof/>
          <w:lang w:eastAsia="zh-CN"/>
        </w:rPr>
        <w:t>guidance for trade in</w:t>
      </w:r>
      <w:r>
        <w:rPr>
          <w:noProof/>
          <w:lang w:eastAsia="zh-CN"/>
        </w:rPr>
        <w:t xml:space="preserve"> groundwater and unregulated surface water systems.</w:t>
      </w:r>
      <w:r w:rsidR="0037172E">
        <w:rPr>
          <w:noProof/>
          <w:lang w:eastAsia="zh-CN"/>
        </w:rPr>
        <w:t xml:space="preserve"> </w:t>
      </w:r>
    </w:p>
    <w:p w14:paraId="30EAD350" w14:textId="25020947" w:rsidR="00E730EA" w:rsidRDefault="005B6153" w:rsidP="005B6153">
      <w:pPr>
        <w:pStyle w:val="BodyText"/>
        <w:rPr>
          <w:noProof/>
          <w:lang w:eastAsia="zh-CN"/>
        </w:rPr>
      </w:pPr>
      <w:r>
        <w:rPr>
          <w:noProof/>
          <w:lang w:eastAsia="zh-CN"/>
        </w:rPr>
        <w:t>The position forms part of the Compliance and Market Reform team</w:t>
      </w:r>
      <w:r w:rsidR="00C20C05">
        <w:rPr>
          <w:noProof/>
          <w:lang w:eastAsia="zh-CN"/>
        </w:rPr>
        <w:t xml:space="preserve">, and leads a small sub-team to deliver the market reform </w:t>
      </w:r>
      <w:r w:rsidR="00354A38">
        <w:rPr>
          <w:noProof/>
          <w:lang w:eastAsia="zh-CN"/>
        </w:rPr>
        <w:t xml:space="preserve">and transparency </w:t>
      </w:r>
      <w:r w:rsidR="00C20C05">
        <w:rPr>
          <w:noProof/>
          <w:lang w:eastAsia="zh-CN"/>
        </w:rPr>
        <w:t xml:space="preserve">program of work.  </w:t>
      </w:r>
      <w:r>
        <w:rPr>
          <w:noProof/>
          <w:lang w:eastAsia="zh-CN"/>
        </w:rPr>
        <w:t xml:space="preserve">  </w:t>
      </w:r>
    </w:p>
    <w:p w14:paraId="4F7847EC" w14:textId="55FF780D" w:rsidR="00446DDC" w:rsidRDefault="00446DDC" w:rsidP="00E730EA">
      <w:pPr>
        <w:pStyle w:val="BodyText"/>
        <w:rPr>
          <w:noProof/>
          <w:lang w:eastAsia="zh-CN"/>
        </w:rPr>
      </w:pPr>
      <w:r w:rsidRPr="003455C9">
        <w:rPr>
          <w:rFonts w:ascii="Arial" w:hAnsi="Arial"/>
          <w:color w:val="232222" w:themeColor="text1"/>
          <w:szCs w:val="22"/>
          <w:lang w:eastAsia="zh-CN"/>
        </w:rPr>
        <w:t>The role requires a</w:t>
      </w:r>
      <w:r w:rsidR="00EF3BB6">
        <w:rPr>
          <w:rFonts w:ascii="Arial" w:hAnsi="Arial"/>
          <w:color w:val="232222" w:themeColor="text1"/>
          <w:szCs w:val="22"/>
          <w:lang w:eastAsia="zh-CN"/>
        </w:rPr>
        <w:t>n effective collaborator</w:t>
      </w:r>
      <w:r w:rsidR="004D69E1">
        <w:rPr>
          <w:rFonts w:ascii="Arial" w:hAnsi="Arial"/>
          <w:color w:val="232222" w:themeColor="text1"/>
          <w:szCs w:val="22"/>
          <w:lang w:eastAsia="zh-CN"/>
        </w:rPr>
        <w:t xml:space="preserve"> and problem solver</w:t>
      </w:r>
      <w:r w:rsidRPr="003455C9">
        <w:rPr>
          <w:rFonts w:ascii="Arial" w:hAnsi="Arial"/>
          <w:color w:val="232222" w:themeColor="text1"/>
          <w:szCs w:val="22"/>
          <w:lang w:eastAsia="zh-CN"/>
        </w:rPr>
        <w:t xml:space="preserve"> who can </w:t>
      </w:r>
      <w:r w:rsidR="00000AA5">
        <w:rPr>
          <w:rFonts w:ascii="Arial" w:hAnsi="Arial"/>
          <w:color w:val="232222" w:themeColor="text1"/>
          <w:szCs w:val="22"/>
          <w:lang w:eastAsia="zh-CN"/>
        </w:rPr>
        <w:t>work with a wide range of stakeholders</w:t>
      </w:r>
      <w:r w:rsidR="006672BD">
        <w:rPr>
          <w:rFonts w:ascii="Arial" w:hAnsi="Arial"/>
          <w:color w:val="232222" w:themeColor="text1"/>
          <w:szCs w:val="22"/>
          <w:lang w:eastAsia="zh-CN"/>
        </w:rPr>
        <w:t xml:space="preserve"> to </w:t>
      </w:r>
      <w:r w:rsidRPr="003455C9">
        <w:rPr>
          <w:rFonts w:ascii="Arial" w:hAnsi="Arial"/>
          <w:color w:val="232222" w:themeColor="text1"/>
          <w:szCs w:val="22"/>
          <w:lang w:eastAsia="zh-CN"/>
        </w:rPr>
        <w:t>develop and propose workable solutions and incorporate them effectively into the work program to ensure solutions are implemented</w:t>
      </w:r>
      <w:r>
        <w:rPr>
          <w:rFonts w:ascii="Arial" w:hAnsi="Arial"/>
          <w:color w:val="232222" w:themeColor="text1"/>
          <w:szCs w:val="22"/>
          <w:lang w:eastAsia="zh-CN"/>
        </w:rPr>
        <w:t xml:space="preserve">.  </w:t>
      </w:r>
    </w:p>
    <w:p w14:paraId="16A41861" w14:textId="77777777" w:rsidR="00A57109" w:rsidRPr="00495B3B" w:rsidRDefault="00A57109" w:rsidP="00A57109">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0480D71" w14:textId="77777777" w:rsidR="00A57109" w:rsidRPr="00544B3A" w:rsidRDefault="00A57109" w:rsidP="00A57109">
      <w:pPr>
        <w:keepNext/>
        <w:spacing w:line="240" w:lineRule="auto"/>
        <w:rPr>
          <w:rFonts w:ascii="Arial" w:hAnsi="Arial" w:cs="Arial"/>
          <w:i/>
          <w:iCs/>
          <w:noProof/>
          <w:color w:val="232222" w:themeColor="text1"/>
          <w:lang w:eastAsia="zh-CN"/>
        </w:rPr>
      </w:pPr>
      <w:r w:rsidRPr="00544B3A">
        <w:rPr>
          <w:rFonts w:ascii="Arial" w:hAnsi="Arial" w:cs="Arial"/>
          <w:i/>
          <w:iCs/>
          <w:noProof/>
          <w:color w:val="232222" w:themeColor="text1"/>
          <w:lang w:eastAsia="zh-CN"/>
        </w:rPr>
        <w:t>The Group</w:t>
      </w:r>
    </w:p>
    <w:p w14:paraId="57387779" w14:textId="77777777" w:rsidR="00A57109" w:rsidRPr="00544B3A" w:rsidRDefault="00A57109" w:rsidP="00A57109">
      <w:pPr>
        <w:spacing w:before="160"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The Water and Catchments Group, in partnership with water corporations, catchment management authorities, Traditional Owners and the community, is responsible for managing Victoria’s water and catchment resources.</w:t>
      </w:r>
    </w:p>
    <w:p w14:paraId="2C4C4B7A" w14:textId="77777777" w:rsidR="00A57109" w:rsidRPr="00544B3A" w:rsidRDefault="00A57109" w:rsidP="003D587A">
      <w:pPr>
        <w:keepNext/>
        <w:keepLines/>
        <w:spacing w:before="160" w:line="240" w:lineRule="auto"/>
        <w:rPr>
          <w:rFonts w:ascii="Arial" w:hAnsi="Arial"/>
          <w:i/>
          <w:color w:val="232222" w:themeColor="text1"/>
          <w:szCs w:val="22"/>
        </w:rPr>
      </w:pPr>
      <w:r w:rsidRPr="00544B3A">
        <w:rPr>
          <w:rFonts w:ascii="Arial" w:hAnsi="Arial"/>
          <w:i/>
          <w:color w:val="232222" w:themeColor="text1"/>
          <w:szCs w:val="22"/>
        </w:rPr>
        <w:lastRenderedPageBreak/>
        <w:t>The Division</w:t>
      </w:r>
    </w:p>
    <w:p w14:paraId="05F85E17" w14:textId="77777777" w:rsidR="00A57109" w:rsidRPr="00544B3A" w:rsidRDefault="00A57109" w:rsidP="003D587A">
      <w:pPr>
        <w:keepNext/>
        <w:keepLines/>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Water Resource Strategy Division works with communities, Traditional Owners, and the water sector in knowing and sharing Victoria’s water resources. Our role is to maintain and reform policy, rules and frameworks to share water for all values and uses - towns and cities, regional communities, industry, irrigated agriculture, environment, Traditional Owner, and social values. We maintain integrity of the water management framework including water entitlements, Victorian Water Register, markets and compliance frameworks. We monitor all water across the state and assess changes and risks including the impact of climate change. We facilitate consideration of use of and access to water for Traditional Owners, clean energy transition and to support mine rehabilitation. We make available water data and best information and provide efficient, user-focussed water accounting, management, trade and reporting services for Government and communities.   </w:t>
      </w:r>
    </w:p>
    <w:p w14:paraId="243E58DF" w14:textId="77777777" w:rsidR="00A57109" w:rsidRPr="00544B3A" w:rsidRDefault="00A57109" w:rsidP="003D587A">
      <w:pPr>
        <w:keepNext/>
        <w:keepLines/>
        <w:spacing w:after="0"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Division consists of four Branches:  </w:t>
      </w:r>
    </w:p>
    <w:p w14:paraId="06E4258D"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Register and Monitoring Services   </w:t>
      </w:r>
    </w:p>
    <w:p w14:paraId="79815116"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Water Entitlements, Licensing and Groundwater   </w:t>
      </w:r>
    </w:p>
    <w:p w14:paraId="7110A20A"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Water Markets, Operations and Compliance   </w:t>
      </w:r>
    </w:p>
    <w:p w14:paraId="26254CF3"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Water Access and Planning</w:t>
      </w:r>
    </w:p>
    <w:p w14:paraId="0005CEBD" w14:textId="77777777" w:rsidR="00A57109" w:rsidRPr="00544B3A" w:rsidRDefault="00A57109" w:rsidP="00A57109">
      <w:pPr>
        <w:keepNext/>
        <w:spacing w:line="240" w:lineRule="auto"/>
        <w:rPr>
          <w:rFonts w:ascii="Arial" w:hAnsi="Arial" w:cs="Arial"/>
          <w:i/>
          <w:iCs/>
          <w:noProof/>
          <w:color w:val="232222" w:themeColor="text1"/>
          <w:lang w:eastAsia="zh-CN"/>
        </w:rPr>
      </w:pPr>
      <w:r w:rsidRPr="00544B3A">
        <w:rPr>
          <w:rFonts w:ascii="Arial" w:hAnsi="Arial" w:cs="Arial"/>
          <w:i/>
          <w:iCs/>
          <w:noProof/>
          <w:color w:val="232222" w:themeColor="text1"/>
          <w:lang w:eastAsia="zh-CN"/>
        </w:rPr>
        <w:t>The Branch</w:t>
      </w:r>
    </w:p>
    <w:p w14:paraId="79D8CE92" w14:textId="77777777" w:rsidR="00A57109" w:rsidRPr="00544B3A" w:rsidRDefault="00A57109" w:rsidP="00A57109">
      <w:pPr>
        <w:keepNext/>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Water Markets, Operations and Compliance  branch oversees retail water entitlements, trading rules, water markets and water resource compliance under Victoria’s entitlement framework, including adapting our framework to respond to major drivers like climate change, water use trends and policy reform, including the Murray-Darling Basin Plan. </w:t>
      </w:r>
    </w:p>
    <w:p w14:paraId="0D79B3CD" w14:textId="77777777" w:rsidR="00A57109" w:rsidRPr="00544B3A" w:rsidRDefault="00A57109" w:rsidP="00A57109">
      <w:pPr>
        <w:keepNext/>
        <w:spacing w:after="0"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Branch consists of three teams:   </w:t>
      </w:r>
    </w:p>
    <w:p w14:paraId="10F36B02" w14:textId="77777777" w:rsidR="00A57109" w:rsidRPr="00544B3A" w:rsidRDefault="00A57109" w:rsidP="00A57109">
      <w:pPr>
        <w:pStyle w:val="ListParagraph"/>
        <w:keepNext/>
        <w:numPr>
          <w:ilvl w:val="0"/>
          <w:numId w:val="47"/>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Compliance &amp; Market Reform    </w:t>
      </w:r>
    </w:p>
    <w:p w14:paraId="655CF3A8" w14:textId="77777777" w:rsidR="00A57109" w:rsidRPr="00544B3A" w:rsidRDefault="00A57109" w:rsidP="00A57109">
      <w:pPr>
        <w:pStyle w:val="ListParagraph"/>
        <w:keepNext/>
        <w:numPr>
          <w:ilvl w:val="0"/>
          <w:numId w:val="47"/>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Retail Entitlement Reform    </w:t>
      </w:r>
    </w:p>
    <w:p w14:paraId="39FC5C42" w14:textId="77777777" w:rsidR="00A57109" w:rsidRPr="00544B3A" w:rsidRDefault="00A57109" w:rsidP="00A57109">
      <w:pPr>
        <w:pStyle w:val="ListParagraph"/>
        <w:keepNext/>
        <w:numPr>
          <w:ilvl w:val="0"/>
          <w:numId w:val="47"/>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Declared Systems and Operations </w:t>
      </w:r>
    </w:p>
    <w:p w14:paraId="48546D20" w14:textId="77777777" w:rsidR="001C46AF" w:rsidRPr="00BB61FE" w:rsidRDefault="001C46AF" w:rsidP="00BB61FE">
      <w:pPr>
        <w:keepNext/>
        <w:tabs>
          <w:tab w:val="left" w:pos="990"/>
        </w:tabs>
        <w:spacing w:line="240" w:lineRule="auto"/>
        <w:rPr>
          <w:rFonts w:ascii="Arial" w:hAnsi="Arial" w:cs="Arial"/>
          <w:noProof/>
          <w:color w:val="232222" w:themeColor="text1"/>
          <w:lang w:eastAsia="zh-CN"/>
        </w:rPr>
      </w:pPr>
      <w:r w:rsidRPr="00BB61FE">
        <w:rPr>
          <w:rFonts w:ascii="Arial" w:hAnsi="Arial" w:cs="Arial"/>
          <w:noProof/>
          <w:color w:val="232222" w:themeColor="text1"/>
          <w:lang w:eastAsia="zh-CN"/>
        </w:rPr>
        <w:t xml:space="preserve">The Market Reform and Transparency Team is a small subgroup of the Compliance and Market Reform Team.  </w:t>
      </w:r>
    </w:p>
    <w:p w14:paraId="17ACCBEF" w14:textId="77777777" w:rsidR="000F0FD0" w:rsidRDefault="000F0FD0" w:rsidP="00A076C6">
      <w:pPr>
        <w:keepNext/>
        <w:spacing w:before="0" w:line="240" w:lineRule="auto"/>
        <w:rPr>
          <w:rFonts w:ascii="Arial" w:hAnsi="Arial"/>
          <w:iCs/>
          <w:color w:val="000000"/>
          <w:szCs w:val="22"/>
        </w:rPr>
      </w:pPr>
    </w:p>
    <w:p w14:paraId="1B65B324" w14:textId="77777777" w:rsidR="00D04AA3" w:rsidRPr="00495B3B" w:rsidRDefault="00D04AA3" w:rsidP="00D04AA3">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8692296" w14:textId="5F60DF8B" w:rsidR="00E31BA6" w:rsidRDefault="00D04AA3" w:rsidP="00EB2384">
      <w:pPr>
        <w:numPr>
          <w:ilvl w:val="0"/>
          <w:numId w:val="43"/>
        </w:numPr>
        <w:spacing w:before="60" w:after="0" w:line="240" w:lineRule="auto"/>
        <w:jc w:val="both"/>
        <w:rPr>
          <w:rFonts w:cstheme="minorHAnsi"/>
          <w:szCs w:val="22"/>
          <w:lang w:eastAsia="zh-CN"/>
        </w:rPr>
      </w:pPr>
      <w:r w:rsidRPr="003C04EE">
        <w:rPr>
          <w:rFonts w:cstheme="minorHAnsi"/>
          <w:szCs w:val="22"/>
          <w:lang w:eastAsia="zh-CN"/>
        </w:rPr>
        <w:t xml:space="preserve">Manage </w:t>
      </w:r>
      <w:r w:rsidR="000A726E">
        <w:rPr>
          <w:rFonts w:cstheme="minorHAnsi"/>
          <w:szCs w:val="22"/>
          <w:lang w:eastAsia="zh-CN"/>
        </w:rPr>
        <w:t xml:space="preserve">a program of </w:t>
      </w:r>
      <w:r w:rsidR="00080B6C">
        <w:rPr>
          <w:rFonts w:cstheme="minorHAnsi"/>
          <w:szCs w:val="22"/>
          <w:lang w:eastAsia="zh-CN"/>
        </w:rPr>
        <w:t xml:space="preserve">work that </w:t>
      </w:r>
      <w:r w:rsidR="003C04EE" w:rsidRPr="003C04EE">
        <w:rPr>
          <w:rFonts w:cstheme="minorHAnsi"/>
          <w:szCs w:val="22"/>
          <w:lang w:eastAsia="zh-CN"/>
        </w:rPr>
        <w:t>ensure</w:t>
      </w:r>
      <w:r w:rsidR="00080B6C">
        <w:rPr>
          <w:rFonts w:cstheme="minorHAnsi"/>
          <w:szCs w:val="22"/>
          <w:lang w:eastAsia="zh-CN"/>
        </w:rPr>
        <w:t>s</w:t>
      </w:r>
      <w:r w:rsidR="003C04EE" w:rsidRPr="003C04EE">
        <w:rPr>
          <w:rFonts w:cstheme="minorHAnsi"/>
          <w:szCs w:val="22"/>
          <w:lang w:eastAsia="zh-CN"/>
        </w:rPr>
        <w:t xml:space="preserve"> Victoria’s water markets are effective and transparent</w:t>
      </w:r>
      <w:r w:rsidR="008F3CE6">
        <w:rPr>
          <w:rFonts w:cstheme="minorHAnsi"/>
          <w:szCs w:val="22"/>
          <w:lang w:eastAsia="zh-CN"/>
        </w:rPr>
        <w:t xml:space="preserve"> by</w:t>
      </w:r>
      <w:r w:rsidR="009A3AAD">
        <w:rPr>
          <w:rFonts w:cstheme="minorHAnsi"/>
          <w:szCs w:val="22"/>
          <w:lang w:eastAsia="zh-CN"/>
        </w:rPr>
        <w:t>:</w:t>
      </w:r>
      <w:r w:rsidR="009A3AAD" w:rsidRPr="003C04EE">
        <w:rPr>
          <w:rFonts w:cstheme="minorHAnsi"/>
          <w:szCs w:val="22"/>
          <w:lang w:eastAsia="zh-CN"/>
        </w:rPr>
        <w:t xml:space="preserve"> </w:t>
      </w:r>
    </w:p>
    <w:p w14:paraId="6D263E46" w14:textId="0EEEA18B" w:rsidR="00E34023" w:rsidRDefault="008F3CE6" w:rsidP="00E838B8">
      <w:pPr>
        <w:numPr>
          <w:ilvl w:val="1"/>
          <w:numId w:val="43"/>
        </w:numPr>
        <w:spacing w:before="60" w:after="0" w:line="240" w:lineRule="auto"/>
        <w:jc w:val="both"/>
        <w:rPr>
          <w:rFonts w:cstheme="minorHAnsi"/>
          <w:szCs w:val="22"/>
          <w:lang w:eastAsia="zh-CN"/>
        </w:rPr>
      </w:pPr>
      <w:r>
        <w:rPr>
          <w:rFonts w:cstheme="minorHAnsi"/>
          <w:szCs w:val="22"/>
          <w:lang w:eastAsia="zh-CN"/>
        </w:rPr>
        <w:t>Monitoring and reviewing the performance of Victoria’s water markets</w:t>
      </w:r>
    </w:p>
    <w:p w14:paraId="27962999" w14:textId="58877C67" w:rsidR="00D04AA3" w:rsidRDefault="00E31BA6" w:rsidP="00E838B8">
      <w:pPr>
        <w:numPr>
          <w:ilvl w:val="1"/>
          <w:numId w:val="43"/>
        </w:numPr>
        <w:spacing w:before="60" w:after="0" w:line="240" w:lineRule="auto"/>
        <w:jc w:val="both"/>
        <w:rPr>
          <w:rFonts w:cstheme="minorHAnsi"/>
          <w:szCs w:val="22"/>
          <w:lang w:eastAsia="zh-CN"/>
        </w:rPr>
      </w:pPr>
      <w:r>
        <w:rPr>
          <w:rFonts w:cstheme="minorHAnsi"/>
          <w:szCs w:val="22"/>
          <w:lang w:eastAsia="zh-CN"/>
        </w:rPr>
        <w:t>Lead</w:t>
      </w:r>
      <w:r w:rsidR="00AB17FE">
        <w:rPr>
          <w:rFonts w:cstheme="minorHAnsi"/>
          <w:szCs w:val="22"/>
          <w:lang w:eastAsia="zh-CN"/>
        </w:rPr>
        <w:t>ing</w:t>
      </w:r>
      <w:r>
        <w:rPr>
          <w:rFonts w:cstheme="minorHAnsi"/>
          <w:szCs w:val="22"/>
          <w:lang w:eastAsia="zh-CN"/>
        </w:rPr>
        <w:t xml:space="preserve"> and </w:t>
      </w:r>
      <w:r w:rsidR="003916F6">
        <w:rPr>
          <w:rFonts w:cstheme="minorHAnsi"/>
          <w:szCs w:val="22"/>
          <w:lang w:eastAsia="zh-CN"/>
        </w:rPr>
        <w:t xml:space="preserve">contributing </w:t>
      </w:r>
      <w:r>
        <w:rPr>
          <w:rFonts w:cstheme="minorHAnsi"/>
          <w:szCs w:val="22"/>
          <w:lang w:eastAsia="zh-CN"/>
        </w:rPr>
        <w:t xml:space="preserve">to </w:t>
      </w:r>
      <w:r w:rsidR="00834F3F">
        <w:rPr>
          <w:rFonts w:cstheme="minorHAnsi"/>
          <w:szCs w:val="22"/>
          <w:lang w:eastAsia="zh-CN"/>
        </w:rPr>
        <w:t>the</w:t>
      </w:r>
      <w:r>
        <w:rPr>
          <w:rFonts w:cstheme="minorHAnsi"/>
          <w:szCs w:val="22"/>
          <w:lang w:eastAsia="zh-CN"/>
        </w:rPr>
        <w:t xml:space="preserve"> </w:t>
      </w:r>
      <w:r w:rsidR="008D61BB">
        <w:rPr>
          <w:rFonts w:cstheme="minorHAnsi"/>
          <w:szCs w:val="22"/>
          <w:lang w:eastAsia="zh-CN"/>
        </w:rPr>
        <w:t xml:space="preserve">delivery of </w:t>
      </w:r>
      <w:r w:rsidR="0012687F">
        <w:rPr>
          <w:rFonts w:cstheme="minorHAnsi"/>
          <w:szCs w:val="22"/>
          <w:lang w:eastAsia="zh-CN"/>
        </w:rPr>
        <w:t xml:space="preserve">priority </w:t>
      </w:r>
      <w:r w:rsidR="00AB17FE">
        <w:rPr>
          <w:rFonts w:cstheme="minorHAnsi"/>
          <w:szCs w:val="22"/>
          <w:lang w:eastAsia="zh-CN"/>
        </w:rPr>
        <w:t>reform</w:t>
      </w:r>
      <w:r w:rsidR="0012687F">
        <w:rPr>
          <w:rFonts w:cstheme="minorHAnsi"/>
          <w:szCs w:val="22"/>
          <w:lang w:eastAsia="zh-CN"/>
        </w:rPr>
        <w:t xml:space="preserve"> </w:t>
      </w:r>
      <w:r>
        <w:rPr>
          <w:rFonts w:cstheme="minorHAnsi"/>
          <w:szCs w:val="22"/>
          <w:lang w:eastAsia="zh-CN"/>
        </w:rPr>
        <w:t>projects</w:t>
      </w:r>
      <w:r w:rsidR="001B2268">
        <w:rPr>
          <w:rFonts w:cstheme="minorHAnsi"/>
          <w:szCs w:val="22"/>
          <w:lang w:eastAsia="zh-CN"/>
        </w:rPr>
        <w:t>, policies and programs</w:t>
      </w:r>
      <w:r w:rsidR="00834F3F">
        <w:rPr>
          <w:rFonts w:cstheme="minorHAnsi"/>
          <w:szCs w:val="22"/>
          <w:lang w:eastAsia="zh-CN"/>
        </w:rPr>
        <w:t xml:space="preserve"> that relate</w:t>
      </w:r>
      <w:r w:rsidR="001B2268">
        <w:rPr>
          <w:rFonts w:cstheme="minorHAnsi"/>
          <w:szCs w:val="22"/>
          <w:lang w:eastAsia="zh-CN"/>
        </w:rPr>
        <w:t xml:space="preserve"> to water market</w:t>
      </w:r>
      <w:r w:rsidR="00834F3F">
        <w:rPr>
          <w:rFonts w:cstheme="minorHAnsi"/>
          <w:szCs w:val="22"/>
          <w:lang w:eastAsia="zh-CN"/>
        </w:rPr>
        <w:t>s and trade</w:t>
      </w:r>
      <w:r w:rsidR="00D04AA3" w:rsidRPr="00EB2384">
        <w:rPr>
          <w:rFonts w:cstheme="minorHAnsi"/>
          <w:szCs w:val="22"/>
          <w:lang w:eastAsia="zh-CN"/>
        </w:rPr>
        <w:t>.</w:t>
      </w:r>
    </w:p>
    <w:p w14:paraId="514C2CB4" w14:textId="54DA339E" w:rsidR="00F10AD1" w:rsidRPr="00EB2384" w:rsidRDefault="00A36F6E" w:rsidP="00E838B8">
      <w:pPr>
        <w:numPr>
          <w:ilvl w:val="1"/>
          <w:numId w:val="43"/>
        </w:numPr>
        <w:spacing w:before="60" w:after="0" w:line="240" w:lineRule="auto"/>
        <w:jc w:val="both"/>
        <w:rPr>
          <w:rFonts w:cstheme="minorHAnsi"/>
          <w:szCs w:val="22"/>
          <w:lang w:eastAsia="zh-CN"/>
        </w:rPr>
      </w:pPr>
      <w:r>
        <w:rPr>
          <w:rFonts w:cstheme="minorHAnsi"/>
          <w:szCs w:val="22"/>
          <w:lang w:eastAsia="zh-CN"/>
        </w:rPr>
        <w:t>Facilitating communication and information sharing across the Water Resource Strategy Division</w:t>
      </w:r>
      <w:r w:rsidR="00E838B8">
        <w:rPr>
          <w:rFonts w:cstheme="minorHAnsi"/>
          <w:szCs w:val="22"/>
          <w:lang w:eastAsia="zh-CN"/>
        </w:rPr>
        <w:t xml:space="preserve"> on</w:t>
      </w:r>
      <w:r w:rsidR="00F10AD1">
        <w:rPr>
          <w:rFonts w:cstheme="minorHAnsi"/>
          <w:szCs w:val="22"/>
          <w:lang w:eastAsia="zh-CN"/>
        </w:rPr>
        <w:t xml:space="preserve"> </w:t>
      </w:r>
      <w:r w:rsidR="006F2D95">
        <w:rPr>
          <w:rFonts w:cstheme="minorHAnsi"/>
          <w:szCs w:val="22"/>
          <w:lang w:eastAsia="zh-CN"/>
        </w:rPr>
        <w:t xml:space="preserve">water market and trade-related </w:t>
      </w:r>
      <w:r w:rsidR="00F76026">
        <w:rPr>
          <w:rFonts w:cstheme="minorHAnsi"/>
          <w:szCs w:val="22"/>
          <w:lang w:eastAsia="zh-CN"/>
        </w:rPr>
        <w:t>programs</w:t>
      </w:r>
      <w:r w:rsidR="00E838B8">
        <w:rPr>
          <w:rFonts w:cstheme="minorHAnsi"/>
          <w:szCs w:val="22"/>
          <w:lang w:eastAsia="zh-CN"/>
        </w:rPr>
        <w:t>.</w:t>
      </w:r>
      <w:r w:rsidR="00F76026">
        <w:rPr>
          <w:rFonts w:cstheme="minorHAnsi"/>
          <w:szCs w:val="22"/>
          <w:lang w:eastAsia="zh-CN"/>
        </w:rPr>
        <w:t xml:space="preserve"> </w:t>
      </w:r>
    </w:p>
    <w:p w14:paraId="6CA4ED52" w14:textId="01CBFAB9" w:rsidR="003D587A" w:rsidRDefault="003D587A" w:rsidP="00AE3E00">
      <w:pPr>
        <w:numPr>
          <w:ilvl w:val="0"/>
          <w:numId w:val="43"/>
        </w:numPr>
        <w:spacing w:before="60" w:after="0" w:line="240" w:lineRule="auto"/>
        <w:jc w:val="both"/>
        <w:rPr>
          <w:rFonts w:cstheme="minorHAnsi"/>
          <w:szCs w:val="22"/>
          <w:lang w:eastAsia="zh-CN"/>
        </w:rPr>
      </w:pPr>
      <w:r>
        <w:rPr>
          <w:rFonts w:cstheme="minorHAnsi"/>
          <w:szCs w:val="22"/>
          <w:lang w:eastAsia="zh-CN"/>
        </w:rPr>
        <w:t>E</w:t>
      </w:r>
      <w:r w:rsidRPr="003D587A">
        <w:rPr>
          <w:rFonts w:cstheme="minorHAnsi"/>
          <w:szCs w:val="22"/>
          <w:lang w:eastAsia="zh-CN"/>
        </w:rPr>
        <w:t>nsure public information arising from the work program improves market transparency and the public’s understanding of, and confidence in, Victoria's water entitlements and water markets</w:t>
      </w:r>
      <w:r>
        <w:rPr>
          <w:rFonts w:cstheme="minorHAnsi"/>
          <w:szCs w:val="22"/>
          <w:lang w:eastAsia="zh-CN"/>
        </w:rPr>
        <w:t xml:space="preserve">. </w:t>
      </w:r>
    </w:p>
    <w:p w14:paraId="46C68AEE" w14:textId="1247DDFB"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ascii="Arial" w:hAnsi="Arial"/>
          <w:lang w:eastAsia="zh-CN"/>
        </w:rPr>
        <w:t>Provide leadership, direction and mentoring of direct reports</w:t>
      </w:r>
      <w:r w:rsidR="007335B8">
        <w:rPr>
          <w:rFonts w:ascii="Arial" w:hAnsi="Arial"/>
          <w:lang w:eastAsia="zh-CN"/>
        </w:rPr>
        <w:t xml:space="preserve"> to support a positive and high-performing team culture</w:t>
      </w:r>
      <w:r w:rsidR="00CA6237">
        <w:rPr>
          <w:rFonts w:ascii="Arial" w:hAnsi="Arial"/>
          <w:lang w:eastAsia="zh-CN"/>
        </w:rPr>
        <w:t xml:space="preserve"> and enable </w:t>
      </w:r>
      <w:r w:rsidR="00206617">
        <w:rPr>
          <w:rFonts w:ascii="Arial" w:hAnsi="Arial"/>
          <w:lang w:eastAsia="zh-CN"/>
        </w:rPr>
        <w:t>staff to achieve individual goals and make effective contributions to the work program</w:t>
      </w:r>
      <w:r w:rsidRPr="00C743CD">
        <w:rPr>
          <w:rFonts w:ascii="Arial" w:hAnsi="Arial"/>
          <w:lang w:eastAsia="zh-CN"/>
        </w:rPr>
        <w:t>.</w:t>
      </w:r>
    </w:p>
    <w:p w14:paraId="288E78EE" w14:textId="43C1DCFE"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cstheme="minorHAnsi"/>
          <w:szCs w:val="22"/>
          <w:lang w:eastAsia="zh-CN"/>
        </w:rPr>
        <w:t xml:space="preserve">Prepare clear and concise </w:t>
      </w:r>
      <w:r w:rsidR="007335B8">
        <w:rPr>
          <w:rFonts w:cstheme="minorHAnsi"/>
          <w:szCs w:val="22"/>
          <w:lang w:eastAsia="zh-CN"/>
        </w:rPr>
        <w:t xml:space="preserve">advice </w:t>
      </w:r>
      <w:r w:rsidRPr="00C743CD">
        <w:rPr>
          <w:rFonts w:cstheme="minorHAnsi"/>
          <w:szCs w:val="22"/>
          <w:lang w:eastAsia="zh-CN"/>
        </w:rPr>
        <w:t xml:space="preserve">to senior </w:t>
      </w:r>
      <w:r w:rsidR="007335B8">
        <w:rPr>
          <w:rFonts w:cstheme="minorHAnsi"/>
          <w:szCs w:val="22"/>
          <w:lang w:eastAsia="zh-CN"/>
        </w:rPr>
        <w:t xml:space="preserve">management </w:t>
      </w:r>
      <w:r w:rsidRPr="00C743CD">
        <w:rPr>
          <w:rFonts w:cstheme="minorHAnsi"/>
          <w:szCs w:val="22"/>
          <w:lang w:eastAsia="zh-CN"/>
        </w:rPr>
        <w:t xml:space="preserve">and the Minister for Water on a </w:t>
      </w:r>
      <w:r w:rsidR="007335B8">
        <w:rPr>
          <w:rFonts w:cstheme="minorHAnsi"/>
          <w:szCs w:val="22"/>
          <w:lang w:eastAsia="zh-CN"/>
        </w:rPr>
        <w:t>water market issues</w:t>
      </w:r>
      <w:r w:rsidRPr="00C743CD">
        <w:rPr>
          <w:rFonts w:cstheme="minorHAnsi"/>
          <w:szCs w:val="22"/>
          <w:lang w:eastAsia="zh-CN"/>
        </w:rPr>
        <w:t>.</w:t>
      </w:r>
    </w:p>
    <w:p w14:paraId="7CC211CE" w14:textId="3C46DF19"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cstheme="minorHAnsi"/>
          <w:szCs w:val="22"/>
          <w:lang w:eastAsia="zh-CN"/>
        </w:rPr>
        <w:t xml:space="preserve">Provide effective and timely responses to queries from </w:t>
      </w:r>
      <w:r w:rsidR="00C14263">
        <w:rPr>
          <w:rFonts w:cstheme="minorHAnsi"/>
          <w:szCs w:val="22"/>
          <w:lang w:eastAsia="zh-CN"/>
        </w:rPr>
        <w:t xml:space="preserve">internal and external </w:t>
      </w:r>
      <w:r w:rsidRPr="00C743CD">
        <w:rPr>
          <w:rFonts w:cstheme="minorHAnsi"/>
          <w:szCs w:val="22"/>
          <w:lang w:eastAsia="zh-CN"/>
        </w:rPr>
        <w:t>stakeholders about Victoria's water markets.</w:t>
      </w:r>
    </w:p>
    <w:p w14:paraId="449BE82D" w14:textId="1DF3FD05" w:rsidR="00723C7B" w:rsidRPr="00C743CD" w:rsidRDefault="00723C7B" w:rsidP="00723C7B">
      <w:pPr>
        <w:numPr>
          <w:ilvl w:val="0"/>
          <w:numId w:val="43"/>
        </w:numPr>
        <w:spacing w:before="60" w:after="0" w:line="240" w:lineRule="auto"/>
        <w:jc w:val="both"/>
        <w:rPr>
          <w:rFonts w:cstheme="minorHAnsi"/>
          <w:szCs w:val="22"/>
          <w:lang w:eastAsia="zh-CN"/>
        </w:rPr>
      </w:pPr>
      <w:r w:rsidRPr="00C743CD">
        <w:rPr>
          <w:rFonts w:cstheme="minorHAnsi"/>
          <w:szCs w:val="22"/>
          <w:lang w:eastAsia="zh-CN"/>
        </w:rPr>
        <w:t>Maintain effective working relationships with key stakeholders</w:t>
      </w:r>
      <w:r>
        <w:rPr>
          <w:rFonts w:cstheme="minorHAnsi"/>
          <w:szCs w:val="22"/>
          <w:lang w:eastAsia="zh-CN"/>
        </w:rPr>
        <w:t xml:space="preserve">, including </w:t>
      </w:r>
      <w:r w:rsidR="00F92720">
        <w:rPr>
          <w:rFonts w:cstheme="minorHAnsi"/>
          <w:szCs w:val="22"/>
          <w:lang w:eastAsia="zh-CN"/>
        </w:rPr>
        <w:t>water market</w:t>
      </w:r>
      <w:r w:rsidR="00FC3F81">
        <w:rPr>
          <w:rFonts w:cstheme="minorHAnsi"/>
          <w:szCs w:val="22"/>
          <w:lang w:eastAsia="zh-CN"/>
        </w:rPr>
        <w:t xml:space="preserve"> participants and</w:t>
      </w:r>
      <w:r w:rsidR="00F92720">
        <w:rPr>
          <w:rFonts w:cstheme="minorHAnsi"/>
          <w:szCs w:val="22"/>
          <w:lang w:eastAsia="zh-CN"/>
        </w:rPr>
        <w:t xml:space="preserve"> intermediaries,</w:t>
      </w:r>
      <w:r w:rsidR="00FC3F81">
        <w:rPr>
          <w:rFonts w:cstheme="minorHAnsi"/>
          <w:szCs w:val="22"/>
          <w:lang w:eastAsia="zh-CN"/>
        </w:rPr>
        <w:t xml:space="preserve"> communities, water corporations</w:t>
      </w:r>
      <w:r w:rsidR="00FC3F81" w:rsidRPr="00C743CD">
        <w:rPr>
          <w:rFonts w:cstheme="minorHAnsi"/>
          <w:szCs w:val="22"/>
          <w:lang w:eastAsia="zh-CN"/>
        </w:rPr>
        <w:t xml:space="preserve"> </w:t>
      </w:r>
      <w:r w:rsidR="00F92720">
        <w:rPr>
          <w:rFonts w:cstheme="minorHAnsi"/>
          <w:szCs w:val="22"/>
          <w:lang w:eastAsia="zh-CN"/>
        </w:rPr>
        <w:t xml:space="preserve">and relevant teams in Water and Catchments Group </w:t>
      </w:r>
      <w:r w:rsidRPr="00C743CD">
        <w:rPr>
          <w:rFonts w:cstheme="minorHAnsi"/>
          <w:szCs w:val="22"/>
          <w:lang w:eastAsia="zh-CN"/>
        </w:rPr>
        <w:t>to ensure that initiatives are undertaken collaboratively with clear communication, and prioritised and implemented effectively.</w:t>
      </w:r>
    </w:p>
    <w:p w14:paraId="3C3219C0" w14:textId="77777777"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cstheme="minorHAnsi"/>
          <w:szCs w:val="22"/>
          <w:lang w:eastAsia="zh-CN"/>
        </w:rPr>
        <w:t>Practice cultural safety by creating environments, relationships and systems free from racism and discrimination so that people can feel safe, valued and able to participate.</w:t>
      </w:r>
    </w:p>
    <w:p w14:paraId="0DD4D476" w14:textId="77777777" w:rsidR="00D04AA3" w:rsidRPr="00495B3B" w:rsidRDefault="00D04AA3" w:rsidP="00D04AA3">
      <w:pPr>
        <w:spacing w:before="0" w:after="0" w:line="240" w:lineRule="auto"/>
        <w:ind w:left="360"/>
        <w:rPr>
          <w:rFonts w:ascii="Arial" w:hAnsi="Arial" w:cs="Arial"/>
          <w:lang w:eastAsia="zh-CN"/>
        </w:rPr>
      </w:pPr>
    </w:p>
    <w:p w14:paraId="4BBC7FD0" w14:textId="7FBA4407" w:rsidR="00AF1A4B" w:rsidRPr="00C743CD" w:rsidRDefault="00D04AA3" w:rsidP="003D587A">
      <w:pPr>
        <w:keepNext/>
        <w:keepLines/>
        <w:spacing w:before="60" w:after="0" w:line="240" w:lineRule="auto"/>
        <w:jc w:val="both"/>
        <w:rPr>
          <w:rFonts w:cstheme="minorHAnsi"/>
          <w:szCs w:val="22"/>
          <w:lang w:eastAsia="zh-CN"/>
        </w:rPr>
      </w:pPr>
      <w:r w:rsidRPr="00495B3B">
        <w:rPr>
          <w:rFonts w:ascii="Arial" w:hAnsi="Arial" w:cs="Arial"/>
          <w:bCs/>
          <w:color w:val="442D97"/>
          <w:sz w:val="28"/>
          <w:szCs w:val="28"/>
          <w:lang w:eastAsia="zh-CN"/>
        </w:rPr>
        <w:lastRenderedPageBreak/>
        <w:t>Key Selection Criteria</w:t>
      </w:r>
      <w:r w:rsidR="00AF1A4B" w:rsidRPr="00AF1A4B">
        <w:rPr>
          <w:rFonts w:ascii="Arial" w:hAnsi="Arial"/>
          <w:lang w:eastAsia="zh-CN"/>
        </w:rPr>
        <w:t xml:space="preserve"> </w:t>
      </w:r>
    </w:p>
    <w:p w14:paraId="21DABDCC" w14:textId="77777777" w:rsidR="00D04AA3" w:rsidRPr="001B1027" w:rsidRDefault="00D04AA3" w:rsidP="003D587A">
      <w:pPr>
        <w:keepNext/>
        <w:keepLines/>
        <w:rPr>
          <w:rFonts w:ascii="Arial" w:hAnsi="Arial"/>
          <w:szCs w:val="22"/>
        </w:rPr>
      </w:pPr>
      <w:r w:rsidRPr="001B1027">
        <w:rPr>
          <w:rFonts w:ascii="Arial" w:hAnsi="Arial"/>
          <w:szCs w:val="22"/>
        </w:rPr>
        <w:t>The key selection criteria specified below outline the capabilities required for the position.</w:t>
      </w:r>
    </w:p>
    <w:p w14:paraId="5FAFF4E1" w14:textId="77777777" w:rsidR="00D04AA3" w:rsidRDefault="00D04AA3" w:rsidP="007E6EB5">
      <w:pPr>
        <w:keepNext/>
        <w:keepLines/>
        <w:spacing w:before="160"/>
        <w:rPr>
          <w:rFonts w:ascii="Arial" w:hAnsi="Arial"/>
          <w:b/>
          <w:szCs w:val="22"/>
        </w:rPr>
      </w:pPr>
      <w:r w:rsidRPr="001B1027">
        <w:rPr>
          <w:rFonts w:ascii="Arial" w:hAnsi="Arial"/>
          <w:b/>
          <w:szCs w:val="22"/>
        </w:rPr>
        <w:t>Specialist/Technical Expertise</w:t>
      </w:r>
      <w:r>
        <w:rPr>
          <w:rFonts w:ascii="Arial" w:hAnsi="Arial"/>
          <w:b/>
          <w:szCs w:val="22"/>
        </w:rPr>
        <w:t>/Qualifications</w:t>
      </w:r>
    </w:p>
    <w:p w14:paraId="7C52374C" w14:textId="77777777" w:rsidR="00D04AA3" w:rsidRPr="00141F36" w:rsidRDefault="00D04AA3" w:rsidP="007E6EB5">
      <w:pPr>
        <w:pStyle w:val="ListParagraph"/>
        <w:keepNext/>
        <w:keepLines/>
        <w:numPr>
          <w:ilvl w:val="0"/>
          <w:numId w:val="43"/>
        </w:numPr>
        <w:spacing w:before="0" w:after="0" w:line="276" w:lineRule="auto"/>
        <w:rPr>
          <w:rFonts w:ascii="Arial" w:hAnsi="Arial"/>
          <w:noProof/>
          <w:color w:val="000000"/>
          <w:lang w:eastAsia="zh-CN"/>
        </w:rPr>
      </w:pPr>
      <w:r w:rsidRPr="00141F36">
        <w:rPr>
          <w:rFonts w:ascii="Arial" w:hAnsi="Arial"/>
          <w:noProof/>
          <w:color w:val="000000"/>
          <w:lang w:eastAsia="zh-CN"/>
        </w:rPr>
        <w:t>An appropriate tertiary qualification in natural resource management, economics, science, engineering or other relevant disciplines is highly desirable.</w:t>
      </w:r>
    </w:p>
    <w:p w14:paraId="79205D76" w14:textId="77777777" w:rsidR="00D04AA3" w:rsidRPr="00141F36" w:rsidRDefault="00D04AA3" w:rsidP="00D04AA3">
      <w:pPr>
        <w:pStyle w:val="ListParagraph"/>
        <w:numPr>
          <w:ilvl w:val="0"/>
          <w:numId w:val="43"/>
        </w:numPr>
        <w:spacing w:before="0" w:after="0" w:line="276" w:lineRule="auto"/>
        <w:rPr>
          <w:rFonts w:ascii="Arial" w:hAnsi="Arial"/>
          <w:noProof/>
          <w:color w:val="000000"/>
          <w:lang w:eastAsia="zh-CN"/>
        </w:rPr>
      </w:pPr>
      <w:r w:rsidRPr="00141F36">
        <w:rPr>
          <w:rFonts w:ascii="Arial" w:hAnsi="Arial"/>
          <w:noProof/>
          <w:color w:val="000000"/>
          <w:lang w:eastAsia="zh-CN"/>
        </w:rPr>
        <w:t>A sound understanding of Victoria’s water entitlement framework, water markets and river operations would be well regarded.</w:t>
      </w:r>
    </w:p>
    <w:p w14:paraId="69AE65A3" w14:textId="77777777" w:rsidR="00D04AA3" w:rsidRPr="00141F36" w:rsidRDefault="00D04AA3" w:rsidP="00D04AA3">
      <w:pPr>
        <w:pStyle w:val="ListParagraph"/>
        <w:numPr>
          <w:ilvl w:val="0"/>
          <w:numId w:val="43"/>
        </w:numPr>
        <w:spacing w:before="0" w:after="0" w:line="276" w:lineRule="auto"/>
        <w:rPr>
          <w:rFonts w:ascii="Arial" w:hAnsi="Arial"/>
          <w:noProof/>
          <w:color w:val="000000"/>
          <w:lang w:eastAsia="zh-CN"/>
        </w:rPr>
      </w:pPr>
      <w:r w:rsidRPr="00141F36">
        <w:rPr>
          <w:rFonts w:ascii="Arial" w:hAnsi="Arial"/>
          <w:noProof/>
          <w:color w:val="000000"/>
          <w:lang w:eastAsia="zh-CN"/>
        </w:rPr>
        <w:t>Stakeholder management experience within the water sector is highly desirable.</w:t>
      </w:r>
    </w:p>
    <w:p w14:paraId="627DFC19" w14:textId="77777777" w:rsidR="00D04AA3" w:rsidRPr="001B1027" w:rsidRDefault="00D04AA3" w:rsidP="00D04AA3">
      <w:pPr>
        <w:spacing w:before="160"/>
        <w:rPr>
          <w:rFonts w:ascii="Arial" w:hAnsi="Arial"/>
          <w:b/>
        </w:rPr>
      </w:pPr>
      <w:r w:rsidRPr="59CDF50F">
        <w:rPr>
          <w:rFonts w:ascii="Arial" w:hAnsi="Arial"/>
          <w:b/>
        </w:rPr>
        <w:t>Capabilities</w:t>
      </w:r>
    </w:p>
    <w:p w14:paraId="163D3BC7" w14:textId="77777777" w:rsidR="00D04AA3" w:rsidRDefault="00D04AA3" w:rsidP="00D04AA3">
      <w:pPr>
        <w:numPr>
          <w:ilvl w:val="0"/>
          <w:numId w:val="43"/>
        </w:numPr>
        <w:spacing w:before="60" w:after="0" w:line="240" w:lineRule="auto"/>
        <w:ind w:left="357" w:hanging="357"/>
        <w:rPr>
          <w:rFonts w:ascii="Arial" w:hAnsi="Arial"/>
          <w:color w:val="000000"/>
          <w:szCs w:val="22"/>
          <w:lang w:eastAsia="zh-CN"/>
        </w:rPr>
      </w:pPr>
      <w:bookmarkStart w:id="0" w:name="_Hlk70332591"/>
      <w:r w:rsidRPr="00587745">
        <w:rPr>
          <w:rFonts w:ascii="Arial" w:hAnsi="Arial"/>
          <w:b/>
          <w:bCs/>
          <w:color w:val="000000"/>
          <w:szCs w:val="22"/>
          <w:lang w:eastAsia="zh-CN"/>
        </w:rPr>
        <w:t>Influence and Persuasion:</w:t>
      </w:r>
      <w:r w:rsidRPr="007E46DC">
        <w:rPr>
          <w:rFonts w:ascii="Arial" w:hAnsi="Arial"/>
          <w:color w:val="000000"/>
          <w:szCs w:val="22"/>
          <w:lang w:eastAsia="zh-CN"/>
        </w:rPr>
        <w:t xml:space="preserve"> Adapt the content style and message or tone of communications to suit the audience to gain agreement to proposals &amp; idea using an effective written and verbal communication skills.</w:t>
      </w:r>
    </w:p>
    <w:p w14:paraId="462AFBF6" w14:textId="77777777" w:rsidR="00D04AA3" w:rsidRDefault="00D04AA3" w:rsidP="00D04AA3">
      <w:pPr>
        <w:numPr>
          <w:ilvl w:val="0"/>
          <w:numId w:val="43"/>
        </w:numPr>
        <w:spacing w:before="60" w:after="0" w:line="240" w:lineRule="auto"/>
        <w:ind w:left="357" w:hanging="357"/>
        <w:rPr>
          <w:rFonts w:ascii="Arial" w:hAnsi="Arial"/>
          <w:color w:val="000000"/>
          <w:szCs w:val="22"/>
          <w:lang w:eastAsia="zh-CN"/>
        </w:rPr>
      </w:pPr>
      <w:r w:rsidRPr="00587745">
        <w:rPr>
          <w:rFonts w:ascii="Arial" w:hAnsi="Arial"/>
          <w:b/>
          <w:bCs/>
          <w:color w:val="000000"/>
          <w:szCs w:val="22"/>
          <w:lang w:eastAsia="zh-CN"/>
        </w:rPr>
        <w:t>Project Delivery:</w:t>
      </w:r>
      <w:r w:rsidRPr="007E46DC">
        <w:rPr>
          <w:rFonts w:ascii="Arial" w:hAnsi="Arial"/>
          <w:color w:val="000000"/>
          <w:szCs w:val="22"/>
          <w:lang w:eastAsia="zh-CN"/>
        </w:rPr>
        <w:t xml:space="preserve"> Define work activities required to deliver against outcomes intended in line with agreed timeframes, resources and ways of working</w:t>
      </w:r>
      <w:r>
        <w:rPr>
          <w:rFonts w:ascii="Arial" w:hAnsi="Arial"/>
          <w:color w:val="000000"/>
          <w:szCs w:val="22"/>
          <w:lang w:eastAsia="zh-CN"/>
        </w:rPr>
        <w:t>.</w:t>
      </w:r>
    </w:p>
    <w:p w14:paraId="7A10EED2" w14:textId="77777777" w:rsidR="00D04AA3" w:rsidRDefault="00D04AA3" w:rsidP="00D04AA3">
      <w:pPr>
        <w:numPr>
          <w:ilvl w:val="0"/>
          <w:numId w:val="43"/>
        </w:numPr>
        <w:spacing w:before="60" w:after="0" w:line="240" w:lineRule="auto"/>
        <w:ind w:left="357" w:hanging="357"/>
        <w:rPr>
          <w:rFonts w:ascii="Arial" w:hAnsi="Arial"/>
          <w:color w:val="000000"/>
          <w:szCs w:val="22"/>
          <w:lang w:eastAsia="zh-CN"/>
        </w:rPr>
      </w:pPr>
      <w:r w:rsidRPr="00587745">
        <w:rPr>
          <w:rFonts w:ascii="Arial" w:hAnsi="Arial"/>
          <w:b/>
          <w:bCs/>
          <w:color w:val="000000"/>
          <w:szCs w:val="22"/>
          <w:lang w:eastAsia="zh-CN"/>
        </w:rPr>
        <w:t>Policy Design and Development:</w:t>
      </w:r>
      <w:r w:rsidRPr="007E46DC">
        <w:rPr>
          <w:rFonts w:ascii="Arial" w:hAnsi="Arial"/>
          <w:color w:val="000000"/>
          <w:szCs w:val="22"/>
          <w:lang w:eastAsia="zh-CN"/>
        </w:rPr>
        <w:t xml:space="preserve"> Draw on data, evidence and insights to inform policy (or solutions in general) development; design services to meet client and community needs; Articulate the value of solution(s) proposed, resources required to gain support required</w:t>
      </w:r>
      <w:r>
        <w:rPr>
          <w:rFonts w:ascii="Arial" w:hAnsi="Arial"/>
          <w:color w:val="000000"/>
          <w:szCs w:val="22"/>
          <w:lang w:eastAsia="zh-CN"/>
        </w:rPr>
        <w:t>.</w:t>
      </w:r>
    </w:p>
    <w:p w14:paraId="2B7DD0AC" w14:textId="35C8E4D0" w:rsidR="00E5454F" w:rsidRPr="007E46DC" w:rsidRDefault="00E5454F" w:rsidP="00D04AA3">
      <w:pPr>
        <w:numPr>
          <w:ilvl w:val="0"/>
          <w:numId w:val="43"/>
        </w:numPr>
        <w:spacing w:before="60" w:after="0" w:line="240" w:lineRule="auto"/>
        <w:ind w:left="357" w:hanging="357"/>
        <w:rPr>
          <w:rFonts w:ascii="Arial" w:hAnsi="Arial"/>
          <w:color w:val="000000"/>
          <w:szCs w:val="22"/>
          <w:lang w:eastAsia="zh-CN"/>
        </w:rPr>
      </w:pPr>
      <w:r>
        <w:rPr>
          <w:rFonts w:ascii="Arial" w:hAnsi="Arial"/>
          <w:b/>
          <w:bCs/>
          <w:color w:val="000000"/>
          <w:szCs w:val="22"/>
          <w:lang w:eastAsia="zh-CN"/>
        </w:rPr>
        <w:t>Managing people:</w:t>
      </w:r>
      <w:r>
        <w:rPr>
          <w:rFonts w:ascii="Arial" w:hAnsi="Arial"/>
          <w:color w:val="000000"/>
          <w:szCs w:val="22"/>
          <w:lang w:eastAsia="zh-CN"/>
        </w:rPr>
        <w:t xml:space="preserve">  </w:t>
      </w:r>
      <w:r w:rsidR="00830B30" w:rsidRPr="00830B30">
        <w:rPr>
          <w:rFonts w:ascii="Arial" w:hAnsi="Arial"/>
          <w:color w:val="000000"/>
          <w:szCs w:val="22"/>
          <w:lang w:eastAsia="zh-CN"/>
        </w:rPr>
        <w:t>Builds an organisational culture in line with public sector values; Respects the dignity and rights of others; Inspires commitment of others towards goals and vision of the organisation; Drives a positive organisational culture; Promotes and maintains the wellbeing and motivation of others</w:t>
      </w:r>
      <w:r w:rsidR="00830B30">
        <w:rPr>
          <w:rFonts w:ascii="Arial" w:hAnsi="Arial"/>
          <w:color w:val="000000"/>
          <w:szCs w:val="22"/>
          <w:lang w:eastAsia="zh-CN"/>
        </w:rPr>
        <w:t>.</w:t>
      </w:r>
    </w:p>
    <w:bookmarkEnd w:id="0"/>
    <w:p w14:paraId="717123D5" w14:textId="77777777" w:rsidR="000F0FD0" w:rsidRPr="00495B3B" w:rsidRDefault="000F0FD0" w:rsidP="00495B3B">
      <w:pPr>
        <w:keepNext/>
        <w:spacing w:before="0" w:after="0" w:line="240" w:lineRule="auto"/>
        <w:rPr>
          <w:rFonts w:ascii="Arial" w:hAnsi="Arial" w:cs="Arial"/>
          <w:bCs/>
          <w:color w:val="442D97"/>
          <w:sz w:val="28"/>
          <w:szCs w:val="28"/>
          <w:lang w:eastAsia="zh-CN"/>
        </w:rPr>
      </w:pPr>
    </w:p>
    <w:p w14:paraId="1C78A030" w14:textId="77777777" w:rsidR="000F0FD0" w:rsidRPr="00495B3B" w:rsidRDefault="000F0FD0"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B53E1B" w:rsidRPr="00495B3B" w14:paraId="251833EA" w14:textId="77777777" w:rsidTr="001450A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5AA60403" w14:textId="5E6FB20C" w:rsidR="00B53E1B" w:rsidRPr="00495B3B" w:rsidRDefault="00B53E1B" w:rsidP="00B53E1B">
            <w:pPr>
              <w:rPr>
                <w:rFonts w:cs="Arial"/>
                <w:color w:val="1A1A1A"/>
                <w:sz w:val="20"/>
              </w:rPr>
            </w:pPr>
            <w:r w:rsidRPr="00495B3B">
              <w:rPr>
                <w:rFonts w:cs="Arial"/>
                <w:color w:val="1A1A1A"/>
                <w:sz w:val="20"/>
              </w:rPr>
              <w:t>Financial Delegation Value</w:t>
            </w:r>
          </w:p>
        </w:tc>
        <w:tc>
          <w:tcPr>
            <w:tcW w:w="6803" w:type="dxa"/>
            <w:shd w:val="clear" w:color="auto" w:fill="auto"/>
            <w:vAlign w:val="center"/>
          </w:tcPr>
          <w:p w14:paraId="2DF4D83C" w14:textId="2E07EF40" w:rsidR="00B53E1B" w:rsidRPr="00A076C6" w:rsidRDefault="00B53E1B" w:rsidP="00EC5FBF">
            <w:pPr>
              <w:cnfStyle w:val="100000000000" w:firstRow="1" w:lastRow="0" w:firstColumn="0" w:lastColumn="0" w:oddVBand="0" w:evenVBand="0" w:oddHBand="0" w:evenHBand="0" w:firstRowFirstColumn="0" w:firstRowLastColumn="0" w:lastRowFirstColumn="0" w:lastRowLastColumn="0"/>
              <w:rPr>
                <w:rFonts w:cs="Arial"/>
                <w:color w:val="1A1A1A"/>
                <w:sz w:val="20"/>
                <w:highlight w:val="yellow"/>
              </w:rPr>
            </w:pPr>
            <w:r w:rsidRPr="00534BEB">
              <w:rPr>
                <w:rFonts w:cs="Arial"/>
                <w:color w:val="1A1A1A"/>
                <w:sz w:val="20"/>
              </w:rPr>
              <w:t>$</w:t>
            </w:r>
            <w:r w:rsidR="00A57109">
              <w:rPr>
                <w:rFonts w:cs="Arial"/>
                <w:color w:val="1A1A1A"/>
                <w:sz w:val="20"/>
              </w:rPr>
              <w:t>0</w:t>
            </w:r>
            <w:r w:rsidR="00EC5FBF">
              <w:rPr>
                <w:rFonts w:cs="Arial"/>
                <w:color w:val="1A1A1A"/>
                <w:sz w:val="20"/>
              </w:rPr>
              <w:t xml:space="preserve"> </w:t>
            </w:r>
            <w:r>
              <w:rPr>
                <w:rFonts w:cs="Arial"/>
                <w:color w:val="1A1A1A"/>
                <w:sz w:val="20"/>
              </w:rPr>
              <w:t>A</w:t>
            </w:r>
            <w:r w:rsidRPr="00534BEB">
              <w:rPr>
                <w:rFonts w:cs="Arial"/>
                <w:color w:val="1A1A1A"/>
                <w:sz w:val="20"/>
              </w:rPr>
              <w:t xml:space="preserve"> declaration of Private Interests will be required for positions with financial delegations of &gt;$20,000</w:t>
            </w:r>
          </w:p>
        </w:tc>
      </w:tr>
      <w:tr w:rsidR="00B53E1B" w:rsidRPr="00495B3B" w14:paraId="6B988603" w14:textId="77777777" w:rsidTr="001450A6">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208E5F50" w14:textId="4CDCC95A" w:rsidR="00B53E1B" w:rsidRPr="00495B3B" w:rsidRDefault="00B53E1B" w:rsidP="00B53E1B">
            <w:pPr>
              <w:rPr>
                <w:rFonts w:ascii="Arial" w:hAnsi="Arial" w:cs="Arial"/>
                <w:color w:val="1A1A1A"/>
                <w:sz w:val="20"/>
              </w:rPr>
            </w:pPr>
            <w:r w:rsidRPr="00C3759B">
              <w:rPr>
                <w:rFonts w:ascii="Arial" w:hAnsi="Arial" w:cs="Arial"/>
                <w:color w:val="auto"/>
                <w:sz w:val="20"/>
              </w:rPr>
              <w:t>The occupational health and safety    requirements of this position may include, but are not limited to:</w:t>
            </w:r>
          </w:p>
        </w:tc>
        <w:tc>
          <w:tcPr>
            <w:tcW w:w="6803" w:type="dxa"/>
            <w:shd w:val="clear" w:color="auto" w:fill="auto"/>
            <w:vAlign w:val="center"/>
          </w:tcPr>
          <w:p w14:paraId="2D9CE3C9" w14:textId="77777777" w:rsidR="00B53E1B" w:rsidRPr="00C3759B" w:rsidRDefault="00B53E1B" w:rsidP="00B53E1B">
            <w:pPr>
              <w:numPr>
                <w:ilvl w:val="0"/>
                <w:numId w:val="44"/>
              </w:numPr>
              <w:spacing w:after="240" w:line="240" w:lineRule="auto"/>
              <w:ind w:left="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C3759B">
              <w:rPr>
                <w:rFonts w:ascii="Arial" w:hAnsi="Arial" w:cs="Arial"/>
                <w:color w:val="auto"/>
                <w:sz w:val="20"/>
              </w:rPr>
              <w:t>Sedentary desk work</w:t>
            </w:r>
          </w:p>
          <w:p w14:paraId="6F56AF85" w14:textId="3444A1AB" w:rsidR="00B53E1B" w:rsidRPr="00495B3B" w:rsidRDefault="00B53E1B" w:rsidP="00A57109">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B53E1B" w:rsidRPr="00495B3B" w14:paraId="2EAB032C" w14:textId="77777777" w:rsidTr="001450A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4622C120" w14:textId="66A9B777" w:rsidR="00B53E1B" w:rsidRPr="00495B3B" w:rsidRDefault="00B53E1B" w:rsidP="00B53E1B">
            <w:pPr>
              <w:tabs>
                <w:tab w:val="left" w:pos="2500"/>
              </w:tabs>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vAlign w:val="center"/>
          </w:tcPr>
          <w:p w14:paraId="78F447DF" w14:textId="77777777" w:rsidR="00B53E1B" w:rsidRPr="00495B3B" w:rsidRDefault="00B53E1B" w:rsidP="00B53E1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E763E4E" w14:textId="77777777" w:rsidR="00B53E1B" w:rsidRDefault="00B53E1B" w:rsidP="00B53E1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617DB58E" w14:textId="29411FC3" w:rsidR="00B53E1B" w:rsidRPr="00495B3B" w:rsidRDefault="00B53E1B" w:rsidP="00B53E1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tr w:rsidR="00B53E1B" w:rsidRPr="00495B3B" w14:paraId="2067C2B0" w14:textId="77777777" w:rsidTr="001450A6">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71B08FAC" w14:textId="426C451F" w:rsidR="00B53E1B" w:rsidRPr="00495B3B" w:rsidRDefault="00B53E1B" w:rsidP="00B53E1B">
            <w:pPr>
              <w:spacing w:before="120" w:after="120"/>
              <w:rPr>
                <w:rFonts w:ascii="Arial" w:hAnsi="Arial"/>
                <w:color w:val="1A1A1A"/>
                <w:sz w:val="20"/>
              </w:rPr>
            </w:pPr>
            <w:r w:rsidRPr="00495B3B">
              <w:rPr>
                <w:rFonts w:ascii="Arial" w:hAnsi="Arial"/>
                <w:color w:val="1A1A1A"/>
                <w:sz w:val="20"/>
              </w:rPr>
              <w:t>Employment terms and conditions</w:t>
            </w:r>
          </w:p>
        </w:tc>
        <w:tc>
          <w:tcPr>
            <w:tcW w:w="6803" w:type="dxa"/>
            <w:shd w:val="clear" w:color="auto" w:fill="auto"/>
            <w:vAlign w:val="center"/>
          </w:tcPr>
          <w:p w14:paraId="182DDEA8" w14:textId="56B39DFA" w:rsidR="00B53E1B" w:rsidRPr="00495B3B" w:rsidRDefault="00B53E1B" w:rsidP="00B53E1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EC5FBF">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32C39B30" w14:textId="77777777" w:rsidR="00B53E1B" w:rsidRPr="00495B3B" w:rsidRDefault="00B53E1B" w:rsidP="00B53E1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160D89AF" w14:textId="15255735" w:rsidR="00B53E1B" w:rsidRPr="00495B3B" w:rsidRDefault="00B53E1B" w:rsidP="00B53E1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B53E1B" w:rsidRPr="00495B3B" w14:paraId="34326ADF" w14:textId="77777777" w:rsidTr="001450A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47A491AF" w14:textId="1880E41B" w:rsidR="00B53E1B" w:rsidRPr="00495B3B" w:rsidRDefault="00B53E1B" w:rsidP="00B53E1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vAlign w:val="center"/>
          </w:tcPr>
          <w:p w14:paraId="0F75C5D0" w14:textId="6FC31588" w:rsidR="00B53E1B" w:rsidRPr="00495B3B" w:rsidRDefault="00B53E1B" w:rsidP="00B53E1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5A7F2B2C" w14:textId="77777777" w:rsidR="00EC5FBF" w:rsidRPr="00495B3B" w:rsidRDefault="00EC5FBF" w:rsidP="00EC5FBF">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5BA81FE2" w14:textId="77777777" w:rsidR="00EC5FBF" w:rsidRPr="00454423" w:rsidRDefault="00EC5FBF" w:rsidP="00EC5FBF">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BDC0654" w14:textId="77777777" w:rsidR="00EC5FBF" w:rsidRPr="005763CD" w:rsidRDefault="00EC5FBF" w:rsidP="00EC5FBF">
      <w:pPr>
        <w:spacing w:before="0" w:after="0"/>
        <w:rPr>
          <w:rFonts w:ascii="Arial" w:hAnsi="Arial" w:cs="Arial"/>
        </w:rPr>
      </w:pPr>
      <w:r w:rsidRPr="005763CD">
        <w:rPr>
          <w:rFonts w:ascii="Arial" w:hAnsi="Arial" w:cs="Arial"/>
        </w:rPr>
        <w:t xml:space="preserve">Our challenge is to maintain Victoria’s liveability, with a population expected to almost double by 2050, while responding to climate change and protecting our natural environment, infrastructure and heritage for future </w:t>
      </w:r>
      <w:r w:rsidRPr="005763CD">
        <w:rPr>
          <w:rFonts w:ascii="Arial" w:hAnsi="Arial" w:cs="Arial"/>
        </w:rPr>
        <w:lastRenderedPageBreak/>
        <w:t>generations. We take a community-centred approach and involve communities and key stakeholders in decisions and policies that affect them and we collaborate across our portfolios to design and deliver services and programs.</w:t>
      </w:r>
    </w:p>
    <w:p w14:paraId="22EBAD91" w14:textId="77777777" w:rsidR="00EC5FBF" w:rsidRPr="005763CD" w:rsidRDefault="00EC5FBF" w:rsidP="00EC5FBF">
      <w:pPr>
        <w:spacing w:before="0" w:after="0"/>
        <w:rPr>
          <w:rFonts w:ascii="Arial" w:hAnsi="Arial" w:cs="Arial"/>
        </w:rPr>
      </w:pPr>
    </w:p>
    <w:p w14:paraId="466E607A" w14:textId="77777777" w:rsidR="00EC5FBF" w:rsidRPr="005763CD" w:rsidRDefault="00EC5FBF" w:rsidP="00EC5FBF">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13780921" w14:textId="77777777" w:rsidR="00EC5FBF" w:rsidRPr="00495B3B" w:rsidRDefault="00EC5FBF" w:rsidP="00EC5FBF">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F030489" w14:textId="77777777" w:rsidR="00EC5FBF" w:rsidRPr="002775A7" w:rsidRDefault="00EC5FBF" w:rsidP="00EC5FBF">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FB97168" w14:textId="7EC831E2" w:rsidR="00EC5FBF" w:rsidRPr="00AC1638" w:rsidRDefault="00EC5FBF" w:rsidP="00EC5FBF">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68408E3A" w14:textId="77777777" w:rsidR="00EC5FBF" w:rsidRPr="00AC1638" w:rsidRDefault="00EC5FBF" w:rsidP="00EC5FBF">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0F9D330C" w14:textId="77777777" w:rsidR="00EC5FBF" w:rsidRPr="00495B3B" w:rsidRDefault="00EC5FBF" w:rsidP="00EC5FB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1CBBFD06" w14:textId="77777777" w:rsidR="00EC5FBF" w:rsidRDefault="00EC5FBF" w:rsidP="00EC5FBF">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2E6825A" w14:textId="77777777" w:rsidR="00EC5FBF" w:rsidRPr="00495B3B" w:rsidRDefault="00EC5FBF" w:rsidP="00EC5FBF">
      <w:pPr>
        <w:spacing w:line="240" w:lineRule="auto"/>
        <w:contextualSpacing/>
        <w:outlineLvl w:val="1"/>
        <w:rPr>
          <w:rFonts w:ascii="Arial" w:hAnsi="Arial" w:cs="Arial"/>
          <w:color w:val="363534"/>
        </w:rPr>
      </w:pPr>
    </w:p>
    <w:p w14:paraId="1023B939" w14:textId="77777777" w:rsidR="00EC5FBF" w:rsidRPr="00495B3B" w:rsidRDefault="00EC5FBF" w:rsidP="00EC5FB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585835E" w14:textId="77777777" w:rsidR="00EC5FBF" w:rsidRPr="00495B3B" w:rsidRDefault="00EC5FBF" w:rsidP="00EC5FBF">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E0D87D0" w14:textId="77777777" w:rsidR="00EC5FBF" w:rsidRPr="00495B3B" w:rsidRDefault="00EC5FBF" w:rsidP="00EC5FBF">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8200829" w14:textId="77777777" w:rsidR="00EC5FBF" w:rsidRPr="00495B3B" w:rsidRDefault="00EC5FBF" w:rsidP="00EC5FBF">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FE5DF50" w14:textId="77777777" w:rsidR="00EC5FBF" w:rsidRPr="00495B3B" w:rsidRDefault="00EC5FBF" w:rsidP="00EC5FBF">
      <w:pPr>
        <w:rPr>
          <w:rFonts w:ascii="Arial" w:hAnsi="Arial" w:cs="Arial"/>
          <w:b/>
          <w:bCs/>
          <w:color w:val="363534"/>
        </w:rPr>
      </w:pPr>
      <w:r w:rsidRPr="00495B3B">
        <w:rPr>
          <w:rFonts w:ascii="Arial" w:hAnsi="Arial" w:cs="Arial"/>
          <w:b/>
          <w:bCs/>
          <w:color w:val="363534"/>
        </w:rPr>
        <w:t>Aboriginal Cultural Safety</w:t>
      </w:r>
    </w:p>
    <w:p w14:paraId="10B4F8C6" w14:textId="77777777" w:rsidR="00EC5FBF" w:rsidRPr="00495B3B" w:rsidRDefault="00EC5FBF" w:rsidP="00EC5FBF">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09B88F50" w14:textId="77777777" w:rsidR="00EC5FBF" w:rsidRPr="00495B3B" w:rsidRDefault="00EC5FBF" w:rsidP="00EC5FBF">
      <w:pPr>
        <w:rPr>
          <w:rFonts w:ascii="Arial" w:hAnsi="Arial" w:cs="Arial"/>
          <w:b/>
          <w:color w:val="363534"/>
          <w:szCs w:val="22"/>
        </w:rPr>
      </w:pPr>
      <w:r w:rsidRPr="00495B3B">
        <w:rPr>
          <w:rFonts w:ascii="Arial" w:hAnsi="Arial" w:cs="Arial"/>
          <w:b/>
          <w:color w:val="363534"/>
          <w:szCs w:val="22"/>
        </w:rPr>
        <w:t>Balancing your Life / Hybrid Working</w:t>
      </w:r>
    </w:p>
    <w:p w14:paraId="085E9934" w14:textId="77777777" w:rsidR="00EC5FBF" w:rsidRPr="00495B3B" w:rsidRDefault="00EC5FBF" w:rsidP="00EC5FBF">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302808A7" w14:textId="77777777" w:rsidR="00EC5FBF" w:rsidRPr="00495B3B" w:rsidRDefault="00EC5FBF" w:rsidP="00EC5FBF">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0AE0C151" w14:textId="77777777" w:rsidR="00EC5FBF" w:rsidRPr="00A82B27" w:rsidRDefault="00EC5FBF" w:rsidP="00EC5FBF">
      <w:pPr>
        <w:spacing w:line="240" w:lineRule="auto"/>
      </w:pPr>
    </w:p>
    <w:p w14:paraId="0F565218" w14:textId="2205B1A8" w:rsidR="000F0FD0" w:rsidRPr="00495B3B" w:rsidRDefault="000F0FD0" w:rsidP="00EC5FBF">
      <w:pPr>
        <w:keepNext/>
        <w:keepLines/>
        <w:spacing w:before="360" w:line="240" w:lineRule="auto"/>
        <w:rPr>
          <w:rFonts w:ascii="Arial" w:hAnsi="Arial" w:cs="Arial"/>
          <w:color w:val="442D97"/>
        </w:rPr>
      </w:pPr>
    </w:p>
    <w:sectPr w:rsidR="000F0FD0" w:rsidRPr="00495B3B" w:rsidSect="00E450DE">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D0D452" w14:textId="77777777" w:rsidR="00B5511B" w:rsidRDefault="00B5511B" w:rsidP="00CD157B">
      <w:pPr>
        <w:pStyle w:val="NoSpacing"/>
      </w:pPr>
    </w:p>
    <w:p w14:paraId="296E035D" w14:textId="77777777" w:rsidR="00B5511B" w:rsidRDefault="00B5511B"/>
  </w:endnote>
  <w:endnote w:type="continuationSeparator" w:id="0">
    <w:p w14:paraId="69925433" w14:textId="77777777" w:rsidR="00B5511B" w:rsidRDefault="00B5511B" w:rsidP="00CD157B">
      <w:pPr>
        <w:pStyle w:val="NoSpacing"/>
      </w:pPr>
    </w:p>
    <w:p w14:paraId="2DB527AF" w14:textId="77777777" w:rsidR="00B5511B" w:rsidRDefault="00B5511B"/>
  </w:endnote>
  <w:endnote w:type="continuationNotice" w:id="1">
    <w:p w14:paraId="7ACECC3A" w14:textId="77777777" w:rsidR="00B5511B" w:rsidRDefault="00B5511B" w:rsidP="00CD157B">
      <w:pPr>
        <w:pStyle w:val="NoSpacing"/>
      </w:pPr>
    </w:p>
    <w:p w14:paraId="6A7DBC69" w14:textId="77777777" w:rsidR="00B5511B" w:rsidRDefault="00B5511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0F0FD0" w14:paraId="702918FC" w14:textId="77777777" w:rsidTr="001450A6">
      <w:trPr>
        <w:trHeight w:val="397"/>
      </w:trPr>
      <w:tc>
        <w:tcPr>
          <w:tcW w:w="340" w:type="dxa"/>
        </w:tcPr>
        <w:p w14:paraId="72130364" w14:textId="44C24EA4" w:rsidR="000F0FD0" w:rsidRPr="00D55628" w:rsidRDefault="000F0FD0" w:rsidP="00A60698">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4</w:t>
          </w:r>
          <w:r w:rsidRPr="00D55628">
            <w:fldChar w:fldCharType="end"/>
          </w:r>
        </w:p>
      </w:tc>
      <w:tc>
        <w:tcPr>
          <w:tcW w:w="9071" w:type="dxa"/>
        </w:tcPr>
        <w:p w14:paraId="5E76019F" w14:textId="15BCD8DA" w:rsidR="000F0FD0" w:rsidRPr="00810C40" w:rsidRDefault="00885A8E" w:rsidP="00495B3B">
          <w:pPr>
            <w:pStyle w:val="FooterEven"/>
            <w:jc w:val="right"/>
          </w:pPr>
          <w:r>
            <w:t>April 2025</w:t>
          </w:r>
        </w:p>
      </w:tc>
    </w:tr>
  </w:tbl>
  <w:p w14:paraId="73B06EC9" w14:textId="77777777" w:rsidR="000F0FD0" w:rsidRDefault="000F0FD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0F0FD0" w14:paraId="12924DE2" w14:textId="77777777" w:rsidTr="00495B3B">
      <w:trPr>
        <w:trHeight w:val="397"/>
      </w:trPr>
      <w:tc>
        <w:tcPr>
          <w:tcW w:w="8931" w:type="dxa"/>
        </w:tcPr>
        <w:p w14:paraId="0572A75C" w14:textId="7EBD2702" w:rsidR="000F0FD0" w:rsidRPr="00CB1FB7" w:rsidRDefault="000F0FD0" w:rsidP="00495B3B">
          <w:pPr>
            <w:pStyle w:val="FooterOdd"/>
            <w:jc w:val="left"/>
            <w:rPr>
              <w:b/>
            </w:rPr>
          </w:pPr>
          <w:r>
            <w:rPr>
              <w:b/>
            </w:rPr>
            <w:t>3</w:t>
          </w:r>
        </w:p>
      </w:tc>
      <w:tc>
        <w:tcPr>
          <w:tcW w:w="425" w:type="dxa"/>
        </w:tcPr>
        <w:p w14:paraId="1A8B26ED" w14:textId="77777777" w:rsidR="000F0FD0" w:rsidRDefault="000F0FD0" w:rsidP="00495B3B">
          <w:pPr>
            <w:pStyle w:val="FooterOddPageNumber"/>
            <w:ind w:left="-9070" w:firstLine="9070"/>
            <w:jc w:val="left"/>
          </w:pPr>
        </w:p>
      </w:tc>
      <w:tc>
        <w:tcPr>
          <w:tcW w:w="991" w:type="dxa"/>
        </w:tcPr>
        <w:p w14:paraId="676115E8" w14:textId="3F914FF6" w:rsidR="000F0FD0" w:rsidRPr="00D55628" w:rsidRDefault="00994AC1" w:rsidP="00495B3B">
          <w:pPr>
            <w:pStyle w:val="FooterOddPageNumber"/>
            <w:ind w:left="-9070" w:firstLine="9070"/>
            <w:jc w:val="left"/>
          </w:pPr>
          <w:r>
            <w:t>April 2025</w:t>
          </w:r>
        </w:p>
      </w:tc>
    </w:tr>
  </w:tbl>
  <w:p w14:paraId="11C2A076" w14:textId="77777777" w:rsidR="000F0FD0" w:rsidRDefault="000F0FD0" w:rsidP="00495B3B">
    <w:pPr>
      <w:pStyle w:val="Footer"/>
      <w:jc w:val="right"/>
    </w:pPr>
    <w:r>
      <w:t>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BAC79F" w14:textId="77777777" w:rsidR="00B5511B" w:rsidRPr="0056073C" w:rsidRDefault="00B5511B" w:rsidP="005D764F">
      <w:pPr>
        <w:pStyle w:val="FootnoteSeparator"/>
      </w:pPr>
    </w:p>
    <w:p w14:paraId="0888E965" w14:textId="77777777" w:rsidR="00B5511B" w:rsidRDefault="00B5511B"/>
  </w:footnote>
  <w:footnote w:type="continuationSeparator" w:id="0">
    <w:p w14:paraId="33F977FC" w14:textId="77777777" w:rsidR="00B5511B" w:rsidRPr="00CA30B7" w:rsidRDefault="00B5511B" w:rsidP="006D5A90">
      <w:pPr>
        <w:rPr>
          <w:lang w:val="en-US"/>
        </w:rPr>
      </w:pPr>
      <w:r w:rsidRPr="00CA30B7">
        <w:rPr>
          <w:lang w:val="en-US"/>
        </w:rPr>
        <w:t>_______</w:t>
      </w:r>
    </w:p>
    <w:p w14:paraId="047CCD73" w14:textId="77777777" w:rsidR="00B5511B" w:rsidRDefault="00B5511B"/>
  </w:footnote>
  <w:footnote w:type="continuationNotice" w:id="1">
    <w:p w14:paraId="04502592" w14:textId="77777777" w:rsidR="00B5511B" w:rsidRDefault="00B5511B" w:rsidP="006D5A90"/>
    <w:p w14:paraId="11BE0FEF" w14:textId="77777777" w:rsidR="00B5511B" w:rsidRDefault="00B5511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12DC74" w14:textId="77777777" w:rsidR="000F0FD0" w:rsidRPr="00CD157B" w:rsidRDefault="000F0FD0" w:rsidP="00DE2576">
    <w:pPr>
      <w:pStyle w:val="Header"/>
    </w:pPr>
    <w:r w:rsidRPr="00484CC4">
      <w:rPr>
        <w:noProof/>
      </w:rPr>
      <mc:AlternateContent>
        <mc:Choice Requires="wps">
          <w:drawing>
            <wp:anchor distT="0" distB="0" distL="114300" distR="114300" simplePos="0" relativeHeight="251658241" behindDoc="0" locked="1" layoutInCell="1" allowOverlap="1" wp14:anchorId="0076F85B" wp14:editId="6F226996">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60172A"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163997FB" wp14:editId="3A883A32">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B61008"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172D6AFB" wp14:editId="446DD85B">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801837"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4511E53D" wp14:editId="5A942841">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5DD3B3D"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00D93051" wp14:editId="271F39B7">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D279E93"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3F5F459" wp14:editId="3DAC01FD">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BDA43F4"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5AA03611" w14:textId="77777777" w:rsidR="000F0FD0" w:rsidRPr="00DE2576" w:rsidRDefault="000F0FD0"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B96A77"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1A3C7149" wp14:editId="1BD2C920">
              <wp:simplePos x="0" y="0"/>
              <wp:positionH relativeFrom="page">
                <wp:posOffset>6508750</wp:posOffset>
              </wp:positionH>
              <wp:positionV relativeFrom="page">
                <wp:posOffset>0</wp:posOffset>
              </wp:positionV>
              <wp:extent cx="1054800" cy="446400"/>
              <wp:effectExtent l="0" t="0" r="0" b="0"/>
              <wp:wrapNone/>
              <wp:docPr id="1825444208"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3146C9" id="Hdr_Element6"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007A8EAB" wp14:editId="78BFF8E1">
              <wp:simplePos x="0" y="0"/>
              <wp:positionH relativeFrom="page">
                <wp:align>left</wp:align>
              </wp:positionH>
              <wp:positionV relativeFrom="page">
                <wp:align>top</wp:align>
              </wp:positionV>
              <wp:extent cx="7560000" cy="446400"/>
              <wp:effectExtent l="0" t="0" r="3175" b="0"/>
              <wp:wrapNone/>
              <wp:docPr id="1146706107"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7B4243" id="Hdr_Element1"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77BBC9DF" wp14:editId="7A3C583C">
              <wp:simplePos x="0" y="0"/>
              <wp:positionH relativeFrom="page">
                <wp:posOffset>4621530</wp:posOffset>
              </wp:positionH>
              <wp:positionV relativeFrom="page">
                <wp:posOffset>0</wp:posOffset>
              </wp:positionV>
              <wp:extent cx="1468800" cy="446400"/>
              <wp:effectExtent l="0" t="0" r="0" b="0"/>
              <wp:wrapNone/>
              <wp:docPr id="365112361"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2F83F1" id="Hdr_Element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7811E91C" wp14:editId="6228C5FD">
              <wp:simplePos x="0" y="0"/>
              <wp:positionH relativeFrom="page">
                <wp:posOffset>5883910</wp:posOffset>
              </wp:positionH>
              <wp:positionV relativeFrom="page">
                <wp:posOffset>0</wp:posOffset>
              </wp:positionV>
              <wp:extent cx="838800" cy="446400"/>
              <wp:effectExtent l="0" t="0" r="0" b="0"/>
              <wp:wrapNone/>
              <wp:docPr id="617429990"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8221EE0"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51406DA0" wp14:editId="2FBA707D">
              <wp:simplePos x="0" y="0"/>
              <wp:positionH relativeFrom="page">
                <wp:posOffset>3780155</wp:posOffset>
              </wp:positionH>
              <wp:positionV relativeFrom="page">
                <wp:posOffset>0</wp:posOffset>
              </wp:positionV>
              <wp:extent cx="1051200" cy="446400"/>
              <wp:effectExtent l="0" t="0" r="0" b="0"/>
              <wp:wrapNone/>
              <wp:docPr id="894519653"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25E15E8"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E7A2B54" wp14:editId="4FDCE6AB">
              <wp:simplePos x="0" y="0"/>
              <wp:positionH relativeFrom="page">
                <wp:posOffset>4620260</wp:posOffset>
              </wp:positionH>
              <wp:positionV relativeFrom="page">
                <wp:posOffset>0</wp:posOffset>
              </wp:positionV>
              <wp:extent cx="421200" cy="446400"/>
              <wp:effectExtent l="0" t="0" r="0" b="0"/>
              <wp:wrapNone/>
              <wp:docPr id="2107199613"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CB46E3"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1">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1">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1">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1">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1">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1">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1">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1">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1">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1">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8577C11"/>
    <w:multiLevelType w:val="hybridMultilevel"/>
    <w:tmpl w:val="BB40FD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1">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1">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4AD36A7"/>
    <w:multiLevelType w:val="hybridMultilevel"/>
    <w:tmpl w:val="D75EC0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1">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1">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1">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1">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1">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9" w15:restartNumberingAfterBreak="1">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1">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1">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1">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1">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1">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1">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6" w15:restartNumberingAfterBreak="1">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1">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1">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9" w15:restartNumberingAfterBreak="1">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1">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1">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1">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1">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1">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5" w15:restartNumberingAfterBreak="1">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1">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12A79EE"/>
    <w:multiLevelType w:val="hybridMultilevel"/>
    <w:tmpl w:val="CFD4A37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8" w15:restartNumberingAfterBreak="1">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1">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1">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1">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1">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1">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1">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1">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1">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1">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1">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1">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1">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CC632D3"/>
    <w:multiLevelType w:val="hybridMultilevel"/>
    <w:tmpl w:val="9CAE5282"/>
    <w:lvl w:ilvl="0" w:tplc="0C090001">
      <w:start w:val="1"/>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1">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1">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1">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1">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1">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7" w15:restartNumberingAfterBreak="1">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4"/>
  </w:num>
  <w:num w:numId="2" w16cid:durableId="1128745877">
    <w:abstractNumId w:val="15"/>
  </w:num>
  <w:num w:numId="3" w16cid:durableId="170411264">
    <w:abstractNumId w:val="47"/>
  </w:num>
  <w:num w:numId="4" w16cid:durableId="985085104">
    <w:abstractNumId w:val="12"/>
  </w:num>
  <w:num w:numId="5" w16cid:durableId="1872112631">
    <w:abstractNumId w:val="16"/>
  </w:num>
  <w:num w:numId="6" w16cid:durableId="336812815">
    <w:abstractNumId w:val="30"/>
  </w:num>
  <w:num w:numId="7" w16cid:durableId="155153463">
    <w:abstractNumId w:val="3"/>
  </w:num>
  <w:num w:numId="8" w16cid:durableId="1428236886">
    <w:abstractNumId w:val="34"/>
  </w:num>
  <w:num w:numId="9" w16cid:durableId="1644658156">
    <w:abstractNumId w:val="25"/>
  </w:num>
  <w:num w:numId="10" w16cid:durableId="103154041">
    <w:abstractNumId w:val="36"/>
  </w:num>
  <w:num w:numId="11" w16cid:durableId="2129203638">
    <w:abstractNumId w:val="41"/>
  </w:num>
  <w:num w:numId="12" w16cid:durableId="377365663">
    <w:abstractNumId w:val="31"/>
  </w:num>
  <w:num w:numId="13" w16cid:durableId="1308436166">
    <w:abstractNumId w:val="33"/>
  </w:num>
  <w:num w:numId="14" w16cid:durableId="1335643199">
    <w:abstractNumId w:val="45"/>
  </w:num>
  <w:num w:numId="15" w16cid:durableId="384449836">
    <w:abstractNumId w:val="9"/>
  </w:num>
  <w:num w:numId="16" w16cid:durableId="1160577431">
    <w:abstractNumId w:val="35"/>
  </w:num>
  <w:num w:numId="17" w16cid:durableId="27071314">
    <w:abstractNumId w:val="8"/>
  </w:num>
  <w:num w:numId="18" w16cid:durableId="338120444">
    <w:abstractNumId w:val="5"/>
  </w:num>
  <w:num w:numId="19" w16cid:durableId="1673139647">
    <w:abstractNumId w:val="21"/>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8"/>
  </w:num>
  <w:num w:numId="26" w16cid:durableId="89334925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8"/>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6"/>
  </w:num>
  <w:num w:numId="36" w16cid:durableId="664823544">
    <w:abstractNumId w:val="52"/>
  </w:num>
  <w:num w:numId="37" w16cid:durableId="59225035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7"/>
  </w:num>
  <w:num w:numId="42" w16cid:durableId="1149785811">
    <w:abstractNumId w:val="40"/>
  </w:num>
  <w:num w:numId="43" w16cid:durableId="729228463">
    <w:abstractNumId w:val="7"/>
  </w:num>
  <w:num w:numId="44" w16cid:durableId="322781625">
    <w:abstractNumId w:val="32"/>
  </w:num>
  <w:num w:numId="45" w16cid:durableId="1616403510">
    <w:abstractNumId w:val="37"/>
  </w:num>
  <w:num w:numId="46" w16cid:durableId="1908302419">
    <w:abstractNumId w:val="51"/>
  </w:num>
  <w:num w:numId="47" w16cid:durableId="1581057007">
    <w:abstractNumId w:val="10"/>
  </w:num>
  <w:num w:numId="48" w16cid:durableId="945574010">
    <w:abstractNumId w:val="13"/>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0AA5"/>
    <w:rsid w:val="00001D81"/>
    <w:rsid w:val="00002691"/>
    <w:rsid w:val="00003260"/>
    <w:rsid w:val="000035F6"/>
    <w:rsid w:val="00004327"/>
    <w:rsid w:val="00004810"/>
    <w:rsid w:val="00004A68"/>
    <w:rsid w:val="00004EEE"/>
    <w:rsid w:val="000058A9"/>
    <w:rsid w:val="00005CCD"/>
    <w:rsid w:val="000063B6"/>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E8E"/>
    <w:rsid w:val="00016F11"/>
    <w:rsid w:val="00017A37"/>
    <w:rsid w:val="00017E78"/>
    <w:rsid w:val="000200A9"/>
    <w:rsid w:val="00020166"/>
    <w:rsid w:val="00020405"/>
    <w:rsid w:val="00020425"/>
    <w:rsid w:val="0002048A"/>
    <w:rsid w:val="00020A83"/>
    <w:rsid w:val="00020D21"/>
    <w:rsid w:val="00022A50"/>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121"/>
    <w:rsid w:val="000343D3"/>
    <w:rsid w:val="000346D1"/>
    <w:rsid w:val="00034E7A"/>
    <w:rsid w:val="0003565D"/>
    <w:rsid w:val="00036064"/>
    <w:rsid w:val="000360F2"/>
    <w:rsid w:val="00036D45"/>
    <w:rsid w:val="0003726A"/>
    <w:rsid w:val="00037321"/>
    <w:rsid w:val="000374E9"/>
    <w:rsid w:val="00037830"/>
    <w:rsid w:val="00037F96"/>
    <w:rsid w:val="0004037C"/>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2D9"/>
    <w:rsid w:val="00052454"/>
    <w:rsid w:val="0005252A"/>
    <w:rsid w:val="000528CB"/>
    <w:rsid w:val="000531C8"/>
    <w:rsid w:val="000538E0"/>
    <w:rsid w:val="00053C58"/>
    <w:rsid w:val="00053CC3"/>
    <w:rsid w:val="00054A64"/>
    <w:rsid w:val="0005566D"/>
    <w:rsid w:val="0005578D"/>
    <w:rsid w:val="000558A5"/>
    <w:rsid w:val="00055A62"/>
    <w:rsid w:val="00056024"/>
    <w:rsid w:val="000574CC"/>
    <w:rsid w:val="000574DD"/>
    <w:rsid w:val="00057EB4"/>
    <w:rsid w:val="00060449"/>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DA2"/>
    <w:rsid w:val="00075E0B"/>
    <w:rsid w:val="000764DD"/>
    <w:rsid w:val="00076662"/>
    <w:rsid w:val="00076B5B"/>
    <w:rsid w:val="00076C8C"/>
    <w:rsid w:val="00076CEC"/>
    <w:rsid w:val="000770EF"/>
    <w:rsid w:val="00077BDB"/>
    <w:rsid w:val="00077D57"/>
    <w:rsid w:val="00080082"/>
    <w:rsid w:val="000809F5"/>
    <w:rsid w:val="00080B6C"/>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6EC9"/>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0FFC"/>
    <w:rsid w:val="000A10AE"/>
    <w:rsid w:val="000A13C1"/>
    <w:rsid w:val="000A1A10"/>
    <w:rsid w:val="000A23F4"/>
    <w:rsid w:val="000A25A3"/>
    <w:rsid w:val="000A2A5F"/>
    <w:rsid w:val="000A3203"/>
    <w:rsid w:val="000A3E5B"/>
    <w:rsid w:val="000A43C4"/>
    <w:rsid w:val="000A4DD8"/>
    <w:rsid w:val="000A513C"/>
    <w:rsid w:val="000A5285"/>
    <w:rsid w:val="000A557B"/>
    <w:rsid w:val="000A55E9"/>
    <w:rsid w:val="000A56AA"/>
    <w:rsid w:val="000A6056"/>
    <w:rsid w:val="000A64D2"/>
    <w:rsid w:val="000A64DF"/>
    <w:rsid w:val="000A65C4"/>
    <w:rsid w:val="000A6AD7"/>
    <w:rsid w:val="000A6AF3"/>
    <w:rsid w:val="000A6C3C"/>
    <w:rsid w:val="000A726E"/>
    <w:rsid w:val="000B010B"/>
    <w:rsid w:val="000B02C8"/>
    <w:rsid w:val="000B07C0"/>
    <w:rsid w:val="000B1783"/>
    <w:rsid w:val="000B2770"/>
    <w:rsid w:val="000B36D8"/>
    <w:rsid w:val="000B376B"/>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0FD0"/>
    <w:rsid w:val="000F1017"/>
    <w:rsid w:val="000F1954"/>
    <w:rsid w:val="000F1B2C"/>
    <w:rsid w:val="000F1E52"/>
    <w:rsid w:val="000F26D5"/>
    <w:rsid w:val="000F2AE7"/>
    <w:rsid w:val="000F2BEC"/>
    <w:rsid w:val="000F2FCE"/>
    <w:rsid w:val="000F3362"/>
    <w:rsid w:val="000F39C2"/>
    <w:rsid w:val="000F436A"/>
    <w:rsid w:val="000F47F5"/>
    <w:rsid w:val="000F4BAE"/>
    <w:rsid w:val="000F4CFE"/>
    <w:rsid w:val="000F4D26"/>
    <w:rsid w:val="000F515F"/>
    <w:rsid w:val="000F54CE"/>
    <w:rsid w:val="000F58FA"/>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754"/>
    <w:rsid w:val="00101A91"/>
    <w:rsid w:val="00101FF8"/>
    <w:rsid w:val="001023F4"/>
    <w:rsid w:val="00102D94"/>
    <w:rsid w:val="00102E6D"/>
    <w:rsid w:val="00102F76"/>
    <w:rsid w:val="00103B45"/>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1712"/>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1B"/>
    <w:rsid w:val="00120092"/>
    <w:rsid w:val="0012041B"/>
    <w:rsid w:val="00120D59"/>
    <w:rsid w:val="00120F19"/>
    <w:rsid w:val="001218C4"/>
    <w:rsid w:val="0012246B"/>
    <w:rsid w:val="001228AC"/>
    <w:rsid w:val="001230A0"/>
    <w:rsid w:val="00123111"/>
    <w:rsid w:val="00123633"/>
    <w:rsid w:val="001242E9"/>
    <w:rsid w:val="001244D8"/>
    <w:rsid w:val="00124782"/>
    <w:rsid w:val="0012486F"/>
    <w:rsid w:val="00124BC5"/>
    <w:rsid w:val="001250D3"/>
    <w:rsid w:val="0012511D"/>
    <w:rsid w:val="001252B3"/>
    <w:rsid w:val="00125676"/>
    <w:rsid w:val="0012652C"/>
    <w:rsid w:val="001267C9"/>
    <w:rsid w:val="0012687F"/>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C65"/>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3D75"/>
    <w:rsid w:val="0014423E"/>
    <w:rsid w:val="00144787"/>
    <w:rsid w:val="001450A6"/>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06"/>
    <w:rsid w:val="00164716"/>
    <w:rsid w:val="00164A05"/>
    <w:rsid w:val="001651B6"/>
    <w:rsid w:val="00165E60"/>
    <w:rsid w:val="00166097"/>
    <w:rsid w:val="00166DAD"/>
    <w:rsid w:val="00166E6D"/>
    <w:rsid w:val="00166FB5"/>
    <w:rsid w:val="00167022"/>
    <w:rsid w:val="0016718E"/>
    <w:rsid w:val="00170217"/>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6E4A"/>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268"/>
    <w:rsid w:val="001B2370"/>
    <w:rsid w:val="001B2AD7"/>
    <w:rsid w:val="001B2C59"/>
    <w:rsid w:val="001B2D49"/>
    <w:rsid w:val="001B2ED0"/>
    <w:rsid w:val="001B32D1"/>
    <w:rsid w:val="001B330C"/>
    <w:rsid w:val="001B332D"/>
    <w:rsid w:val="001B387D"/>
    <w:rsid w:val="001B45A7"/>
    <w:rsid w:val="001B5786"/>
    <w:rsid w:val="001B57E8"/>
    <w:rsid w:val="001B6D41"/>
    <w:rsid w:val="001B6E7E"/>
    <w:rsid w:val="001B7224"/>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46AF"/>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49A"/>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B0"/>
    <w:rsid w:val="001E48EA"/>
    <w:rsid w:val="001E51A2"/>
    <w:rsid w:val="001E57CA"/>
    <w:rsid w:val="001E59A1"/>
    <w:rsid w:val="001E5CD5"/>
    <w:rsid w:val="001E6421"/>
    <w:rsid w:val="001E6674"/>
    <w:rsid w:val="001E67C2"/>
    <w:rsid w:val="001E70EA"/>
    <w:rsid w:val="001E7FE0"/>
    <w:rsid w:val="001F0748"/>
    <w:rsid w:val="001F0A72"/>
    <w:rsid w:val="001F20AA"/>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807"/>
    <w:rsid w:val="001F797E"/>
    <w:rsid w:val="001F79DC"/>
    <w:rsid w:val="001F7BC3"/>
    <w:rsid w:val="00201CDB"/>
    <w:rsid w:val="0020269C"/>
    <w:rsid w:val="0020272B"/>
    <w:rsid w:val="00202D57"/>
    <w:rsid w:val="00202F7A"/>
    <w:rsid w:val="0020352B"/>
    <w:rsid w:val="002042D5"/>
    <w:rsid w:val="002047C5"/>
    <w:rsid w:val="002047FF"/>
    <w:rsid w:val="002048EC"/>
    <w:rsid w:val="0020496E"/>
    <w:rsid w:val="00204B9C"/>
    <w:rsid w:val="00204C72"/>
    <w:rsid w:val="00204E23"/>
    <w:rsid w:val="0020536B"/>
    <w:rsid w:val="00205B11"/>
    <w:rsid w:val="002062AB"/>
    <w:rsid w:val="00206617"/>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13F"/>
    <w:rsid w:val="00222825"/>
    <w:rsid w:val="00222F2D"/>
    <w:rsid w:val="0022327F"/>
    <w:rsid w:val="0022339A"/>
    <w:rsid w:val="002239F4"/>
    <w:rsid w:val="0022431E"/>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2E03"/>
    <w:rsid w:val="002335AF"/>
    <w:rsid w:val="002339EF"/>
    <w:rsid w:val="00233B50"/>
    <w:rsid w:val="00233D6B"/>
    <w:rsid w:val="0023491A"/>
    <w:rsid w:val="00235122"/>
    <w:rsid w:val="002353F9"/>
    <w:rsid w:val="00235711"/>
    <w:rsid w:val="00235C2B"/>
    <w:rsid w:val="0023624D"/>
    <w:rsid w:val="0023679B"/>
    <w:rsid w:val="00236AD7"/>
    <w:rsid w:val="00236F82"/>
    <w:rsid w:val="002373DE"/>
    <w:rsid w:val="00237DB1"/>
    <w:rsid w:val="00237FAA"/>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38"/>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01BD"/>
    <w:rsid w:val="00280EBC"/>
    <w:rsid w:val="002810E7"/>
    <w:rsid w:val="0028115F"/>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203"/>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0F0"/>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054"/>
    <w:rsid w:val="002E1116"/>
    <w:rsid w:val="002E1F33"/>
    <w:rsid w:val="002E22BE"/>
    <w:rsid w:val="002E2436"/>
    <w:rsid w:val="002E2A25"/>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895"/>
    <w:rsid w:val="00303AE7"/>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C0D"/>
    <w:rsid w:val="00326E64"/>
    <w:rsid w:val="0032771E"/>
    <w:rsid w:val="003278BA"/>
    <w:rsid w:val="00327AC2"/>
    <w:rsid w:val="003304E1"/>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37D02"/>
    <w:rsid w:val="003408F0"/>
    <w:rsid w:val="00340F88"/>
    <w:rsid w:val="0034114D"/>
    <w:rsid w:val="003411FE"/>
    <w:rsid w:val="00341D4C"/>
    <w:rsid w:val="00341F59"/>
    <w:rsid w:val="0034207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38"/>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1EEC"/>
    <w:rsid w:val="0036200D"/>
    <w:rsid w:val="0036258B"/>
    <w:rsid w:val="00362602"/>
    <w:rsid w:val="00362729"/>
    <w:rsid w:val="00362A66"/>
    <w:rsid w:val="00362A68"/>
    <w:rsid w:val="003636D0"/>
    <w:rsid w:val="003636D4"/>
    <w:rsid w:val="00363BCD"/>
    <w:rsid w:val="00363E8F"/>
    <w:rsid w:val="00363F02"/>
    <w:rsid w:val="00364559"/>
    <w:rsid w:val="00364C9A"/>
    <w:rsid w:val="00365FE5"/>
    <w:rsid w:val="0036600D"/>
    <w:rsid w:val="00366B4B"/>
    <w:rsid w:val="00366E1B"/>
    <w:rsid w:val="0036739A"/>
    <w:rsid w:val="0036747C"/>
    <w:rsid w:val="00370000"/>
    <w:rsid w:val="0037020D"/>
    <w:rsid w:val="00370C5B"/>
    <w:rsid w:val="0037172E"/>
    <w:rsid w:val="003718A2"/>
    <w:rsid w:val="003718C3"/>
    <w:rsid w:val="00371A0A"/>
    <w:rsid w:val="00371E29"/>
    <w:rsid w:val="003727CD"/>
    <w:rsid w:val="003731E8"/>
    <w:rsid w:val="00373597"/>
    <w:rsid w:val="003753F7"/>
    <w:rsid w:val="003756A1"/>
    <w:rsid w:val="00375A62"/>
    <w:rsid w:val="00375A74"/>
    <w:rsid w:val="00375DE3"/>
    <w:rsid w:val="003763C4"/>
    <w:rsid w:val="003765BC"/>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660"/>
    <w:rsid w:val="003911E0"/>
    <w:rsid w:val="003912A1"/>
    <w:rsid w:val="003916F6"/>
    <w:rsid w:val="00392593"/>
    <w:rsid w:val="00392B47"/>
    <w:rsid w:val="00392F4B"/>
    <w:rsid w:val="00393722"/>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4EE"/>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1BC2"/>
    <w:rsid w:val="003D2616"/>
    <w:rsid w:val="003D2A34"/>
    <w:rsid w:val="003D2FC3"/>
    <w:rsid w:val="003D3028"/>
    <w:rsid w:val="003D3FBD"/>
    <w:rsid w:val="003D4029"/>
    <w:rsid w:val="003D432D"/>
    <w:rsid w:val="003D44EC"/>
    <w:rsid w:val="003D4E8A"/>
    <w:rsid w:val="003D4F8B"/>
    <w:rsid w:val="003D5307"/>
    <w:rsid w:val="003D587A"/>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59CA"/>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794"/>
    <w:rsid w:val="00404DEE"/>
    <w:rsid w:val="00405A58"/>
    <w:rsid w:val="0040698A"/>
    <w:rsid w:val="0040743E"/>
    <w:rsid w:val="004074C8"/>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4F4"/>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7C7"/>
    <w:rsid w:val="004439FC"/>
    <w:rsid w:val="00443F49"/>
    <w:rsid w:val="00444235"/>
    <w:rsid w:val="00444286"/>
    <w:rsid w:val="00444B64"/>
    <w:rsid w:val="00444D80"/>
    <w:rsid w:val="00445724"/>
    <w:rsid w:val="00445B0B"/>
    <w:rsid w:val="0044611A"/>
    <w:rsid w:val="00446B9A"/>
    <w:rsid w:val="00446DDC"/>
    <w:rsid w:val="00447172"/>
    <w:rsid w:val="004502DD"/>
    <w:rsid w:val="00450439"/>
    <w:rsid w:val="0045185B"/>
    <w:rsid w:val="00451BBD"/>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1AB2"/>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5AC"/>
    <w:rsid w:val="00470869"/>
    <w:rsid w:val="00471446"/>
    <w:rsid w:val="0047175B"/>
    <w:rsid w:val="0047196B"/>
    <w:rsid w:val="00472451"/>
    <w:rsid w:val="004727C4"/>
    <w:rsid w:val="00472EC8"/>
    <w:rsid w:val="00472F53"/>
    <w:rsid w:val="00473074"/>
    <w:rsid w:val="00473E66"/>
    <w:rsid w:val="00474212"/>
    <w:rsid w:val="004744DC"/>
    <w:rsid w:val="00474EAF"/>
    <w:rsid w:val="00475145"/>
    <w:rsid w:val="00475624"/>
    <w:rsid w:val="0047597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7CE"/>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6E"/>
    <w:rsid w:val="004A6286"/>
    <w:rsid w:val="004A641C"/>
    <w:rsid w:val="004A6F63"/>
    <w:rsid w:val="004A731E"/>
    <w:rsid w:val="004A7370"/>
    <w:rsid w:val="004B07C8"/>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8C"/>
    <w:rsid w:val="004C0BDF"/>
    <w:rsid w:val="004C0C9C"/>
    <w:rsid w:val="004C1056"/>
    <w:rsid w:val="004C118A"/>
    <w:rsid w:val="004C1624"/>
    <w:rsid w:val="004C1729"/>
    <w:rsid w:val="004C1BAC"/>
    <w:rsid w:val="004C1F02"/>
    <w:rsid w:val="004C2263"/>
    <w:rsid w:val="004C2DF8"/>
    <w:rsid w:val="004C2EC4"/>
    <w:rsid w:val="004C300E"/>
    <w:rsid w:val="004C3463"/>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69E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4B2"/>
    <w:rsid w:val="004E78B5"/>
    <w:rsid w:val="004E7A01"/>
    <w:rsid w:val="004E7A32"/>
    <w:rsid w:val="004E7A6C"/>
    <w:rsid w:val="004E7FB0"/>
    <w:rsid w:val="004F03F3"/>
    <w:rsid w:val="004F0E0D"/>
    <w:rsid w:val="004F0FB3"/>
    <w:rsid w:val="004F12E7"/>
    <w:rsid w:val="004F1C43"/>
    <w:rsid w:val="004F22E4"/>
    <w:rsid w:val="004F28B3"/>
    <w:rsid w:val="004F2B70"/>
    <w:rsid w:val="004F34DC"/>
    <w:rsid w:val="004F40D9"/>
    <w:rsid w:val="004F44A9"/>
    <w:rsid w:val="004F5359"/>
    <w:rsid w:val="004F5DB0"/>
    <w:rsid w:val="004F5FD5"/>
    <w:rsid w:val="004F6047"/>
    <w:rsid w:val="004F6959"/>
    <w:rsid w:val="004F698C"/>
    <w:rsid w:val="004F6B8D"/>
    <w:rsid w:val="004F7BAE"/>
    <w:rsid w:val="00500401"/>
    <w:rsid w:val="0050070A"/>
    <w:rsid w:val="00500C6B"/>
    <w:rsid w:val="0050112C"/>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2DC2"/>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BEB"/>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15"/>
    <w:rsid w:val="005423F5"/>
    <w:rsid w:val="00542498"/>
    <w:rsid w:val="00542D41"/>
    <w:rsid w:val="00543087"/>
    <w:rsid w:val="005430E4"/>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66"/>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2F50"/>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085"/>
    <w:rsid w:val="005775E8"/>
    <w:rsid w:val="0057774E"/>
    <w:rsid w:val="00577A46"/>
    <w:rsid w:val="005808C1"/>
    <w:rsid w:val="00580D1B"/>
    <w:rsid w:val="005819E4"/>
    <w:rsid w:val="00581FCF"/>
    <w:rsid w:val="005822D3"/>
    <w:rsid w:val="00582406"/>
    <w:rsid w:val="005824BF"/>
    <w:rsid w:val="00582A34"/>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745"/>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4AC"/>
    <w:rsid w:val="005B280F"/>
    <w:rsid w:val="005B3936"/>
    <w:rsid w:val="005B4923"/>
    <w:rsid w:val="005B587B"/>
    <w:rsid w:val="005B5DA0"/>
    <w:rsid w:val="005B6153"/>
    <w:rsid w:val="005B6842"/>
    <w:rsid w:val="005B6B22"/>
    <w:rsid w:val="005B6DB4"/>
    <w:rsid w:val="005B780A"/>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532"/>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3C70"/>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0F1"/>
    <w:rsid w:val="005F422E"/>
    <w:rsid w:val="005F49C7"/>
    <w:rsid w:val="005F4F76"/>
    <w:rsid w:val="005F514F"/>
    <w:rsid w:val="005F5198"/>
    <w:rsid w:val="005F548B"/>
    <w:rsid w:val="005F586B"/>
    <w:rsid w:val="005F5B06"/>
    <w:rsid w:val="005F6D30"/>
    <w:rsid w:val="005F70A7"/>
    <w:rsid w:val="005F73AD"/>
    <w:rsid w:val="005F744B"/>
    <w:rsid w:val="00600DB4"/>
    <w:rsid w:val="0060101B"/>
    <w:rsid w:val="00601341"/>
    <w:rsid w:val="00601C2F"/>
    <w:rsid w:val="00602425"/>
    <w:rsid w:val="0060289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703"/>
    <w:rsid w:val="00612A47"/>
    <w:rsid w:val="006131BC"/>
    <w:rsid w:val="0061394B"/>
    <w:rsid w:val="00613FA7"/>
    <w:rsid w:val="0061535D"/>
    <w:rsid w:val="00615673"/>
    <w:rsid w:val="00615BBF"/>
    <w:rsid w:val="006161E5"/>
    <w:rsid w:val="00616561"/>
    <w:rsid w:val="006167EF"/>
    <w:rsid w:val="00616D97"/>
    <w:rsid w:val="00617898"/>
    <w:rsid w:val="006179C6"/>
    <w:rsid w:val="00620776"/>
    <w:rsid w:val="006207FD"/>
    <w:rsid w:val="00620CEE"/>
    <w:rsid w:val="0062282C"/>
    <w:rsid w:val="00622CE8"/>
    <w:rsid w:val="00622D8F"/>
    <w:rsid w:val="00622E29"/>
    <w:rsid w:val="00623213"/>
    <w:rsid w:val="00623492"/>
    <w:rsid w:val="00623786"/>
    <w:rsid w:val="00624360"/>
    <w:rsid w:val="0062488E"/>
    <w:rsid w:val="00624CE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8E8"/>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1D5D"/>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BC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2BD"/>
    <w:rsid w:val="00667922"/>
    <w:rsid w:val="00670F4A"/>
    <w:rsid w:val="00671029"/>
    <w:rsid w:val="00671194"/>
    <w:rsid w:val="00671BB1"/>
    <w:rsid w:val="006726FB"/>
    <w:rsid w:val="0067285E"/>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4F0"/>
    <w:rsid w:val="00694C72"/>
    <w:rsid w:val="00694D4B"/>
    <w:rsid w:val="00694F35"/>
    <w:rsid w:val="006953A7"/>
    <w:rsid w:val="00695A70"/>
    <w:rsid w:val="006A09EE"/>
    <w:rsid w:val="006A0A3B"/>
    <w:rsid w:val="006A0EE1"/>
    <w:rsid w:val="006A1694"/>
    <w:rsid w:val="006A1B45"/>
    <w:rsid w:val="006A1D29"/>
    <w:rsid w:val="006A2255"/>
    <w:rsid w:val="006A2FDA"/>
    <w:rsid w:val="006A30ED"/>
    <w:rsid w:val="006A381E"/>
    <w:rsid w:val="006A384C"/>
    <w:rsid w:val="006A39C7"/>
    <w:rsid w:val="006A3CBF"/>
    <w:rsid w:val="006A3D28"/>
    <w:rsid w:val="006A437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5FCF"/>
    <w:rsid w:val="006B6603"/>
    <w:rsid w:val="006B6A6F"/>
    <w:rsid w:val="006B6B90"/>
    <w:rsid w:val="006B76E9"/>
    <w:rsid w:val="006B772C"/>
    <w:rsid w:val="006C1639"/>
    <w:rsid w:val="006C1693"/>
    <w:rsid w:val="006C16F4"/>
    <w:rsid w:val="006C1C0A"/>
    <w:rsid w:val="006C1E1A"/>
    <w:rsid w:val="006C2714"/>
    <w:rsid w:val="006C287F"/>
    <w:rsid w:val="006C2C86"/>
    <w:rsid w:val="006C3139"/>
    <w:rsid w:val="006C34D1"/>
    <w:rsid w:val="006C3820"/>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D95"/>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4B0"/>
    <w:rsid w:val="00703563"/>
    <w:rsid w:val="007039E6"/>
    <w:rsid w:val="00703CB5"/>
    <w:rsid w:val="00703CE8"/>
    <w:rsid w:val="00704737"/>
    <w:rsid w:val="00704C1B"/>
    <w:rsid w:val="0070548B"/>
    <w:rsid w:val="007059EA"/>
    <w:rsid w:val="00705A7F"/>
    <w:rsid w:val="00705C2C"/>
    <w:rsid w:val="00705D34"/>
    <w:rsid w:val="00706311"/>
    <w:rsid w:val="00706362"/>
    <w:rsid w:val="0070638A"/>
    <w:rsid w:val="007066EA"/>
    <w:rsid w:val="0070708F"/>
    <w:rsid w:val="0070720E"/>
    <w:rsid w:val="0070760D"/>
    <w:rsid w:val="00707769"/>
    <w:rsid w:val="007077B6"/>
    <w:rsid w:val="0071015D"/>
    <w:rsid w:val="00710906"/>
    <w:rsid w:val="00711312"/>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C7B"/>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5B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09C"/>
    <w:rsid w:val="007632F6"/>
    <w:rsid w:val="0076340E"/>
    <w:rsid w:val="007635D1"/>
    <w:rsid w:val="007635E3"/>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06"/>
    <w:rsid w:val="0078194F"/>
    <w:rsid w:val="00781974"/>
    <w:rsid w:val="00781B63"/>
    <w:rsid w:val="0078255C"/>
    <w:rsid w:val="0078260C"/>
    <w:rsid w:val="00782A2E"/>
    <w:rsid w:val="00782E31"/>
    <w:rsid w:val="007837DE"/>
    <w:rsid w:val="007837E1"/>
    <w:rsid w:val="00783D00"/>
    <w:rsid w:val="00783FF2"/>
    <w:rsid w:val="0078471C"/>
    <w:rsid w:val="00784C03"/>
    <w:rsid w:val="00785350"/>
    <w:rsid w:val="00786A3A"/>
    <w:rsid w:val="00786CB0"/>
    <w:rsid w:val="007870E2"/>
    <w:rsid w:val="00787561"/>
    <w:rsid w:val="00787BEB"/>
    <w:rsid w:val="00787D27"/>
    <w:rsid w:val="00790262"/>
    <w:rsid w:val="007909A5"/>
    <w:rsid w:val="00790AC4"/>
    <w:rsid w:val="00791833"/>
    <w:rsid w:val="00791A66"/>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A7F76"/>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CF8"/>
    <w:rsid w:val="007C0B0B"/>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A31"/>
    <w:rsid w:val="007D5AF5"/>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6EB5"/>
    <w:rsid w:val="007E7171"/>
    <w:rsid w:val="007E78A6"/>
    <w:rsid w:val="007F0D3C"/>
    <w:rsid w:val="007F12FF"/>
    <w:rsid w:val="007F1347"/>
    <w:rsid w:val="007F1526"/>
    <w:rsid w:val="007F17D1"/>
    <w:rsid w:val="007F1A74"/>
    <w:rsid w:val="007F2A15"/>
    <w:rsid w:val="007F2AD9"/>
    <w:rsid w:val="007F30EA"/>
    <w:rsid w:val="007F3358"/>
    <w:rsid w:val="007F3597"/>
    <w:rsid w:val="007F360E"/>
    <w:rsid w:val="007F3BE7"/>
    <w:rsid w:val="007F3D5B"/>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0792"/>
    <w:rsid w:val="0081135E"/>
    <w:rsid w:val="00811C69"/>
    <w:rsid w:val="00811EFC"/>
    <w:rsid w:val="00812114"/>
    <w:rsid w:val="00812255"/>
    <w:rsid w:val="008122A0"/>
    <w:rsid w:val="0081324A"/>
    <w:rsid w:val="008134B5"/>
    <w:rsid w:val="00813DD8"/>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20C"/>
    <w:rsid w:val="0082050D"/>
    <w:rsid w:val="00821321"/>
    <w:rsid w:val="00821C4C"/>
    <w:rsid w:val="0082304B"/>
    <w:rsid w:val="00823348"/>
    <w:rsid w:val="00823A4D"/>
    <w:rsid w:val="00823EF1"/>
    <w:rsid w:val="0082411F"/>
    <w:rsid w:val="00824B95"/>
    <w:rsid w:val="00824C66"/>
    <w:rsid w:val="00824E09"/>
    <w:rsid w:val="0082621E"/>
    <w:rsid w:val="00826288"/>
    <w:rsid w:val="008263F2"/>
    <w:rsid w:val="008267B4"/>
    <w:rsid w:val="00826B73"/>
    <w:rsid w:val="0082784D"/>
    <w:rsid w:val="00827C33"/>
    <w:rsid w:val="008303F6"/>
    <w:rsid w:val="00830713"/>
    <w:rsid w:val="00830A76"/>
    <w:rsid w:val="00830B30"/>
    <w:rsid w:val="008310EA"/>
    <w:rsid w:val="00831C65"/>
    <w:rsid w:val="00831CBA"/>
    <w:rsid w:val="00832059"/>
    <w:rsid w:val="0083215A"/>
    <w:rsid w:val="0083274E"/>
    <w:rsid w:val="0083275D"/>
    <w:rsid w:val="008338F1"/>
    <w:rsid w:val="00833F28"/>
    <w:rsid w:val="008343EF"/>
    <w:rsid w:val="008346EA"/>
    <w:rsid w:val="00834C64"/>
    <w:rsid w:val="00834EE1"/>
    <w:rsid w:val="00834F3F"/>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2F37"/>
    <w:rsid w:val="008531CC"/>
    <w:rsid w:val="00853988"/>
    <w:rsid w:val="00853A46"/>
    <w:rsid w:val="00853F2C"/>
    <w:rsid w:val="00854A0F"/>
    <w:rsid w:val="00854B2A"/>
    <w:rsid w:val="00856573"/>
    <w:rsid w:val="008565AA"/>
    <w:rsid w:val="00857361"/>
    <w:rsid w:val="0085788E"/>
    <w:rsid w:val="008579CB"/>
    <w:rsid w:val="0086023E"/>
    <w:rsid w:val="00860528"/>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5A8E"/>
    <w:rsid w:val="008862EE"/>
    <w:rsid w:val="008863FD"/>
    <w:rsid w:val="00887033"/>
    <w:rsid w:val="0088791E"/>
    <w:rsid w:val="00887CAE"/>
    <w:rsid w:val="00890263"/>
    <w:rsid w:val="00890781"/>
    <w:rsid w:val="008908C9"/>
    <w:rsid w:val="00890E56"/>
    <w:rsid w:val="008912A8"/>
    <w:rsid w:val="00891369"/>
    <w:rsid w:val="0089136F"/>
    <w:rsid w:val="008920BD"/>
    <w:rsid w:val="00892153"/>
    <w:rsid w:val="00893404"/>
    <w:rsid w:val="00893A6B"/>
    <w:rsid w:val="00894097"/>
    <w:rsid w:val="00894DB9"/>
    <w:rsid w:val="008951E1"/>
    <w:rsid w:val="008957CE"/>
    <w:rsid w:val="0089594C"/>
    <w:rsid w:val="008963EF"/>
    <w:rsid w:val="00896CA8"/>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BB"/>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3CE6"/>
    <w:rsid w:val="008F48D9"/>
    <w:rsid w:val="008F50C1"/>
    <w:rsid w:val="008F52D8"/>
    <w:rsid w:val="008F52E0"/>
    <w:rsid w:val="008F58EA"/>
    <w:rsid w:val="008F6075"/>
    <w:rsid w:val="008F6E4D"/>
    <w:rsid w:val="008F6F72"/>
    <w:rsid w:val="008F7363"/>
    <w:rsid w:val="008F744E"/>
    <w:rsid w:val="008F7726"/>
    <w:rsid w:val="008F79B2"/>
    <w:rsid w:val="008F7DDE"/>
    <w:rsid w:val="008F7FD8"/>
    <w:rsid w:val="00900131"/>
    <w:rsid w:val="009006D6"/>
    <w:rsid w:val="00900C0C"/>
    <w:rsid w:val="00900E9A"/>
    <w:rsid w:val="00901562"/>
    <w:rsid w:val="009022C6"/>
    <w:rsid w:val="009024DD"/>
    <w:rsid w:val="00902ABC"/>
    <w:rsid w:val="00902F6E"/>
    <w:rsid w:val="009042E1"/>
    <w:rsid w:val="00904B85"/>
    <w:rsid w:val="00905833"/>
    <w:rsid w:val="00906019"/>
    <w:rsid w:val="00906230"/>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490"/>
    <w:rsid w:val="009507FC"/>
    <w:rsid w:val="00951D00"/>
    <w:rsid w:val="00952020"/>
    <w:rsid w:val="00952061"/>
    <w:rsid w:val="0095276B"/>
    <w:rsid w:val="00952E11"/>
    <w:rsid w:val="00953333"/>
    <w:rsid w:val="00953555"/>
    <w:rsid w:val="0095361C"/>
    <w:rsid w:val="00953A35"/>
    <w:rsid w:val="00953FEF"/>
    <w:rsid w:val="009549A8"/>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18C"/>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2E37"/>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1AD"/>
    <w:rsid w:val="00984322"/>
    <w:rsid w:val="00984372"/>
    <w:rsid w:val="00984674"/>
    <w:rsid w:val="009848DE"/>
    <w:rsid w:val="00985DB8"/>
    <w:rsid w:val="00986098"/>
    <w:rsid w:val="00986BE0"/>
    <w:rsid w:val="00987686"/>
    <w:rsid w:val="00990D01"/>
    <w:rsid w:val="00990EE2"/>
    <w:rsid w:val="00991C1B"/>
    <w:rsid w:val="009921E9"/>
    <w:rsid w:val="0099276A"/>
    <w:rsid w:val="00992C1A"/>
    <w:rsid w:val="009939D3"/>
    <w:rsid w:val="00993D33"/>
    <w:rsid w:val="00993E4A"/>
    <w:rsid w:val="00993EF6"/>
    <w:rsid w:val="0099409A"/>
    <w:rsid w:val="00994A7A"/>
    <w:rsid w:val="00994AC1"/>
    <w:rsid w:val="00994B23"/>
    <w:rsid w:val="00994E74"/>
    <w:rsid w:val="0099539D"/>
    <w:rsid w:val="009953CD"/>
    <w:rsid w:val="009960A1"/>
    <w:rsid w:val="009966AB"/>
    <w:rsid w:val="009978B7"/>
    <w:rsid w:val="009979D5"/>
    <w:rsid w:val="009A083C"/>
    <w:rsid w:val="009A144F"/>
    <w:rsid w:val="009A1F4F"/>
    <w:rsid w:val="009A2C7E"/>
    <w:rsid w:val="009A2DA7"/>
    <w:rsid w:val="009A32B4"/>
    <w:rsid w:val="009A331D"/>
    <w:rsid w:val="009A370B"/>
    <w:rsid w:val="009A3AAD"/>
    <w:rsid w:val="009A3D30"/>
    <w:rsid w:val="009A3D84"/>
    <w:rsid w:val="009A4449"/>
    <w:rsid w:val="009A46E0"/>
    <w:rsid w:val="009A4954"/>
    <w:rsid w:val="009A4B34"/>
    <w:rsid w:val="009A51CB"/>
    <w:rsid w:val="009A5206"/>
    <w:rsid w:val="009A5287"/>
    <w:rsid w:val="009A5A0E"/>
    <w:rsid w:val="009A5B03"/>
    <w:rsid w:val="009A6303"/>
    <w:rsid w:val="009A670D"/>
    <w:rsid w:val="009A6F0F"/>
    <w:rsid w:val="009A752A"/>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03D5"/>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5DA"/>
    <w:rsid w:val="009F6867"/>
    <w:rsid w:val="009F6AA5"/>
    <w:rsid w:val="009F7A8D"/>
    <w:rsid w:val="009F7F58"/>
    <w:rsid w:val="00A00C65"/>
    <w:rsid w:val="00A010A7"/>
    <w:rsid w:val="00A016AF"/>
    <w:rsid w:val="00A029F4"/>
    <w:rsid w:val="00A037E2"/>
    <w:rsid w:val="00A059B5"/>
    <w:rsid w:val="00A05B0B"/>
    <w:rsid w:val="00A06056"/>
    <w:rsid w:val="00A060FE"/>
    <w:rsid w:val="00A0688C"/>
    <w:rsid w:val="00A076C6"/>
    <w:rsid w:val="00A07CED"/>
    <w:rsid w:val="00A10499"/>
    <w:rsid w:val="00A10811"/>
    <w:rsid w:val="00A10FB6"/>
    <w:rsid w:val="00A1198A"/>
    <w:rsid w:val="00A120F3"/>
    <w:rsid w:val="00A12E40"/>
    <w:rsid w:val="00A134D6"/>
    <w:rsid w:val="00A13BA1"/>
    <w:rsid w:val="00A14238"/>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06F"/>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460"/>
    <w:rsid w:val="00A3273D"/>
    <w:rsid w:val="00A32C09"/>
    <w:rsid w:val="00A33520"/>
    <w:rsid w:val="00A337AC"/>
    <w:rsid w:val="00A356B2"/>
    <w:rsid w:val="00A35713"/>
    <w:rsid w:val="00A357C2"/>
    <w:rsid w:val="00A35D0A"/>
    <w:rsid w:val="00A3606E"/>
    <w:rsid w:val="00A368AC"/>
    <w:rsid w:val="00A36F6E"/>
    <w:rsid w:val="00A373C5"/>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5C87"/>
    <w:rsid w:val="00A57109"/>
    <w:rsid w:val="00A6054E"/>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3DB"/>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0061"/>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C06"/>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17FE"/>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383"/>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AF6"/>
    <w:rsid w:val="00AE324B"/>
    <w:rsid w:val="00AE3D93"/>
    <w:rsid w:val="00AE3E00"/>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A4B"/>
    <w:rsid w:val="00AF1E3A"/>
    <w:rsid w:val="00AF1F43"/>
    <w:rsid w:val="00AF239D"/>
    <w:rsid w:val="00AF28CA"/>
    <w:rsid w:val="00AF3062"/>
    <w:rsid w:val="00AF3430"/>
    <w:rsid w:val="00AF3D25"/>
    <w:rsid w:val="00AF50FF"/>
    <w:rsid w:val="00AF533B"/>
    <w:rsid w:val="00AF5E22"/>
    <w:rsid w:val="00AF5F7A"/>
    <w:rsid w:val="00AF6A4A"/>
    <w:rsid w:val="00AF77F6"/>
    <w:rsid w:val="00AF7A8A"/>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84"/>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225"/>
    <w:rsid w:val="00B23AED"/>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37A1"/>
    <w:rsid w:val="00B33C6D"/>
    <w:rsid w:val="00B34B4D"/>
    <w:rsid w:val="00B34F72"/>
    <w:rsid w:val="00B35B06"/>
    <w:rsid w:val="00B36966"/>
    <w:rsid w:val="00B36E82"/>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38D"/>
    <w:rsid w:val="00B4458D"/>
    <w:rsid w:val="00B44EB6"/>
    <w:rsid w:val="00B45695"/>
    <w:rsid w:val="00B45947"/>
    <w:rsid w:val="00B45BB7"/>
    <w:rsid w:val="00B4601B"/>
    <w:rsid w:val="00B468DF"/>
    <w:rsid w:val="00B46913"/>
    <w:rsid w:val="00B46943"/>
    <w:rsid w:val="00B47309"/>
    <w:rsid w:val="00B47812"/>
    <w:rsid w:val="00B50B42"/>
    <w:rsid w:val="00B50E2F"/>
    <w:rsid w:val="00B517EA"/>
    <w:rsid w:val="00B51E7B"/>
    <w:rsid w:val="00B5220B"/>
    <w:rsid w:val="00B527AB"/>
    <w:rsid w:val="00B52A44"/>
    <w:rsid w:val="00B531EB"/>
    <w:rsid w:val="00B53E1B"/>
    <w:rsid w:val="00B542E1"/>
    <w:rsid w:val="00B543C4"/>
    <w:rsid w:val="00B54560"/>
    <w:rsid w:val="00B548A1"/>
    <w:rsid w:val="00B54DEE"/>
    <w:rsid w:val="00B5511B"/>
    <w:rsid w:val="00B557AC"/>
    <w:rsid w:val="00B55A2A"/>
    <w:rsid w:val="00B56476"/>
    <w:rsid w:val="00B56796"/>
    <w:rsid w:val="00B56CB0"/>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C4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61"/>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09C"/>
    <w:rsid w:val="00BA5B65"/>
    <w:rsid w:val="00BA5B6C"/>
    <w:rsid w:val="00BA64BE"/>
    <w:rsid w:val="00BA6E77"/>
    <w:rsid w:val="00BA7064"/>
    <w:rsid w:val="00BA77B4"/>
    <w:rsid w:val="00BA7B37"/>
    <w:rsid w:val="00BB001B"/>
    <w:rsid w:val="00BB1B2F"/>
    <w:rsid w:val="00BB1F66"/>
    <w:rsid w:val="00BB2BE3"/>
    <w:rsid w:val="00BB30CA"/>
    <w:rsid w:val="00BB31AC"/>
    <w:rsid w:val="00BB322B"/>
    <w:rsid w:val="00BB3A2F"/>
    <w:rsid w:val="00BB4FFE"/>
    <w:rsid w:val="00BB5C55"/>
    <w:rsid w:val="00BB61FE"/>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297F"/>
    <w:rsid w:val="00BD3600"/>
    <w:rsid w:val="00BD388F"/>
    <w:rsid w:val="00BD47A8"/>
    <w:rsid w:val="00BD4E31"/>
    <w:rsid w:val="00BD6B2F"/>
    <w:rsid w:val="00BD7394"/>
    <w:rsid w:val="00BD76DA"/>
    <w:rsid w:val="00BD79BE"/>
    <w:rsid w:val="00BD7D0F"/>
    <w:rsid w:val="00BE00B2"/>
    <w:rsid w:val="00BE056B"/>
    <w:rsid w:val="00BE0876"/>
    <w:rsid w:val="00BE0C6D"/>
    <w:rsid w:val="00BE0D93"/>
    <w:rsid w:val="00BE16C5"/>
    <w:rsid w:val="00BE174A"/>
    <w:rsid w:val="00BE268B"/>
    <w:rsid w:val="00BE2975"/>
    <w:rsid w:val="00BE3035"/>
    <w:rsid w:val="00BE38F1"/>
    <w:rsid w:val="00BE3B78"/>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2778"/>
    <w:rsid w:val="00BF28A9"/>
    <w:rsid w:val="00BF2FDF"/>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3F7"/>
    <w:rsid w:val="00C10CC0"/>
    <w:rsid w:val="00C114FB"/>
    <w:rsid w:val="00C11D18"/>
    <w:rsid w:val="00C1276D"/>
    <w:rsid w:val="00C12DF5"/>
    <w:rsid w:val="00C1326F"/>
    <w:rsid w:val="00C134A4"/>
    <w:rsid w:val="00C14263"/>
    <w:rsid w:val="00C14CC8"/>
    <w:rsid w:val="00C15406"/>
    <w:rsid w:val="00C15C6A"/>
    <w:rsid w:val="00C15ECF"/>
    <w:rsid w:val="00C162DB"/>
    <w:rsid w:val="00C16487"/>
    <w:rsid w:val="00C16AAC"/>
    <w:rsid w:val="00C17013"/>
    <w:rsid w:val="00C2011F"/>
    <w:rsid w:val="00C20C05"/>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5E34"/>
    <w:rsid w:val="00C3647A"/>
    <w:rsid w:val="00C37DCF"/>
    <w:rsid w:val="00C41448"/>
    <w:rsid w:val="00C41C5D"/>
    <w:rsid w:val="00C41CAE"/>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A22"/>
    <w:rsid w:val="00C55C65"/>
    <w:rsid w:val="00C55E9B"/>
    <w:rsid w:val="00C56143"/>
    <w:rsid w:val="00C56377"/>
    <w:rsid w:val="00C566AF"/>
    <w:rsid w:val="00C56A00"/>
    <w:rsid w:val="00C56C4F"/>
    <w:rsid w:val="00C57817"/>
    <w:rsid w:val="00C57A78"/>
    <w:rsid w:val="00C607DB"/>
    <w:rsid w:val="00C6084A"/>
    <w:rsid w:val="00C60970"/>
    <w:rsid w:val="00C60C7E"/>
    <w:rsid w:val="00C6111F"/>
    <w:rsid w:val="00C61945"/>
    <w:rsid w:val="00C6207A"/>
    <w:rsid w:val="00C624EE"/>
    <w:rsid w:val="00C62C3A"/>
    <w:rsid w:val="00C631B2"/>
    <w:rsid w:val="00C632AB"/>
    <w:rsid w:val="00C63AFE"/>
    <w:rsid w:val="00C63CA0"/>
    <w:rsid w:val="00C648F9"/>
    <w:rsid w:val="00C64A4E"/>
    <w:rsid w:val="00C64DF6"/>
    <w:rsid w:val="00C6516A"/>
    <w:rsid w:val="00C659B5"/>
    <w:rsid w:val="00C65EF5"/>
    <w:rsid w:val="00C65F8D"/>
    <w:rsid w:val="00C66842"/>
    <w:rsid w:val="00C67B2C"/>
    <w:rsid w:val="00C67C64"/>
    <w:rsid w:val="00C70F76"/>
    <w:rsid w:val="00C7139C"/>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4A5"/>
    <w:rsid w:val="00C806CD"/>
    <w:rsid w:val="00C80953"/>
    <w:rsid w:val="00C81261"/>
    <w:rsid w:val="00C8159E"/>
    <w:rsid w:val="00C817AF"/>
    <w:rsid w:val="00C829D9"/>
    <w:rsid w:val="00C82BE1"/>
    <w:rsid w:val="00C82D8F"/>
    <w:rsid w:val="00C82FED"/>
    <w:rsid w:val="00C833AA"/>
    <w:rsid w:val="00C836BA"/>
    <w:rsid w:val="00C838CE"/>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451"/>
    <w:rsid w:val="00C916E2"/>
    <w:rsid w:val="00C91A42"/>
    <w:rsid w:val="00C924BB"/>
    <w:rsid w:val="00C926CD"/>
    <w:rsid w:val="00C929E0"/>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237"/>
    <w:rsid w:val="00CA6782"/>
    <w:rsid w:val="00CA735B"/>
    <w:rsid w:val="00CA74E0"/>
    <w:rsid w:val="00CA7B39"/>
    <w:rsid w:val="00CB0362"/>
    <w:rsid w:val="00CB053B"/>
    <w:rsid w:val="00CB0743"/>
    <w:rsid w:val="00CB0DE0"/>
    <w:rsid w:val="00CB12E7"/>
    <w:rsid w:val="00CB1493"/>
    <w:rsid w:val="00CB163A"/>
    <w:rsid w:val="00CB1761"/>
    <w:rsid w:val="00CB1891"/>
    <w:rsid w:val="00CB2F0A"/>
    <w:rsid w:val="00CB330E"/>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4FFD"/>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333"/>
    <w:rsid w:val="00CD4A96"/>
    <w:rsid w:val="00CD51BB"/>
    <w:rsid w:val="00CD57BB"/>
    <w:rsid w:val="00CD5C68"/>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658"/>
    <w:rsid w:val="00D049BD"/>
    <w:rsid w:val="00D04AA3"/>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683"/>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31B"/>
    <w:rsid w:val="00D56B9A"/>
    <w:rsid w:val="00D570AD"/>
    <w:rsid w:val="00D57128"/>
    <w:rsid w:val="00D5772F"/>
    <w:rsid w:val="00D57DDF"/>
    <w:rsid w:val="00D60604"/>
    <w:rsid w:val="00D61FAE"/>
    <w:rsid w:val="00D6253D"/>
    <w:rsid w:val="00D6289B"/>
    <w:rsid w:val="00D62E64"/>
    <w:rsid w:val="00D62EEE"/>
    <w:rsid w:val="00D63133"/>
    <w:rsid w:val="00D6390E"/>
    <w:rsid w:val="00D6471F"/>
    <w:rsid w:val="00D64ADC"/>
    <w:rsid w:val="00D654BD"/>
    <w:rsid w:val="00D654E8"/>
    <w:rsid w:val="00D65A37"/>
    <w:rsid w:val="00D65B15"/>
    <w:rsid w:val="00D65BEB"/>
    <w:rsid w:val="00D65E20"/>
    <w:rsid w:val="00D6600F"/>
    <w:rsid w:val="00D66682"/>
    <w:rsid w:val="00D6680B"/>
    <w:rsid w:val="00D716F8"/>
    <w:rsid w:val="00D719F8"/>
    <w:rsid w:val="00D71DCF"/>
    <w:rsid w:val="00D725F5"/>
    <w:rsid w:val="00D7293C"/>
    <w:rsid w:val="00D72CD7"/>
    <w:rsid w:val="00D72DAB"/>
    <w:rsid w:val="00D739C2"/>
    <w:rsid w:val="00D73C7F"/>
    <w:rsid w:val="00D741BC"/>
    <w:rsid w:val="00D7477B"/>
    <w:rsid w:val="00D7487A"/>
    <w:rsid w:val="00D74AE4"/>
    <w:rsid w:val="00D75088"/>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1E9E"/>
    <w:rsid w:val="00D92630"/>
    <w:rsid w:val="00D9276B"/>
    <w:rsid w:val="00D930A1"/>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632"/>
    <w:rsid w:val="00DA39AE"/>
    <w:rsid w:val="00DA3C43"/>
    <w:rsid w:val="00DA3E9C"/>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05D"/>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D2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E7F7E"/>
    <w:rsid w:val="00DF0883"/>
    <w:rsid w:val="00DF0A0D"/>
    <w:rsid w:val="00DF0E92"/>
    <w:rsid w:val="00DF0F1E"/>
    <w:rsid w:val="00DF1865"/>
    <w:rsid w:val="00DF1CF7"/>
    <w:rsid w:val="00DF1E45"/>
    <w:rsid w:val="00DF1EC7"/>
    <w:rsid w:val="00DF1EE7"/>
    <w:rsid w:val="00DF1F92"/>
    <w:rsid w:val="00DF23FB"/>
    <w:rsid w:val="00DF2537"/>
    <w:rsid w:val="00DF2654"/>
    <w:rsid w:val="00DF28D1"/>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2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4DCC"/>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17C1A"/>
    <w:rsid w:val="00E2039A"/>
    <w:rsid w:val="00E20745"/>
    <w:rsid w:val="00E21E66"/>
    <w:rsid w:val="00E22302"/>
    <w:rsid w:val="00E2352F"/>
    <w:rsid w:val="00E23AE7"/>
    <w:rsid w:val="00E23AF1"/>
    <w:rsid w:val="00E24CF0"/>
    <w:rsid w:val="00E24DB4"/>
    <w:rsid w:val="00E254C4"/>
    <w:rsid w:val="00E25582"/>
    <w:rsid w:val="00E25B75"/>
    <w:rsid w:val="00E261C2"/>
    <w:rsid w:val="00E26215"/>
    <w:rsid w:val="00E2624C"/>
    <w:rsid w:val="00E26401"/>
    <w:rsid w:val="00E27914"/>
    <w:rsid w:val="00E279C6"/>
    <w:rsid w:val="00E31516"/>
    <w:rsid w:val="00E316D8"/>
    <w:rsid w:val="00E31BA6"/>
    <w:rsid w:val="00E31C2B"/>
    <w:rsid w:val="00E31F77"/>
    <w:rsid w:val="00E320EE"/>
    <w:rsid w:val="00E32E84"/>
    <w:rsid w:val="00E32FB1"/>
    <w:rsid w:val="00E33E05"/>
    <w:rsid w:val="00E33E6A"/>
    <w:rsid w:val="00E34023"/>
    <w:rsid w:val="00E35061"/>
    <w:rsid w:val="00E35BAD"/>
    <w:rsid w:val="00E36130"/>
    <w:rsid w:val="00E36A79"/>
    <w:rsid w:val="00E36C40"/>
    <w:rsid w:val="00E37D35"/>
    <w:rsid w:val="00E37DF0"/>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0DE"/>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282A"/>
    <w:rsid w:val="00E53ADF"/>
    <w:rsid w:val="00E53BCD"/>
    <w:rsid w:val="00E5409A"/>
    <w:rsid w:val="00E5454F"/>
    <w:rsid w:val="00E54D85"/>
    <w:rsid w:val="00E56B40"/>
    <w:rsid w:val="00E56CE6"/>
    <w:rsid w:val="00E5717B"/>
    <w:rsid w:val="00E571CA"/>
    <w:rsid w:val="00E573E0"/>
    <w:rsid w:val="00E578E2"/>
    <w:rsid w:val="00E5799B"/>
    <w:rsid w:val="00E60556"/>
    <w:rsid w:val="00E60F93"/>
    <w:rsid w:val="00E61AEC"/>
    <w:rsid w:val="00E61BCF"/>
    <w:rsid w:val="00E62624"/>
    <w:rsid w:val="00E62733"/>
    <w:rsid w:val="00E62EF3"/>
    <w:rsid w:val="00E63D14"/>
    <w:rsid w:val="00E64905"/>
    <w:rsid w:val="00E64A11"/>
    <w:rsid w:val="00E64CC9"/>
    <w:rsid w:val="00E64D2A"/>
    <w:rsid w:val="00E64DCE"/>
    <w:rsid w:val="00E654A3"/>
    <w:rsid w:val="00E65977"/>
    <w:rsid w:val="00E65D1E"/>
    <w:rsid w:val="00E661E7"/>
    <w:rsid w:val="00E66559"/>
    <w:rsid w:val="00E66A4B"/>
    <w:rsid w:val="00E66DDE"/>
    <w:rsid w:val="00E66F30"/>
    <w:rsid w:val="00E670F9"/>
    <w:rsid w:val="00E671AC"/>
    <w:rsid w:val="00E7013C"/>
    <w:rsid w:val="00E704CD"/>
    <w:rsid w:val="00E711FC"/>
    <w:rsid w:val="00E72E67"/>
    <w:rsid w:val="00E72FAF"/>
    <w:rsid w:val="00E730EA"/>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38B8"/>
    <w:rsid w:val="00E84093"/>
    <w:rsid w:val="00E84C2A"/>
    <w:rsid w:val="00E85926"/>
    <w:rsid w:val="00E85C51"/>
    <w:rsid w:val="00E8627F"/>
    <w:rsid w:val="00E86502"/>
    <w:rsid w:val="00E870C7"/>
    <w:rsid w:val="00E879DA"/>
    <w:rsid w:val="00E87AC4"/>
    <w:rsid w:val="00E903EC"/>
    <w:rsid w:val="00E905C0"/>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38F9"/>
    <w:rsid w:val="00EA408D"/>
    <w:rsid w:val="00EA4342"/>
    <w:rsid w:val="00EA4777"/>
    <w:rsid w:val="00EA5284"/>
    <w:rsid w:val="00EA619F"/>
    <w:rsid w:val="00EA6B00"/>
    <w:rsid w:val="00EA6B6D"/>
    <w:rsid w:val="00EA7642"/>
    <w:rsid w:val="00EB149F"/>
    <w:rsid w:val="00EB15A2"/>
    <w:rsid w:val="00EB1929"/>
    <w:rsid w:val="00EB1C36"/>
    <w:rsid w:val="00EB1CB5"/>
    <w:rsid w:val="00EB1F8D"/>
    <w:rsid w:val="00EB2037"/>
    <w:rsid w:val="00EB2384"/>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226"/>
    <w:rsid w:val="00EC033D"/>
    <w:rsid w:val="00EC092D"/>
    <w:rsid w:val="00EC096C"/>
    <w:rsid w:val="00EC245D"/>
    <w:rsid w:val="00EC288D"/>
    <w:rsid w:val="00EC2893"/>
    <w:rsid w:val="00EC2B7F"/>
    <w:rsid w:val="00EC2BBB"/>
    <w:rsid w:val="00EC32EA"/>
    <w:rsid w:val="00EC36FE"/>
    <w:rsid w:val="00EC3CF8"/>
    <w:rsid w:val="00EC3D62"/>
    <w:rsid w:val="00EC439D"/>
    <w:rsid w:val="00EC46FB"/>
    <w:rsid w:val="00EC488D"/>
    <w:rsid w:val="00EC49A0"/>
    <w:rsid w:val="00EC591E"/>
    <w:rsid w:val="00EC594C"/>
    <w:rsid w:val="00EC5DC7"/>
    <w:rsid w:val="00EC5F73"/>
    <w:rsid w:val="00EC5FBF"/>
    <w:rsid w:val="00EC6106"/>
    <w:rsid w:val="00EC61E0"/>
    <w:rsid w:val="00EC662D"/>
    <w:rsid w:val="00EC6CDA"/>
    <w:rsid w:val="00EC6E3B"/>
    <w:rsid w:val="00EC7B57"/>
    <w:rsid w:val="00ED036F"/>
    <w:rsid w:val="00ED050D"/>
    <w:rsid w:val="00ED087A"/>
    <w:rsid w:val="00ED091C"/>
    <w:rsid w:val="00ED22E0"/>
    <w:rsid w:val="00ED2CC8"/>
    <w:rsid w:val="00ED326C"/>
    <w:rsid w:val="00ED33A1"/>
    <w:rsid w:val="00ED35FA"/>
    <w:rsid w:val="00ED3666"/>
    <w:rsid w:val="00ED3A45"/>
    <w:rsid w:val="00ED4485"/>
    <w:rsid w:val="00ED4CF4"/>
    <w:rsid w:val="00ED513F"/>
    <w:rsid w:val="00ED56EB"/>
    <w:rsid w:val="00ED599F"/>
    <w:rsid w:val="00ED5F94"/>
    <w:rsid w:val="00ED6179"/>
    <w:rsid w:val="00ED6AFD"/>
    <w:rsid w:val="00ED6CBF"/>
    <w:rsid w:val="00ED763D"/>
    <w:rsid w:val="00ED76B2"/>
    <w:rsid w:val="00ED76B6"/>
    <w:rsid w:val="00ED7708"/>
    <w:rsid w:val="00ED7B8A"/>
    <w:rsid w:val="00EE082F"/>
    <w:rsid w:val="00EE0DDF"/>
    <w:rsid w:val="00EE0F73"/>
    <w:rsid w:val="00EE11D2"/>
    <w:rsid w:val="00EE13EC"/>
    <w:rsid w:val="00EE1449"/>
    <w:rsid w:val="00EE1697"/>
    <w:rsid w:val="00EE1BF3"/>
    <w:rsid w:val="00EE2875"/>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3BB6"/>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0AD1"/>
    <w:rsid w:val="00F116FC"/>
    <w:rsid w:val="00F117C2"/>
    <w:rsid w:val="00F11BAD"/>
    <w:rsid w:val="00F121AE"/>
    <w:rsid w:val="00F12536"/>
    <w:rsid w:val="00F12BFC"/>
    <w:rsid w:val="00F12CCF"/>
    <w:rsid w:val="00F12D62"/>
    <w:rsid w:val="00F133FD"/>
    <w:rsid w:val="00F135CD"/>
    <w:rsid w:val="00F13794"/>
    <w:rsid w:val="00F1380A"/>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4C6"/>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4CB6"/>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0EAA"/>
    <w:rsid w:val="00F61065"/>
    <w:rsid w:val="00F6107F"/>
    <w:rsid w:val="00F62132"/>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026"/>
    <w:rsid w:val="00F7619D"/>
    <w:rsid w:val="00F76A30"/>
    <w:rsid w:val="00F76DD6"/>
    <w:rsid w:val="00F772C0"/>
    <w:rsid w:val="00F77AA5"/>
    <w:rsid w:val="00F80D7D"/>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E66"/>
    <w:rsid w:val="00F85F94"/>
    <w:rsid w:val="00F86448"/>
    <w:rsid w:val="00F870D7"/>
    <w:rsid w:val="00F874AD"/>
    <w:rsid w:val="00F9224D"/>
    <w:rsid w:val="00F92490"/>
    <w:rsid w:val="00F9272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3C3"/>
    <w:rsid w:val="00FC1EC1"/>
    <w:rsid w:val="00FC2050"/>
    <w:rsid w:val="00FC213C"/>
    <w:rsid w:val="00FC2D68"/>
    <w:rsid w:val="00FC3F31"/>
    <w:rsid w:val="00FC3F8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5A7"/>
    <w:rsid w:val="00FD6A00"/>
    <w:rsid w:val="00FD6AD9"/>
    <w:rsid w:val="00FD6F7E"/>
    <w:rsid w:val="00FD6FF2"/>
    <w:rsid w:val="00FD7017"/>
    <w:rsid w:val="00FD7088"/>
    <w:rsid w:val="00FD724D"/>
    <w:rsid w:val="00FD7C8D"/>
    <w:rsid w:val="00FE0304"/>
    <w:rsid w:val="00FE155C"/>
    <w:rsid w:val="00FE158A"/>
    <w:rsid w:val="00FE19EE"/>
    <w:rsid w:val="00FE19F9"/>
    <w:rsid w:val="00FE21C1"/>
    <w:rsid w:val="00FE28E4"/>
    <w:rsid w:val="00FE2D0D"/>
    <w:rsid w:val="00FE2F05"/>
    <w:rsid w:val="00FE3363"/>
    <w:rsid w:val="00FE34F4"/>
    <w:rsid w:val="00FE43D2"/>
    <w:rsid w:val="00FE46E1"/>
    <w:rsid w:val="00FE4707"/>
    <w:rsid w:val="00FE4BA0"/>
    <w:rsid w:val="00FE5915"/>
    <w:rsid w:val="00FE67E3"/>
    <w:rsid w:val="00FE6A61"/>
    <w:rsid w:val="00FE7768"/>
    <w:rsid w:val="00FE7E7E"/>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CC0"/>
    <w:rsid w:val="00FF6D35"/>
    <w:rsid w:val="00FF6D3E"/>
    <w:rsid w:val="00FF6E87"/>
    <w:rsid w:val="00FF6FE9"/>
    <w:rsid w:val="00FF702B"/>
    <w:rsid w:val="00FF737E"/>
    <w:rsid w:val="00FF7803"/>
    <w:rsid w:val="00FF7D96"/>
    <w:rsid w:val="47350E47"/>
    <w:rsid w:val="6A592FA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6A6E2AE4"/>
  <w15:docId w15:val="{A3D0C78C-E784-4BFB-B798-9C48F8A6A4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1"/>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TPLIintrotext">
    <w:name w:val="DTPLI intro text"/>
    <w:basedOn w:val="Normal"/>
    <w:next w:val="DTPLIbodycopy"/>
    <w:qFormat/>
    <w:rsid w:val="00A373C5"/>
    <w:pPr>
      <w:spacing w:before="240" w:after="240" w:line="240" w:lineRule="auto"/>
      <w:ind w:right="-2"/>
    </w:pPr>
    <w:rPr>
      <w:rFonts w:ascii="Tahoma" w:hAnsi="Tahoma" w:cs="Arial"/>
      <w:b/>
      <w:color w:val="797166"/>
      <w:sz w:val="24"/>
    </w:rPr>
  </w:style>
  <w:style w:type="paragraph" w:customStyle="1" w:styleId="DTPLIbodycopy">
    <w:name w:val="DTPLI body copy"/>
    <w:basedOn w:val="Normal"/>
    <w:qFormat/>
    <w:rsid w:val="00A373C5"/>
    <w:pPr>
      <w:spacing w:before="0" w:line="240" w:lineRule="auto"/>
      <w:ind w:right="-2"/>
    </w:pPr>
    <w:rPr>
      <w:rFonts w:ascii="Tahoma" w:hAnsi="Tahoma" w:cs="Arial"/>
      <w:sz w:val="18"/>
    </w:rPr>
  </w:style>
  <w:style w:type="paragraph" w:customStyle="1" w:styleId="DTPLIheadinggreen">
    <w:name w:val="DTPLI heading green"/>
    <w:basedOn w:val="Normal"/>
    <w:next w:val="DTPLIintrotext"/>
    <w:qFormat/>
    <w:rsid w:val="00A373C5"/>
    <w:pPr>
      <w:keepNext/>
      <w:spacing w:before="480" w:line="240" w:lineRule="auto"/>
      <w:ind w:right="-2"/>
    </w:pPr>
    <w:rPr>
      <w:rFonts w:ascii="Tahoma" w:hAnsi="Tahoma" w:cs="Arial"/>
      <w:color w:val="57A84C"/>
      <w:sz w:val="30"/>
    </w:rPr>
  </w:style>
  <w:style w:type="character" w:customStyle="1" w:styleId="normaltextrun">
    <w:name w:val="normaltextrun"/>
    <w:basedOn w:val="DefaultParagraphFont"/>
    <w:rsid w:val="004C0C9C"/>
  </w:style>
  <w:style w:type="character" w:customStyle="1" w:styleId="eop">
    <w:name w:val="eop"/>
    <w:basedOn w:val="DefaultParagraphFont"/>
    <w:rsid w:val="004C0C9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21" Type="http://schemas.openxmlformats.org/officeDocument/2006/relationships/image" Target="media/image7.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eader" Target="header2.xm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7755625A64F4D9B863EA89A84EBA682"/>
        <w:category>
          <w:name w:val="General"/>
          <w:gallery w:val="placeholder"/>
        </w:category>
        <w:types>
          <w:type w:val="bbPlcHdr"/>
        </w:types>
        <w:behaviors>
          <w:behavior w:val="content"/>
        </w:behaviors>
        <w:guid w:val="{F17F1F51-2ECA-4697-B63D-22526C8D9A8B}"/>
      </w:docPartPr>
      <w:docPartBody>
        <w:p w:rsidR="00B33C6D" w:rsidRDefault="00B33C6D" w:rsidP="00B33C6D">
          <w:pPr>
            <w:pStyle w:val="E7755625A64F4D9B863EA89A84EBA682"/>
          </w:pPr>
          <w:r w:rsidRPr="000C4F86">
            <w:rPr>
              <w:rStyle w:val="PlaceholderText"/>
            </w:rPr>
            <w:t>[Title]</w:t>
          </w:r>
        </w:p>
      </w:docPartBody>
    </w:docPart>
    <w:docPart>
      <w:docPartPr>
        <w:name w:val="4EDC494B83194ACDBF481A875CDCEA4C"/>
        <w:category>
          <w:name w:val="General"/>
          <w:gallery w:val="placeholder"/>
        </w:category>
        <w:types>
          <w:type w:val="bbPlcHdr"/>
        </w:types>
        <w:behaviors>
          <w:behavior w:val="content"/>
        </w:behaviors>
        <w:guid w:val="{15A6CBD1-6CDB-4FCB-973C-C2468377D2C4}"/>
      </w:docPartPr>
      <w:docPartBody>
        <w:p w:rsidR="00B33C6D" w:rsidRDefault="00B33C6D" w:rsidP="00B33C6D">
          <w:pPr>
            <w:pStyle w:val="4EDC494B83194ACDBF481A875CDCEA4C"/>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3C6D"/>
    <w:rsid w:val="000558A5"/>
    <w:rsid w:val="000A0FFC"/>
    <w:rsid w:val="000F5B9D"/>
    <w:rsid w:val="00160EB1"/>
    <w:rsid w:val="001D449A"/>
    <w:rsid w:val="00272E85"/>
    <w:rsid w:val="002D7E26"/>
    <w:rsid w:val="00512DC2"/>
    <w:rsid w:val="00595FE1"/>
    <w:rsid w:val="005F744B"/>
    <w:rsid w:val="006D52E0"/>
    <w:rsid w:val="00795308"/>
    <w:rsid w:val="00B33C6D"/>
    <w:rsid w:val="00BA72B2"/>
    <w:rsid w:val="00CF2831"/>
    <w:rsid w:val="00DF28D1"/>
    <w:rsid w:val="00E903EC"/>
    <w:rsid w:val="00EA6B0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0F5B9D"/>
    <w:rPr>
      <w:color w:val="auto"/>
      <w:bdr w:val="none" w:sz="0" w:space="0" w:color="auto"/>
      <w:shd w:val="clear" w:color="auto" w:fill="FFFF00"/>
    </w:rPr>
  </w:style>
  <w:style w:type="paragraph" w:customStyle="1" w:styleId="E7755625A64F4D9B863EA89A84EBA682">
    <w:name w:val="E7755625A64F4D9B863EA89A84EBA682"/>
    <w:rsid w:val="00B33C6D"/>
  </w:style>
  <w:style w:type="paragraph" w:customStyle="1" w:styleId="4EDC494B83194ACDBF481A875CDCEA4C">
    <w:name w:val="4EDC494B83194ACDBF481A875CDCEA4C"/>
    <w:rsid w:val="00B33C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Team Administration" ma:contentTypeID="0x0101009298E819CE1EBB4F8D2096B3E0F0C2911F00497BD98E92E47B4DBF44FE8415C238C9" ma:contentTypeVersion="215" ma:contentTypeDescription="Administrative activities related management and coordination of a team. &#10;Note: Administrative activity aligned to a functional templated library i.e. Boards, Committees, Asset Management, Grants, Contract Management etc. should be stored in those templated libraries. " ma:contentTypeScope="" ma:versionID="356e66a69b3ee58828dd216b4421bd8e">
  <xsd:schema xmlns:xsd="http://www.w3.org/2001/XMLSchema" xmlns:xs="http://www.w3.org/2001/XMLSchema" xmlns:p="http://schemas.microsoft.com/office/2006/metadata/properties" xmlns:ns1="http://schemas.microsoft.com/sharepoint/v3" xmlns:ns2="9fd47c19-1c4a-4d7d-b342-c10cef269344" xmlns:ns3="http://schemas.microsoft.com/sharepoint/v3/fields" xmlns:ns4="a5f32de4-e402-4188-b034-e71ca7d22e54" xmlns:ns5="1e9e3136-3dd0-4fb9-bea8-be70a8201a1a" xmlns:ns6="d9cc3b81-6c0c-4f90-8627-ae6c75ae169a" xmlns:ns7="f71f655c-c603-420b-b381-1c78c941b238" targetNamespace="http://schemas.microsoft.com/office/2006/metadata/properties" ma:root="true" ma:fieldsID="dc1a066da5c3e7aa142e42addb8b451a" ns1:_="" ns2:_="" ns3:_="" ns4:_="" ns5:_="" ns6:_="" ns7:_="">
    <xsd:import namespace="http://schemas.microsoft.com/sharepoint/v3"/>
    <xsd:import namespace="9fd47c19-1c4a-4d7d-b342-c10cef269344"/>
    <xsd:import namespace="http://schemas.microsoft.com/sharepoint/v3/fields"/>
    <xsd:import namespace="a5f32de4-e402-4188-b034-e71ca7d22e54"/>
    <xsd:import namespace="1e9e3136-3dd0-4fb9-bea8-be70a8201a1a"/>
    <xsd:import namespace="d9cc3b81-6c0c-4f90-8627-ae6c75ae169a"/>
    <xsd:import namespace="f71f655c-c603-420b-b381-1c78c941b238"/>
    <xsd:element name="properties">
      <xsd:complexType>
        <xsd:sequence>
          <xsd:element name="documentManagement">
            <xsd:complexType>
              <xsd:all>
                <xsd:element ref="ns3:_Status" minOccurs="0"/>
                <xsd:element ref="ns4:_dlc_DocId" minOccurs="0"/>
                <xsd:element ref="ns4:_dlc_DocIdUrl" minOccurs="0"/>
                <xsd:element ref="ns4: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d25512bccefe4fa083801fcb78c24163" minOccurs="0"/>
                <xsd:element ref="ns2:g91c59fb10974fa1a03160ad8386f0f4" minOccurs="0"/>
                <xsd:element ref="ns5:DLCPolicyLabelClientValue" minOccurs="0"/>
                <xsd:element ref="ns5:DLCPolicyLabelLock" minOccurs="0"/>
                <xsd:element ref="ns1:_dlc_Exempt" minOccurs="0"/>
                <xsd:element ref="ns5:DLCPolicyLabelValue" minOccurs="0"/>
                <xsd:element ref="ns6:MediaServiceMetadata" minOccurs="0"/>
                <xsd:element ref="ns6:MediaServiceFastMetadata" minOccurs="0"/>
                <xsd:element ref="ns6:Meeting" minOccurs="0"/>
                <xsd:element ref="ns7:SharedWithUsers" minOccurs="0"/>
                <xsd:element ref="ns7:SharedWithDetails" minOccurs="0"/>
                <xsd:element ref="ns6:MediaServiceObjectDetectorVersions" minOccurs="0"/>
                <xsd:element ref="ns6:MediaServiceSearchProperties" minOccurs="0"/>
                <xsd:element ref="ns6:MediaServiceBillingMetadata" minOccurs="0"/>
                <xsd:element ref="ns6:Category" minOccurs="0"/>
                <xsd:element ref="ns6:Admin" minOccurs="0"/>
                <xsd:element ref="ns6:Sub_x002d_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d25512bccefe4fa083801fcb78c24163" ma:index="20" ma:taxonomy="true" ma:internalName="d25512bccefe4fa083801fcb78c24163" ma:taxonomyFieldName="Records_x0020_Class_x0020_Team_x0020_Admin" ma:displayName="Classification" ma:readOnly="false" ma:default="" ma:fieldId="{d25512bc-cefe-4fa0-8380-1fcb78c24163}" ma:sspId="797aeec6-0273-40f2-ab3e-beee73212332" ma:termSetId="4258747f-0974-48f0-ac10-46f208a52cd4" ma:anchorId="504ad493-1bff-42e7-9e93-c0e8ecbd6898"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e9e3136-3dd0-4fb9-bea8-be70a8201a1a"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cc3b81-6c0c-4f90-8627-ae6c75ae169a"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eting" ma:index="30" nillable="true" ma:displayName="Meeting" ma:format="Dropdown" ma:internalName="Meeting">
      <xsd:simpleType>
        <xsd:restriction base="dms:Text">
          <xsd:maxLength value="255"/>
        </xsd:restriction>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element name="MediaServiceBillingMetadata" ma:index="35" nillable="true" ma:displayName="MediaServiceBillingMetadata" ma:hidden="true" ma:internalName="MediaServiceBillingMetadata" ma:readOnly="true">
      <xsd:simpleType>
        <xsd:restriction base="dms:Note"/>
      </xsd:simpleType>
    </xsd:element>
    <xsd:element name="Category" ma:index="36" nillable="true" ma:displayName="Category " ma:format="Dropdown" ma:internalName="Category">
      <xsd:simpleType>
        <xsd:restriction base="dms:Choice">
          <xsd:enumeration value="Team Overview"/>
          <xsd:enumeration value="Position Descriptions"/>
          <xsd:enumeration value="Handovers"/>
          <xsd:enumeration value="PDP"/>
          <xsd:enumeration value="Reference Materials"/>
          <xsd:enumeration value="Training"/>
          <xsd:enumeration value="Budget"/>
          <xsd:enumeration value="Reporting"/>
          <xsd:enumeration value="Team Meetings"/>
          <xsd:enumeration value="Work Planning"/>
        </xsd:restriction>
      </xsd:simpleType>
    </xsd:element>
    <xsd:element name="Admin" ma:index="37" nillable="true" ma:displayName="Admin" ma:format="Dropdown" ma:internalName="Admin">
      <xsd:simpleType>
        <xsd:restriction base="dms:Text">
          <xsd:maxLength value="255"/>
        </xsd:restriction>
      </xsd:simpleType>
    </xsd:element>
    <xsd:element name="Sub_x002d_category" ma:index="38" nillable="true" ma:displayName="Sub-category" ma:format="Dropdown" ma:internalName="Sub_x002d_category">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71f655c-c603-420b-b381-1c78c941b238" elementFormDefault="qualified">
    <xsd:import namespace="http://schemas.microsoft.com/office/2006/documentManagement/types"/>
    <xsd:import namespace="http://schemas.microsoft.com/office/infopath/2007/PartnerControls"/>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haredContentType xmlns="Microsoft.SharePoint.Taxonomy.ContentTypeSync" SourceId="797aeec6-0273-40f2-ab3e-beee73212332" ContentTypeId="0x0101009298E819CE1EBB4F8D2096B3E0F0C291" PreviousValue="false"/>
</file>

<file path=customXml/item5.xml><?xml version="1.0" encoding="utf-8"?>
<?mso-contentType ?>
<p:Policy xmlns:p="office.server.policy" id="" local="true">
  <p:Name>ECM V2 Team Administration</p:Name>
  <p:Description>Enable Version label</p:Description>
  <p:Statement/>
  <p:PolicyItems>
    <p:PolicyItem featureId="Microsoft.Office.RecordsManagement.PolicyFeatures.PolicyLabel" staticId="0x0101009298E819CE1EBB4F8D2096B3E0F0C2911F001C37ED5F1EA5BA458CF6BD8D3E1F868E|-1306371497" UniqueId="8a143950-fff3-4aad-b5bc-39cb7296bf04">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27</Value>
      <Value>26</Value>
      <Value>2</Value>
      <Value>1</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DOCID903-1519253275-193</_dlc_DocId>
    <_dlc_DocIdUrl xmlns="a5f32de4-e402-4188-b034-e71ca7d22e54">
      <Url>https://delwpvicgovau.sharepoint.com/sites/ecm_903/_layouts/15/DocIdRedir.aspx?ID=DOCID903-1519253275-193</Url>
      <Description>DOCID903-1519253275-193</Description>
    </_dlc_DocIdUrl>
    <SharedWithUsers xmlns="f71f655c-c603-420b-b381-1c78c941b238">
      <UserInfo>
        <DisplayName>Laurie Barker (DEECA)</DisplayName>
        <AccountId>1470</AccountId>
        <AccountType/>
      </UserInfo>
    </SharedWithUsers>
    <DLCPolicyLabelClientValue xmlns="1e9e3136-3dd0-4fb9-bea8-be70a8201a1a">Version {_UIVersionString}</DLCPolicyLabelClientValue>
    <DLCPolicyLabelLock xmlns="1e9e3136-3dd0-4fb9-bea8-be70a8201a1a" xsi:nil="true"/>
    <DLCPolicyLabelValue xmlns="1e9e3136-3dd0-4fb9-bea8-be70a8201a1a">Version 0.13</DLCPolicyLabelValue>
    <_Status xmlns="http://schemas.microsoft.com/sharepoint/v3/fields">Not Started</_Status>
    <Meeting xmlns="d9cc3b81-6c0c-4f90-8627-ae6c75ae169a" xsi:nil="true"/>
    <d25512bccefe4fa083801fcb78c24163 xmlns="9fd47c19-1c4a-4d7d-b342-c10cef269344">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2a009282-884e-4acc-8df1-5ab901443665</TermId>
        </TermInfo>
      </Terms>
    </d25512bccefe4fa083801fcb78c24163>
    <Category xmlns="d9cc3b81-6c0c-4f90-8627-ae6c75ae169a">Position Descriptions</Category>
    <Admin xmlns="d9cc3b81-6c0c-4f90-8627-ae6c75ae169a" xsi:nil="true"/>
    <Sub_x002d_category xmlns="d9cc3b81-6c0c-4f90-8627-ae6c75ae169a" xsi:nil="true"/>
  </documentManagement>
</p: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AA6A9EE-2F2E-46B9-8027-3D3FFDB8BA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http://schemas.microsoft.com/sharepoint/v3/fields"/>
    <ds:schemaRef ds:uri="a5f32de4-e402-4188-b034-e71ca7d22e54"/>
    <ds:schemaRef ds:uri="1e9e3136-3dd0-4fb9-bea8-be70a8201a1a"/>
    <ds:schemaRef ds:uri="d9cc3b81-6c0c-4f90-8627-ae6c75ae169a"/>
    <ds:schemaRef ds:uri="f71f655c-c603-420b-b381-1c78c941b2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9A7FCD94-80BF-45C5-8698-6B939DFCA12D}">
  <ds:schemaRefs>
    <ds:schemaRef ds:uri="Microsoft.SharePoint.Taxonomy.ContentTypeSync"/>
  </ds:schemaRefs>
</ds:datastoreItem>
</file>

<file path=customXml/itemProps5.xml><?xml version="1.0" encoding="utf-8"?>
<ds:datastoreItem xmlns:ds="http://schemas.openxmlformats.org/officeDocument/2006/customXml" ds:itemID="{DD3902FE-FE40-474D-8ACC-398CF54FB47C}">
  <ds:schemaRefs>
    <ds:schemaRef ds:uri="office.server.policy"/>
  </ds:schemaRefs>
</ds:datastoreItem>
</file>

<file path=customXml/itemProps6.xml><?xml version="1.0" encoding="utf-8"?>
<ds:datastoreItem xmlns:ds="http://schemas.openxmlformats.org/officeDocument/2006/customXml" ds:itemID="{119E0D4F-8C28-4588-A24C-8E396AAAD725}">
  <ds:schemaRefs>
    <ds:schemaRef ds:uri="http://schemas.microsoft.com/sharepoint/events"/>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f71f655c-c603-420b-b381-1c78c941b238"/>
    <ds:schemaRef ds:uri="1e9e3136-3dd0-4fb9-bea8-be70a8201a1a"/>
    <ds:schemaRef ds:uri="http://schemas.microsoft.com/sharepoint/v3/fields"/>
    <ds:schemaRef ds:uri="d9cc3b81-6c0c-4f90-8627-ae6c75ae169a"/>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25</TotalTime>
  <Pages>4</Pages>
  <Words>1827</Words>
  <Characters>10417</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12220</CharactersWithSpaces>
  <SharedDoc>false</SharedDoc>
  <HLinks>
    <vt:vector size="30" baseType="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1572952</vt:i4>
      </vt:variant>
      <vt:variant>
        <vt:i4>15</vt:i4>
      </vt:variant>
      <vt:variant>
        <vt:i4>0</vt:i4>
      </vt:variant>
      <vt:variant>
        <vt:i4>5</vt:i4>
      </vt:variant>
      <vt:variant>
        <vt:lpwstr>https://careers.vic.gov.au/victorian-public-sector/public-sector-values-integrity</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3</cp:revision>
  <cp:lastPrinted>2024-04-22T02:54:00Z</cp:lastPrinted>
  <dcterms:created xsi:type="dcterms:W3CDTF">2026-06-09T07:54:00Z</dcterms:created>
  <dcterms:modified xsi:type="dcterms:W3CDTF">2026-06-11T04:37:00Z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0x0101009298E819CE1EBB4F8D2096B3E0F0C2911F00497BD98E92E47B4DBF44FE8415C238C9</vt:lpwstr>
  </property>
  <property fmtid="{D5CDD505-2E9C-101B-9397-08002B2CF9AE}" pid="5" name="MediaServiceImageTags">
    <vt:lpwstr/>
  </property>
  <property fmtid="{D5CDD505-2E9C-101B-9397-08002B2CF9AE}" pid="6" name="_dlc_DocIdItemGuid">
    <vt:lpwstr>2c5c069c-d710-4368-8dd2-af317b18a75b</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27;#HR|2a009282-884e-4acc-8df1-5ab901443665</vt:lpwstr>
  </property>
  <property fmtid="{D5CDD505-2E9C-101B-9397-08002B2CF9AE}" pid="11" name="Department Document Type">
    <vt:lpwstr>26;#Template|ad5654aa-69da-4dc8-81ae-e984a44f2180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ClassificationContentMarkingFooterShapeIds">
    <vt:lpwstr>3d98a182,60d3611,2c71003b,59b79687,2f746822,3cf4d37b,5914f33f,404715db,220165fa,29f7dd51,6df97a17,704e9554,72899624,642ccb9f,3f31d47d,722bd4c1,1e875d61,62d39cd0,65d3e4b4,191874b9,ffed8a8,6b007ffb,5cf0b949</vt:lpwstr>
  </property>
  <property fmtid="{D5CDD505-2E9C-101B-9397-08002B2CF9AE}" pid="18" name="ClassificationContentMarkingFooterShapeIds-1">
    <vt:lpwstr>5d4feb95,49a7e8df,724ce7b6,73eb3e02,35893b0d,56693892,560a2dc,72d9b563,2e5d82ab,43a36952,667a9299,7ab5ba29,7339a9ae,4f8126fd,7cd35369,7315ef84,49da8efd,42e6785b,590e9a9c,9de368,2e71acd1,7c2632be</vt:lpwstr>
  </property>
  <property fmtid="{D5CDD505-2E9C-101B-9397-08002B2CF9AE}" pid="19" name="ClassificationContentMarkingFooterFontProps">
    <vt:lpwstr>#000000,12,Calibri</vt:lpwstr>
  </property>
  <property fmtid="{D5CDD505-2E9C-101B-9397-08002B2CF9AE}" pid="20" name="ClassificationContentMarkingFooterText">
    <vt:lpwstr>OFFICIAL-Sensitive</vt:lpwstr>
  </property>
  <property fmtid="{D5CDD505-2E9C-101B-9397-08002B2CF9AE}" pid="21" name="MSIP_Label_5a19367b-7a73-403d-b732-ebe2e73fbf56_Enabled">
    <vt:lpwstr>true</vt:lpwstr>
  </property>
  <property fmtid="{D5CDD505-2E9C-101B-9397-08002B2CF9AE}" pid="22" name="MSIP_Label_5a19367b-7a73-403d-b732-ebe2e73fbf56_SetDate">
    <vt:lpwstr>2024-05-06T02:48:54Z</vt:lpwstr>
  </property>
  <property fmtid="{D5CDD505-2E9C-101B-9397-08002B2CF9AE}" pid="23" name="MSIP_Label_5a19367b-7a73-403d-b732-ebe2e73fbf56_Method">
    <vt:lpwstr>Privileged</vt:lpwstr>
  </property>
  <property fmtid="{D5CDD505-2E9C-101B-9397-08002B2CF9AE}" pid="24" name="MSIP_Label_5a19367b-7a73-403d-b732-ebe2e73fbf56_Name">
    <vt:lpwstr>OFFICIAL-Sensitive</vt:lpwstr>
  </property>
  <property fmtid="{D5CDD505-2E9C-101B-9397-08002B2CF9AE}" pid="25" name="MSIP_Label_5a19367b-7a73-403d-b732-ebe2e73fbf56_SiteId">
    <vt:lpwstr>e8bdd6f7-fc18-4e48-a554-7f547927223b</vt:lpwstr>
  </property>
  <property fmtid="{D5CDD505-2E9C-101B-9397-08002B2CF9AE}" pid="26" name="MSIP_Label_5a19367b-7a73-403d-b732-ebe2e73fbf56_ActionId">
    <vt:lpwstr>c06a1e85-3f2d-40b6-9b32-4bf1bc0085e6</vt:lpwstr>
  </property>
  <property fmtid="{D5CDD505-2E9C-101B-9397-08002B2CF9AE}" pid="27" name="MSIP_Label_5a19367b-7a73-403d-b732-ebe2e73fbf56_ContentBits">
    <vt:lpwstr>2</vt:lpwstr>
  </property>
  <property fmtid="{D5CDD505-2E9C-101B-9397-08002B2CF9AE}" pid="28" name="MSIP_Label_4257e2ab-f512-40e2-9c9a-c64247360765_Enabled">
    <vt:lpwstr>true</vt:lpwstr>
  </property>
  <property fmtid="{D5CDD505-2E9C-101B-9397-08002B2CF9AE}" pid="29" name="MSIP_Label_4257e2ab-f512-40e2-9c9a-c64247360765_SetDate">
    <vt:lpwstr>2023-06-27T10:35:23Z</vt:lpwstr>
  </property>
  <property fmtid="{D5CDD505-2E9C-101B-9397-08002B2CF9AE}" pid="30" name="Records Class Project">
    <vt:lpwstr>293;#Team Administration|3cd6588d-cc2f-4468-861e-a21c47be7d8b</vt:lpwstr>
  </property>
  <property fmtid="{D5CDD505-2E9C-101B-9397-08002B2CF9AE}" pid="31" name="MSIP_Label_4257e2ab-f512-40e2-9c9a-c64247360765_ActionId">
    <vt:lpwstr>931c3684-2ca5-4166-b0cf-0636d7430be2</vt:lpwstr>
  </property>
  <property fmtid="{D5CDD505-2E9C-101B-9397-08002B2CF9AE}" pid="32" name="MSIP_Label_4257e2ab-f512-40e2-9c9a-c64247360765_Name">
    <vt:lpwstr>OFFICIAL</vt:lpwstr>
  </property>
  <property fmtid="{D5CDD505-2E9C-101B-9397-08002B2CF9AE}" pid="33" name="MSIP_Label_4257e2ab-f512-40e2-9c9a-c64247360765_ContentBits">
    <vt:lpwstr>2</vt:lpwstr>
  </property>
  <property fmtid="{D5CDD505-2E9C-101B-9397-08002B2CF9AE}" pid="34" name="MSIP_Label_4257e2ab-f512-40e2-9c9a-c64247360765_SiteId">
    <vt:lpwstr>e8bdd6f7-fc18-4e48-a554-7f547927223b</vt:lpwstr>
  </property>
  <property fmtid="{D5CDD505-2E9C-101B-9397-08002B2CF9AE}" pid="35" name="MSIP_Label_4257e2ab-f512-40e2-9c9a-c64247360765_Method">
    <vt:lpwstr>Privileged</vt:lpwstr>
  </property>
  <property fmtid="{D5CDD505-2E9C-101B-9397-08002B2CF9AE}" pid="36" name="Security_x0020_Classification">
    <vt:lpwstr>2;#Unclassified|7fa379f4-4aba-4692-ab80-7d39d3a23cf4</vt:lpwstr>
  </property>
  <property fmtid="{D5CDD505-2E9C-101B-9397-08002B2CF9AE}" pid="37" name="Department_x0020_Document_x0020_Type">
    <vt:lpwstr>26;#Template|ad5654aa-69da-4dc8-81ae-e984a44f2180</vt:lpwstr>
  </property>
  <property fmtid="{D5CDD505-2E9C-101B-9397-08002B2CF9AE}" pid="38" name="Dissemination_x0020_Limiting_x0020_Marker">
    <vt:lpwstr>1;#FOUO|955eb6fc-b35a-4808-8aa5-31e514fa3f26</vt:lpwstr>
  </property>
  <property fmtid="{D5CDD505-2E9C-101B-9397-08002B2CF9AE}" pid="39" name="Records Class HR Admin">
    <vt:lpwstr>44;#Position Description|9b605b16-5ff4-4142-9815-57489365a519</vt:lpwstr>
  </property>
  <property fmtid="{D5CDD505-2E9C-101B-9397-08002B2CF9AE}" pid="40" name="Records_x0020_Class_x0020_HR_x0020_Admin">
    <vt:lpwstr>44;#Position Description|9b605b16-5ff4-4142-9815-57489365a519</vt:lpwstr>
  </property>
  <property fmtid="{D5CDD505-2E9C-101B-9397-08002B2CF9AE}" pid="41" name="Category">
    <vt:lpwstr>Recruitment</vt:lpwstr>
  </property>
  <property fmtid="{D5CDD505-2E9C-101B-9397-08002B2CF9AE}" pid="42" name="Subgroup">
    <vt:lpwstr>Jan 2025</vt:lpwstr>
  </property>
  <property fmtid="{D5CDD505-2E9C-101B-9397-08002B2CF9AE}" pid="43" name="pb0badcc4c144703855597c78047301a">
    <vt:lpwstr>Position Description|9b605b16-5ff4-4142-9815-57489365a519</vt:lpwstr>
  </property>
  <property fmtid="{D5CDD505-2E9C-101B-9397-08002B2CF9AE}" pid="44" name="Employee_Name">
    <vt:lpwstr/>
  </property>
  <property fmtid="{D5CDD505-2E9C-101B-9397-08002B2CF9AE}" pid="45" name="Records_x0020_Class_x0020_Team_x0020_Admin">
    <vt:lpwstr>27;#HR|2a009282-884e-4acc-8df1-5ab901443665</vt:lpwstr>
  </property>
</Properties>
</file>