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702F39F1" w:rsidR="00254F12" w:rsidRPr="00862057" w:rsidRDefault="0005200C"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817AAA" w:rsidRPr="003D1DD4">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0A495C5C" w:rsidR="004C1F02" w:rsidRDefault="00817AAA"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Graphic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53"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Graphic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0" behindDoc="0" locked="1" layoutInCell="1" allowOverlap="1" wp14:anchorId="537CDFA3" wp14:editId="7C2CA650">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0"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3D84E4B" id="Freeform: Shape 4" o:spid="_x0000_s1026" alt="&quot;&quot;" style="position:absolute;margin-left:0;margin-top:0;width:538.3pt;height:175.4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8" behindDoc="0" locked="1" layoutInCell="1" allowOverlap="1" wp14:anchorId="14560734" wp14:editId="119AD6BC">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9" behindDoc="0" locked="1" layoutInCell="1" allowOverlap="1" wp14:anchorId="3252D1AA" wp14:editId="5B20BA60">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1" behindDoc="0" locked="1" layoutInCell="1" allowOverlap="1" wp14:anchorId="3B6DA505" wp14:editId="6AA871C0">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7" behindDoc="0" locked="1" layoutInCell="1" allowOverlap="1" wp14:anchorId="047BCDF9" wp14:editId="4FD64882">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6"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3"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06B31D" id="Freeform: Shape 7" o:spid="_x0000_s1026" alt="&quot;&quot;" style="position:absolute;margin-left:413.8pt;margin-top:105.25pt;width:98.95pt;height:7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4"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D48C719" id="Freeform: Shape 8" o:spid="_x0000_s1026" alt="&quot;&quot;" style="position:absolute;margin-left:380.55pt;margin-top:140.05pt;width:82.5pt;height:35.4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2E7F67" id="Freeform: Shape 9" o:spid="_x0000_s1026" alt="&quot;&quot;" style="position:absolute;margin-left:446.25pt;margin-top:105.25pt;width:83.05pt;height:70.3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2"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BD725F" id="Freeform: Shape 6" o:spid="_x0000_s1026" alt="&quot;&quot;" style="position:absolute;margin-left:463.65pt;margin-top:0;width:132.1pt;height:140.3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1"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1;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12C3A214"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B7210E">
      <w:pPr>
        <w:pStyle w:val="Heading2"/>
        <w:tabs>
          <w:tab w:val="left" w:pos="9923"/>
        </w:tabs>
        <w:spacing w:before="0"/>
        <w:ind w:right="14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13FE2BEC" w:rsidR="00495B3B" w:rsidRPr="00495B3B" w:rsidRDefault="00B122C9" w:rsidP="00B7210E">
            <w:pPr>
              <w:tabs>
                <w:tab w:val="left" w:pos="9923"/>
              </w:tabs>
              <w:spacing w:before="0" w:after="0"/>
              <w:ind w:left="57" w:right="140"/>
              <w:rPr>
                <w:rFonts w:ascii="Arial" w:hAnsi="Arial" w:cs="Arial"/>
                <w:color w:val="363534"/>
                <w:szCs w:val="22"/>
              </w:rPr>
            </w:pPr>
            <w:r>
              <w:rPr>
                <w:rFonts w:ascii="Arial" w:hAnsi="Arial" w:cs="Arial"/>
                <w:color w:val="363534"/>
                <w:szCs w:val="22"/>
              </w:rPr>
              <w:t xml:space="preserve">Digital </w:t>
            </w:r>
            <w:r w:rsidR="0049465A">
              <w:rPr>
                <w:rFonts w:ascii="Arial" w:hAnsi="Arial" w:cs="Arial"/>
                <w:color w:val="363534"/>
                <w:szCs w:val="22"/>
              </w:rPr>
              <w:t>Content Adviser</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706E045B" w:rsidR="00495B3B" w:rsidRPr="00495B3B" w:rsidRDefault="008737BB" w:rsidP="00B7210E">
            <w:pPr>
              <w:tabs>
                <w:tab w:val="left" w:pos="9923"/>
              </w:tabs>
              <w:spacing w:before="0" w:after="0"/>
              <w:ind w:left="57" w:right="140"/>
              <w:rPr>
                <w:rFonts w:ascii="Arial" w:hAnsi="Arial" w:cs="Arial"/>
                <w:color w:val="363534"/>
                <w:szCs w:val="22"/>
              </w:rPr>
            </w:pPr>
            <w:r>
              <w:rPr>
                <w:rFonts w:ascii="Arial" w:hAnsi="Arial" w:cs="Arial"/>
                <w:color w:val="363534"/>
                <w:szCs w:val="22"/>
              </w:rPr>
              <w:t>5092332</w:t>
            </w:r>
            <w:r w:rsidR="002E377E">
              <w:rPr>
                <w:rFonts w:ascii="Arial" w:hAnsi="Arial" w:cs="Arial"/>
                <w:color w:val="363534"/>
                <w:szCs w:val="22"/>
              </w:rPr>
              <w:t>2</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4B98D341" w:rsidR="00495B3B" w:rsidRPr="00495B3B" w:rsidRDefault="0049465A" w:rsidP="00B7210E">
            <w:pPr>
              <w:tabs>
                <w:tab w:val="left" w:pos="9923"/>
              </w:tabs>
              <w:spacing w:before="0" w:after="0"/>
              <w:ind w:left="57" w:right="140"/>
              <w:rPr>
                <w:rFonts w:ascii="Arial" w:hAnsi="Arial" w:cs="Arial"/>
                <w:color w:val="363534"/>
                <w:szCs w:val="22"/>
              </w:rPr>
            </w:pPr>
            <w:r>
              <w:rPr>
                <w:rFonts w:ascii="Arial" w:hAnsi="Arial" w:cs="Arial"/>
                <w:color w:val="363534"/>
                <w:szCs w:val="22"/>
              </w:rPr>
              <w:t>VPS 4</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2AF5ACEA" w:rsidR="00495B3B" w:rsidRPr="00495B3B" w:rsidRDefault="00A115F0" w:rsidP="00B7210E">
            <w:pPr>
              <w:tabs>
                <w:tab w:val="left" w:pos="9923"/>
              </w:tabs>
              <w:spacing w:before="0" w:after="0"/>
              <w:ind w:left="57" w:right="140"/>
              <w:rPr>
                <w:rFonts w:ascii="Arial" w:hAnsi="Arial" w:cs="Arial"/>
                <w:color w:val="363534"/>
                <w:szCs w:val="22"/>
              </w:rPr>
            </w:pPr>
            <w:r w:rsidRPr="001649B4">
              <w:rPr>
                <w:rFonts w:ascii="Arial" w:hAnsi="Arial" w:cs="Arial"/>
                <w:color w:val="363534"/>
                <w:szCs w:val="22"/>
              </w:rPr>
              <w:t>$</w:t>
            </w:r>
            <w:r w:rsidR="004E1BD4" w:rsidRPr="001649B4">
              <w:rPr>
                <w:rFonts w:ascii="Arial" w:hAnsi="Arial" w:cs="Arial"/>
                <w:color w:val="363534"/>
                <w:szCs w:val="22"/>
              </w:rPr>
              <w:t>100,</w:t>
            </w:r>
            <w:r w:rsidR="00B41029" w:rsidRPr="001649B4">
              <w:rPr>
                <w:rFonts w:ascii="Arial" w:hAnsi="Arial" w:cs="Arial"/>
                <w:color w:val="363534"/>
                <w:szCs w:val="22"/>
              </w:rPr>
              <w:t>894</w:t>
            </w:r>
            <w:r w:rsidR="00BF700B" w:rsidRPr="001649B4">
              <w:rPr>
                <w:rFonts w:ascii="Arial" w:hAnsi="Arial" w:cs="Arial"/>
                <w:color w:val="363534"/>
                <w:szCs w:val="22"/>
              </w:rPr>
              <w:t xml:space="preserve"> - $11</w:t>
            </w:r>
            <w:r w:rsidR="004E1BD4" w:rsidRPr="001649B4">
              <w:rPr>
                <w:rFonts w:ascii="Arial" w:hAnsi="Arial" w:cs="Arial"/>
                <w:color w:val="363534"/>
                <w:szCs w:val="22"/>
              </w:rPr>
              <w:t>4</w:t>
            </w:r>
            <w:r w:rsidR="00BF700B" w:rsidRPr="001649B4">
              <w:rPr>
                <w:rFonts w:ascii="Arial" w:hAnsi="Arial" w:cs="Arial"/>
                <w:color w:val="363534"/>
                <w:szCs w:val="22"/>
              </w:rPr>
              <w:t>,</w:t>
            </w:r>
            <w:r w:rsidR="00BB18D7" w:rsidRPr="001649B4">
              <w:rPr>
                <w:rFonts w:ascii="Arial" w:hAnsi="Arial" w:cs="Arial"/>
                <w:color w:val="363534"/>
                <w:szCs w:val="22"/>
              </w:rPr>
              <w:t>476</w:t>
            </w:r>
            <w:r w:rsidR="0049465A" w:rsidRPr="001649B4">
              <w:rPr>
                <w:rFonts w:ascii="Arial" w:hAnsi="Arial" w:cs="Arial"/>
                <w:color w:val="363534"/>
                <w:szCs w:val="22"/>
              </w:rPr>
              <w:t xml:space="preserve"> </w:t>
            </w:r>
            <w:r w:rsidR="00857720" w:rsidRPr="001649B4">
              <w:rPr>
                <w:rFonts w:ascii="Arial" w:hAnsi="Arial" w:cs="Arial"/>
                <w:color w:val="363534"/>
                <w:szCs w:val="22"/>
              </w:rPr>
              <w:t>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59BA0172" w:rsidR="00495B3B" w:rsidRPr="00495B3B" w:rsidRDefault="003A2452" w:rsidP="00B7210E">
            <w:pPr>
              <w:tabs>
                <w:tab w:val="left" w:pos="3529"/>
                <w:tab w:val="left" w:pos="9923"/>
              </w:tabs>
              <w:spacing w:before="0" w:after="0"/>
              <w:ind w:left="57" w:right="140"/>
              <w:rPr>
                <w:rFonts w:ascii="Arial" w:hAnsi="Arial" w:cs="Arial"/>
                <w:color w:val="363534"/>
                <w:szCs w:val="22"/>
              </w:rPr>
            </w:pPr>
            <w:r>
              <w:rPr>
                <w:rFonts w:ascii="Arial" w:hAnsi="Arial" w:cs="Arial"/>
                <w:color w:val="363534"/>
                <w:szCs w:val="22"/>
              </w:rPr>
              <w:t>Fixed Term for 12 months</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1B36FCE3" w:rsidR="00495B3B" w:rsidRPr="00495B3B" w:rsidRDefault="0049465A" w:rsidP="00B7210E">
            <w:pPr>
              <w:tabs>
                <w:tab w:val="left" w:pos="9923"/>
              </w:tabs>
              <w:spacing w:before="0" w:after="0"/>
              <w:ind w:left="57" w:right="140"/>
              <w:rPr>
                <w:rFonts w:ascii="Arial" w:hAnsi="Arial" w:cs="Arial"/>
                <w:color w:val="363534"/>
                <w:szCs w:val="22"/>
              </w:rPr>
            </w:pPr>
            <w:r>
              <w:rPr>
                <w:rFonts w:ascii="Arial" w:hAnsi="Arial" w:cs="Arial"/>
                <w:color w:val="363534"/>
                <w:szCs w:val="22"/>
              </w:rPr>
              <w:t>Corporate Services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0AD601F9" w:rsidR="00495B3B" w:rsidRPr="00495B3B" w:rsidRDefault="00B63BCC" w:rsidP="00B7210E">
            <w:pPr>
              <w:tabs>
                <w:tab w:val="left" w:pos="9923"/>
              </w:tabs>
              <w:spacing w:before="0" w:after="0"/>
              <w:ind w:left="57" w:right="140"/>
              <w:rPr>
                <w:rFonts w:ascii="Arial" w:hAnsi="Arial" w:cs="Arial"/>
                <w:color w:val="363534"/>
                <w:szCs w:val="22"/>
              </w:rPr>
            </w:pPr>
            <w:r>
              <w:rPr>
                <w:rFonts w:ascii="Arial" w:hAnsi="Arial"/>
              </w:rPr>
              <w:t>Strategic</w:t>
            </w:r>
            <w:r w:rsidRPr="4CA4E9E3">
              <w:rPr>
                <w:rFonts w:ascii="Arial" w:hAnsi="Arial"/>
              </w:rPr>
              <w:t xml:space="preserve"> Communications Division</w:t>
            </w:r>
            <w:r>
              <w:rPr>
                <w:rFonts w:ascii="Arial" w:hAnsi="Arial"/>
              </w:rPr>
              <w:t>, Digital</w:t>
            </w:r>
            <w:r w:rsidR="00055020">
              <w:rPr>
                <w:rFonts w:ascii="Arial" w:hAnsi="Arial"/>
              </w:rPr>
              <w:t>, Customer and Creative</w:t>
            </w:r>
          </w:p>
        </w:tc>
      </w:tr>
      <w:tr w:rsidR="00495B3B" w:rsidRPr="00495B3B" w14:paraId="37A0D7CE" w14:textId="77777777" w:rsidTr="004438E7">
        <w:trPr>
          <w:trHeight w:val="492"/>
        </w:trPr>
        <w:tc>
          <w:tcPr>
            <w:tcW w:w="2580" w:type="dxa"/>
            <w:tcBorders>
              <w:top w:val="nil"/>
              <w:bottom w:val="nil"/>
              <w:right w:val="nil"/>
            </w:tcBorders>
            <w:vAlign w:val="center"/>
          </w:tcPr>
          <w:p w14:paraId="4595FCF5"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6F2D1D31" w14:textId="09B73A1B" w:rsidR="003263E6" w:rsidRPr="003263E6" w:rsidRDefault="003263E6" w:rsidP="003263E6">
            <w:pPr>
              <w:tabs>
                <w:tab w:val="left" w:pos="9923"/>
              </w:tabs>
              <w:spacing w:before="0" w:after="0"/>
              <w:ind w:left="57" w:right="140"/>
              <w:rPr>
                <w:rFonts w:ascii="Arial" w:hAnsi="Arial" w:cs="Arial"/>
                <w:color w:val="363534"/>
                <w:szCs w:val="22"/>
              </w:rPr>
            </w:pPr>
            <w:r w:rsidRPr="003263E6">
              <w:rPr>
                <w:rFonts w:ascii="Arial" w:hAnsi="Arial" w:cs="Arial"/>
                <w:color w:val="363534"/>
                <w:szCs w:val="22"/>
              </w:rPr>
              <w:t>2 Lonsdale Street, Melbourne (flexibility within Victoria)</w:t>
            </w:r>
          </w:p>
          <w:p w14:paraId="3B7CA3B3" w14:textId="0EDAC48E" w:rsidR="00495B3B" w:rsidRPr="00495B3B" w:rsidRDefault="00DF7B5F" w:rsidP="003263E6">
            <w:pPr>
              <w:tabs>
                <w:tab w:val="left" w:pos="9923"/>
              </w:tabs>
              <w:spacing w:before="0" w:after="0"/>
              <w:ind w:left="57" w:right="140"/>
              <w:rPr>
                <w:rFonts w:ascii="Arial" w:hAnsi="Arial" w:cs="Arial"/>
                <w:color w:val="363534"/>
                <w:szCs w:val="22"/>
              </w:rPr>
            </w:pPr>
            <w:r w:rsidRPr="00495B3B">
              <w:rPr>
                <w:rFonts w:ascii="Arial" w:hAnsi="Arial" w:cs="Arial"/>
                <w:color w:val="363534"/>
                <w:szCs w:val="22"/>
              </w:rPr>
              <w:t xml:space="preserve">Hybrid work arrangement available: </w:t>
            </w:r>
            <w:r w:rsidR="00705D91">
              <w:rPr>
                <w:rFonts w:ascii="Arial" w:hAnsi="Arial" w:cs="Arial"/>
                <w:color w:val="363534"/>
                <w:szCs w:val="22"/>
              </w:rPr>
              <w:t xml:space="preserv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00EA3D77">
              <w:rPr>
                <w:rFonts w:ascii="Arial" w:hAnsi="Arial" w:cs="Arial"/>
                <w:color w:val="363534"/>
                <w:szCs w:val="22"/>
              </w:rPr>
              <w:t xml:space="preserve"> </w:t>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B7210E">
            <w:pPr>
              <w:tabs>
                <w:tab w:val="left" w:pos="9923"/>
              </w:tabs>
              <w:spacing w:before="0" w:after="0"/>
              <w:ind w:right="14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2686543F" w:rsidR="00495B3B" w:rsidRPr="00495B3B" w:rsidRDefault="00206C9E" w:rsidP="00B7210E">
            <w:pPr>
              <w:tabs>
                <w:tab w:val="left" w:pos="469"/>
                <w:tab w:val="left" w:pos="1189"/>
                <w:tab w:val="left" w:pos="9923"/>
              </w:tabs>
              <w:spacing w:before="0" w:after="0"/>
              <w:ind w:left="57" w:right="140"/>
              <w:rPr>
                <w:rFonts w:ascii="Arial" w:hAnsi="Arial" w:cs="Arial"/>
                <w:color w:val="363534"/>
                <w:szCs w:val="22"/>
              </w:rPr>
            </w:pPr>
            <w:r>
              <w:rPr>
                <w:rFonts w:ascii="Arial" w:hAnsi="Arial" w:cs="Arial"/>
                <w:color w:val="363534"/>
                <w:szCs w:val="22"/>
              </w:rPr>
              <w:t>Senior Adviser</w:t>
            </w:r>
            <w:r w:rsidR="00BF700B">
              <w:rPr>
                <w:rFonts w:ascii="Arial" w:hAnsi="Arial" w:cs="Arial"/>
                <w:color w:val="363534"/>
                <w:szCs w:val="22"/>
              </w:rPr>
              <w:t xml:space="preserve"> </w:t>
            </w:r>
            <w:r w:rsidR="004E5573">
              <w:rPr>
                <w:rFonts w:ascii="Arial" w:hAnsi="Arial" w:cs="Arial"/>
                <w:color w:val="363534"/>
                <w:szCs w:val="22"/>
              </w:rPr>
              <w:t>Digital</w:t>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B7210E">
            <w:pPr>
              <w:tabs>
                <w:tab w:val="left" w:pos="9923"/>
              </w:tabs>
              <w:spacing w:before="0" w:after="0"/>
              <w:ind w:right="14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3DD47051" w:rsidR="00495B3B" w:rsidRPr="00495B3B" w:rsidRDefault="00495B3B" w:rsidP="00B7210E">
            <w:pPr>
              <w:tabs>
                <w:tab w:val="left" w:pos="469"/>
                <w:tab w:val="left" w:pos="1189"/>
                <w:tab w:val="left" w:pos="9923"/>
              </w:tabs>
              <w:spacing w:before="0" w:after="0"/>
              <w:ind w:left="57" w:right="140"/>
              <w:rPr>
                <w:rFonts w:ascii="Arial" w:hAnsi="Arial" w:cs="Arial"/>
                <w:color w:val="363534"/>
                <w:szCs w:val="22"/>
              </w:rPr>
            </w:pPr>
            <w:r w:rsidRPr="00495B3B">
              <w:rPr>
                <w:rFonts w:ascii="Arial" w:hAnsi="Arial" w:cs="Arial"/>
                <w:color w:val="363534"/>
                <w:szCs w:val="22"/>
              </w:rPr>
              <w:t>No</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B7210E">
            <w:pPr>
              <w:tabs>
                <w:tab w:val="left" w:pos="9923"/>
              </w:tabs>
              <w:spacing w:before="0" w:after="0"/>
              <w:ind w:right="14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1D5314EE" w:rsidR="00495B3B" w:rsidRPr="00495B3B" w:rsidRDefault="00D90691" w:rsidP="00B7210E">
            <w:pPr>
              <w:tabs>
                <w:tab w:val="left" w:pos="9923"/>
              </w:tabs>
              <w:spacing w:before="0" w:after="0"/>
              <w:ind w:left="57" w:right="140"/>
              <w:rPr>
                <w:rFonts w:ascii="Arial" w:hAnsi="Arial" w:cs="Arial"/>
                <w:color w:val="363534"/>
                <w:szCs w:val="22"/>
              </w:rPr>
            </w:pPr>
            <w:r>
              <w:rPr>
                <w:rFonts w:ascii="Arial" w:hAnsi="Arial" w:cs="Arial"/>
                <w:color w:val="363534"/>
                <w:szCs w:val="22"/>
              </w:rPr>
              <w:t>Maree Lawson</w:t>
            </w:r>
            <w:r w:rsidR="00BF700B">
              <w:rPr>
                <w:rFonts w:ascii="Arial" w:hAnsi="Arial" w:cs="Arial"/>
                <w:color w:val="363534"/>
                <w:szCs w:val="22"/>
              </w:rPr>
              <w:t xml:space="preserve"> – </w:t>
            </w:r>
            <w:r>
              <w:rPr>
                <w:rFonts w:ascii="Arial" w:hAnsi="Arial" w:cs="Arial"/>
                <w:color w:val="363534"/>
                <w:szCs w:val="22"/>
              </w:rPr>
              <w:t>0439 481 608</w:t>
            </w:r>
          </w:p>
        </w:tc>
      </w:tr>
    </w:tbl>
    <w:p w14:paraId="3C7180FA" w14:textId="77777777" w:rsidR="00495B3B" w:rsidRPr="00495B3B" w:rsidRDefault="00495B3B" w:rsidP="00B7210E">
      <w:pPr>
        <w:keepNext/>
        <w:tabs>
          <w:tab w:val="left" w:pos="9923"/>
        </w:tabs>
        <w:spacing w:before="0" w:after="0" w:line="240" w:lineRule="auto"/>
        <w:ind w:right="140"/>
        <w:rPr>
          <w:rFonts w:ascii="Arial" w:hAnsi="Arial" w:cs="Arial"/>
          <w:color w:val="57A84C"/>
          <w:sz w:val="22"/>
          <w:szCs w:val="22"/>
        </w:rPr>
      </w:pPr>
    </w:p>
    <w:p w14:paraId="696DD84D" w14:textId="7196C347" w:rsidR="00495B3B" w:rsidRDefault="00495B3B" w:rsidP="00B7210E">
      <w:pPr>
        <w:keepNext/>
        <w:tabs>
          <w:tab w:val="left" w:pos="9923"/>
        </w:tabs>
        <w:spacing w:line="240" w:lineRule="auto"/>
        <w:ind w:right="140"/>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4D83E0F" w14:textId="19845230" w:rsidR="00A62E5C" w:rsidRDefault="006B441E" w:rsidP="00B7210E">
      <w:pPr>
        <w:pStyle w:val="BodyText"/>
        <w:tabs>
          <w:tab w:val="left" w:pos="9923"/>
        </w:tabs>
        <w:ind w:right="140"/>
        <w:rPr>
          <w:rFonts w:ascii="Arial" w:hAnsi="Arial"/>
          <w:szCs w:val="22"/>
          <w:lang w:eastAsia="zh-CN"/>
        </w:rPr>
      </w:pPr>
      <w:r w:rsidRPr="006B441E">
        <w:rPr>
          <w:rFonts w:ascii="Arial" w:hAnsi="Arial"/>
          <w:szCs w:val="22"/>
          <w:lang w:eastAsia="zh-CN"/>
        </w:rPr>
        <w:t xml:space="preserve">The purpose of the Content Adviser role is to work with </w:t>
      </w:r>
      <w:r w:rsidR="00552483">
        <w:rPr>
          <w:rFonts w:ascii="Arial" w:hAnsi="Arial"/>
          <w:szCs w:val="22"/>
          <w:lang w:eastAsia="zh-CN"/>
        </w:rPr>
        <w:t xml:space="preserve">content editors and </w:t>
      </w:r>
      <w:r w:rsidRPr="006B441E">
        <w:rPr>
          <w:rFonts w:ascii="Arial" w:hAnsi="Arial"/>
          <w:szCs w:val="22"/>
          <w:lang w:eastAsia="zh-CN"/>
        </w:rPr>
        <w:t xml:space="preserve">subject matter experts across </w:t>
      </w:r>
      <w:r w:rsidR="00A962DC">
        <w:rPr>
          <w:rFonts w:ascii="Arial" w:hAnsi="Arial"/>
          <w:szCs w:val="22"/>
          <w:lang w:eastAsia="zh-CN"/>
        </w:rPr>
        <w:t>t</w:t>
      </w:r>
      <w:r w:rsidRPr="006B441E">
        <w:rPr>
          <w:rFonts w:ascii="Arial" w:hAnsi="Arial"/>
          <w:szCs w:val="22"/>
          <w:lang w:eastAsia="zh-CN"/>
        </w:rPr>
        <w:t xml:space="preserve">he department to publish digital content. </w:t>
      </w:r>
      <w:r w:rsidR="00AE492C" w:rsidRPr="006B441E">
        <w:rPr>
          <w:rFonts w:ascii="Arial" w:hAnsi="Arial"/>
          <w:szCs w:val="22"/>
          <w:lang w:eastAsia="zh-CN"/>
        </w:rPr>
        <w:t>The</w:t>
      </w:r>
      <w:r w:rsidR="00F42B26">
        <w:rPr>
          <w:rFonts w:ascii="Arial" w:hAnsi="Arial"/>
          <w:szCs w:val="22"/>
          <w:lang w:eastAsia="zh-CN"/>
        </w:rPr>
        <w:t xml:space="preserve"> role will</w:t>
      </w:r>
      <w:r w:rsidR="00AE492C" w:rsidRPr="006B441E">
        <w:rPr>
          <w:rFonts w:ascii="Arial" w:hAnsi="Arial"/>
          <w:szCs w:val="22"/>
          <w:lang w:eastAsia="zh-CN"/>
        </w:rPr>
        <w:t xml:space="preserve"> review and advise on content in different styles and formats for multiple audiences and channels, ensuring that communication is </w:t>
      </w:r>
      <w:r w:rsidR="00A62E5C" w:rsidRPr="00A62E5C">
        <w:rPr>
          <w:rFonts w:ascii="Arial" w:hAnsi="Arial"/>
          <w:szCs w:val="22"/>
          <w:lang w:eastAsia="zh-CN"/>
        </w:rPr>
        <w:t>fit for purpose, relevant</w:t>
      </w:r>
      <w:r w:rsidR="00A62E5C">
        <w:rPr>
          <w:rFonts w:ascii="Arial" w:hAnsi="Arial"/>
          <w:szCs w:val="22"/>
          <w:lang w:eastAsia="zh-CN"/>
        </w:rPr>
        <w:t xml:space="preserve"> and </w:t>
      </w:r>
      <w:r w:rsidR="00A62E5C" w:rsidRPr="00A62E5C">
        <w:rPr>
          <w:rFonts w:ascii="Arial" w:hAnsi="Arial"/>
          <w:szCs w:val="22"/>
          <w:lang w:eastAsia="zh-CN"/>
        </w:rPr>
        <w:t>up to date</w:t>
      </w:r>
      <w:r w:rsidR="00A62E5C">
        <w:rPr>
          <w:rFonts w:ascii="Arial" w:hAnsi="Arial"/>
          <w:szCs w:val="22"/>
          <w:lang w:eastAsia="zh-CN"/>
        </w:rPr>
        <w:t>.</w:t>
      </w:r>
    </w:p>
    <w:p w14:paraId="65425738" w14:textId="63DCC670" w:rsidR="00EA0AA9" w:rsidRDefault="00AE492C" w:rsidP="00B7210E">
      <w:pPr>
        <w:pStyle w:val="BodyText"/>
        <w:tabs>
          <w:tab w:val="left" w:pos="9923"/>
        </w:tabs>
        <w:ind w:right="140"/>
        <w:rPr>
          <w:rFonts w:ascii="Arial" w:hAnsi="Arial"/>
          <w:szCs w:val="22"/>
          <w:lang w:eastAsia="zh-CN"/>
        </w:rPr>
      </w:pPr>
      <w:r>
        <w:rPr>
          <w:rFonts w:ascii="Arial" w:hAnsi="Arial"/>
          <w:szCs w:val="22"/>
          <w:lang w:eastAsia="zh-CN"/>
        </w:rPr>
        <w:t xml:space="preserve">The role also </w:t>
      </w:r>
      <w:r w:rsidR="006B441E" w:rsidRPr="006B441E">
        <w:rPr>
          <w:rFonts w:ascii="Arial" w:hAnsi="Arial"/>
          <w:szCs w:val="22"/>
          <w:lang w:eastAsia="zh-CN"/>
        </w:rPr>
        <w:t>ensure</w:t>
      </w:r>
      <w:r>
        <w:rPr>
          <w:rFonts w:ascii="Arial" w:hAnsi="Arial"/>
          <w:szCs w:val="22"/>
          <w:lang w:eastAsia="zh-CN"/>
        </w:rPr>
        <w:t>s</w:t>
      </w:r>
      <w:r w:rsidR="006B441E" w:rsidRPr="006B441E">
        <w:rPr>
          <w:rFonts w:ascii="Arial" w:hAnsi="Arial"/>
          <w:szCs w:val="22"/>
          <w:lang w:eastAsia="zh-CN"/>
        </w:rPr>
        <w:t xml:space="preserve"> that </w:t>
      </w:r>
      <w:r w:rsidR="00706CA8">
        <w:rPr>
          <w:rFonts w:ascii="Arial" w:hAnsi="Arial"/>
          <w:szCs w:val="22"/>
          <w:lang w:eastAsia="zh-CN"/>
        </w:rPr>
        <w:t xml:space="preserve">content </w:t>
      </w:r>
      <w:r w:rsidR="00EA0AA9" w:rsidRPr="00EA0AA9">
        <w:rPr>
          <w:rFonts w:ascii="Arial" w:hAnsi="Arial"/>
          <w:szCs w:val="22"/>
          <w:lang w:eastAsia="zh-CN"/>
        </w:rPr>
        <w:t xml:space="preserve">meets Victorian digital </w:t>
      </w:r>
      <w:r w:rsidR="006303AE">
        <w:rPr>
          <w:rFonts w:ascii="Arial" w:hAnsi="Arial"/>
          <w:szCs w:val="22"/>
          <w:lang w:eastAsia="zh-CN"/>
        </w:rPr>
        <w:t xml:space="preserve">style, </w:t>
      </w:r>
      <w:r w:rsidR="00EA0AA9" w:rsidRPr="00EA0AA9">
        <w:rPr>
          <w:rFonts w:ascii="Arial" w:hAnsi="Arial"/>
          <w:szCs w:val="22"/>
          <w:lang w:eastAsia="zh-CN"/>
        </w:rPr>
        <w:t>standards and accessibility expectations</w:t>
      </w:r>
      <w:r w:rsidR="00EA0AA9">
        <w:rPr>
          <w:rFonts w:ascii="Arial" w:hAnsi="Arial"/>
          <w:szCs w:val="22"/>
          <w:lang w:eastAsia="zh-CN"/>
        </w:rPr>
        <w:t>.</w:t>
      </w:r>
    </w:p>
    <w:p w14:paraId="28E0121D" w14:textId="7E3012F0" w:rsidR="00977314" w:rsidRDefault="006B441E" w:rsidP="00B7210E">
      <w:pPr>
        <w:pStyle w:val="BodyText"/>
        <w:tabs>
          <w:tab w:val="left" w:pos="9923"/>
        </w:tabs>
        <w:ind w:right="140"/>
        <w:rPr>
          <w:rFonts w:ascii="Arial" w:hAnsi="Arial"/>
          <w:szCs w:val="22"/>
          <w:lang w:eastAsia="zh-CN"/>
        </w:rPr>
      </w:pPr>
      <w:r w:rsidRPr="006B441E">
        <w:rPr>
          <w:rFonts w:ascii="Arial" w:hAnsi="Arial"/>
          <w:szCs w:val="22"/>
          <w:lang w:eastAsia="zh-CN"/>
        </w:rPr>
        <w:t xml:space="preserve">The role </w:t>
      </w:r>
      <w:r w:rsidR="006303AE">
        <w:rPr>
          <w:rFonts w:ascii="Arial" w:hAnsi="Arial"/>
          <w:szCs w:val="22"/>
          <w:lang w:eastAsia="zh-CN"/>
        </w:rPr>
        <w:t xml:space="preserve">includes </w:t>
      </w:r>
      <w:r w:rsidRPr="006B441E">
        <w:rPr>
          <w:rFonts w:ascii="Arial" w:hAnsi="Arial"/>
          <w:szCs w:val="22"/>
          <w:lang w:eastAsia="zh-CN"/>
        </w:rPr>
        <w:t>close collaboration with Digital</w:t>
      </w:r>
      <w:r w:rsidR="00055020">
        <w:rPr>
          <w:rFonts w:ascii="Arial" w:hAnsi="Arial"/>
          <w:szCs w:val="22"/>
          <w:lang w:eastAsia="zh-CN"/>
        </w:rPr>
        <w:t>, Customer and Creative b</w:t>
      </w:r>
      <w:r w:rsidRPr="006B441E">
        <w:rPr>
          <w:rFonts w:ascii="Arial" w:hAnsi="Arial"/>
          <w:szCs w:val="22"/>
          <w:lang w:eastAsia="zh-CN"/>
        </w:rPr>
        <w:t>ranch teams</w:t>
      </w:r>
      <w:r w:rsidR="006303AE">
        <w:rPr>
          <w:rFonts w:ascii="Arial" w:hAnsi="Arial"/>
          <w:szCs w:val="22"/>
          <w:lang w:eastAsia="zh-CN"/>
        </w:rPr>
        <w:t xml:space="preserve"> and across DEECA</w:t>
      </w:r>
      <w:r w:rsidRPr="006B441E">
        <w:rPr>
          <w:rFonts w:ascii="Arial" w:hAnsi="Arial"/>
          <w:szCs w:val="22"/>
          <w:lang w:eastAsia="zh-CN"/>
        </w:rPr>
        <w:t>, advising on content approaches and helping to implement communication plans, strategies, and campaigns.</w:t>
      </w:r>
    </w:p>
    <w:p w14:paraId="1DF814F5" w14:textId="1490D005" w:rsidR="00D17803" w:rsidRDefault="00D17803" w:rsidP="00B7210E">
      <w:pPr>
        <w:pStyle w:val="BodyText"/>
        <w:tabs>
          <w:tab w:val="left" w:pos="9923"/>
        </w:tabs>
        <w:ind w:right="140"/>
        <w:rPr>
          <w:rFonts w:ascii="Arial" w:hAnsi="Arial"/>
          <w:szCs w:val="22"/>
          <w:lang w:eastAsia="zh-CN"/>
        </w:rPr>
      </w:pPr>
      <w:r w:rsidRPr="00D17803">
        <w:rPr>
          <w:rFonts w:ascii="Arial" w:hAnsi="Arial"/>
          <w:szCs w:val="22"/>
          <w:lang w:eastAsia="zh-CN"/>
        </w:rPr>
        <w:t>Working in a dynamic, creative, and collaborative environment, often within challenging timelines, you will need to contribute to team processes, take initiative, embrace challenges, and focus on successful outcomes.</w:t>
      </w:r>
    </w:p>
    <w:p w14:paraId="2831090A" w14:textId="77777777" w:rsidR="00A76E66" w:rsidRDefault="00A76E66" w:rsidP="00B7210E">
      <w:pPr>
        <w:tabs>
          <w:tab w:val="left" w:pos="9923"/>
        </w:tabs>
        <w:spacing w:before="160"/>
        <w:ind w:right="140"/>
        <w:rPr>
          <w:rFonts w:ascii="Arial" w:hAnsi="Arial"/>
          <w:i/>
          <w:color w:val="000000"/>
          <w:szCs w:val="22"/>
        </w:rPr>
      </w:pPr>
      <w:r w:rsidRPr="00495B3B">
        <w:rPr>
          <w:rFonts w:ascii="Arial" w:hAnsi="Arial" w:cs="Arial"/>
          <w:bCs/>
          <w:color w:val="442D97"/>
          <w:sz w:val="28"/>
          <w:szCs w:val="28"/>
          <w:lang w:eastAsia="zh-CN"/>
        </w:rPr>
        <w:t>Context</w:t>
      </w:r>
      <w:r w:rsidRPr="00B33B62">
        <w:rPr>
          <w:rFonts w:ascii="Arial" w:hAnsi="Arial"/>
          <w:i/>
          <w:color w:val="000000"/>
          <w:szCs w:val="22"/>
        </w:rPr>
        <w:t xml:space="preserve"> </w:t>
      </w:r>
    </w:p>
    <w:p w14:paraId="7C3481D9" w14:textId="77777777" w:rsidR="00A76E66" w:rsidRDefault="00A76E66" w:rsidP="00B7210E">
      <w:pPr>
        <w:pStyle w:val="Heading5"/>
        <w:tabs>
          <w:tab w:val="left" w:pos="9923"/>
        </w:tabs>
        <w:ind w:right="140"/>
      </w:pPr>
      <w:r>
        <w:t>The Group</w:t>
      </w:r>
    </w:p>
    <w:p w14:paraId="05664B09" w14:textId="77777777" w:rsidR="00A76E66" w:rsidRPr="008C2D11" w:rsidRDefault="00A76E66" w:rsidP="00B7210E">
      <w:pPr>
        <w:tabs>
          <w:tab w:val="left" w:pos="9923"/>
        </w:tabs>
        <w:ind w:right="140"/>
        <w:rPr>
          <w:rFonts w:cstheme="minorBidi"/>
          <w:color w:val="000000"/>
        </w:rPr>
      </w:pPr>
      <w:r w:rsidRPr="008C2D11">
        <w:rPr>
          <w:rFonts w:cstheme="minorBidi"/>
          <w:color w:val="000000"/>
        </w:rPr>
        <w:t>Corporate Services provides advice and support to all DEECA groups, as a partner in the delivery of projects, programs, and services. The group delivers whole-of-department corporate functions including legal and governance services, risk and audit, finance, infrastructure and facilities, procurement, information services, strategic communications (including the Customer Contact Centre), strategy and performance as well as people and culture services and transformation.  </w:t>
      </w:r>
    </w:p>
    <w:p w14:paraId="40594CA5" w14:textId="77777777" w:rsidR="00A76E66" w:rsidRDefault="00A76E66" w:rsidP="00B7210E">
      <w:pPr>
        <w:pStyle w:val="Heading5"/>
        <w:tabs>
          <w:tab w:val="left" w:pos="9923"/>
        </w:tabs>
        <w:ind w:right="140"/>
      </w:pPr>
      <w:r>
        <w:lastRenderedPageBreak/>
        <w:t>The Division</w:t>
      </w:r>
    </w:p>
    <w:p w14:paraId="3CDE2E82" w14:textId="77777777" w:rsidR="00A76E66" w:rsidRPr="008C2D11" w:rsidRDefault="00A76E66" w:rsidP="00B7210E">
      <w:pPr>
        <w:tabs>
          <w:tab w:val="left" w:pos="9923"/>
        </w:tabs>
        <w:ind w:right="140"/>
        <w:rPr>
          <w:rFonts w:cstheme="minorBidi"/>
          <w:color w:val="000000"/>
        </w:rPr>
      </w:pPr>
      <w:r w:rsidRPr="008C2D11">
        <w:rPr>
          <w:rFonts w:cstheme="minorBidi"/>
          <w:color w:val="000000"/>
        </w:rPr>
        <w:t>The Strategic Communications Division works with groups across the department to deliver end-to-end communications with aligned messaging and using a variety of channels.   </w:t>
      </w:r>
    </w:p>
    <w:p w14:paraId="32AAFF87" w14:textId="77777777" w:rsidR="00A76E66" w:rsidRPr="008C2D11" w:rsidRDefault="00A76E66" w:rsidP="00B7210E">
      <w:pPr>
        <w:tabs>
          <w:tab w:val="left" w:pos="9923"/>
        </w:tabs>
        <w:ind w:right="140"/>
        <w:rPr>
          <w:rFonts w:cstheme="minorBidi"/>
          <w:color w:val="000000"/>
        </w:rPr>
      </w:pPr>
      <w:r w:rsidRPr="008C2D11">
        <w:rPr>
          <w:rFonts w:cstheme="minorBidi"/>
          <w:color w:val="000000"/>
        </w:rPr>
        <w:t>Our role is to build trust and protect DEECA’s reputation while proactively communicating the initiatives, projects and investment that create a more liveable and inclusive Victoria with thriving, productive and sustainable communities, environments and industries.   </w:t>
      </w:r>
    </w:p>
    <w:p w14:paraId="6519B0C3" w14:textId="77777777" w:rsidR="00A76E66" w:rsidRPr="008C2D11" w:rsidRDefault="00A76E66" w:rsidP="00B7210E">
      <w:pPr>
        <w:tabs>
          <w:tab w:val="left" w:pos="9923"/>
        </w:tabs>
        <w:ind w:right="140"/>
        <w:rPr>
          <w:rFonts w:cstheme="minorBidi"/>
          <w:color w:val="000000"/>
        </w:rPr>
      </w:pPr>
      <w:r w:rsidRPr="008C2D11">
        <w:rPr>
          <w:rFonts w:cstheme="minorBidi"/>
          <w:color w:val="000000"/>
        </w:rPr>
        <w:t>We are responsible for DEECA’s strategic and corporate communication strategy and delivery; brand and campaign management; digital strategy and governance, content and channel management; media relations including liaison Ministerial Offices and Premier’s Media Unit, as well as providing selected creative services, design and production on a fee for service basis.  </w:t>
      </w:r>
    </w:p>
    <w:p w14:paraId="259F1710" w14:textId="77777777" w:rsidR="00A76E66" w:rsidRPr="00B77112" w:rsidRDefault="00A76E66" w:rsidP="00B7210E">
      <w:pPr>
        <w:pStyle w:val="Heading5"/>
        <w:tabs>
          <w:tab w:val="left" w:pos="9923"/>
        </w:tabs>
        <w:ind w:right="140"/>
      </w:pPr>
      <w:r w:rsidRPr="00B77112">
        <w:t>​</w:t>
      </w:r>
      <w:r>
        <w:t>The Branch</w:t>
      </w:r>
    </w:p>
    <w:p w14:paraId="261B64CE" w14:textId="2B0B35D6" w:rsidR="008B4666" w:rsidRPr="008B4666" w:rsidRDefault="008B4666" w:rsidP="00B7210E">
      <w:pPr>
        <w:tabs>
          <w:tab w:val="left" w:pos="9923"/>
        </w:tabs>
        <w:ind w:right="140"/>
        <w:rPr>
          <w:rFonts w:cstheme="minorBidi"/>
        </w:rPr>
      </w:pPr>
      <w:r w:rsidRPr="008B4666">
        <w:rPr>
          <w:rFonts w:cstheme="minorBidi"/>
        </w:rPr>
        <w:t>The Digital, Customer and Creative Branch leads an integrated approach to DEECA’s digital, marketing and creative functions, ensuring consistent, customer-focused communication across channels. The branch governs digital platforms and online consultations, manages the Creative Studio and Customer Contact Centre, and supports effective stakeholder relationships that enhance DEECA’s reach and impact.</w:t>
      </w:r>
    </w:p>
    <w:p w14:paraId="47A5774F" w14:textId="360D12DA" w:rsidR="00495B3B" w:rsidRPr="00495B3B" w:rsidRDefault="00495B3B" w:rsidP="00B7210E">
      <w:pPr>
        <w:keepNext/>
        <w:tabs>
          <w:tab w:val="left" w:pos="9923"/>
        </w:tabs>
        <w:spacing w:line="240" w:lineRule="auto"/>
        <w:ind w:right="140"/>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26B45A6D" w14:textId="0E6A07F5" w:rsidR="00B6716F" w:rsidRDefault="00B6716F" w:rsidP="00B7210E">
      <w:pPr>
        <w:pStyle w:val="BodyText"/>
        <w:numPr>
          <w:ilvl w:val="0"/>
          <w:numId w:val="43"/>
        </w:numPr>
        <w:tabs>
          <w:tab w:val="left" w:pos="9923"/>
        </w:tabs>
        <w:spacing w:before="60"/>
        <w:ind w:right="140"/>
        <w:rPr>
          <w:noProof/>
        </w:rPr>
      </w:pPr>
      <w:r w:rsidRPr="00B6716F">
        <w:rPr>
          <w:noProof/>
        </w:rPr>
        <w:t xml:space="preserve">Oversee the quality and consistency of digital content </w:t>
      </w:r>
      <w:r w:rsidR="004A44EC">
        <w:rPr>
          <w:noProof/>
        </w:rPr>
        <w:t>publishing to ensure</w:t>
      </w:r>
      <w:r w:rsidRPr="00B6716F">
        <w:rPr>
          <w:noProof/>
        </w:rPr>
        <w:t xml:space="preserve"> it meets the needs of the department and is engaging for our </w:t>
      </w:r>
      <w:r>
        <w:rPr>
          <w:noProof/>
        </w:rPr>
        <w:t>audiences</w:t>
      </w:r>
      <w:r w:rsidRPr="00B6716F">
        <w:rPr>
          <w:noProof/>
        </w:rPr>
        <w:t>.</w:t>
      </w:r>
    </w:p>
    <w:p w14:paraId="29A8BFDA" w14:textId="3D8E7B7F" w:rsidR="008776EF" w:rsidRDefault="00FD3956" w:rsidP="008776EF">
      <w:pPr>
        <w:pStyle w:val="BodyText"/>
        <w:numPr>
          <w:ilvl w:val="0"/>
          <w:numId w:val="43"/>
        </w:numPr>
        <w:tabs>
          <w:tab w:val="left" w:pos="9923"/>
        </w:tabs>
        <w:spacing w:before="60"/>
        <w:ind w:right="140"/>
        <w:rPr>
          <w:noProof/>
        </w:rPr>
      </w:pPr>
      <w:r>
        <w:rPr>
          <w:noProof/>
        </w:rPr>
        <w:t xml:space="preserve">Build </w:t>
      </w:r>
      <w:r w:rsidR="000928ED">
        <w:rPr>
          <w:noProof/>
        </w:rPr>
        <w:t xml:space="preserve">the </w:t>
      </w:r>
      <w:r>
        <w:rPr>
          <w:noProof/>
        </w:rPr>
        <w:t xml:space="preserve">understanding </w:t>
      </w:r>
      <w:r w:rsidR="00AC6487">
        <w:rPr>
          <w:noProof/>
        </w:rPr>
        <w:t xml:space="preserve">and capability </w:t>
      </w:r>
      <w:r>
        <w:rPr>
          <w:noProof/>
        </w:rPr>
        <w:t xml:space="preserve">of </w:t>
      </w:r>
      <w:r w:rsidR="008B3D59" w:rsidRPr="008B26B1">
        <w:rPr>
          <w:noProof/>
        </w:rPr>
        <w:t>content editors</w:t>
      </w:r>
      <w:r w:rsidR="00AC6487">
        <w:rPr>
          <w:noProof/>
        </w:rPr>
        <w:t xml:space="preserve"> to create </w:t>
      </w:r>
      <w:r>
        <w:rPr>
          <w:noProof/>
        </w:rPr>
        <w:t xml:space="preserve">high quality </w:t>
      </w:r>
      <w:r w:rsidR="00AC6487">
        <w:rPr>
          <w:noProof/>
        </w:rPr>
        <w:t xml:space="preserve">content that </w:t>
      </w:r>
      <w:r w:rsidR="00881765" w:rsidRPr="008B26B1">
        <w:rPr>
          <w:noProof/>
        </w:rPr>
        <w:t>complies with Australian Government digital standards</w:t>
      </w:r>
      <w:r w:rsidR="00510C7B">
        <w:rPr>
          <w:noProof/>
        </w:rPr>
        <w:t xml:space="preserve"> and </w:t>
      </w:r>
      <w:r w:rsidR="008776EF" w:rsidRPr="00510C7B">
        <w:rPr>
          <w:noProof/>
        </w:rPr>
        <w:t>address any content issues.</w:t>
      </w:r>
    </w:p>
    <w:p w14:paraId="75C67A16" w14:textId="629A110D" w:rsidR="00106AFB" w:rsidRDefault="00106AFB" w:rsidP="00B7210E">
      <w:pPr>
        <w:pStyle w:val="BodyText"/>
        <w:numPr>
          <w:ilvl w:val="0"/>
          <w:numId w:val="43"/>
        </w:numPr>
        <w:tabs>
          <w:tab w:val="left" w:pos="9923"/>
        </w:tabs>
        <w:spacing w:before="60"/>
        <w:ind w:right="140"/>
        <w:rPr>
          <w:noProof/>
        </w:rPr>
      </w:pPr>
      <w:r>
        <w:rPr>
          <w:noProof/>
        </w:rPr>
        <w:t>Review analytics and insights to improve content for audiences and channels.</w:t>
      </w:r>
    </w:p>
    <w:p w14:paraId="7FCC83FB" w14:textId="763A800D" w:rsidR="003821F5" w:rsidRPr="00D6558B" w:rsidRDefault="003821F5" w:rsidP="00B7210E">
      <w:pPr>
        <w:pStyle w:val="BodyText"/>
        <w:numPr>
          <w:ilvl w:val="0"/>
          <w:numId w:val="43"/>
        </w:numPr>
        <w:tabs>
          <w:tab w:val="left" w:pos="9923"/>
        </w:tabs>
        <w:spacing w:before="60"/>
        <w:ind w:right="140"/>
        <w:rPr>
          <w:rFonts w:ascii="Arial" w:hAnsi="Arial"/>
          <w:color w:val="111111" w:themeColor="text1" w:themeShade="80"/>
          <w:szCs w:val="22"/>
        </w:rPr>
      </w:pPr>
      <w:r>
        <w:rPr>
          <w:noProof/>
        </w:rPr>
        <w:t>Contribute to review and planning activities that support the continuous improvement of digital channels</w:t>
      </w:r>
      <w:r w:rsidR="007D43B7">
        <w:rPr>
          <w:noProof/>
        </w:rPr>
        <w:t>.</w:t>
      </w:r>
    </w:p>
    <w:p w14:paraId="3115586D" w14:textId="51912C5A" w:rsidR="00495B3B" w:rsidRPr="002643DD" w:rsidRDefault="00AC6487" w:rsidP="00B7210E">
      <w:pPr>
        <w:pStyle w:val="BodyText"/>
        <w:numPr>
          <w:ilvl w:val="0"/>
          <w:numId w:val="43"/>
        </w:numPr>
        <w:tabs>
          <w:tab w:val="left" w:pos="9923"/>
        </w:tabs>
        <w:spacing w:before="60"/>
        <w:ind w:right="140"/>
        <w:rPr>
          <w:noProof/>
        </w:rPr>
      </w:pPr>
      <w:r>
        <w:rPr>
          <w:noProof/>
        </w:rPr>
        <w:t>P</w:t>
      </w:r>
      <w:r w:rsidR="003821F5" w:rsidRPr="002643DD">
        <w:rPr>
          <w:noProof/>
        </w:rPr>
        <w:t>ractice cultural safety by creating environments, relationships and systems free from racism and discrimination so that people can feel safe, valued and able to participate.</w:t>
      </w:r>
    </w:p>
    <w:p w14:paraId="1AEE2617" w14:textId="77777777" w:rsidR="00495B3B" w:rsidRPr="00495B3B" w:rsidRDefault="00495B3B" w:rsidP="00B7210E">
      <w:pPr>
        <w:tabs>
          <w:tab w:val="left" w:pos="9923"/>
        </w:tabs>
        <w:spacing w:before="0" w:after="0" w:line="240" w:lineRule="auto"/>
        <w:ind w:left="360" w:right="140"/>
        <w:rPr>
          <w:rFonts w:ascii="Arial" w:hAnsi="Arial" w:cs="Arial"/>
          <w:lang w:eastAsia="zh-CN"/>
        </w:rPr>
      </w:pPr>
    </w:p>
    <w:p w14:paraId="3D3807B0" w14:textId="77777777" w:rsidR="00495B3B" w:rsidRPr="00495B3B" w:rsidRDefault="00495B3B" w:rsidP="00B7210E">
      <w:pPr>
        <w:keepNext/>
        <w:tabs>
          <w:tab w:val="left" w:pos="9923"/>
        </w:tabs>
        <w:spacing w:before="0" w:line="240" w:lineRule="auto"/>
        <w:ind w:right="140"/>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B7210E">
      <w:pPr>
        <w:tabs>
          <w:tab w:val="left" w:pos="9923"/>
        </w:tabs>
        <w:spacing w:before="0" w:after="0"/>
        <w:ind w:right="14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06134C4" w14:textId="77777777" w:rsidR="004A2B42" w:rsidRPr="003E1A2F" w:rsidRDefault="004A2B42" w:rsidP="00B7210E">
      <w:pPr>
        <w:tabs>
          <w:tab w:val="left" w:pos="9923"/>
        </w:tabs>
        <w:spacing w:before="160"/>
        <w:ind w:right="140"/>
        <w:rPr>
          <w:rFonts w:ascii="Arial" w:hAnsi="Arial"/>
          <w:b/>
          <w:szCs w:val="22"/>
        </w:rPr>
      </w:pPr>
      <w:bookmarkStart w:id="2" w:name="_Hlk102550785"/>
      <w:r w:rsidRPr="003E1A2F">
        <w:rPr>
          <w:rFonts w:ascii="Arial" w:hAnsi="Arial"/>
          <w:b/>
          <w:szCs w:val="22"/>
        </w:rPr>
        <w:t>Specialist/Technical Expertise/Qualifications</w:t>
      </w:r>
    </w:p>
    <w:p w14:paraId="42110285" w14:textId="015D86D6" w:rsidR="005145AE" w:rsidRPr="005145AE" w:rsidRDefault="005145AE" w:rsidP="00B7210E">
      <w:pPr>
        <w:pStyle w:val="ListParagraph"/>
        <w:numPr>
          <w:ilvl w:val="0"/>
          <w:numId w:val="43"/>
        </w:numPr>
        <w:tabs>
          <w:tab w:val="left" w:pos="9923"/>
        </w:tabs>
        <w:spacing w:before="60" w:after="60" w:line="200" w:lineRule="atLeast"/>
        <w:ind w:left="357" w:right="140" w:hanging="357"/>
        <w:rPr>
          <w:noProof/>
        </w:rPr>
      </w:pPr>
      <w:r w:rsidRPr="005145AE">
        <w:rPr>
          <w:noProof/>
        </w:rPr>
        <w:t xml:space="preserve">Strong working knowledge of </w:t>
      </w:r>
      <w:r w:rsidR="001471DB">
        <w:rPr>
          <w:noProof/>
        </w:rPr>
        <w:t>editing</w:t>
      </w:r>
      <w:r w:rsidR="0042124C">
        <w:rPr>
          <w:noProof/>
        </w:rPr>
        <w:t xml:space="preserve"> </w:t>
      </w:r>
      <w:r w:rsidRPr="005145AE">
        <w:rPr>
          <w:noProof/>
        </w:rPr>
        <w:t xml:space="preserve">websites and </w:t>
      </w:r>
      <w:r w:rsidR="001471DB">
        <w:rPr>
          <w:noProof/>
        </w:rPr>
        <w:t xml:space="preserve">using content management </w:t>
      </w:r>
      <w:r w:rsidRPr="005145AE">
        <w:rPr>
          <w:noProof/>
        </w:rPr>
        <w:t>software</w:t>
      </w:r>
      <w:r w:rsidR="001471DB">
        <w:rPr>
          <w:noProof/>
        </w:rPr>
        <w:t xml:space="preserve"> </w:t>
      </w:r>
      <w:r w:rsidRPr="005145AE">
        <w:rPr>
          <w:noProof/>
        </w:rPr>
        <w:t xml:space="preserve">including </w:t>
      </w:r>
      <w:r w:rsidR="000404B7">
        <w:rPr>
          <w:noProof/>
        </w:rPr>
        <w:t xml:space="preserve">Squiz Matrix and </w:t>
      </w:r>
      <w:r w:rsidRPr="005145AE">
        <w:rPr>
          <w:noProof/>
        </w:rPr>
        <w:t>SharePoint. Also, Google Looker Studio, Google Analytics, Canva, Asana, and MS Office.</w:t>
      </w:r>
    </w:p>
    <w:p w14:paraId="1AE140CA" w14:textId="68E2FED9" w:rsidR="00894D92" w:rsidRPr="002643DD" w:rsidRDefault="00894D92" w:rsidP="00B7210E">
      <w:pPr>
        <w:pStyle w:val="BodyText"/>
        <w:numPr>
          <w:ilvl w:val="0"/>
          <w:numId w:val="43"/>
        </w:numPr>
        <w:tabs>
          <w:tab w:val="left" w:pos="9923"/>
        </w:tabs>
        <w:spacing w:before="60" w:after="60" w:line="200" w:lineRule="atLeast"/>
        <w:ind w:left="357" w:right="140" w:hanging="357"/>
        <w:rPr>
          <w:noProof/>
        </w:rPr>
      </w:pPr>
      <w:r w:rsidRPr="002643DD">
        <w:rPr>
          <w:noProof/>
        </w:rPr>
        <w:t>Experience in digital communication</w:t>
      </w:r>
      <w:r w:rsidR="007522CD">
        <w:rPr>
          <w:noProof/>
        </w:rPr>
        <w:t>,</w:t>
      </w:r>
      <w:r w:rsidRPr="002643DD">
        <w:rPr>
          <w:noProof/>
        </w:rPr>
        <w:t xml:space="preserve"> </w:t>
      </w:r>
      <w:r w:rsidR="00981848">
        <w:rPr>
          <w:noProof/>
        </w:rPr>
        <w:t>reviewing</w:t>
      </w:r>
      <w:r w:rsidRPr="002643DD">
        <w:rPr>
          <w:noProof/>
        </w:rPr>
        <w:t xml:space="preserve"> content for websites or other digital channels.</w:t>
      </w:r>
    </w:p>
    <w:p w14:paraId="4E7F4F7D" w14:textId="77777777" w:rsidR="00894D92" w:rsidRPr="002643DD" w:rsidRDefault="00894D92" w:rsidP="00B7210E">
      <w:pPr>
        <w:pStyle w:val="BodyText"/>
        <w:numPr>
          <w:ilvl w:val="0"/>
          <w:numId w:val="43"/>
        </w:numPr>
        <w:tabs>
          <w:tab w:val="left" w:pos="9923"/>
        </w:tabs>
        <w:spacing w:before="60" w:after="60" w:line="200" w:lineRule="atLeast"/>
        <w:ind w:left="357" w:right="140" w:hanging="357"/>
        <w:rPr>
          <w:noProof/>
        </w:rPr>
      </w:pPr>
      <w:r w:rsidRPr="002643DD">
        <w:rPr>
          <w:noProof/>
        </w:rPr>
        <w:t>Contemporary knowledge of Victorian digital standards and accessibility guidelines.  </w:t>
      </w:r>
    </w:p>
    <w:p w14:paraId="5B1B48C8" w14:textId="3F796E9A" w:rsidR="00894D92" w:rsidRPr="002643DD" w:rsidRDefault="00894D92" w:rsidP="00B7210E">
      <w:pPr>
        <w:pStyle w:val="BodyText"/>
        <w:numPr>
          <w:ilvl w:val="0"/>
          <w:numId w:val="43"/>
        </w:numPr>
        <w:tabs>
          <w:tab w:val="left" w:pos="9923"/>
        </w:tabs>
        <w:spacing w:before="60" w:after="60" w:line="200" w:lineRule="atLeast"/>
        <w:ind w:left="357" w:right="140" w:hanging="357"/>
        <w:rPr>
          <w:noProof/>
        </w:rPr>
      </w:pPr>
      <w:r w:rsidRPr="002643DD">
        <w:rPr>
          <w:noProof/>
        </w:rPr>
        <w:t>Sound knowledge of and experience working in government highly regarded. </w:t>
      </w:r>
    </w:p>
    <w:p w14:paraId="687770D8" w14:textId="77777777" w:rsidR="004A2B42" w:rsidRPr="00D5759D" w:rsidRDefault="004A2B42" w:rsidP="00B7210E">
      <w:pPr>
        <w:pStyle w:val="BodyText"/>
        <w:tabs>
          <w:tab w:val="left" w:pos="9923"/>
        </w:tabs>
        <w:ind w:right="140"/>
        <w:rPr>
          <w:color w:val="3B454C"/>
        </w:rPr>
      </w:pPr>
      <w:r w:rsidRPr="00D5759D">
        <w:rPr>
          <w:rFonts w:ascii="Arial" w:hAnsi="Arial"/>
          <w:b/>
        </w:rPr>
        <w:t>Capabilities</w:t>
      </w:r>
    </w:p>
    <w:p w14:paraId="4930F07A" w14:textId="77777777" w:rsidR="004A2B42" w:rsidRPr="00D5759D" w:rsidRDefault="004A2B42" w:rsidP="00B7210E">
      <w:pPr>
        <w:pStyle w:val="ListParagraph"/>
        <w:numPr>
          <w:ilvl w:val="0"/>
          <w:numId w:val="43"/>
        </w:numPr>
        <w:tabs>
          <w:tab w:val="left" w:pos="9923"/>
        </w:tabs>
        <w:spacing w:before="0" w:after="0"/>
        <w:ind w:right="140"/>
        <w:rPr>
          <w:rFonts w:ascii="Arial" w:hAnsi="Arial"/>
          <w:color w:val="000000"/>
          <w:lang w:eastAsia="zh-CN"/>
        </w:rPr>
      </w:pPr>
      <w:r w:rsidRPr="00D5759D">
        <w:rPr>
          <w:rFonts w:ascii="Arial" w:hAnsi="Arial"/>
          <w:b/>
          <w:bCs/>
          <w:color w:val="000000"/>
          <w:lang w:eastAsia="zh-CN"/>
        </w:rPr>
        <w:t>Working collaboratively</w:t>
      </w:r>
      <w:r w:rsidRPr="00D5759D">
        <w:rPr>
          <w:rFonts w:ascii="Arial" w:hAnsi="Arial"/>
          <w:color w:val="000000"/>
          <w:lang w:eastAsia="zh-CN"/>
        </w:rPr>
        <w:t xml:space="preserve"> - Build a supportive and cooperative team environment; Engages other teams to share information in order to understand or respond to issues; Support others in challenging situations.</w:t>
      </w:r>
    </w:p>
    <w:p w14:paraId="3AA95BFC" w14:textId="77777777" w:rsidR="004A2B42" w:rsidRDefault="004A2B42" w:rsidP="00B7210E">
      <w:pPr>
        <w:numPr>
          <w:ilvl w:val="0"/>
          <w:numId w:val="43"/>
        </w:numPr>
        <w:tabs>
          <w:tab w:val="left" w:pos="9923"/>
        </w:tabs>
        <w:spacing w:before="60" w:after="0" w:line="240" w:lineRule="auto"/>
        <w:ind w:right="140"/>
        <w:rPr>
          <w:rFonts w:ascii="Arial" w:hAnsi="Arial"/>
          <w:color w:val="000000"/>
          <w:szCs w:val="22"/>
          <w:lang w:eastAsia="zh-CN"/>
        </w:rPr>
      </w:pPr>
      <w:r w:rsidRPr="00D5759D">
        <w:rPr>
          <w:rFonts w:ascii="Arial" w:hAnsi="Arial"/>
          <w:b/>
          <w:bCs/>
          <w:color w:val="000000"/>
          <w:szCs w:val="22"/>
          <w:lang w:eastAsia="zh-CN"/>
        </w:rPr>
        <w:t xml:space="preserve">Innovation and Continuous Improvement </w:t>
      </w:r>
      <w:r>
        <w:rPr>
          <w:rFonts w:ascii="Arial" w:hAnsi="Arial"/>
          <w:color w:val="000000"/>
          <w:szCs w:val="22"/>
          <w:lang w:eastAsia="zh-CN"/>
        </w:rPr>
        <w:t xml:space="preserve">- </w:t>
      </w:r>
      <w:r w:rsidRPr="00D5759D">
        <w:rPr>
          <w:rFonts w:ascii="Arial" w:hAnsi="Arial"/>
          <w:color w:val="000000"/>
          <w:szCs w:val="22"/>
          <w:lang w:eastAsia="zh-CN"/>
        </w:rPr>
        <w:t>Seeks opportunities for continuous improvement and ways to innovate; Offers suggestions and ideas, encourages others to do the same; Leverage on existing continuous improvement systems and procedures to improve outcomes, quality &amp; efficiency of work; Creates space for learning and innovation by seeking for input and feedback from others.</w:t>
      </w:r>
    </w:p>
    <w:p w14:paraId="784A79F0" w14:textId="5E4A1E56" w:rsidR="00F66D74" w:rsidRDefault="00F66D74" w:rsidP="00B7210E">
      <w:pPr>
        <w:numPr>
          <w:ilvl w:val="0"/>
          <w:numId w:val="43"/>
        </w:numPr>
        <w:tabs>
          <w:tab w:val="left" w:pos="9923"/>
        </w:tabs>
        <w:spacing w:before="60" w:after="0" w:line="240" w:lineRule="auto"/>
        <w:ind w:left="357" w:right="140" w:hanging="357"/>
        <w:rPr>
          <w:rFonts w:ascii="Arial" w:hAnsi="Arial"/>
          <w:color w:val="000000"/>
          <w:szCs w:val="22"/>
          <w:lang w:eastAsia="zh-CN"/>
        </w:rPr>
      </w:pPr>
      <w:r w:rsidRPr="00624AD6">
        <w:rPr>
          <w:rFonts w:ascii="Arial" w:hAnsi="Arial"/>
          <w:b/>
          <w:bCs/>
          <w:color w:val="000000"/>
          <w:szCs w:val="22"/>
          <w:lang w:eastAsia="zh-CN"/>
        </w:rPr>
        <w:t>Critical thinking and problem solving</w:t>
      </w:r>
      <w:r w:rsidRPr="003F1807">
        <w:rPr>
          <w:rFonts w:ascii="Arial" w:hAnsi="Arial"/>
          <w:color w:val="000000"/>
          <w:szCs w:val="22"/>
          <w:lang w:eastAsia="zh-CN"/>
        </w:rPr>
        <w:t xml:space="preserve"> </w:t>
      </w:r>
      <w:r>
        <w:rPr>
          <w:rFonts w:ascii="Arial" w:hAnsi="Arial"/>
          <w:color w:val="000000"/>
          <w:szCs w:val="22"/>
          <w:lang w:eastAsia="zh-CN"/>
        </w:rPr>
        <w:t xml:space="preserve">- </w:t>
      </w:r>
      <w:r w:rsidRPr="00F66D74">
        <w:rPr>
          <w:rFonts w:ascii="Arial" w:hAnsi="Arial"/>
          <w:color w:val="000000"/>
          <w:szCs w:val="22"/>
          <w:lang w:eastAsia="zh-CN"/>
        </w:rPr>
        <w:t xml:space="preserve">Resolves issues through deep understanding or interpretation of existing guidelines. Where guidelines are not available, analyses ideas available and </w:t>
      </w:r>
      <w:r w:rsidR="0023276C" w:rsidRPr="00F66D74">
        <w:rPr>
          <w:rFonts w:ascii="Arial" w:hAnsi="Arial"/>
          <w:color w:val="000000"/>
          <w:szCs w:val="22"/>
          <w:lang w:eastAsia="zh-CN"/>
        </w:rPr>
        <w:t>acts</w:t>
      </w:r>
      <w:r w:rsidRPr="00F66D74">
        <w:rPr>
          <w:rFonts w:ascii="Arial" w:hAnsi="Arial"/>
          <w:color w:val="000000"/>
          <w:szCs w:val="22"/>
          <w:lang w:eastAsia="zh-CN"/>
        </w:rPr>
        <w:t xml:space="preserve"> through self, or in consultation with others to resolve problems. If required, determine additional information needed to make informed decisions. Applies critical thinking and problem-solving concepts in the right context.</w:t>
      </w:r>
    </w:p>
    <w:p w14:paraId="0E3AA366" w14:textId="77777777" w:rsidR="004A2B42" w:rsidRPr="00D5759D" w:rsidRDefault="004A2B42" w:rsidP="00B7210E">
      <w:pPr>
        <w:numPr>
          <w:ilvl w:val="0"/>
          <w:numId w:val="43"/>
        </w:numPr>
        <w:tabs>
          <w:tab w:val="left" w:pos="9923"/>
        </w:tabs>
        <w:spacing w:before="60" w:after="0" w:line="240" w:lineRule="auto"/>
        <w:ind w:right="140"/>
        <w:rPr>
          <w:rFonts w:ascii="Arial" w:hAnsi="Arial"/>
          <w:color w:val="000000"/>
          <w:szCs w:val="22"/>
          <w:lang w:eastAsia="zh-CN"/>
        </w:rPr>
      </w:pPr>
      <w:r w:rsidRPr="00D5759D">
        <w:rPr>
          <w:rFonts w:ascii="Arial" w:hAnsi="Arial"/>
          <w:b/>
          <w:bCs/>
          <w:color w:val="000000"/>
          <w:szCs w:val="22"/>
          <w:lang w:eastAsia="zh-CN"/>
        </w:rPr>
        <w:t>Customer focus</w:t>
      </w:r>
      <w:r w:rsidRPr="00D5759D">
        <w:rPr>
          <w:rFonts w:ascii="Arial" w:hAnsi="Arial"/>
          <w:color w:val="000000"/>
          <w:szCs w:val="22"/>
          <w:lang w:eastAsia="zh-CN"/>
        </w:rPr>
        <w:t xml:space="preserve"> - Monitors customer satisfaction to gain critical insights; Looks for continuous improvement opportunities and ways to innovate.</w:t>
      </w:r>
    </w:p>
    <w:p w14:paraId="61CC39B4" w14:textId="77777777" w:rsidR="00495B3B" w:rsidRPr="00495B3B" w:rsidRDefault="00495B3B" w:rsidP="00B7210E">
      <w:pPr>
        <w:keepNext/>
        <w:tabs>
          <w:tab w:val="left" w:pos="9923"/>
        </w:tabs>
        <w:spacing w:before="0" w:after="0" w:line="240" w:lineRule="auto"/>
        <w:ind w:right="140"/>
        <w:rPr>
          <w:rFonts w:ascii="Arial" w:hAnsi="Arial" w:cs="Arial"/>
          <w:bCs/>
          <w:color w:val="442D97"/>
          <w:sz w:val="28"/>
          <w:szCs w:val="28"/>
          <w:lang w:eastAsia="zh-CN"/>
        </w:rPr>
      </w:pPr>
    </w:p>
    <w:p w14:paraId="72CE8D2C" w14:textId="77777777" w:rsidR="00495B3B" w:rsidRPr="00495B3B" w:rsidRDefault="00495B3B" w:rsidP="00B7210E">
      <w:pPr>
        <w:keepNext/>
        <w:tabs>
          <w:tab w:val="left" w:pos="9923"/>
        </w:tabs>
        <w:spacing w:before="0" w:line="240" w:lineRule="auto"/>
        <w:ind w:right="140"/>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395"/>
        <w:gridCol w:w="6754"/>
      </w:tblGrid>
      <w:tr w:rsidR="00495B3B" w:rsidRPr="00495B3B" w14:paraId="54F1AA36" w14:textId="77777777" w:rsidTr="008D3D4E">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395" w:type="dxa"/>
            <w:shd w:val="clear" w:color="auto" w:fill="auto"/>
          </w:tcPr>
          <w:p w14:paraId="790AC891" w14:textId="77777777" w:rsidR="00495B3B" w:rsidRPr="00495B3B" w:rsidRDefault="00495B3B" w:rsidP="00B7210E">
            <w:pPr>
              <w:tabs>
                <w:tab w:val="left" w:pos="9923"/>
              </w:tabs>
              <w:ind w:right="140"/>
              <w:rPr>
                <w:rFonts w:cs="Arial"/>
                <w:color w:val="1A1A1A"/>
                <w:sz w:val="20"/>
              </w:rPr>
            </w:pPr>
            <w:r w:rsidRPr="00495B3B">
              <w:rPr>
                <w:rFonts w:cs="Arial"/>
                <w:color w:val="1A1A1A"/>
                <w:sz w:val="20"/>
              </w:rPr>
              <w:t>Financial Delegation Value</w:t>
            </w:r>
          </w:p>
        </w:tc>
        <w:tc>
          <w:tcPr>
            <w:tcW w:w="6754" w:type="dxa"/>
            <w:shd w:val="clear" w:color="auto" w:fill="auto"/>
          </w:tcPr>
          <w:p w14:paraId="2DBD5EFC" w14:textId="1CF8E441" w:rsidR="00495B3B" w:rsidRPr="00495B3B" w:rsidRDefault="00495B3B" w:rsidP="00B7210E">
            <w:pPr>
              <w:tabs>
                <w:tab w:val="left" w:pos="9923"/>
              </w:tabs>
              <w:ind w:right="140"/>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F66D74">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8D3D4E">
        <w:tc>
          <w:tcPr>
            <w:cnfStyle w:val="001000000000" w:firstRow="0" w:lastRow="0" w:firstColumn="1" w:lastColumn="0" w:oddVBand="0" w:evenVBand="0" w:oddHBand="0" w:evenHBand="0" w:firstRowFirstColumn="0" w:firstRowLastColumn="0" w:lastRowFirstColumn="0" w:lastRowLastColumn="0"/>
            <w:tcW w:w="3395" w:type="dxa"/>
            <w:shd w:val="clear" w:color="auto" w:fill="auto"/>
          </w:tcPr>
          <w:p w14:paraId="561BAA17" w14:textId="77777777" w:rsidR="00495B3B" w:rsidRPr="00495B3B" w:rsidRDefault="00495B3B" w:rsidP="00B7210E">
            <w:pPr>
              <w:tabs>
                <w:tab w:val="left" w:pos="9923"/>
              </w:tabs>
              <w:spacing w:line="240" w:lineRule="auto"/>
              <w:ind w:right="140"/>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B7210E">
            <w:pPr>
              <w:tabs>
                <w:tab w:val="left" w:pos="9923"/>
              </w:tabs>
              <w:ind w:right="140"/>
              <w:rPr>
                <w:rFonts w:ascii="Arial" w:hAnsi="Arial" w:cs="Arial"/>
                <w:color w:val="1A1A1A"/>
                <w:sz w:val="20"/>
              </w:rPr>
            </w:pPr>
          </w:p>
        </w:tc>
        <w:tc>
          <w:tcPr>
            <w:tcW w:w="6754" w:type="dxa"/>
            <w:shd w:val="clear" w:color="auto" w:fill="auto"/>
          </w:tcPr>
          <w:p w14:paraId="7216FB89" w14:textId="77777777" w:rsidR="00495B3B" w:rsidRPr="00495B3B" w:rsidRDefault="00495B3B" w:rsidP="00B7210E">
            <w:pPr>
              <w:numPr>
                <w:ilvl w:val="0"/>
                <w:numId w:val="44"/>
              </w:numPr>
              <w:tabs>
                <w:tab w:val="left" w:pos="9923"/>
              </w:tabs>
              <w:spacing w:after="240" w:line="240" w:lineRule="auto"/>
              <w:ind w:right="14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p w14:paraId="23FF4545" w14:textId="77777777" w:rsidR="00495B3B" w:rsidRPr="00495B3B" w:rsidRDefault="00495B3B" w:rsidP="00B7210E">
            <w:pPr>
              <w:numPr>
                <w:ilvl w:val="0"/>
                <w:numId w:val="48"/>
              </w:numPr>
              <w:tabs>
                <w:tab w:val="left" w:pos="9923"/>
              </w:tabs>
              <w:spacing w:line="240" w:lineRule="auto"/>
              <w:ind w:right="14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Emergency response work</w:t>
            </w:r>
          </w:p>
        </w:tc>
      </w:tr>
      <w:tr w:rsidR="00495B3B" w:rsidRPr="00495B3B" w14:paraId="7CD2DEBC" w14:textId="77777777" w:rsidTr="008D3D4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5" w:type="dxa"/>
            <w:shd w:val="clear" w:color="auto" w:fill="auto"/>
          </w:tcPr>
          <w:p w14:paraId="153A5410" w14:textId="77777777" w:rsidR="00495B3B" w:rsidRPr="00495B3B" w:rsidRDefault="00495B3B" w:rsidP="00B7210E">
            <w:pPr>
              <w:tabs>
                <w:tab w:val="left" w:pos="9923"/>
              </w:tabs>
              <w:ind w:right="140"/>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B7210E">
            <w:pPr>
              <w:tabs>
                <w:tab w:val="left" w:pos="9923"/>
              </w:tabs>
              <w:ind w:right="140"/>
              <w:rPr>
                <w:rFonts w:ascii="Arial" w:hAnsi="Arial" w:cs="Arial"/>
                <w:color w:val="1A1A1A"/>
                <w:sz w:val="20"/>
              </w:rPr>
            </w:pPr>
          </w:p>
          <w:p w14:paraId="16E8913A" w14:textId="77777777" w:rsidR="00495B3B" w:rsidRPr="00495B3B" w:rsidRDefault="00495B3B" w:rsidP="00B7210E">
            <w:pPr>
              <w:tabs>
                <w:tab w:val="left" w:pos="2500"/>
                <w:tab w:val="left" w:pos="9923"/>
              </w:tabs>
              <w:ind w:right="140"/>
              <w:rPr>
                <w:rFonts w:ascii="Arial" w:hAnsi="Arial" w:cs="Arial"/>
                <w:sz w:val="20"/>
              </w:rPr>
            </w:pPr>
            <w:r w:rsidRPr="00495B3B">
              <w:rPr>
                <w:rFonts w:ascii="Arial" w:hAnsi="Arial" w:cs="Arial"/>
                <w:sz w:val="20"/>
              </w:rPr>
              <w:tab/>
            </w:r>
          </w:p>
        </w:tc>
        <w:tc>
          <w:tcPr>
            <w:tcW w:w="6754" w:type="dxa"/>
            <w:shd w:val="clear" w:color="auto" w:fill="auto"/>
          </w:tcPr>
          <w:p w14:paraId="5BDA79F0" w14:textId="77777777" w:rsidR="004438E7" w:rsidRPr="00495B3B" w:rsidRDefault="004438E7" w:rsidP="004438E7">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6784DBD4" w14:textId="77777777" w:rsidR="004438E7" w:rsidRPr="00495B3B" w:rsidRDefault="004438E7" w:rsidP="004438E7">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4A0A00F0" w14:textId="2A852C33" w:rsidR="00495B3B" w:rsidRPr="00495B3B" w:rsidRDefault="00495B3B" w:rsidP="00B7210E">
            <w:pPr>
              <w:tabs>
                <w:tab w:val="left" w:pos="9923"/>
              </w:tabs>
              <w:ind w:right="140"/>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bookmarkEnd w:id="2"/>
      <w:tr w:rsidR="00495B3B" w:rsidRPr="00495B3B" w14:paraId="555B356F" w14:textId="77777777" w:rsidTr="008D3D4E">
        <w:tc>
          <w:tcPr>
            <w:cnfStyle w:val="001000000000" w:firstRow="0" w:lastRow="0" w:firstColumn="1" w:lastColumn="0" w:oddVBand="0" w:evenVBand="0" w:oddHBand="0" w:evenHBand="0" w:firstRowFirstColumn="0" w:firstRowLastColumn="0" w:lastRowFirstColumn="0" w:lastRowLastColumn="0"/>
            <w:tcW w:w="3395" w:type="dxa"/>
            <w:shd w:val="clear" w:color="auto" w:fill="auto"/>
          </w:tcPr>
          <w:p w14:paraId="40B7D38C" w14:textId="77777777" w:rsidR="00495B3B" w:rsidRPr="00495B3B" w:rsidRDefault="00495B3B" w:rsidP="00B7210E">
            <w:pPr>
              <w:tabs>
                <w:tab w:val="left" w:pos="9923"/>
              </w:tabs>
              <w:spacing w:before="120" w:after="120"/>
              <w:ind w:right="14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B7210E">
            <w:pPr>
              <w:tabs>
                <w:tab w:val="left" w:pos="9923"/>
              </w:tabs>
              <w:spacing w:before="120" w:after="120"/>
              <w:ind w:right="140"/>
              <w:rPr>
                <w:rFonts w:ascii="Arial" w:hAnsi="Arial"/>
                <w:color w:val="1A1A1A"/>
                <w:sz w:val="20"/>
              </w:rPr>
            </w:pPr>
          </w:p>
        </w:tc>
        <w:tc>
          <w:tcPr>
            <w:tcW w:w="6754" w:type="dxa"/>
            <w:shd w:val="clear" w:color="auto" w:fill="auto"/>
          </w:tcPr>
          <w:p w14:paraId="59147D52" w14:textId="77777777" w:rsidR="004438E7" w:rsidRPr="00495B3B" w:rsidRDefault="004438E7" w:rsidP="004438E7">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02189F84" w14:textId="77777777" w:rsidR="004438E7" w:rsidRPr="00495B3B" w:rsidRDefault="004438E7" w:rsidP="004438E7">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05AC2D93" w:rsidR="00495B3B" w:rsidRPr="00495B3B" w:rsidRDefault="004438E7" w:rsidP="004438E7">
            <w:pPr>
              <w:tabs>
                <w:tab w:val="left" w:pos="360"/>
                <w:tab w:val="left" w:pos="720"/>
                <w:tab w:val="left" w:pos="9923"/>
              </w:tabs>
              <w:autoSpaceDE w:val="0"/>
              <w:autoSpaceDN w:val="0"/>
              <w:adjustRightInd w:val="0"/>
              <w:spacing w:before="120" w:after="120" w:line="240" w:lineRule="auto"/>
              <w:ind w:right="140"/>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438E7" w:rsidRPr="00495B3B" w14:paraId="10873C64" w14:textId="77777777" w:rsidTr="008D3D4E">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395" w:type="dxa"/>
            <w:shd w:val="clear" w:color="auto" w:fill="auto"/>
          </w:tcPr>
          <w:p w14:paraId="271DC5B5" w14:textId="77777777" w:rsidR="004438E7" w:rsidRPr="00495B3B" w:rsidRDefault="004438E7" w:rsidP="004438E7">
            <w:pPr>
              <w:tabs>
                <w:tab w:val="left" w:pos="9923"/>
              </w:tabs>
              <w:spacing w:before="120" w:after="120"/>
              <w:ind w:right="140"/>
              <w:rPr>
                <w:rFonts w:ascii="Arial" w:hAnsi="Arial"/>
                <w:color w:val="1A1A1A"/>
                <w:sz w:val="20"/>
              </w:rPr>
            </w:pPr>
            <w:r w:rsidRPr="00495B3B">
              <w:rPr>
                <w:rFonts w:ascii="Arial" w:hAnsi="Arial"/>
                <w:color w:val="1A1A1A"/>
                <w:sz w:val="20"/>
              </w:rPr>
              <w:t xml:space="preserve">Privacy </w:t>
            </w:r>
          </w:p>
        </w:tc>
        <w:tc>
          <w:tcPr>
            <w:tcW w:w="6754" w:type="dxa"/>
            <w:shd w:val="clear" w:color="auto" w:fill="auto"/>
          </w:tcPr>
          <w:p w14:paraId="3C367730" w14:textId="7BA0251A" w:rsidR="004438E7" w:rsidRPr="00495B3B" w:rsidRDefault="004438E7" w:rsidP="004438E7">
            <w:pPr>
              <w:tabs>
                <w:tab w:val="left" w:pos="360"/>
                <w:tab w:val="left" w:pos="720"/>
                <w:tab w:val="left" w:pos="9923"/>
              </w:tabs>
              <w:autoSpaceDE w:val="0"/>
              <w:autoSpaceDN w:val="0"/>
              <w:adjustRightInd w:val="0"/>
              <w:spacing w:line="240" w:lineRule="auto"/>
              <w:ind w:left="136" w:right="140"/>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614F555E" w14:textId="77777777" w:rsidR="004438E7" w:rsidRPr="00495B3B" w:rsidRDefault="004438E7" w:rsidP="004438E7">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3B8AF33B" w14:textId="77777777" w:rsidR="004438E7" w:rsidRPr="00454423" w:rsidRDefault="004438E7" w:rsidP="004438E7">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CA1F07B" w14:textId="77777777" w:rsidR="004438E7" w:rsidRPr="005763CD" w:rsidRDefault="004438E7" w:rsidP="004438E7">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4B93748D" w14:textId="77777777" w:rsidR="004438E7" w:rsidRPr="005763CD" w:rsidRDefault="004438E7" w:rsidP="004438E7">
      <w:pPr>
        <w:spacing w:before="0" w:after="0"/>
        <w:rPr>
          <w:rFonts w:ascii="Arial" w:hAnsi="Arial" w:cs="Arial"/>
        </w:rPr>
      </w:pPr>
    </w:p>
    <w:p w14:paraId="72EB2534" w14:textId="77777777" w:rsidR="004438E7" w:rsidRPr="005763CD" w:rsidRDefault="004438E7" w:rsidP="004438E7">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41FF2FE1" w14:textId="77777777" w:rsidR="004438E7" w:rsidRPr="00495B3B" w:rsidRDefault="004438E7" w:rsidP="004438E7">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75DCAB78" w14:textId="77777777" w:rsidR="004438E7" w:rsidRPr="002775A7" w:rsidRDefault="004438E7" w:rsidP="004438E7">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2DAB078A" w14:textId="77777777" w:rsidR="004438E7" w:rsidRDefault="004438E7" w:rsidP="004438E7">
      <w:pPr>
        <w:rPr>
          <w:rFonts w:ascii="Arial" w:hAnsi="Arial" w:cs="Arial"/>
          <w:color w:val="000000"/>
          <w:szCs w:val="22"/>
        </w:rPr>
      </w:pPr>
      <w:r>
        <w:rPr>
          <w:rFonts w:ascii="Arial" w:hAnsi="Arial" w:cs="Arial"/>
          <w:color w:val="000000"/>
          <w:szCs w:val="22"/>
        </w:rPr>
        <w:br w:type="page"/>
      </w:r>
    </w:p>
    <w:p w14:paraId="154D172C" w14:textId="77777777" w:rsidR="004438E7" w:rsidRPr="00AC1638" w:rsidRDefault="004438E7" w:rsidP="004438E7">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lastRenderedPageBreak/>
        <w:t>Our Community Charter</w:t>
      </w:r>
    </w:p>
    <w:p w14:paraId="497EA4E3" w14:textId="77777777" w:rsidR="004438E7" w:rsidRPr="00AC1638" w:rsidRDefault="004438E7" w:rsidP="004438E7">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1A887142" w14:textId="77777777" w:rsidR="004438E7" w:rsidRPr="00495B3B" w:rsidRDefault="004438E7" w:rsidP="004438E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F6DADD1" w14:textId="77777777" w:rsidR="004438E7" w:rsidRDefault="004438E7" w:rsidP="004438E7">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2DB217A6" w14:textId="77777777" w:rsidR="004438E7" w:rsidRPr="00495B3B" w:rsidRDefault="004438E7" w:rsidP="004438E7">
      <w:pPr>
        <w:spacing w:line="240" w:lineRule="auto"/>
        <w:contextualSpacing/>
        <w:outlineLvl w:val="1"/>
        <w:rPr>
          <w:rFonts w:ascii="Arial" w:hAnsi="Arial" w:cs="Arial"/>
          <w:color w:val="363534"/>
        </w:rPr>
      </w:pPr>
    </w:p>
    <w:p w14:paraId="2442045D" w14:textId="77777777" w:rsidR="004438E7" w:rsidRPr="00495B3B" w:rsidRDefault="004438E7" w:rsidP="004438E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3AE1B16" w14:textId="77777777" w:rsidR="004438E7" w:rsidRPr="00495B3B" w:rsidRDefault="004438E7" w:rsidP="004438E7">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1951D06B" w14:textId="77777777" w:rsidR="004438E7" w:rsidRPr="00495B3B" w:rsidRDefault="004438E7" w:rsidP="004438E7">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2B55FE6" w14:textId="77777777" w:rsidR="004438E7" w:rsidRPr="00495B3B" w:rsidRDefault="004438E7" w:rsidP="004438E7">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332D0240" w14:textId="77777777" w:rsidR="004438E7" w:rsidRPr="00495B3B" w:rsidRDefault="004438E7" w:rsidP="004438E7">
      <w:pPr>
        <w:rPr>
          <w:rFonts w:ascii="Arial" w:hAnsi="Arial" w:cs="Arial"/>
          <w:b/>
          <w:bCs/>
          <w:color w:val="363534"/>
        </w:rPr>
      </w:pPr>
      <w:r w:rsidRPr="00495B3B">
        <w:rPr>
          <w:rFonts w:ascii="Arial" w:hAnsi="Arial" w:cs="Arial"/>
          <w:b/>
          <w:bCs/>
          <w:color w:val="363534"/>
        </w:rPr>
        <w:t>Aboriginal Cultural Safety</w:t>
      </w:r>
    </w:p>
    <w:p w14:paraId="60BC294A" w14:textId="77777777" w:rsidR="004438E7" w:rsidRPr="00495B3B" w:rsidRDefault="004438E7" w:rsidP="004438E7">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726134F3">
          <w:rPr>
            <w:rStyle w:val="Hyperlink"/>
            <w:rFonts w:ascii="Arial" w:hAnsi="Arial" w:cs="Arial"/>
          </w:rPr>
          <w:t>aboriginal.employment@deeca.vic.gov.au</w:t>
        </w:r>
      </w:hyperlink>
      <w:r>
        <w:t>.</w:t>
      </w:r>
    </w:p>
    <w:p w14:paraId="2D88E622" w14:textId="77777777" w:rsidR="004438E7" w:rsidRPr="00495B3B" w:rsidRDefault="004438E7" w:rsidP="004438E7">
      <w:pPr>
        <w:rPr>
          <w:rFonts w:ascii="Arial" w:hAnsi="Arial" w:cs="Arial"/>
          <w:b/>
          <w:color w:val="363534"/>
          <w:szCs w:val="22"/>
        </w:rPr>
      </w:pPr>
      <w:r w:rsidRPr="00495B3B">
        <w:rPr>
          <w:rFonts w:ascii="Arial" w:hAnsi="Arial" w:cs="Arial"/>
          <w:b/>
          <w:color w:val="363534"/>
          <w:szCs w:val="22"/>
        </w:rPr>
        <w:t>Balancing your Life / Hybrid Working</w:t>
      </w:r>
    </w:p>
    <w:p w14:paraId="77F16F8E" w14:textId="77777777" w:rsidR="004438E7" w:rsidRPr="00495B3B" w:rsidRDefault="004438E7" w:rsidP="004438E7">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04518630" w14:textId="77777777" w:rsidR="004438E7" w:rsidRPr="00495B3B" w:rsidRDefault="004438E7" w:rsidP="004438E7">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6513CE15" w14:textId="77777777" w:rsidR="00683076" w:rsidRDefault="00683076" w:rsidP="00683076"/>
    <w:p w14:paraId="69B28C1E" w14:textId="01B63964" w:rsidR="00A14A3F" w:rsidRDefault="00A14A3F" w:rsidP="00683076">
      <w:pPr>
        <w:keepNext/>
        <w:spacing w:before="360" w:line="240" w:lineRule="auto"/>
      </w:pPr>
    </w:p>
    <w:sectPr w:rsidR="00A14A3F" w:rsidSect="00AE1481">
      <w:headerReference w:type="default" r:id="rId36"/>
      <w:type w:val="continuous"/>
      <w:pgSz w:w="11907" w:h="16839" w:code="9"/>
      <w:pgMar w:top="1418" w:right="907"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6044FB4" w14:textId="77777777" w:rsidR="0005200C" w:rsidRDefault="0005200C" w:rsidP="00CD157B">
      <w:pPr>
        <w:pStyle w:val="NoSpacing"/>
      </w:pPr>
    </w:p>
    <w:p w14:paraId="5E7271C6" w14:textId="77777777" w:rsidR="0005200C" w:rsidRDefault="0005200C"/>
  </w:endnote>
  <w:endnote w:type="continuationSeparator" w:id="0">
    <w:p w14:paraId="3EC7940C" w14:textId="77777777" w:rsidR="0005200C" w:rsidRDefault="0005200C" w:rsidP="00CD157B">
      <w:pPr>
        <w:pStyle w:val="NoSpacing"/>
      </w:pPr>
    </w:p>
    <w:p w14:paraId="09876B67" w14:textId="77777777" w:rsidR="0005200C" w:rsidRDefault="0005200C"/>
  </w:endnote>
  <w:endnote w:type="continuationNotice" w:id="1">
    <w:p w14:paraId="6A02342A" w14:textId="77777777" w:rsidR="0005200C" w:rsidRDefault="0005200C" w:rsidP="00CD157B">
      <w:pPr>
        <w:pStyle w:val="NoSpacing"/>
      </w:pPr>
    </w:p>
    <w:p w14:paraId="719829D6" w14:textId="77777777" w:rsidR="0005200C" w:rsidRDefault="0005200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13B4D30A" w:rsidR="00A60698" w:rsidRPr="00D55628" w:rsidRDefault="002933EA" w:rsidP="00A60698">
          <w:pPr>
            <w:pStyle w:val="FooterEvenPageNumber"/>
            <w:framePr w:wrap="auto" w:vAnchor="margin" w:hAnchor="text" w:yAlign="inline"/>
          </w:pPr>
          <w:r>
            <w:rPr>
              <w:noProof/>
            </w:rPr>
            <mc:AlternateContent>
              <mc:Choice Requires="wps">
                <w:drawing>
                  <wp:anchor distT="0" distB="0" distL="114300" distR="114300" simplePos="0" relativeHeight="251658257" behindDoc="0" locked="0" layoutInCell="0" allowOverlap="1" wp14:anchorId="1B10DD55" wp14:editId="3E7CF4C8">
                    <wp:simplePos x="0" y="0"/>
                    <wp:positionH relativeFrom="page">
                      <wp:posOffset>0</wp:posOffset>
                    </wp:positionH>
                    <wp:positionV relativeFrom="page">
                      <wp:posOffset>10229215</wp:posOffset>
                    </wp:positionV>
                    <wp:extent cx="7560945" cy="273050"/>
                    <wp:effectExtent l="0" t="0" r="0" b="12700"/>
                    <wp:wrapNone/>
                    <wp:docPr id="44" name="Text Box 4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28BF8585" w:rsidR="002933EA" w:rsidRPr="00710B68" w:rsidRDefault="00710B68" w:rsidP="00710B68">
                                <w:pPr>
                                  <w:spacing w:before="0" w:after="0"/>
                                  <w:jc w:val="center"/>
                                  <w:rPr>
                                    <w:rFonts w:ascii="Calibri" w:hAnsi="Calibri" w:cs="Calibri"/>
                                    <w:color w:val="000000"/>
                                    <w:sz w:val="24"/>
                                  </w:rPr>
                                </w:pPr>
                                <w:r w:rsidRPr="00710B6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B10DD55" id="_x0000_t202" coordsize="21600,21600" o:spt="202" path="m,l,21600r21600,l21600,xe">
                    <v:stroke joinstyle="miter"/>
                    <v:path gradientshapeok="t" o:connecttype="rect"/>
                  </v:shapetype>
                  <v:shape id="Text Box 4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2ACCD6DE" w14:textId="28BF8585" w:rsidR="002933EA" w:rsidRPr="00710B68" w:rsidRDefault="00710B68" w:rsidP="00710B68">
                          <w:pPr>
                            <w:spacing w:before="0" w:after="0"/>
                            <w:jc w:val="center"/>
                            <w:rPr>
                              <w:rFonts w:ascii="Calibri" w:hAnsi="Calibri" w:cs="Calibri"/>
                              <w:color w:val="000000"/>
                              <w:sz w:val="24"/>
                            </w:rPr>
                          </w:pPr>
                          <w:r w:rsidRPr="00710B6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3"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2A0F53B" id="Text Box 41" o:spid="_x0000_s1030" type="#_x0000_t202" alt="{&quot;HashCode&quot;:-1264680268,&quot;Height&quot;:841.0,&quot;Width&quot;:595.0,&quot;Placement&quot;:&quot;Footer&quot;,&quot;Index&quot;:&quot;OddAndEven&quot;,&quot;Section&quot;:1,&quot;Top&quot;:0.0,&quot;Left&quot;:0.0}" style="position:absolute;margin-left:0;margin-top:805.4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11BB6A71" w:rsidR="00A60698" w:rsidRPr="00810C40" w:rsidRDefault="00A62E94" w:rsidP="00495B3B">
          <w:pPr>
            <w:pStyle w:val="FooterEven"/>
            <w:jc w:val="right"/>
          </w:pPr>
          <w:r>
            <w:t>September</w:t>
          </w:r>
          <w:r w:rsidR="00495B3B">
            <w:t xml:space="preserve"> 202</w:t>
          </w:r>
          <w:r>
            <w:t>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36BAA96" w:rsidR="00495B3B" w:rsidRPr="00CB1FB7" w:rsidRDefault="002933EA" w:rsidP="00495B3B">
          <w:pPr>
            <w:pStyle w:val="FooterOdd"/>
            <w:jc w:val="left"/>
            <w:rPr>
              <w:b/>
            </w:rPr>
          </w:pPr>
          <w:r>
            <w:rPr>
              <w:b/>
              <w:noProof/>
            </w:rPr>
            <mc:AlternateContent>
              <mc:Choice Requires="wps">
                <w:drawing>
                  <wp:anchor distT="0" distB="0" distL="114300" distR="114300" simplePos="0" relativeHeight="251658255" behindDoc="0" locked="0" layoutInCell="0" allowOverlap="1" wp14:anchorId="447BF85C" wp14:editId="399A07D7">
                    <wp:simplePos x="0" y="0"/>
                    <wp:positionH relativeFrom="page">
                      <wp:posOffset>0</wp:posOffset>
                    </wp:positionH>
                    <wp:positionV relativeFrom="page">
                      <wp:posOffset>10229215</wp:posOffset>
                    </wp:positionV>
                    <wp:extent cx="7560945" cy="273050"/>
                    <wp:effectExtent l="0" t="0" r="0" b="12700"/>
                    <wp:wrapNone/>
                    <wp:docPr id="42" name="Text Box 4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4377BDC5" w:rsidR="002933EA" w:rsidRPr="00710B68" w:rsidRDefault="00710B68" w:rsidP="00710B68">
                                <w:pPr>
                                  <w:spacing w:before="0" w:after="0"/>
                                  <w:jc w:val="center"/>
                                  <w:rPr>
                                    <w:rFonts w:ascii="Calibri" w:hAnsi="Calibri" w:cs="Calibri"/>
                                    <w:color w:val="000000"/>
                                    <w:sz w:val="24"/>
                                  </w:rPr>
                                </w:pPr>
                                <w:r w:rsidRPr="00710B6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47BF85C" id="_x0000_t202" coordsize="21600,21600" o:spt="202" path="m,l,21600r21600,l21600,xe">
                    <v:stroke joinstyle="miter"/>
                    <v:path gradientshapeok="t" o:connecttype="rect"/>
                  </v:shapetype>
                  <v:shape id="Text Box 42" o:spid="_x0000_s1031" type="#_x0000_t202" alt="{&quot;HashCode&quot;:1862493762,&quot;Height&quot;:841.0,&quot;Width&quot;:595.0,&quot;Placement&quot;:&quot;Footer&quot;,&quot;Index&quot;:&quot;Primary&quot;,&quot;Section&quot;:1,&quot;Top&quot;:0.0,&quot;Left&quot;:0.0}" style="position:absolute;margin-left:0;margin-top:805.45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5ADDC227" w14:textId="4377BDC5" w:rsidR="002933EA" w:rsidRPr="00710B68" w:rsidRDefault="00710B68" w:rsidP="00710B68">
                          <w:pPr>
                            <w:spacing w:before="0" w:after="0"/>
                            <w:jc w:val="center"/>
                            <w:rPr>
                              <w:rFonts w:ascii="Calibri" w:hAnsi="Calibri" w:cs="Calibri"/>
                              <w:color w:val="000000"/>
                              <w:sz w:val="24"/>
                            </w:rPr>
                          </w:pPr>
                          <w:r w:rsidRPr="00710B68">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54"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8662FAA" id="Text Box 3" o:spid="_x0000_s1032" type="#_x0000_t202" alt="{&quot;HashCode&quot;:-1264680268,&quot;Height&quot;:841.0,&quot;Width&quot;:595.0,&quot;Placement&quot;:&quot;Footer&quot;,&quot;Index&quot;:&quot;Primary&quot;,&quot;Section&quot;:1,&quot;Top&quot;:0.0,&quot;Left&quot;:0.0}"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Dg+czn3wAAAAsBAAAPAAAAAAAAAAAAAAAAAHIEAABkcnMvZG93bnJldi54bWxQSwUG&#10;AAAAAAQABADzAAAAfgUAAAAA&#10;" o:allowincell="f" filled="f" stroked="f" strokeweight=".5pt">
                    <v:textbox inset=",0,,0">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38D5987F" w:rsidR="00495B3B" w:rsidRPr="00D55628" w:rsidRDefault="00495B3B" w:rsidP="00495B3B">
          <w:pPr>
            <w:pStyle w:val="FooterOddPageNumber"/>
            <w:ind w:left="-9070" w:firstLine="9070"/>
            <w:jc w:val="left"/>
          </w:pPr>
          <w:r>
            <w:t>May 2023</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11268F12" w:rsidR="00364C9A" w:rsidRDefault="002933EA">
    <w:pPr>
      <w:pStyle w:val="Footer"/>
    </w:pPr>
    <w:r>
      <w:rPr>
        <w:noProof/>
      </w:rPr>
      <mc:AlternateContent>
        <mc:Choice Requires="wps">
          <w:drawing>
            <wp:anchor distT="0" distB="0" distL="114300" distR="114300" simplePos="0" relativeHeight="251658256" behindDoc="0" locked="0" layoutInCell="0" allowOverlap="1" wp14:anchorId="0F4B5772" wp14:editId="279C6733">
              <wp:simplePos x="0" y="0"/>
              <wp:positionH relativeFrom="page">
                <wp:posOffset>0</wp:posOffset>
              </wp:positionH>
              <wp:positionV relativeFrom="page">
                <wp:posOffset>10229215</wp:posOffset>
              </wp:positionV>
              <wp:extent cx="7560945" cy="273050"/>
              <wp:effectExtent l="0" t="0" r="0" b="12700"/>
              <wp:wrapNone/>
              <wp:docPr id="43" name="Text Box 4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5EEED8BE" w:rsidR="002933EA" w:rsidRPr="00710B68" w:rsidRDefault="00710B68" w:rsidP="00710B68">
                          <w:pPr>
                            <w:spacing w:before="0" w:after="0"/>
                            <w:jc w:val="center"/>
                            <w:rPr>
                              <w:rFonts w:ascii="Calibri" w:hAnsi="Calibri" w:cs="Calibri"/>
                              <w:color w:val="000000"/>
                              <w:sz w:val="24"/>
                            </w:rPr>
                          </w:pPr>
                          <w:r w:rsidRPr="00710B6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F4B5772" id="_x0000_t202" coordsize="21600,21600" o:spt="202" path="m,l,21600r21600,l21600,xe">
              <v:stroke joinstyle="miter"/>
              <v:path gradientshapeok="t" o:connecttype="rect"/>
            </v:shapetype>
            <v:shape id="Text Box 43" o:spid="_x0000_s1033" type="#_x0000_t202" alt="{&quot;HashCode&quot;:1862493762,&quot;Height&quot;:841.0,&quot;Width&quot;:595.0,&quot;Placement&quot;:&quot;Footer&quot;,&quot;Index&quot;:&quot;FirstPage&quot;,&quot;Section&quot;:1,&quot;Top&quot;:0.0,&quot;Left&quot;:0.0}" style="position:absolute;margin-left:0;margin-top:805.45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CgTot/GAIAACsEAAAOAAAAAAAAAAAAAAAAAC4CAABkcnMvZTJvRG9jLnhtbFBLAQItABQA&#10;BgAIAAAAIQARcqd+3wAAAAsBAAAPAAAAAAAAAAAAAAAAAHIEAABkcnMvZG93bnJldi54bWxQSwUG&#10;AAAAAAQABADzAAAAfgUAAAAA&#10;" o:allowincell="f" filled="f" stroked="f" strokeweight=".5pt">
              <v:textbox inset=",0,,0">
                <w:txbxContent>
                  <w:p w14:paraId="493A846C" w14:textId="5EEED8BE" w:rsidR="002933EA" w:rsidRPr="00710B68" w:rsidRDefault="00710B68" w:rsidP="00710B68">
                    <w:pPr>
                      <w:spacing w:before="0" w:after="0"/>
                      <w:jc w:val="center"/>
                      <w:rPr>
                        <w:rFonts w:ascii="Calibri" w:hAnsi="Calibri" w:cs="Calibri"/>
                        <w:color w:val="000000"/>
                        <w:sz w:val="24"/>
                      </w:rPr>
                    </w:pPr>
                    <w:r w:rsidRPr="00710B68">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2"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244B73F" id="Text Box 40" o:spid="_x0000_s1034" type="#_x0000_t202" alt="{&quot;HashCode&quot;:-1264680268,&quot;Height&quot;:841.0,&quot;Width&quot;:595.0,&quot;Placement&quot;:&quot;Footer&quot;,&quot;Index&quot;:&quot;FirstPage&quot;,&quot;Section&quot;:1,&quot;Top&quot;:0.0,&quot;Left&quot;:0.0}" style="position:absolute;margin-left:0;margin-top:805.4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Dg+czn3wAAAAsBAAAPAAAAAAAAAAAAAAAAAHIEAABkcnMvZG93bnJldi54bWxQSwUG&#10;AAAAAAQABADzAAAAfgUAAAAA&#10;" o:allowincell="f" filled="f" stroked="f" strokeweight=".5pt">
              <v:textbox inset=",0,,0">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B02C71" w14:textId="77777777" w:rsidR="0005200C" w:rsidRPr="0056073C" w:rsidRDefault="0005200C" w:rsidP="005D764F">
      <w:pPr>
        <w:pStyle w:val="FootnoteSeparator"/>
      </w:pPr>
    </w:p>
    <w:p w14:paraId="65A5AD36" w14:textId="77777777" w:rsidR="0005200C" w:rsidRDefault="0005200C"/>
  </w:footnote>
  <w:footnote w:type="continuationSeparator" w:id="0">
    <w:p w14:paraId="4289C271" w14:textId="77777777" w:rsidR="0005200C" w:rsidRPr="00CA30B7" w:rsidRDefault="0005200C" w:rsidP="006D5A90">
      <w:pPr>
        <w:rPr>
          <w:lang w:val="en-US"/>
        </w:rPr>
      </w:pPr>
      <w:r w:rsidRPr="00CA30B7">
        <w:rPr>
          <w:lang w:val="en-US"/>
        </w:rPr>
        <w:t>_______</w:t>
      </w:r>
    </w:p>
    <w:p w14:paraId="39F533FB" w14:textId="77777777" w:rsidR="0005200C" w:rsidRDefault="0005200C"/>
  </w:footnote>
  <w:footnote w:type="continuationNotice" w:id="1">
    <w:p w14:paraId="0D2815A7" w14:textId="77777777" w:rsidR="0005200C" w:rsidRDefault="0005200C" w:rsidP="006D5A90"/>
    <w:p w14:paraId="55D351B4" w14:textId="77777777" w:rsidR="0005200C" w:rsidRDefault="0005200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B1113B0" id="Freeform: Shape 32" o:spid="_x0000_s1026" alt="&quot;&quot;"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5345E6" id="Freeform: Shape 33" o:spid="_x0000_s1026" alt="&quot;&quot;"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1A41C3D" id="Freeform: Shape 34" o:spid="_x0000_s1026" alt="&quot;&quot;"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865064" id="Freeform: Shape 37"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F3E7239" id="Freeform: Shape 38"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A58230E" id="Freeform: Shape 39"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0ACB476" id="Freeform: Shape 2"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8B43E87" id="Freeform: Shape 25"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4FE7439" id="Freeform: Shape 5"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DD872C" id="Freeform: Shape 26"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01BBE44" id="Freeform: Shape 28" o:spid="_x0000_s1026" alt="&quot;&quot;"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E211A37" id="Freeform: Shape 29" o:spid="_x0000_s1026" alt="&quot;&quot;"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7276A56"/>
    <w:multiLevelType w:val="hybridMultilevel"/>
    <w:tmpl w:val="4754CBF2"/>
    <w:lvl w:ilvl="0" w:tplc="AA9C0986">
      <w:numFmt w:val="bullet"/>
      <w:lvlText w:val=""/>
      <w:lvlJc w:val="left"/>
      <w:pPr>
        <w:tabs>
          <w:tab w:val="num" w:pos="360"/>
        </w:tabs>
        <w:ind w:left="36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5"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6"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7"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8"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9"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0" w15:restartNumberingAfterBreak="0">
    <w:nsid w:val="34206E66"/>
    <w:multiLevelType w:val="hybridMultilevel"/>
    <w:tmpl w:val="0834356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2"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3"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5"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9"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9D11536"/>
    <w:multiLevelType w:val="hybridMultilevel"/>
    <w:tmpl w:val="2CC271C4"/>
    <w:lvl w:ilvl="0" w:tplc="0C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6" w15:restartNumberingAfterBreak="0">
    <w:nsid w:val="4AED2DAD"/>
    <w:multiLevelType w:val="hybridMultilevel"/>
    <w:tmpl w:val="ADDEA3EA"/>
    <w:lvl w:ilvl="0" w:tplc="AA9C0986">
      <w:numFmt w:val="bullet"/>
      <w:lvlText w:val=""/>
      <w:lvlJc w:val="left"/>
      <w:pPr>
        <w:tabs>
          <w:tab w:val="num" w:pos="360"/>
        </w:tabs>
        <w:ind w:left="360" w:hanging="360"/>
      </w:pPr>
      <w:rPr>
        <w:rFonts w:ascii="Symbol" w:hAnsi="Symbol" w:hint="default"/>
      </w:rPr>
    </w:lvl>
    <w:lvl w:ilvl="1" w:tplc="50FA0560">
      <w:numFmt w:val="bullet"/>
      <w:lvlText w:val="•"/>
      <w:lvlJc w:val="left"/>
      <w:pPr>
        <w:ind w:left="1440" w:hanging="360"/>
      </w:pPr>
      <w:rPr>
        <w:rFonts w:ascii="Arial" w:eastAsia="Times New Roman" w:hAnsi="Arial" w:cs="Arial" w:hint="default"/>
        <w:color w:val="232222" w:themeColor="text1"/>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2"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3"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4"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6"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7"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8"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9"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0"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3"/>
  </w:num>
  <w:num w:numId="2" w16cid:durableId="1128745877">
    <w:abstractNumId w:val="14"/>
  </w:num>
  <w:num w:numId="3" w16cid:durableId="170411264">
    <w:abstractNumId w:val="48"/>
  </w:num>
  <w:num w:numId="4" w16cid:durableId="985085104">
    <w:abstractNumId w:val="12"/>
  </w:num>
  <w:num w:numId="5" w16cid:durableId="1872112631">
    <w:abstractNumId w:val="15"/>
  </w:num>
  <w:num w:numId="6" w16cid:durableId="336812815">
    <w:abstractNumId w:val="30"/>
  </w:num>
  <w:num w:numId="7" w16cid:durableId="155153463">
    <w:abstractNumId w:val="3"/>
  </w:num>
  <w:num w:numId="8" w16cid:durableId="1428236886">
    <w:abstractNumId w:val="35"/>
  </w:num>
  <w:num w:numId="9" w16cid:durableId="1644658156">
    <w:abstractNumId w:val="25"/>
  </w:num>
  <w:num w:numId="10" w16cid:durableId="103154041">
    <w:abstractNumId w:val="38"/>
  </w:num>
  <w:num w:numId="11" w16cid:durableId="2129203638">
    <w:abstractNumId w:val="42"/>
  </w:num>
  <w:num w:numId="12" w16cid:durableId="377365663">
    <w:abstractNumId w:val="31"/>
  </w:num>
  <w:num w:numId="13" w16cid:durableId="1308436166">
    <w:abstractNumId w:val="34"/>
  </w:num>
  <w:num w:numId="14" w16cid:durableId="1335643199">
    <w:abstractNumId w:val="46"/>
  </w:num>
  <w:num w:numId="15" w16cid:durableId="384449836">
    <w:abstractNumId w:val="9"/>
  </w:num>
  <w:num w:numId="16" w16cid:durableId="1160577431">
    <w:abstractNumId w:val="37"/>
  </w:num>
  <w:num w:numId="17" w16cid:durableId="27071314">
    <w:abstractNumId w:val="8"/>
  </w:num>
  <w:num w:numId="18" w16cid:durableId="338120444">
    <w:abstractNumId w:val="5"/>
  </w:num>
  <w:num w:numId="19" w16cid:durableId="1673139647">
    <w:abstractNumId w:val="21"/>
  </w:num>
  <w:num w:numId="20" w16cid:durableId="19754805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7"/>
  </w:num>
  <w:num w:numId="26" w16cid:durableId="893349253">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8"/>
  </w:num>
  <w:num w:numId="30" w16cid:durableId="1579175524">
    <w:abstractNumId w:val="0"/>
  </w:num>
  <w:num w:numId="31" w16cid:durableId="1199856773">
    <w:abstractNumId w:val="2"/>
  </w:num>
  <w:num w:numId="32" w16cid:durableId="2138447666">
    <w:abstractNumId w:val="1"/>
  </w:num>
  <w:num w:numId="33" w16cid:durableId="334118162">
    <w:abstractNumId w:val="44"/>
  </w:num>
  <w:num w:numId="34" w16cid:durableId="196283207">
    <w:abstractNumId w:val="47"/>
  </w:num>
  <w:num w:numId="35" w16cid:durableId="1742215375">
    <w:abstractNumId w:val="56"/>
  </w:num>
  <w:num w:numId="36" w16cid:durableId="664823544">
    <w:abstractNumId w:val="52"/>
  </w:num>
  <w:num w:numId="37" w16cid:durableId="592250350">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4"/>
  </w:num>
  <w:num w:numId="40" w16cid:durableId="16010494">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6"/>
  </w:num>
  <w:num w:numId="42" w16cid:durableId="1149785811">
    <w:abstractNumId w:val="41"/>
  </w:num>
  <w:num w:numId="43" w16cid:durableId="729228463">
    <w:abstractNumId w:val="7"/>
  </w:num>
  <w:num w:numId="44" w16cid:durableId="322781625">
    <w:abstractNumId w:val="32"/>
  </w:num>
  <w:num w:numId="45" w16cid:durableId="417285533">
    <w:abstractNumId w:val="36"/>
  </w:num>
  <w:num w:numId="46" w16cid:durableId="1418745451">
    <w:abstractNumId w:val="10"/>
  </w:num>
  <w:num w:numId="47" w16cid:durableId="1932158365">
    <w:abstractNumId w:val="33"/>
  </w:num>
  <w:num w:numId="48" w16cid:durableId="1190871045">
    <w:abstractNumId w:val="20"/>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5D1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2F2"/>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4B7"/>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7C3"/>
    <w:rsid w:val="00050F0B"/>
    <w:rsid w:val="00051BFC"/>
    <w:rsid w:val="00051D5C"/>
    <w:rsid w:val="0005200C"/>
    <w:rsid w:val="00052454"/>
    <w:rsid w:val="0005252A"/>
    <w:rsid w:val="000528CB"/>
    <w:rsid w:val="000531C8"/>
    <w:rsid w:val="00053C58"/>
    <w:rsid w:val="00053CC3"/>
    <w:rsid w:val="00054A64"/>
    <w:rsid w:val="00055020"/>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171"/>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77E56"/>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8ED"/>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B92"/>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5F1"/>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6F78"/>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AA8"/>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AFB"/>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3C21"/>
    <w:rsid w:val="001242E9"/>
    <w:rsid w:val="001244D8"/>
    <w:rsid w:val="00124782"/>
    <w:rsid w:val="0012486F"/>
    <w:rsid w:val="00124BC5"/>
    <w:rsid w:val="0012511D"/>
    <w:rsid w:val="001252B3"/>
    <w:rsid w:val="00125676"/>
    <w:rsid w:val="0012652C"/>
    <w:rsid w:val="001267C9"/>
    <w:rsid w:val="001268C6"/>
    <w:rsid w:val="00126943"/>
    <w:rsid w:val="00126EBF"/>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1DB"/>
    <w:rsid w:val="0014722D"/>
    <w:rsid w:val="00147B60"/>
    <w:rsid w:val="00150746"/>
    <w:rsid w:val="00151331"/>
    <w:rsid w:val="00151BF0"/>
    <w:rsid w:val="00152DC6"/>
    <w:rsid w:val="00152E41"/>
    <w:rsid w:val="001536B2"/>
    <w:rsid w:val="0015375D"/>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587"/>
    <w:rsid w:val="00160C09"/>
    <w:rsid w:val="00160EA5"/>
    <w:rsid w:val="00161183"/>
    <w:rsid w:val="00161450"/>
    <w:rsid w:val="00161A18"/>
    <w:rsid w:val="00161DFE"/>
    <w:rsid w:val="00162508"/>
    <w:rsid w:val="0016271B"/>
    <w:rsid w:val="00162EBC"/>
    <w:rsid w:val="0016336A"/>
    <w:rsid w:val="00163A5B"/>
    <w:rsid w:val="00163A88"/>
    <w:rsid w:val="00163D88"/>
    <w:rsid w:val="00164012"/>
    <w:rsid w:val="001640D2"/>
    <w:rsid w:val="001644C7"/>
    <w:rsid w:val="00164716"/>
    <w:rsid w:val="001649B4"/>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5E4E"/>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A5A"/>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0FDA"/>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321"/>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4DE2"/>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18"/>
    <w:rsid w:val="001D74A8"/>
    <w:rsid w:val="001D76AB"/>
    <w:rsid w:val="001D78C3"/>
    <w:rsid w:val="001E04BC"/>
    <w:rsid w:val="001E04F9"/>
    <w:rsid w:val="001E0766"/>
    <w:rsid w:val="001E093C"/>
    <w:rsid w:val="001E0B42"/>
    <w:rsid w:val="001E174B"/>
    <w:rsid w:val="001E1D0E"/>
    <w:rsid w:val="001E1DB7"/>
    <w:rsid w:val="001E1E00"/>
    <w:rsid w:val="001E2412"/>
    <w:rsid w:val="001E261C"/>
    <w:rsid w:val="001E28B4"/>
    <w:rsid w:val="001E3629"/>
    <w:rsid w:val="001E3BB5"/>
    <w:rsid w:val="001E3E6C"/>
    <w:rsid w:val="001E43CC"/>
    <w:rsid w:val="001E43DE"/>
    <w:rsid w:val="001E48EA"/>
    <w:rsid w:val="001E51A2"/>
    <w:rsid w:val="001E57CA"/>
    <w:rsid w:val="001E59A1"/>
    <w:rsid w:val="001E5CD5"/>
    <w:rsid w:val="001E6421"/>
    <w:rsid w:val="001E6652"/>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1E2E"/>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C9E"/>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76C"/>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08C8"/>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3DD"/>
    <w:rsid w:val="00264C6B"/>
    <w:rsid w:val="00264C82"/>
    <w:rsid w:val="00264FD6"/>
    <w:rsid w:val="0026504E"/>
    <w:rsid w:val="00265C0D"/>
    <w:rsid w:val="00265DE2"/>
    <w:rsid w:val="00266519"/>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6E5"/>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4F6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3EA"/>
    <w:rsid w:val="0029422D"/>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6E1D"/>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42F"/>
    <w:rsid w:val="002B7646"/>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2EE5"/>
    <w:rsid w:val="002D38FC"/>
    <w:rsid w:val="002D48D3"/>
    <w:rsid w:val="002D4B23"/>
    <w:rsid w:val="002D7AA5"/>
    <w:rsid w:val="002E03B0"/>
    <w:rsid w:val="002E0ED2"/>
    <w:rsid w:val="002E1116"/>
    <w:rsid w:val="002E1F33"/>
    <w:rsid w:val="002E22BE"/>
    <w:rsid w:val="002E2436"/>
    <w:rsid w:val="002E2FF4"/>
    <w:rsid w:val="002E3000"/>
    <w:rsid w:val="002E34C5"/>
    <w:rsid w:val="002E377E"/>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4E11"/>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8B0"/>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3E6"/>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08"/>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1A95"/>
    <w:rsid w:val="003820EB"/>
    <w:rsid w:val="003821F5"/>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452"/>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B27"/>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ACB"/>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3DC3"/>
    <w:rsid w:val="00404524"/>
    <w:rsid w:val="00404DEE"/>
    <w:rsid w:val="00405A58"/>
    <w:rsid w:val="00405FE7"/>
    <w:rsid w:val="0040698A"/>
    <w:rsid w:val="0040743E"/>
    <w:rsid w:val="004075D4"/>
    <w:rsid w:val="0040777B"/>
    <w:rsid w:val="00407885"/>
    <w:rsid w:val="004100F3"/>
    <w:rsid w:val="00410659"/>
    <w:rsid w:val="00411642"/>
    <w:rsid w:val="00411972"/>
    <w:rsid w:val="00412A85"/>
    <w:rsid w:val="004132D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124C"/>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98A"/>
    <w:rsid w:val="00437C9B"/>
    <w:rsid w:val="00437F3B"/>
    <w:rsid w:val="00440146"/>
    <w:rsid w:val="0044145F"/>
    <w:rsid w:val="0044148B"/>
    <w:rsid w:val="004414D0"/>
    <w:rsid w:val="004415AD"/>
    <w:rsid w:val="00441D94"/>
    <w:rsid w:val="004420BA"/>
    <w:rsid w:val="0044218D"/>
    <w:rsid w:val="00442B8D"/>
    <w:rsid w:val="00443356"/>
    <w:rsid w:val="004435BE"/>
    <w:rsid w:val="004438E7"/>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983"/>
    <w:rsid w:val="00464A44"/>
    <w:rsid w:val="0046505F"/>
    <w:rsid w:val="00465844"/>
    <w:rsid w:val="004658A0"/>
    <w:rsid w:val="004659CC"/>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7AA"/>
    <w:rsid w:val="00473E66"/>
    <w:rsid w:val="00474212"/>
    <w:rsid w:val="004744DC"/>
    <w:rsid w:val="00475145"/>
    <w:rsid w:val="00475624"/>
    <w:rsid w:val="00475C60"/>
    <w:rsid w:val="00475F2F"/>
    <w:rsid w:val="00476141"/>
    <w:rsid w:val="00476168"/>
    <w:rsid w:val="004766FD"/>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031"/>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65A"/>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2B42"/>
    <w:rsid w:val="004A33A3"/>
    <w:rsid w:val="004A3B23"/>
    <w:rsid w:val="004A44EC"/>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6B1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0FF"/>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06"/>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BD4"/>
    <w:rsid w:val="004E1CE0"/>
    <w:rsid w:val="004E22A8"/>
    <w:rsid w:val="004E236D"/>
    <w:rsid w:val="004E283A"/>
    <w:rsid w:val="004E2E7E"/>
    <w:rsid w:val="004E3F1F"/>
    <w:rsid w:val="004E5182"/>
    <w:rsid w:val="004E5200"/>
    <w:rsid w:val="004E5573"/>
    <w:rsid w:val="004E60F4"/>
    <w:rsid w:val="004E6C3A"/>
    <w:rsid w:val="004E6D2C"/>
    <w:rsid w:val="004E6DDB"/>
    <w:rsid w:val="004E6EDB"/>
    <w:rsid w:val="004E7000"/>
    <w:rsid w:val="004E78B5"/>
    <w:rsid w:val="004E7A32"/>
    <w:rsid w:val="004E7A6C"/>
    <w:rsid w:val="004E7FB0"/>
    <w:rsid w:val="004F03F3"/>
    <w:rsid w:val="004F0416"/>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286"/>
    <w:rsid w:val="00506B38"/>
    <w:rsid w:val="00507541"/>
    <w:rsid w:val="00507966"/>
    <w:rsid w:val="00507B7B"/>
    <w:rsid w:val="00507F8E"/>
    <w:rsid w:val="00510836"/>
    <w:rsid w:val="00510C7B"/>
    <w:rsid w:val="00510E09"/>
    <w:rsid w:val="00510EB4"/>
    <w:rsid w:val="0051166C"/>
    <w:rsid w:val="00511DD3"/>
    <w:rsid w:val="0051335C"/>
    <w:rsid w:val="00513D22"/>
    <w:rsid w:val="005145AE"/>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7B4"/>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483"/>
    <w:rsid w:val="00552505"/>
    <w:rsid w:val="00552C05"/>
    <w:rsid w:val="005542F9"/>
    <w:rsid w:val="00554A12"/>
    <w:rsid w:val="00554EA2"/>
    <w:rsid w:val="00555230"/>
    <w:rsid w:val="00555761"/>
    <w:rsid w:val="00555BDA"/>
    <w:rsid w:val="00556110"/>
    <w:rsid w:val="00556165"/>
    <w:rsid w:val="005567D1"/>
    <w:rsid w:val="00556938"/>
    <w:rsid w:val="00556BA9"/>
    <w:rsid w:val="00556EBA"/>
    <w:rsid w:val="00557176"/>
    <w:rsid w:val="00557689"/>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0E70"/>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15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266"/>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101"/>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3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A47"/>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59E"/>
    <w:rsid w:val="00662E03"/>
    <w:rsid w:val="00663005"/>
    <w:rsid w:val="00663073"/>
    <w:rsid w:val="00663AD0"/>
    <w:rsid w:val="00663CDF"/>
    <w:rsid w:val="00663F50"/>
    <w:rsid w:val="00663FD9"/>
    <w:rsid w:val="00664075"/>
    <w:rsid w:val="0066416C"/>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076"/>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5B6"/>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41E"/>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AEF"/>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625"/>
    <w:rsid w:val="006F04BD"/>
    <w:rsid w:val="006F0965"/>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0592"/>
    <w:rsid w:val="00701020"/>
    <w:rsid w:val="007011CA"/>
    <w:rsid w:val="00701265"/>
    <w:rsid w:val="00701AFC"/>
    <w:rsid w:val="007022EC"/>
    <w:rsid w:val="007028F0"/>
    <w:rsid w:val="00703519"/>
    <w:rsid w:val="00703563"/>
    <w:rsid w:val="007039E6"/>
    <w:rsid w:val="00703CB5"/>
    <w:rsid w:val="00703CE8"/>
    <w:rsid w:val="00704737"/>
    <w:rsid w:val="00704C1B"/>
    <w:rsid w:val="0070548B"/>
    <w:rsid w:val="007059EA"/>
    <w:rsid w:val="00705C2C"/>
    <w:rsid w:val="00705D34"/>
    <w:rsid w:val="00705D91"/>
    <w:rsid w:val="00705E4B"/>
    <w:rsid w:val="00706311"/>
    <w:rsid w:val="00706362"/>
    <w:rsid w:val="0070638A"/>
    <w:rsid w:val="007066EA"/>
    <w:rsid w:val="00706CA8"/>
    <w:rsid w:val="00706F8A"/>
    <w:rsid w:val="0070708F"/>
    <w:rsid w:val="00707769"/>
    <w:rsid w:val="007077B6"/>
    <w:rsid w:val="0071015D"/>
    <w:rsid w:val="00710906"/>
    <w:rsid w:val="00710B68"/>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17B69"/>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1DD2"/>
    <w:rsid w:val="00732030"/>
    <w:rsid w:val="00732288"/>
    <w:rsid w:val="00732488"/>
    <w:rsid w:val="007325D6"/>
    <w:rsid w:val="00732AD8"/>
    <w:rsid w:val="00734E3B"/>
    <w:rsid w:val="00735CF9"/>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2CD"/>
    <w:rsid w:val="007527C2"/>
    <w:rsid w:val="0075327D"/>
    <w:rsid w:val="00753CBF"/>
    <w:rsid w:val="00753E3C"/>
    <w:rsid w:val="00754615"/>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73C"/>
    <w:rsid w:val="007C184A"/>
    <w:rsid w:val="007C208D"/>
    <w:rsid w:val="007C22E7"/>
    <w:rsid w:val="007C3198"/>
    <w:rsid w:val="007C3866"/>
    <w:rsid w:val="007C42C1"/>
    <w:rsid w:val="007C4DBF"/>
    <w:rsid w:val="007C5053"/>
    <w:rsid w:val="007C6D10"/>
    <w:rsid w:val="007C71CA"/>
    <w:rsid w:val="007C792E"/>
    <w:rsid w:val="007C7D6F"/>
    <w:rsid w:val="007D051A"/>
    <w:rsid w:val="007D0DEF"/>
    <w:rsid w:val="007D109C"/>
    <w:rsid w:val="007D2793"/>
    <w:rsid w:val="007D2A83"/>
    <w:rsid w:val="007D329A"/>
    <w:rsid w:val="007D3482"/>
    <w:rsid w:val="007D34FE"/>
    <w:rsid w:val="007D3BBD"/>
    <w:rsid w:val="007D3DE8"/>
    <w:rsid w:val="007D3E13"/>
    <w:rsid w:val="007D3FBE"/>
    <w:rsid w:val="007D43B7"/>
    <w:rsid w:val="007D43E1"/>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1EA4"/>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5F24"/>
    <w:rsid w:val="008060A1"/>
    <w:rsid w:val="0080645F"/>
    <w:rsid w:val="00806890"/>
    <w:rsid w:val="00806F9D"/>
    <w:rsid w:val="00807484"/>
    <w:rsid w:val="008078A9"/>
    <w:rsid w:val="00810747"/>
    <w:rsid w:val="0081135E"/>
    <w:rsid w:val="00811C69"/>
    <w:rsid w:val="00811EFC"/>
    <w:rsid w:val="00812114"/>
    <w:rsid w:val="00812255"/>
    <w:rsid w:val="008122A0"/>
    <w:rsid w:val="0081324A"/>
    <w:rsid w:val="008134B5"/>
    <w:rsid w:val="00813F33"/>
    <w:rsid w:val="00814045"/>
    <w:rsid w:val="008141E1"/>
    <w:rsid w:val="00814349"/>
    <w:rsid w:val="00814461"/>
    <w:rsid w:val="008145A3"/>
    <w:rsid w:val="008145DD"/>
    <w:rsid w:val="00814BDD"/>
    <w:rsid w:val="00814EB9"/>
    <w:rsid w:val="0081508A"/>
    <w:rsid w:val="00815ADB"/>
    <w:rsid w:val="00815B41"/>
    <w:rsid w:val="00815BBE"/>
    <w:rsid w:val="00816257"/>
    <w:rsid w:val="008177C6"/>
    <w:rsid w:val="00817AAA"/>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27CA6"/>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072"/>
    <w:rsid w:val="008436A5"/>
    <w:rsid w:val="008440AA"/>
    <w:rsid w:val="00844805"/>
    <w:rsid w:val="0084597A"/>
    <w:rsid w:val="00845A1D"/>
    <w:rsid w:val="00846597"/>
    <w:rsid w:val="008468B6"/>
    <w:rsid w:val="00846B00"/>
    <w:rsid w:val="00846D14"/>
    <w:rsid w:val="008473E4"/>
    <w:rsid w:val="008473FB"/>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2E6F"/>
    <w:rsid w:val="008737BB"/>
    <w:rsid w:val="00873815"/>
    <w:rsid w:val="00873FA6"/>
    <w:rsid w:val="00873FF8"/>
    <w:rsid w:val="008740BF"/>
    <w:rsid w:val="0087478C"/>
    <w:rsid w:val="008749EF"/>
    <w:rsid w:val="00874E11"/>
    <w:rsid w:val="008759D2"/>
    <w:rsid w:val="008763E8"/>
    <w:rsid w:val="0087650A"/>
    <w:rsid w:val="00876557"/>
    <w:rsid w:val="008776EF"/>
    <w:rsid w:val="00877C5B"/>
    <w:rsid w:val="00877FD6"/>
    <w:rsid w:val="008802B7"/>
    <w:rsid w:val="00880C5F"/>
    <w:rsid w:val="00880E76"/>
    <w:rsid w:val="00881290"/>
    <w:rsid w:val="00881765"/>
    <w:rsid w:val="008818D2"/>
    <w:rsid w:val="00881B71"/>
    <w:rsid w:val="00881D78"/>
    <w:rsid w:val="0088292D"/>
    <w:rsid w:val="00882E2A"/>
    <w:rsid w:val="008835DB"/>
    <w:rsid w:val="00883E8B"/>
    <w:rsid w:val="00884822"/>
    <w:rsid w:val="008857B7"/>
    <w:rsid w:val="00885B29"/>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92"/>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6B1"/>
    <w:rsid w:val="008B2799"/>
    <w:rsid w:val="008B2C26"/>
    <w:rsid w:val="008B3D59"/>
    <w:rsid w:val="008B3E1B"/>
    <w:rsid w:val="008B4666"/>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6D8D"/>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D4E"/>
    <w:rsid w:val="008D3E24"/>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3F8F"/>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0A9"/>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03A"/>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8ED"/>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6FD6"/>
    <w:rsid w:val="00977314"/>
    <w:rsid w:val="009773C9"/>
    <w:rsid w:val="00977AB7"/>
    <w:rsid w:val="00977E78"/>
    <w:rsid w:val="00977F6D"/>
    <w:rsid w:val="009801CE"/>
    <w:rsid w:val="00980559"/>
    <w:rsid w:val="00980B72"/>
    <w:rsid w:val="00981848"/>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473"/>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2EAD"/>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5F0"/>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280"/>
    <w:rsid w:val="00A455D9"/>
    <w:rsid w:val="00A455E4"/>
    <w:rsid w:val="00A45760"/>
    <w:rsid w:val="00A457D1"/>
    <w:rsid w:val="00A45F52"/>
    <w:rsid w:val="00A4642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E5C"/>
    <w:rsid w:val="00A62E94"/>
    <w:rsid w:val="00A62F23"/>
    <w:rsid w:val="00A63094"/>
    <w:rsid w:val="00A6309D"/>
    <w:rsid w:val="00A639E3"/>
    <w:rsid w:val="00A6462D"/>
    <w:rsid w:val="00A6474D"/>
    <w:rsid w:val="00A647E4"/>
    <w:rsid w:val="00A648A0"/>
    <w:rsid w:val="00A649B9"/>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6E66"/>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2E"/>
    <w:rsid w:val="00A9194C"/>
    <w:rsid w:val="00A91D05"/>
    <w:rsid w:val="00A93280"/>
    <w:rsid w:val="00A934FE"/>
    <w:rsid w:val="00A935BE"/>
    <w:rsid w:val="00A94064"/>
    <w:rsid w:val="00A94789"/>
    <w:rsid w:val="00A9596E"/>
    <w:rsid w:val="00A95EFD"/>
    <w:rsid w:val="00A95F86"/>
    <w:rsid w:val="00A962DC"/>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672"/>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5E99"/>
    <w:rsid w:val="00AC6487"/>
    <w:rsid w:val="00AC6A9B"/>
    <w:rsid w:val="00AC6AB8"/>
    <w:rsid w:val="00AC6ED0"/>
    <w:rsid w:val="00AC722A"/>
    <w:rsid w:val="00AC77C8"/>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81"/>
    <w:rsid w:val="00AE14B1"/>
    <w:rsid w:val="00AE1838"/>
    <w:rsid w:val="00AE1DAD"/>
    <w:rsid w:val="00AE1EA0"/>
    <w:rsid w:val="00AE324B"/>
    <w:rsid w:val="00AE3D93"/>
    <w:rsid w:val="00AE492C"/>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196"/>
    <w:rsid w:val="00B0680D"/>
    <w:rsid w:val="00B072DC"/>
    <w:rsid w:val="00B10A43"/>
    <w:rsid w:val="00B10FB5"/>
    <w:rsid w:val="00B11A35"/>
    <w:rsid w:val="00B122C9"/>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0C9"/>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029"/>
    <w:rsid w:val="00B419A1"/>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2CE5"/>
    <w:rsid w:val="00B531EB"/>
    <w:rsid w:val="00B5379C"/>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C08"/>
    <w:rsid w:val="00B620F0"/>
    <w:rsid w:val="00B62287"/>
    <w:rsid w:val="00B62A99"/>
    <w:rsid w:val="00B633EF"/>
    <w:rsid w:val="00B6379A"/>
    <w:rsid w:val="00B63BCC"/>
    <w:rsid w:val="00B63EF2"/>
    <w:rsid w:val="00B64019"/>
    <w:rsid w:val="00B649CC"/>
    <w:rsid w:val="00B64AC2"/>
    <w:rsid w:val="00B64F42"/>
    <w:rsid w:val="00B652E5"/>
    <w:rsid w:val="00B65AAD"/>
    <w:rsid w:val="00B65B86"/>
    <w:rsid w:val="00B66B79"/>
    <w:rsid w:val="00B66D5C"/>
    <w:rsid w:val="00B6716F"/>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0E"/>
    <w:rsid w:val="00B7215D"/>
    <w:rsid w:val="00B725E2"/>
    <w:rsid w:val="00B72773"/>
    <w:rsid w:val="00B73054"/>
    <w:rsid w:val="00B7309F"/>
    <w:rsid w:val="00B73AE1"/>
    <w:rsid w:val="00B74333"/>
    <w:rsid w:val="00B747CF"/>
    <w:rsid w:val="00B74808"/>
    <w:rsid w:val="00B74958"/>
    <w:rsid w:val="00B74C7D"/>
    <w:rsid w:val="00B74D16"/>
    <w:rsid w:val="00B7519F"/>
    <w:rsid w:val="00B75205"/>
    <w:rsid w:val="00B753AB"/>
    <w:rsid w:val="00B753DE"/>
    <w:rsid w:val="00B75970"/>
    <w:rsid w:val="00B76566"/>
    <w:rsid w:val="00B771C0"/>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0CC1"/>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50"/>
    <w:rsid w:val="00BA4ED5"/>
    <w:rsid w:val="00BA5B65"/>
    <w:rsid w:val="00BA5B6C"/>
    <w:rsid w:val="00BA64BE"/>
    <w:rsid w:val="00BA6E77"/>
    <w:rsid w:val="00BA7064"/>
    <w:rsid w:val="00BA77B4"/>
    <w:rsid w:val="00BA7B37"/>
    <w:rsid w:val="00BB1769"/>
    <w:rsid w:val="00BB18D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855"/>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00B"/>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17F97"/>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BCF"/>
    <w:rsid w:val="00C32D32"/>
    <w:rsid w:val="00C337ED"/>
    <w:rsid w:val="00C339C7"/>
    <w:rsid w:val="00C33BEC"/>
    <w:rsid w:val="00C34432"/>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7BA"/>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67DE7"/>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0DF"/>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4FB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4BB6"/>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17803"/>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5FD"/>
    <w:rsid w:val="00D26E53"/>
    <w:rsid w:val="00D271E5"/>
    <w:rsid w:val="00D272B2"/>
    <w:rsid w:val="00D27319"/>
    <w:rsid w:val="00D275DA"/>
    <w:rsid w:val="00D30018"/>
    <w:rsid w:val="00D30268"/>
    <w:rsid w:val="00D30F2D"/>
    <w:rsid w:val="00D32450"/>
    <w:rsid w:val="00D3295B"/>
    <w:rsid w:val="00D32EEA"/>
    <w:rsid w:val="00D3329C"/>
    <w:rsid w:val="00D333B0"/>
    <w:rsid w:val="00D33449"/>
    <w:rsid w:val="00D3449D"/>
    <w:rsid w:val="00D345BA"/>
    <w:rsid w:val="00D345C3"/>
    <w:rsid w:val="00D3463A"/>
    <w:rsid w:val="00D35985"/>
    <w:rsid w:val="00D35BC8"/>
    <w:rsid w:val="00D3629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E1B"/>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0691"/>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DF7B5F"/>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47F"/>
    <w:rsid w:val="00E06A21"/>
    <w:rsid w:val="00E06A34"/>
    <w:rsid w:val="00E06BFB"/>
    <w:rsid w:val="00E06F07"/>
    <w:rsid w:val="00E0776E"/>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60A"/>
    <w:rsid w:val="00E14DEA"/>
    <w:rsid w:val="00E14E35"/>
    <w:rsid w:val="00E152A2"/>
    <w:rsid w:val="00E15D51"/>
    <w:rsid w:val="00E16321"/>
    <w:rsid w:val="00E168F0"/>
    <w:rsid w:val="00E16A4E"/>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27E6C"/>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5A5"/>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AA9"/>
    <w:rsid w:val="00EA0BEE"/>
    <w:rsid w:val="00EA101C"/>
    <w:rsid w:val="00EA109C"/>
    <w:rsid w:val="00EA116F"/>
    <w:rsid w:val="00EA1366"/>
    <w:rsid w:val="00EA1FF3"/>
    <w:rsid w:val="00EA21A1"/>
    <w:rsid w:val="00EA2529"/>
    <w:rsid w:val="00EA329B"/>
    <w:rsid w:val="00EA3D77"/>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4AB"/>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0B"/>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B26"/>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D74"/>
    <w:rsid w:val="00F66F55"/>
    <w:rsid w:val="00F66FC8"/>
    <w:rsid w:val="00F67038"/>
    <w:rsid w:val="00F67389"/>
    <w:rsid w:val="00F673B1"/>
    <w:rsid w:val="00F67FA3"/>
    <w:rsid w:val="00F7002B"/>
    <w:rsid w:val="00F702BE"/>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624"/>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3956"/>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656E9EE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C9F416C4-47D3-4821-8CEE-E4D5EA32FA9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character" w:customStyle="1" w:styleId="normaltextrun">
    <w:name w:val="normaltextrun"/>
    <w:basedOn w:val="DefaultParagraphFont"/>
    <w:rsid w:val="00894D92"/>
  </w:style>
  <w:style w:type="character" w:customStyle="1" w:styleId="eop">
    <w:name w:val="eop"/>
    <w:basedOn w:val="DefaultParagraphFont"/>
    <w:rsid w:val="00894D92"/>
  </w:style>
  <w:style w:type="paragraph" w:customStyle="1" w:styleId="paragraph">
    <w:name w:val="paragraph"/>
    <w:basedOn w:val="Normal"/>
    <w:rsid w:val="00894D92"/>
    <w:pPr>
      <w:spacing w:before="100" w:beforeAutospacing="1" w:after="100" w:afterAutospacing="1" w:line="240" w:lineRule="auto"/>
    </w:pPr>
    <w:rPr>
      <w:rFonts w:ascii="Times New Roman" w:hAnsi="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613052013">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349214822">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60174931">
      <w:bodyDiv w:val="1"/>
      <w:marLeft w:val="0"/>
      <w:marRight w:val="0"/>
      <w:marTop w:val="0"/>
      <w:marBottom w:val="0"/>
      <w:divBdr>
        <w:top w:val="none" w:sz="0" w:space="0" w:color="auto"/>
        <w:left w:val="none" w:sz="0" w:space="0" w:color="auto"/>
        <w:bottom w:val="none" w:sz="0" w:space="0" w:color="auto"/>
        <w:right w:val="none" w:sz="0" w:space="0" w:color="auto"/>
      </w:divBdr>
    </w:div>
    <w:div w:id="1797335600">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77E56"/>
    <w:rsid w:val="00126EBF"/>
    <w:rsid w:val="00152EEC"/>
    <w:rsid w:val="001752A8"/>
    <w:rsid w:val="001910A6"/>
    <w:rsid w:val="002254DB"/>
    <w:rsid w:val="002F4E11"/>
    <w:rsid w:val="00391152"/>
    <w:rsid w:val="004132D5"/>
    <w:rsid w:val="00561E70"/>
    <w:rsid w:val="00584F41"/>
    <w:rsid w:val="00617101"/>
    <w:rsid w:val="0066416C"/>
    <w:rsid w:val="006F0965"/>
    <w:rsid w:val="00705E4B"/>
    <w:rsid w:val="007C173C"/>
    <w:rsid w:val="007E1EA4"/>
    <w:rsid w:val="008A4FF4"/>
    <w:rsid w:val="00B52CE5"/>
    <w:rsid w:val="00CE4FB6"/>
    <w:rsid w:val="00D83E5E"/>
    <w:rsid w:val="00DD6140"/>
    <w:rsid w:val="00E0776E"/>
    <w:rsid w:val="00E51ECD"/>
    <w:rsid w:val="00F5611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173</Value>
      <Value>187</Value>
      <Value>262</Value>
      <Value>2</Value>
      <Value>3</Value>
    </TaxCatchAll>
    <_dlc_DocId xmlns="a5f32de4-e402-4188-b034-e71ca7d22e54">DOCID337-286239931-72</_dlc_DocId>
    <_dlc_DocIdUrl xmlns="a5f32de4-e402-4188-b034-e71ca7d22e54">
      <Url>https://delwpvicgovau.sharepoint.com/sites/ecm_337/_layouts/15/DocIdRedir.aspx?ID=DOCID337-286239931-72</Url>
      <Description>DOCID337-286239931-72</Description>
    </_dlc_DocIdUr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DLCPolicyLabelLock xmlns="05aa45cf-ed89-4733-97a8-db4ce5c51511" xsi:nil="true"/>
    <DLCPolicyLabelClientValue xmlns="05aa45cf-ed89-4733-97a8-db4ce5c51511">Version {_UIVersionString}</DLCPolicyLabelClientValue>
    <DLCPolicyLabelValue xmlns="05aa45cf-ed89-4733-97a8-db4ce5c51511">Version 0.2</DLCPolicyLabelValue>
    <aaba016f8ec641608c731f2f479ed690 xmlns="b943640c-fb09-46fb-a735-01d6d7c1fe2e">
      <Terms xmlns="http://schemas.microsoft.com/office/infopath/2007/PartnerControls">
        <TermInfo xmlns="http://schemas.microsoft.com/office/infopath/2007/PartnerControls">
          <TermName xmlns="http://schemas.microsoft.com/office/infopath/2007/PartnerControls">02 Plan</TermName>
          <TermId xmlns="http://schemas.microsoft.com/office/infopath/2007/PartnerControls">08de7b0e-f7c4-4ac9-8e7e-5de1d59b00c8</TermId>
        </TermInfo>
      </Terms>
    </aaba016f8ec641608c731f2f479ed690>
    <nd75a847532642d68d2983491bdd4d2e xmlns="b943640c-fb09-46fb-a735-01d6d7c1fe2e">
      <Terms xmlns="http://schemas.microsoft.com/office/infopath/2007/PartnerControls">
        <TermInfo xmlns="http://schemas.microsoft.com/office/infopath/2007/PartnerControls">
          <TermName xmlns="http://schemas.microsoft.com/office/infopath/2007/PartnerControls">Project Management and Control</TermName>
          <TermId xmlns="http://schemas.microsoft.com/office/infopath/2007/PartnerControls">845a38c7-ae92-4dbd-abcf-824467c530e8</TermId>
        </TermInfo>
      </Terms>
    </nd75a847532642d68d2983491bdd4d2e>
    <g91c59fb10974fa1a03160ad8386f0f4 xmlns="9fd47c19-1c4a-4d7d-b342-c10cef269344">
      <Terms xmlns="http://schemas.microsoft.com/office/infopath/2007/PartnerControls"/>
    </g91c59fb10974fa1a03160ad8386f0f4>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Project Governance</TermName>
          <TermId xmlns="http://schemas.microsoft.com/office/infopath/2007/PartnerControls">dcc8b15d-be2a-4ec9-8ccc-52ee5f7fec59</TermId>
        </TermInfo>
      </Terms>
    </f2ccc2d036544b63b99cbcec8aa9ae6a>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1A3E0EF69285894C84BBEBD62808D6D1" ma:contentTypeVersion="212" ma:contentTypeDescription="All project related information. The library can be used to manage multiple projects." ma:contentTypeScope="" ma:versionID="f0cf2ef09e709476d66145015b9ba626">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b943640c-fb09-46fb-a735-01d6d7c1fe2e" targetNamespace="http://schemas.microsoft.com/office/2006/metadata/properties" ma:root="true" ma:fieldsID="b0aabf6352a8fe98f4324ec92624ea22" ns1:_="" ns2:_="" ns3:_="" ns4:_="" ns5:_="">
    <xsd:import namespace="http://schemas.microsoft.com/sharepoint/v3"/>
    <xsd:import namespace="9fd47c19-1c4a-4d7d-b342-c10cef269344"/>
    <xsd:import namespace="a5f32de4-e402-4188-b034-e71ca7d22e54"/>
    <xsd:import namespace="05aa45cf-ed89-4733-97a8-db4ce5c51511"/>
    <xsd:import namespace="b943640c-fb09-46fb-a735-01d6d7c1fe2e"/>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f2ccc2d036544b63b99cbcec8aa9ae6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nd75a847532642d68d2983491bdd4d2e" minOccurs="0"/>
                <xsd:element ref="ns5:aaba016f8ec641608c731f2f479ed690" minOccurs="0"/>
                <xsd:element ref="ns5:MediaServiceMetadata" minOccurs="0"/>
                <xsd:element ref="ns5:MediaServiceFastMetadata" minOccurs="0"/>
                <xsd:element ref="ns5:MediaServiceSearchProperties" minOccurs="0"/>
                <xsd:element ref="ns5: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5"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9"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3"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5"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f2ccc2d036544b63b99cbcec8aa9ae6a" ma:index="18"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1" nillable="true" ma:taxonomy="true" ma:internalName="g91c59fb10974fa1a03160ad8386f0f4" ma:taxonomyFieldName="Record_x0020_Purpose" ma:displayName="Record Purpo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6" nillable="true" ma:displayName="Document ID Value" ma:description="The value of the document ID assigned to this item." ma:internalName="_dlc_DocId" ma:readOnly="true">
      <xsd:simpleType>
        <xsd:restriction base="dms:Text"/>
      </xsd:simpleType>
    </xsd:element>
    <xsd:element name="_dlc_DocIdUrl" ma:index="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ClientValue" ma:index="23"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4"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6"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943640c-fb09-46fb-a735-01d6d7c1fe2e" elementFormDefault="qualified">
    <xsd:import namespace="http://schemas.microsoft.com/office/2006/documentManagement/types"/>
    <xsd:import namespace="http://schemas.microsoft.com/office/infopath/2007/PartnerControls"/>
    <xsd:element name="nd75a847532642d68d2983491bdd4d2e" ma:index="28" nillable="true" ma:taxonomy="true" ma:internalName="nd75a847532642d68d2983491bdd4d2e" ma:taxonomyFieldName="Project_x0020_Activity" ma:displayName="Project Activity" ma:default="173;#Project Management and Control|845a38c7-ae92-4dbd-abcf-824467c530e8" ma:fieldId="{7d75a847-5326-42d6-8d29-83491bdd4d2e}" ma:sspId="797aeec6-0273-40f2-ab3e-beee73212332" ma:termSetId="b889493d-f2b7-48a8-b73c-499f478a3629" ma:anchorId="0e8755e6-ea2e-4009-98a7-d97d2c538c26" ma:open="false" ma:isKeyword="false">
      <xsd:complexType>
        <xsd:sequence>
          <xsd:element ref="pc:Terms" minOccurs="0" maxOccurs="1"/>
        </xsd:sequence>
      </xsd:complexType>
    </xsd:element>
    <xsd:element name="aaba016f8ec641608c731f2f479ed690" ma:index="30" nillable="true" ma:taxonomy="true" ma:internalName="aaba016f8ec641608c731f2f479ed690" ma:taxonomyFieldName="Project_x0020_Phase" ma:displayName="Project Phase" ma:default="187;#02 Plan|08de7b0e-f7c4-4ac9-8e7e-5de1d59b00c8" ma:fieldId="{aaba016f-8ec6-4160-8c73-1f2f479ed690}" ma:sspId="797aeec6-0273-40f2-ab3e-beee73212332" ma:termSetId="7dbea86a-f49b-477a-b12d-c5b94dde55e4" ma:anchorId="00000000-0000-0000-0000-000000000000" ma:open="false" ma:isKeyword="false">
      <xsd:complexType>
        <xsd:sequence>
          <xsd:element ref="pc:Terms" minOccurs="0" maxOccurs="1"/>
        </xsd:sequence>
      </xsd:complex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8.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AAD6214-108E-47E2-B07C-24AFFDD5C2CB}">
  <ds:schemaRefs>
    <ds:schemaRef ds:uri="http://schemas.microsoft.com/sharepoint/events"/>
  </ds:schemaRefs>
</ds:datastoreItem>
</file>

<file path=customXml/itemProps3.xml><?xml version="1.0" encoding="utf-8"?>
<ds:datastoreItem xmlns:ds="http://schemas.openxmlformats.org/officeDocument/2006/customXml" ds:itemID="{1C1E70E5-F697-4E79-BF30-0EF65E508B50}">
  <ds:schemaRefs>
    <ds:schemaRef ds:uri="office.server.policy"/>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05aa45cf-ed89-4733-97a8-db4ce5c51511"/>
    <ds:schemaRef ds:uri="b943640c-fb09-46fb-a735-01d6d7c1fe2e"/>
  </ds:schemaRefs>
</ds:datastoreItem>
</file>

<file path=customXml/itemProps5.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6.xml><?xml version="1.0" encoding="utf-8"?>
<ds:datastoreItem xmlns:ds="http://schemas.openxmlformats.org/officeDocument/2006/customXml" ds:itemID="{1C87DB21-2D1D-437A-9535-4230A8B274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b943640c-fb09-46fb-a735-01d6d7c1fe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D884D437-7C21-4A2A-A3E4-98E4B6E98539}">
  <ds:schemaRefs>
    <ds:schemaRef ds:uri="Microsoft.SharePoint.Taxonomy.ContentTypeSync"/>
  </ds:schemaRefs>
</ds:datastoreItem>
</file>

<file path=customXml/itemProps8.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62</TotalTime>
  <Pages>4</Pages>
  <Words>1693</Words>
  <Characters>9651</Characters>
  <Application>Microsoft Office Word</Application>
  <DocSecurity>0</DocSecurity>
  <Lines>80</Lines>
  <Paragraphs>22</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11322</CharactersWithSpaces>
  <SharedDoc>false</SharedDoc>
  <HLinks>
    <vt:vector size="30" baseType="variant">
      <vt:variant>
        <vt:i4>3997788</vt:i4>
      </vt:variant>
      <vt:variant>
        <vt:i4>15</vt:i4>
      </vt:variant>
      <vt:variant>
        <vt:i4>0</vt:i4>
      </vt:variant>
      <vt:variant>
        <vt:i4>5</vt:i4>
      </vt:variant>
      <vt:variant>
        <vt:lpwstr>mailto:customer.service@deeca.vic.gov.au</vt:lpwstr>
      </vt:variant>
      <vt:variant>
        <vt:lpwstr/>
      </vt:variant>
      <vt:variant>
        <vt:i4>5242913</vt:i4>
      </vt:variant>
      <vt:variant>
        <vt:i4>12</vt:i4>
      </vt:variant>
      <vt:variant>
        <vt:i4>0</vt:i4>
      </vt:variant>
      <vt:variant>
        <vt:i4>5</vt:i4>
      </vt:variant>
      <vt:variant>
        <vt:lpwstr>mailto:self.determination@deeca.vic.gov.au</vt:lpwstr>
      </vt:variant>
      <vt:variant>
        <vt:lpwstr/>
      </vt:variant>
      <vt:variant>
        <vt:i4>1572952</vt:i4>
      </vt:variant>
      <vt:variant>
        <vt:i4>9</vt:i4>
      </vt:variant>
      <vt:variant>
        <vt:i4>0</vt:i4>
      </vt:variant>
      <vt:variant>
        <vt:i4>5</vt:i4>
      </vt:variant>
      <vt:variant>
        <vt:lpwstr>https://careers.vic.gov.au/victorian-public-sector/public-sector-values-integrity</vt:lpwstr>
      </vt:variant>
      <vt:variant>
        <vt:lpwstr/>
      </vt:variant>
      <vt:variant>
        <vt:i4>65547</vt:i4>
      </vt:variant>
      <vt:variant>
        <vt:i4>6</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Lisa M Knight (DEECA)</cp:lastModifiedBy>
  <cp:revision>9</cp:revision>
  <cp:lastPrinted>2022-06-18T12:14:00Z</cp:lastPrinted>
  <dcterms:created xsi:type="dcterms:W3CDTF">2026-06-09T05:23:00Z</dcterms:created>
  <dcterms:modified xsi:type="dcterms:W3CDTF">2026-06-16T06:26:00Z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0x0101009298E819CE1EBB4F8D2096B3E0F0C2911D001A3E0EF69285894C84BBEBD62808D6D1</vt:lpwstr>
  </property>
  <property fmtid="{D5CDD505-2E9C-101B-9397-08002B2CF9AE}" pid="5" name="MediaServiceImageTags">
    <vt:lpwstr/>
  </property>
  <property fmtid="{D5CDD505-2E9C-101B-9397-08002B2CF9AE}" pid="6" name="_dlc_DocIdItemGuid">
    <vt:lpwstr>0828ac45-a30c-4e26-881d-50f82572f04d</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Section">
    <vt:lpwstr>7;#All|8270565e-a836-42c0-aa61-1ac7b0ff14aa</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1;#Department of Environment, Land, Water and Planning|607a3f87-1228-4cd9-82a5-076aa8776274</vt:lpwstr>
  </property>
  <property fmtid="{D5CDD505-2E9C-101B-9397-08002B2CF9AE}" pid="19" name="Branch">
    <vt:lpwstr>6;#All|8270565e-a836-42c0-aa61-1ac7b0ff14aa</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5;#People and Culture|c4e519e5-2a1a-4634-bbb0-9eb965f1a8c4</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4;#Corporate Services|583021de-5b88-4fc0-9d26-f0e13a42b826</vt:lpwstr>
  </property>
  <property fmtid="{D5CDD505-2E9C-101B-9397-08002B2CF9AE}" pid="47" name="MSIP_Label_4257e2ab-f512-40e2-9c9a-c64247360765_Enabled">
    <vt:lpwstr>true</vt:lpwstr>
  </property>
  <property fmtid="{D5CDD505-2E9C-101B-9397-08002B2CF9AE}" pid="48" name="MSIP_Label_4257e2ab-f512-40e2-9c9a-c64247360765_SetDate">
    <vt:lpwstr>2023-10-12T06:56:44Z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b16e7479-4e9f-4235-a15d-316185bf1e41</vt:lpwstr>
  </property>
  <property fmtid="{D5CDD505-2E9C-101B-9397-08002B2CF9AE}" pid="53" name="MSIP_Label_4257e2ab-f512-40e2-9c9a-c64247360765_ContentBits">
    <vt:lpwstr>2</vt:lpwstr>
  </property>
  <property fmtid="{D5CDD505-2E9C-101B-9397-08002B2CF9AE}" pid="54" name="Records Class Correspondence">
    <vt:lpwstr>495;#Significant|e3c06c37-6fc7-4b31-aef3-0b71d07a2045</vt:lpwstr>
  </property>
  <property fmtid="{D5CDD505-2E9C-101B-9397-08002B2CF9AE}" pid="55" name="DCS Category">
    <vt:lpwstr/>
  </property>
  <property fmtid="{D5CDD505-2E9C-101B-9397-08002B2CF9AE}" pid="56" name="Sub-Category">
    <vt:lpwstr/>
  </property>
  <property fmtid="{D5CDD505-2E9C-101B-9397-08002B2CF9AE}" pid="57" name="_docset_NoMedatataSyncRequired">
    <vt:lpwstr>False</vt:lpwstr>
  </property>
  <property fmtid="{D5CDD505-2E9C-101B-9397-08002B2CF9AE}" pid="58" name="Order">
    <vt:r8>233600</vt:r8>
  </property>
  <property fmtid="{D5CDD505-2E9C-101B-9397-08002B2CF9AE}" pid="59" name="xd_ProgID">
    <vt:lpwstr/>
  </property>
  <property fmtid="{D5CDD505-2E9C-101B-9397-08002B2CF9AE}" pid="60" name="ComplianceAssetId">
    <vt:lpwstr/>
  </property>
  <property fmtid="{D5CDD505-2E9C-101B-9397-08002B2CF9AE}" pid="61" name="TemplateUrl">
    <vt:lpwstr/>
  </property>
  <property fmtid="{D5CDD505-2E9C-101B-9397-08002B2CF9AE}" pid="62" name="_ExtendedDescription">
    <vt:lpwstr/>
  </property>
  <property fmtid="{D5CDD505-2E9C-101B-9397-08002B2CF9AE}" pid="63" name="TriggerFlowInfo">
    <vt:lpwstr/>
  </property>
  <property fmtid="{D5CDD505-2E9C-101B-9397-08002B2CF9AE}" pid="64" name="xd_Signature">
    <vt:bool>false</vt:bool>
  </property>
  <property fmtid="{D5CDD505-2E9C-101B-9397-08002B2CF9AE}" pid="65" name="Admin &amp; Management">
    <vt:lpwstr/>
  </property>
  <property fmtid="{D5CDD505-2E9C-101B-9397-08002B2CF9AE}" pid="66" name="Records_x0020_Class_x0020_Correspondence">
    <vt:lpwstr>495;#Significant|e3c06c37-6fc7-4b31-aef3-0b71d07a2045</vt:lpwstr>
  </property>
  <property fmtid="{D5CDD505-2E9C-101B-9397-08002B2CF9AE}" pid="67" name="Security_x0020_Classification">
    <vt:lpwstr>3;#Unclassified|7fa379f4-4aba-4692-ab80-7d39d3a23cf4</vt:lpwstr>
  </property>
  <property fmtid="{D5CDD505-2E9C-101B-9397-08002B2CF9AE}" pid="68" name="Department_x0020_Document_x0020_Type">
    <vt:lpwstr/>
  </property>
  <property fmtid="{D5CDD505-2E9C-101B-9397-08002B2CF9AE}" pid="69" name="Dissemination_x0020_Limiting_x0020_Marker">
    <vt:lpwstr>2;#FOUO|955eb6fc-b35a-4808-8aa5-31e514fa3f26</vt:lpwstr>
  </property>
  <property fmtid="{D5CDD505-2E9C-101B-9397-08002B2CF9AE}" pid="70" name="Sub_x002d_category">
    <vt:lpwstr/>
  </property>
  <property fmtid="{D5CDD505-2E9C-101B-9397-08002B2CF9AE}" pid="71" name="Admin_x0020__x0026__x0020_Management">
    <vt:lpwstr/>
  </property>
  <property fmtid="{D5CDD505-2E9C-101B-9397-08002B2CF9AE}" pid="72" name="Records Class Project">
    <vt:lpwstr>262;#Project Governance|dcc8b15d-be2a-4ec9-8ccc-52ee5f7fec59</vt:lpwstr>
  </property>
  <property fmtid="{D5CDD505-2E9C-101B-9397-08002B2CF9AE}" pid="73" name="Project Activity">
    <vt:lpwstr>173;#Project Management and Control|845a38c7-ae92-4dbd-abcf-824467c530e8</vt:lpwstr>
  </property>
  <property fmtid="{D5CDD505-2E9C-101B-9397-08002B2CF9AE}" pid="74" name="Project Phase">
    <vt:lpwstr>187;#02 Plan|08de7b0e-f7c4-4ac9-8e7e-5de1d59b00c8</vt:lpwstr>
  </property>
  <property fmtid="{D5CDD505-2E9C-101B-9397-08002B2CF9AE}" pid="75" name="Records_x0020_Class_x0020_Project">
    <vt:lpwstr>262;#Project Governance|dcc8b15d-be2a-4ec9-8ccc-52ee5f7fec59</vt:lpwstr>
  </property>
  <property fmtid="{D5CDD505-2E9C-101B-9397-08002B2CF9AE}" pid="76" name="Project_x0020_Phase">
    <vt:lpwstr>187;#02 Plan|08de7b0e-f7c4-4ac9-8e7e-5de1d59b00c8</vt:lpwstr>
  </property>
  <property fmtid="{D5CDD505-2E9C-101B-9397-08002B2CF9AE}" pid="77" name="Project_x0020_Activity">
    <vt:lpwstr>173;#Project Management and Control|845a38c7-ae92-4dbd-abcf-824467c530e8</vt:lpwstr>
  </property>
</Properties>
</file>