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213ED2" w14:textId="77777777" w:rsidR="00533EE1" w:rsidRDefault="00533EE1" w:rsidP="007A7854">
      <w:pPr>
        <w:pStyle w:val="Heading1"/>
        <w:framePr w:wrap="around" w:x="501" w:y="271"/>
      </w:pPr>
      <w:bookmarkStart w:id="0" w:name="_Toc106305998"/>
    </w:p>
    <w:p w14:paraId="06487E3A" w14:textId="77777777" w:rsidR="007A7854" w:rsidRPr="00862057" w:rsidRDefault="007A7854" w:rsidP="007A7854">
      <w:pPr>
        <w:pStyle w:val="Heading1"/>
        <w:framePr w:wrap="around" w:x="501" w:y="271"/>
      </w:pPr>
      <w: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Content>
        <w:p w14:paraId="70B8A383" w14:textId="371733DD" w:rsidR="004C1F02" w:rsidRDefault="007A7854" w:rsidP="007A7854">
          <w:pPr>
            <w:pStyle w:val="Subtitle"/>
            <w:framePr w:wrap="around" w:x="501" w:y="271"/>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94A606E">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156303E"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27ABA50">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FA18512">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3D00D77">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7445725">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5F5964"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60AC70A"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CA5217"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2B775F"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765C8AC3" w14:textId="77777777" w:rsidR="007A7854" w:rsidRDefault="007A7854" w:rsidP="008C06B8">
      <w:pPr>
        <w:pStyle w:val="Heading2"/>
        <w:spacing w:before="0"/>
      </w:pPr>
    </w:p>
    <w:p w14:paraId="402C802F" w14:textId="5AA49106"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1F9C646" w:rsidR="00495B3B" w:rsidRPr="00495B3B" w:rsidRDefault="000915DB" w:rsidP="00495B3B">
            <w:pPr>
              <w:spacing w:before="0" w:after="0"/>
              <w:ind w:left="57" w:right="-450"/>
              <w:rPr>
                <w:rFonts w:ascii="Arial" w:hAnsi="Arial" w:cs="Arial"/>
                <w:color w:val="363534"/>
                <w:szCs w:val="22"/>
              </w:rPr>
            </w:pPr>
            <w:r>
              <w:rPr>
                <w:rFonts w:ascii="Arial" w:hAnsi="Arial" w:cs="Arial"/>
                <w:color w:val="363534"/>
                <w:szCs w:val="22"/>
              </w:rPr>
              <w:t>Program</w:t>
            </w:r>
            <w:r w:rsidRPr="001D0C4E">
              <w:rPr>
                <w:rFonts w:ascii="Arial" w:hAnsi="Arial" w:cs="Arial"/>
                <w:color w:val="363534"/>
                <w:szCs w:val="22"/>
              </w:rPr>
              <w:t xml:space="preserve"> Officer, Strategic Planning</w:t>
            </w:r>
            <w:r>
              <w:rPr>
                <w:rFonts w:ascii="Arial" w:hAnsi="Arial" w:cs="Arial"/>
                <w:color w:val="363534"/>
                <w:szCs w:val="22"/>
              </w:rPr>
              <w:t xml:space="preserve"> Analysis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2AA94B8" w:rsidR="00495B3B" w:rsidRPr="00495B3B" w:rsidRDefault="000915DB" w:rsidP="00495B3B">
            <w:pPr>
              <w:spacing w:before="0" w:after="0"/>
              <w:ind w:left="57" w:right="-450"/>
              <w:rPr>
                <w:rFonts w:ascii="Arial" w:hAnsi="Arial" w:cs="Arial"/>
                <w:color w:val="363534"/>
                <w:szCs w:val="22"/>
              </w:rPr>
            </w:pPr>
            <w:r>
              <w:rPr>
                <w:rFonts w:ascii="Arial" w:hAnsi="Arial" w:cs="Arial"/>
                <w:color w:val="363534"/>
                <w:szCs w:val="22"/>
              </w:rPr>
              <w:t>50965587</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7A593816" w:rsidR="00495B3B" w:rsidRPr="00495B3B" w:rsidRDefault="00A70B59" w:rsidP="00495B3B">
            <w:pPr>
              <w:spacing w:before="0" w:after="0"/>
              <w:ind w:left="57" w:right="-450"/>
              <w:rPr>
                <w:rFonts w:ascii="Arial" w:hAnsi="Arial" w:cs="Arial"/>
                <w:color w:val="363534"/>
                <w:szCs w:val="22"/>
              </w:rPr>
            </w:pPr>
            <w:r>
              <w:rPr>
                <w:rFonts w:ascii="Arial" w:hAnsi="Arial" w:cs="Arial"/>
                <w:color w:val="363534"/>
                <w:szCs w:val="22"/>
              </w:rPr>
              <w:t>VPS4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C11F1A7" w:rsidR="00495B3B" w:rsidRPr="00495B3B" w:rsidRDefault="000915DB" w:rsidP="00495B3B">
            <w:pPr>
              <w:spacing w:before="0" w:after="0"/>
              <w:ind w:left="57" w:right="-450"/>
              <w:rPr>
                <w:rFonts w:ascii="Arial" w:hAnsi="Arial" w:cs="Arial"/>
                <w:color w:val="363534"/>
                <w:szCs w:val="22"/>
              </w:rPr>
            </w:pPr>
            <w:r w:rsidRPr="7C7037ED">
              <w:rPr>
                <w:rFonts w:ascii="Arial" w:hAnsi="Arial" w:cs="Arial"/>
                <w:color w:val="363534"/>
              </w:rPr>
              <w:t>$</w:t>
            </w:r>
            <w:r w:rsidR="007A7854">
              <w:rPr>
                <w:rFonts w:ascii="Arial" w:hAnsi="Arial" w:cs="Arial"/>
                <w:color w:val="363534"/>
              </w:rPr>
              <w:t>100,894</w:t>
            </w:r>
            <w:r w:rsidRPr="7C7037ED">
              <w:rPr>
                <w:rFonts w:ascii="Arial" w:hAnsi="Arial" w:cs="Arial"/>
                <w:color w:val="363534"/>
              </w:rPr>
              <w:t xml:space="preserve"> - $1</w:t>
            </w:r>
            <w:r w:rsidR="001062FA">
              <w:rPr>
                <w:rFonts w:ascii="Arial" w:hAnsi="Arial" w:cs="Arial"/>
                <w:color w:val="363534"/>
              </w:rPr>
              <w:t>1</w:t>
            </w:r>
            <w:r w:rsidR="007A7854">
              <w:rPr>
                <w:rFonts w:ascii="Arial" w:hAnsi="Arial" w:cs="Arial"/>
                <w:color w:val="363534"/>
              </w:rPr>
              <w:t>4</w:t>
            </w:r>
            <w:r w:rsidR="001062FA">
              <w:rPr>
                <w:rFonts w:ascii="Arial" w:hAnsi="Arial" w:cs="Arial"/>
                <w:color w:val="363534"/>
              </w:rPr>
              <w:t>,</w:t>
            </w:r>
            <w:r w:rsidR="007A7854">
              <w:rPr>
                <w:rFonts w:ascii="Arial" w:hAnsi="Arial" w:cs="Arial"/>
                <w:color w:val="363534"/>
              </w:rPr>
              <w:t>476</w:t>
            </w:r>
            <w:r w:rsidRPr="7C7037ED">
              <w:rPr>
                <w:rFonts w:ascii="Arial" w:hAnsi="Arial" w:cs="Arial"/>
                <w:color w:val="363534"/>
              </w:rPr>
              <w:t xml:space="preserve"> </w:t>
            </w:r>
            <w:r w:rsidRPr="7C7037ED">
              <w:rPr>
                <w:rFonts w:ascii="Arial" w:eastAsia="Arial" w:hAnsi="Arial" w:cs="Arial"/>
                <w:color w:val="363534"/>
                <w:sz w:val="19"/>
                <w:szCs w:val="19"/>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E3744B7"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Fixed Term until </w:t>
            </w:r>
            <w:r w:rsidR="00A70B59">
              <w:rPr>
                <w:rFonts w:ascii="Arial" w:hAnsi="Arial" w:cs="Arial"/>
                <w:color w:val="363534"/>
                <w:szCs w:val="22"/>
              </w:rPr>
              <w:t>30 June 202</w:t>
            </w:r>
            <w:r w:rsidR="00A00BE9">
              <w:rPr>
                <w:rFonts w:ascii="Arial" w:hAnsi="Arial" w:cs="Arial"/>
                <w:color w:val="363534"/>
                <w:szCs w:val="22"/>
              </w:rPr>
              <w:t>7</w:t>
            </w:r>
            <w:r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6C9F5EAD" w:rsidR="00495B3B" w:rsidRPr="00495B3B" w:rsidRDefault="00A70B59" w:rsidP="00495B3B">
            <w:pPr>
              <w:spacing w:before="0" w:after="0"/>
              <w:ind w:left="57" w:right="-450"/>
              <w:rPr>
                <w:rFonts w:ascii="Arial" w:hAnsi="Arial" w:cs="Arial"/>
                <w:color w:val="363534"/>
                <w:szCs w:val="22"/>
              </w:rPr>
            </w:pPr>
            <w:r>
              <w:rPr>
                <w:rFonts w:ascii="Arial" w:hAnsi="Arial" w:cs="Arial"/>
                <w:color w:val="363534"/>
                <w:szCs w:val="22"/>
              </w:rPr>
              <w:t>Bushfire and Forest Services Group</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378B6415"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 xml:space="preserve">Division </w:t>
            </w:r>
            <w:r w:rsidR="007A7854">
              <w:rPr>
                <w:rFonts w:ascii="Arial" w:hAnsi="Arial" w:cs="Arial"/>
                <w:b/>
                <w:color w:val="363534"/>
                <w:szCs w:val="22"/>
              </w:rPr>
              <w:t>and</w:t>
            </w:r>
            <w:r w:rsidRPr="00495B3B">
              <w:rPr>
                <w:rFonts w:ascii="Arial" w:hAnsi="Arial" w:cs="Arial"/>
                <w:b/>
                <w:color w:val="363534"/>
                <w:szCs w:val="22"/>
              </w:rPr>
              <w:t xml:space="preserve"> Branch:</w:t>
            </w:r>
          </w:p>
        </w:tc>
        <w:tc>
          <w:tcPr>
            <w:tcW w:w="7654" w:type="dxa"/>
            <w:tcBorders>
              <w:top w:val="single" w:sz="4" w:space="0" w:color="A6A6A6"/>
              <w:left w:val="nil"/>
              <w:bottom w:val="single" w:sz="4" w:space="0" w:color="A6A6A6"/>
              <w:right w:val="nil"/>
            </w:tcBorders>
            <w:vAlign w:val="center"/>
          </w:tcPr>
          <w:p w14:paraId="20A96CCF" w14:textId="7FED8EB6" w:rsidR="00495B3B" w:rsidRPr="00495B3B" w:rsidRDefault="009B4B12" w:rsidP="00495B3B">
            <w:pPr>
              <w:spacing w:before="0" w:after="0"/>
              <w:ind w:left="57" w:right="-450"/>
              <w:rPr>
                <w:rFonts w:ascii="Arial" w:hAnsi="Arial" w:cs="Arial"/>
                <w:color w:val="363534"/>
                <w:szCs w:val="22"/>
              </w:rPr>
            </w:pPr>
            <w:r>
              <w:rPr>
                <w:rFonts w:ascii="Arial" w:hAnsi="Arial" w:cs="Arial"/>
                <w:szCs w:val="22"/>
              </w:rPr>
              <w:t>Policy and Knowledge</w:t>
            </w:r>
            <w:r w:rsidRPr="0099651C">
              <w:rPr>
                <w:rFonts w:ascii="Arial" w:hAnsi="Arial" w:cs="Arial"/>
                <w:szCs w:val="22"/>
              </w:rPr>
              <w:t xml:space="preserve"> Division</w:t>
            </w:r>
            <w:r w:rsidRPr="31315D0F">
              <w:rPr>
                <w:rFonts w:ascii="Arial" w:hAnsi="Arial" w:cs="Arial"/>
                <w:color w:val="363534"/>
              </w:rPr>
              <w:t xml:space="preserve"> </w:t>
            </w:r>
            <w:r>
              <w:rPr>
                <w:rFonts w:ascii="Arial" w:hAnsi="Arial" w:cs="Arial"/>
                <w:color w:val="363534"/>
              </w:rPr>
              <w:t xml:space="preserve">(PKD) </w:t>
            </w:r>
            <w:r w:rsidR="000915DB" w:rsidRPr="31315D0F">
              <w:rPr>
                <w:rFonts w:ascii="Arial" w:hAnsi="Arial" w:cs="Arial"/>
                <w:color w:val="363534"/>
              </w:rPr>
              <w:t>– P</w:t>
            </w:r>
            <w:r w:rsidR="000915DB">
              <w:rPr>
                <w:rFonts w:ascii="Arial" w:hAnsi="Arial" w:cs="Arial"/>
                <w:color w:val="363534"/>
              </w:rPr>
              <w:t xml:space="preserve">lanning </w:t>
            </w:r>
            <w:r w:rsidR="007A7854">
              <w:rPr>
                <w:rFonts w:ascii="Arial" w:hAnsi="Arial" w:cs="Arial"/>
                <w:color w:val="363534"/>
              </w:rPr>
              <w:t>and</w:t>
            </w:r>
            <w:r w:rsidR="00955F1A">
              <w:rPr>
                <w:rFonts w:ascii="Arial" w:hAnsi="Arial" w:cs="Arial"/>
                <w:color w:val="363534"/>
              </w:rPr>
              <w:t xml:space="preserve"> </w:t>
            </w:r>
            <w:r w:rsidR="000915DB" w:rsidRPr="31315D0F">
              <w:rPr>
                <w:rFonts w:ascii="Arial" w:hAnsi="Arial" w:cs="Arial"/>
                <w:color w:val="363534"/>
              </w:rPr>
              <w:t>A</w:t>
            </w:r>
            <w:r w:rsidR="000915DB">
              <w:rPr>
                <w:rFonts w:ascii="Arial" w:hAnsi="Arial" w:cs="Arial"/>
                <w:color w:val="363534"/>
              </w:rPr>
              <w:t>uthorisations Branch</w:t>
            </w:r>
            <w:r>
              <w:rPr>
                <w:rFonts w:ascii="Arial" w:hAnsi="Arial" w:cs="Arial"/>
                <w:color w:val="363534"/>
              </w:rPr>
              <w:t xml:space="preserve"> </w:t>
            </w:r>
            <w:r w:rsidR="000915DB">
              <w:rPr>
                <w:rFonts w:ascii="Arial" w:hAnsi="Arial" w:cs="Arial"/>
                <w:color w:val="363534"/>
              </w:rPr>
              <w:t xml:space="preserve">(P&amp;A) </w:t>
            </w:r>
            <w:r w:rsidR="000915DB" w:rsidRPr="31315D0F">
              <w:rPr>
                <w:rFonts w:ascii="Arial" w:hAnsi="Arial" w:cs="Arial"/>
                <w:color w:val="363534"/>
              </w:rPr>
              <w:t>Statewide Strategic Planning</w:t>
            </w:r>
            <w:r w:rsidR="000915DB">
              <w:rPr>
                <w:rFonts w:ascii="Arial" w:hAnsi="Arial" w:cs="Arial"/>
                <w:color w:val="363534"/>
              </w:rPr>
              <w:t xml:space="preserve"> Unit</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05F1847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0915DB" w:rsidRPr="00495B3B">
              <w:rPr>
                <w:rFonts w:ascii="Arial" w:hAnsi="Arial" w:cs="Arial"/>
                <w:color w:val="363534"/>
                <w:szCs w:val="22"/>
              </w:rPr>
              <w:t>Victoria</w:t>
            </w:r>
          </w:p>
          <w:p w14:paraId="3B7CA3B3" w14:textId="11938BF5"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A70B59">
              <w:rPr>
                <w:rFonts w:ascii="Arial" w:hAnsi="Arial" w:cs="Arial"/>
                <w:color w:val="363534"/>
                <w:szCs w:val="22"/>
              </w:rPr>
              <w:fldChar w:fldCharType="begin">
                <w:ffData>
                  <w:name w:val=""/>
                  <w:enabled/>
                  <w:calcOnExit w:val="0"/>
                  <w:checkBox>
                    <w:size w:val="26"/>
                    <w:default w:val="1"/>
                  </w:checkBox>
                </w:ffData>
              </w:fldChar>
            </w:r>
            <w:r w:rsidR="00A70B59">
              <w:rPr>
                <w:rFonts w:ascii="Arial" w:hAnsi="Arial" w:cs="Arial"/>
                <w:color w:val="363534"/>
                <w:szCs w:val="22"/>
              </w:rPr>
              <w:instrText xml:space="preserve"> FORMCHECKBOX </w:instrText>
            </w:r>
            <w:r w:rsidR="00A70B59">
              <w:rPr>
                <w:rFonts w:ascii="Arial" w:hAnsi="Arial" w:cs="Arial"/>
                <w:color w:val="363534"/>
                <w:szCs w:val="22"/>
              </w:rPr>
            </w:r>
            <w:r w:rsidR="00A70B59">
              <w:rPr>
                <w:rFonts w:ascii="Arial" w:hAnsi="Arial" w:cs="Arial"/>
                <w:color w:val="363534"/>
                <w:szCs w:val="22"/>
              </w:rPr>
              <w:fldChar w:fldCharType="separate"/>
            </w:r>
            <w:r w:rsidR="00A70B59">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3C67BA18" w:rsidR="00495B3B" w:rsidRPr="00495B3B" w:rsidRDefault="000915DB"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rPr>
              <w:t xml:space="preserve">Senior </w:t>
            </w:r>
            <w:r w:rsidRPr="5CCC9CC0">
              <w:rPr>
                <w:rFonts w:ascii="Arial" w:hAnsi="Arial" w:cs="Arial"/>
                <w:color w:val="363534"/>
              </w:rPr>
              <w:t xml:space="preserve">Program </w:t>
            </w:r>
            <w:r>
              <w:rPr>
                <w:rFonts w:ascii="Arial" w:hAnsi="Arial" w:cs="Arial"/>
                <w:color w:val="363534"/>
              </w:rPr>
              <w:t>Officer</w:t>
            </w:r>
            <w:r w:rsidRPr="5CCC9CC0">
              <w:rPr>
                <w:rFonts w:ascii="Arial" w:hAnsi="Arial" w:cs="Arial"/>
                <w:color w:val="363534"/>
              </w:rPr>
              <w:t>, Statewide Strategic Planning</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203C881B"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A70B59">
              <w:rPr>
                <w:rFonts w:ascii="Arial" w:hAnsi="Arial" w:cs="Arial"/>
                <w:color w:val="363534"/>
                <w:szCs w:val="22"/>
              </w:rPr>
              <w:fldChar w:fldCharType="begin">
                <w:ffData>
                  <w:name w:val=""/>
                  <w:enabled/>
                  <w:calcOnExit w:val="0"/>
                  <w:checkBox>
                    <w:size w:val="26"/>
                    <w:default w:val="1"/>
                  </w:checkBox>
                </w:ffData>
              </w:fldChar>
            </w:r>
            <w:r w:rsidR="00A70B59">
              <w:rPr>
                <w:rFonts w:ascii="Arial" w:hAnsi="Arial" w:cs="Arial"/>
                <w:color w:val="363534"/>
                <w:szCs w:val="22"/>
              </w:rPr>
              <w:instrText xml:space="preserve"> FORMCHECKBOX </w:instrText>
            </w:r>
            <w:r w:rsidR="00A70B59">
              <w:rPr>
                <w:rFonts w:ascii="Arial" w:hAnsi="Arial" w:cs="Arial"/>
                <w:color w:val="363534"/>
                <w:szCs w:val="22"/>
              </w:rPr>
            </w:r>
            <w:r w:rsidR="00A70B59">
              <w:rPr>
                <w:rFonts w:ascii="Arial" w:hAnsi="Arial" w:cs="Arial"/>
                <w:color w:val="363534"/>
                <w:szCs w:val="22"/>
              </w:rPr>
              <w:fldChar w:fldCharType="separate"/>
            </w:r>
            <w:r w:rsidR="00A70B59">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1F51316E" w:rsidR="00495B3B" w:rsidRPr="00A70B59" w:rsidRDefault="000915DB" w:rsidP="000915DB">
            <w:pPr>
              <w:spacing w:before="0" w:after="0"/>
              <w:ind w:left="57" w:right="-450"/>
              <w:rPr>
                <w:rFonts w:ascii="Arial" w:hAnsi="Arial" w:cs="Arial"/>
                <w:color w:val="363534"/>
                <w:szCs w:val="22"/>
                <w:highlight w:val="yellow"/>
              </w:rPr>
            </w:pPr>
            <w:r w:rsidRPr="000915DB">
              <w:rPr>
                <w:rFonts w:ascii="Arial" w:hAnsi="Arial" w:cs="Arial"/>
                <w:color w:val="363534"/>
              </w:rPr>
              <w:t>Program Manager, Statewide Strategic Planning</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011933E" w14:textId="4FD9AD95" w:rsidR="00B002F8" w:rsidRPr="00F76BF6" w:rsidRDefault="00B002F8" w:rsidP="00B002F8">
      <w:pPr>
        <w:autoSpaceDE w:val="0"/>
        <w:autoSpaceDN w:val="0"/>
        <w:adjustRightInd w:val="0"/>
        <w:spacing w:line="240" w:lineRule="auto"/>
        <w:rPr>
          <w:rFonts w:asciiTheme="majorHAnsi" w:hAnsiTheme="majorHAnsi" w:cstheme="majorHAnsi"/>
          <w:color w:val="363534"/>
        </w:rPr>
      </w:pPr>
      <w:r w:rsidRPr="00F76BF6">
        <w:rPr>
          <w:rFonts w:asciiTheme="majorHAnsi" w:hAnsiTheme="majorHAnsi" w:cstheme="majorHAnsi"/>
          <w:color w:val="363534"/>
        </w:rPr>
        <w:t xml:space="preserve">The </w:t>
      </w:r>
      <w:r w:rsidR="00F76BF6" w:rsidRPr="00F76BF6">
        <w:rPr>
          <w:rFonts w:asciiTheme="majorHAnsi" w:hAnsiTheme="majorHAnsi" w:cstheme="majorHAnsi"/>
          <w:color w:val="363534"/>
        </w:rPr>
        <w:t>Program Officer, Strategic Planning Analysis</w:t>
      </w:r>
      <w:r w:rsidRPr="00F76BF6">
        <w:rPr>
          <w:rFonts w:asciiTheme="majorHAnsi" w:hAnsiTheme="majorHAnsi" w:cstheme="majorHAnsi"/>
          <w:color w:val="363534"/>
        </w:rPr>
        <w:t xml:space="preserve"> </w:t>
      </w:r>
      <w:r w:rsidR="00F76BF6">
        <w:rPr>
          <w:rFonts w:asciiTheme="majorHAnsi" w:hAnsiTheme="majorHAnsi" w:cstheme="majorHAnsi"/>
          <w:color w:val="363534"/>
        </w:rPr>
        <w:t xml:space="preserve">will </w:t>
      </w:r>
      <w:r w:rsidRPr="00F76BF6">
        <w:rPr>
          <w:rFonts w:asciiTheme="majorHAnsi" w:hAnsiTheme="majorHAnsi" w:cstheme="majorHAnsi"/>
          <w:color w:val="363534"/>
        </w:rPr>
        <w:t>provide high quality risk analysis</w:t>
      </w:r>
      <w:r w:rsidR="00DA5DB0" w:rsidRPr="00F76BF6">
        <w:rPr>
          <w:rFonts w:asciiTheme="majorHAnsi" w:hAnsiTheme="majorHAnsi" w:cstheme="majorHAnsi"/>
          <w:color w:val="363534"/>
        </w:rPr>
        <w:t xml:space="preserve"> and modelling</w:t>
      </w:r>
      <w:r w:rsidRPr="00F76BF6">
        <w:rPr>
          <w:rFonts w:asciiTheme="majorHAnsi" w:hAnsiTheme="majorHAnsi" w:cstheme="majorHAnsi"/>
          <w:color w:val="363534"/>
        </w:rPr>
        <w:t xml:space="preserve"> services to support the development and implementation of </w:t>
      </w:r>
      <w:r w:rsidR="0006739C">
        <w:rPr>
          <w:rFonts w:asciiTheme="majorHAnsi" w:hAnsiTheme="majorHAnsi" w:cstheme="majorHAnsi"/>
          <w:color w:val="363534"/>
        </w:rPr>
        <w:t xml:space="preserve">a road network strategic </w:t>
      </w:r>
      <w:r w:rsidR="004F453D">
        <w:rPr>
          <w:rFonts w:asciiTheme="majorHAnsi" w:hAnsiTheme="majorHAnsi" w:cstheme="majorHAnsi"/>
          <w:color w:val="363534"/>
        </w:rPr>
        <w:t>plan.</w:t>
      </w:r>
      <w:r w:rsidR="00B45C94" w:rsidRPr="00F76BF6">
        <w:rPr>
          <w:rFonts w:asciiTheme="majorHAnsi" w:hAnsiTheme="majorHAnsi" w:cstheme="majorHAnsi"/>
          <w:color w:val="363534"/>
        </w:rPr>
        <w:t xml:space="preserve"> The role will have a key focus </w:t>
      </w:r>
      <w:r w:rsidR="004F453D" w:rsidRPr="00F76BF6">
        <w:rPr>
          <w:rFonts w:asciiTheme="majorHAnsi" w:hAnsiTheme="majorHAnsi" w:cstheme="majorHAnsi"/>
          <w:color w:val="363534"/>
        </w:rPr>
        <w:t>on analysis</w:t>
      </w:r>
      <w:r w:rsidR="00F76BF6" w:rsidRPr="00F76BF6">
        <w:rPr>
          <w:rFonts w:asciiTheme="majorHAnsi" w:hAnsiTheme="majorHAnsi" w:cstheme="majorHAnsi"/>
          <w:color w:val="363534"/>
        </w:rPr>
        <w:t xml:space="preserve"> of spatial data products and </w:t>
      </w:r>
      <w:r w:rsidR="00B45C94" w:rsidRPr="00F76BF6">
        <w:rPr>
          <w:rFonts w:asciiTheme="majorHAnsi" w:hAnsiTheme="majorHAnsi" w:cstheme="majorHAnsi"/>
          <w:color w:val="363534"/>
        </w:rPr>
        <w:t>models to inform decision-making</w:t>
      </w:r>
      <w:r w:rsidR="00E24BC1" w:rsidRPr="00F76BF6">
        <w:rPr>
          <w:rFonts w:asciiTheme="majorHAnsi" w:hAnsiTheme="majorHAnsi" w:cstheme="majorHAnsi"/>
          <w:color w:val="363534"/>
        </w:rPr>
        <w:t>.</w:t>
      </w:r>
      <w:r w:rsidR="00B45C94" w:rsidRPr="00F76BF6">
        <w:rPr>
          <w:rFonts w:asciiTheme="majorHAnsi" w:hAnsiTheme="majorHAnsi" w:cstheme="majorHAnsi"/>
          <w:color w:val="363534"/>
        </w:rPr>
        <w:t xml:space="preserve"> </w:t>
      </w:r>
    </w:p>
    <w:p w14:paraId="4DE5475A" w14:textId="1D86BC31" w:rsidR="00533EE1" w:rsidRDefault="002228C4" w:rsidP="00F76BF6">
      <w:pPr>
        <w:tabs>
          <w:tab w:val="left" w:pos="10178"/>
        </w:tabs>
        <w:spacing w:line="270" w:lineRule="exact"/>
        <w:rPr>
          <w:rFonts w:asciiTheme="majorHAnsi" w:hAnsiTheme="majorHAnsi" w:cstheme="majorHAnsi"/>
          <w:noProof/>
          <w:color w:val="363534"/>
          <w:lang w:eastAsia="zh-CN"/>
        </w:rPr>
      </w:pPr>
      <w:r w:rsidRPr="00F76BF6">
        <w:rPr>
          <w:rFonts w:asciiTheme="majorHAnsi" w:hAnsiTheme="majorHAnsi" w:cstheme="majorHAnsi"/>
          <w:color w:val="363534"/>
        </w:rPr>
        <w:t xml:space="preserve">The </w:t>
      </w:r>
      <w:r w:rsidR="00F76BF6" w:rsidRPr="00F76BF6">
        <w:rPr>
          <w:rFonts w:asciiTheme="majorHAnsi" w:hAnsiTheme="majorHAnsi" w:cstheme="majorHAnsi"/>
          <w:color w:val="363534"/>
        </w:rPr>
        <w:t xml:space="preserve">Program Officer, Strategic Planning Analysis </w:t>
      </w:r>
      <w:r w:rsidR="00F76BF6" w:rsidRPr="00F76BF6">
        <w:rPr>
          <w:rFonts w:asciiTheme="majorHAnsi" w:hAnsiTheme="majorHAnsi" w:cstheme="majorHAnsi"/>
          <w:noProof/>
          <w:color w:val="363534"/>
          <w:lang w:eastAsia="zh-CN"/>
        </w:rPr>
        <w:t>will work as part of the Statewide Strategic Planning Team</w:t>
      </w:r>
      <w:r w:rsidR="00F76BF6">
        <w:rPr>
          <w:rFonts w:asciiTheme="majorHAnsi" w:hAnsiTheme="majorHAnsi" w:cstheme="majorHAnsi"/>
          <w:noProof/>
          <w:color w:val="363534"/>
          <w:lang w:eastAsia="zh-CN"/>
        </w:rPr>
        <w:t xml:space="preserve">, linking </w:t>
      </w:r>
      <w:r w:rsidR="00F76BF6" w:rsidRPr="00F76BF6">
        <w:rPr>
          <w:rFonts w:asciiTheme="majorHAnsi" w:hAnsiTheme="majorHAnsi" w:cstheme="majorHAnsi"/>
          <w:noProof/>
          <w:color w:val="363534"/>
          <w:lang w:eastAsia="zh-CN"/>
        </w:rPr>
        <w:t xml:space="preserve">with </w:t>
      </w:r>
      <w:r w:rsidR="0071396E" w:rsidRPr="0073778A">
        <w:rPr>
          <w:rFonts w:ascii="Arial" w:hAnsi="Arial" w:cs="Arial"/>
          <w:noProof/>
          <w:color w:val="363534"/>
          <w:lang w:eastAsia="zh-CN"/>
        </w:rPr>
        <w:t>F</w:t>
      </w:r>
      <w:r w:rsidR="0071396E">
        <w:rPr>
          <w:rFonts w:ascii="Arial" w:hAnsi="Arial" w:cs="Arial"/>
          <w:noProof/>
          <w:color w:val="363534"/>
          <w:lang w:eastAsia="zh-CN"/>
        </w:rPr>
        <w:t>orest and Fire Operations Division (F</w:t>
      </w:r>
      <w:r w:rsidR="0071396E" w:rsidRPr="0073778A">
        <w:rPr>
          <w:rFonts w:ascii="Arial" w:hAnsi="Arial" w:cs="Arial"/>
          <w:noProof/>
          <w:color w:val="363534"/>
          <w:lang w:eastAsia="zh-CN"/>
        </w:rPr>
        <w:t>FOD</w:t>
      </w:r>
      <w:r w:rsidR="0071396E">
        <w:rPr>
          <w:rFonts w:ascii="Arial" w:hAnsi="Arial" w:cs="Arial"/>
          <w:noProof/>
          <w:color w:val="363534"/>
          <w:lang w:eastAsia="zh-CN"/>
        </w:rPr>
        <w:t>)</w:t>
      </w:r>
      <w:r w:rsidR="00F76BF6" w:rsidRPr="00F76BF6">
        <w:rPr>
          <w:rFonts w:asciiTheme="majorHAnsi" w:hAnsiTheme="majorHAnsi" w:cstheme="majorHAnsi"/>
          <w:noProof/>
          <w:color w:val="363534"/>
          <w:lang w:eastAsia="zh-CN"/>
        </w:rPr>
        <w:t xml:space="preserve"> State and Region</w:t>
      </w:r>
      <w:r w:rsidR="00F76BF6">
        <w:rPr>
          <w:rFonts w:asciiTheme="majorHAnsi" w:hAnsiTheme="majorHAnsi" w:cstheme="majorHAnsi"/>
          <w:noProof/>
          <w:color w:val="363534"/>
          <w:lang w:eastAsia="zh-CN"/>
        </w:rPr>
        <w:t>s</w:t>
      </w:r>
      <w:r w:rsidR="00F76BF6" w:rsidRPr="00F76BF6">
        <w:rPr>
          <w:rFonts w:asciiTheme="majorHAnsi" w:hAnsiTheme="majorHAnsi" w:cstheme="majorHAnsi"/>
          <w:noProof/>
          <w:color w:val="363534"/>
          <w:lang w:eastAsia="zh-CN"/>
        </w:rPr>
        <w:t xml:space="preserve">, </w:t>
      </w:r>
      <w:r w:rsidR="00F76BF6">
        <w:rPr>
          <w:rFonts w:asciiTheme="majorHAnsi" w:hAnsiTheme="majorHAnsi" w:cstheme="majorHAnsi"/>
          <w:noProof/>
          <w:color w:val="363534"/>
          <w:lang w:eastAsia="zh-CN"/>
        </w:rPr>
        <w:t xml:space="preserve">the </w:t>
      </w:r>
      <w:r w:rsidR="00F76BF6" w:rsidRPr="00F76BF6">
        <w:rPr>
          <w:rFonts w:asciiTheme="majorHAnsi" w:hAnsiTheme="majorHAnsi" w:cstheme="majorHAnsi"/>
          <w:noProof/>
          <w:color w:val="363534"/>
          <w:lang w:eastAsia="zh-CN"/>
        </w:rPr>
        <w:t xml:space="preserve">Policy and </w:t>
      </w:r>
      <w:r w:rsidR="00AB7E51">
        <w:rPr>
          <w:rFonts w:asciiTheme="majorHAnsi" w:hAnsiTheme="majorHAnsi" w:cstheme="majorHAnsi"/>
          <w:noProof/>
          <w:color w:val="363534"/>
          <w:lang w:eastAsia="zh-CN"/>
        </w:rPr>
        <w:t xml:space="preserve">Knowledge </w:t>
      </w:r>
      <w:r w:rsidR="00F76BF6" w:rsidRPr="00F76BF6">
        <w:rPr>
          <w:rFonts w:asciiTheme="majorHAnsi" w:hAnsiTheme="majorHAnsi" w:cstheme="majorHAnsi"/>
          <w:noProof/>
          <w:color w:val="363534"/>
          <w:lang w:eastAsia="zh-CN"/>
        </w:rPr>
        <w:t>Division (P</w:t>
      </w:r>
      <w:r w:rsidR="00AB7E51">
        <w:rPr>
          <w:rFonts w:asciiTheme="majorHAnsi" w:hAnsiTheme="majorHAnsi" w:cstheme="majorHAnsi"/>
          <w:noProof/>
          <w:color w:val="363534"/>
          <w:lang w:eastAsia="zh-CN"/>
        </w:rPr>
        <w:t>K</w:t>
      </w:r>
      <w:r w:rsidR="00F76BF6" w:rsidRPr="00F76BF6">
        <w:rPr>
          <w:rFonts w:asciiTheme="majorHAnsi" w:hAnsiTheme="majorHAnsi" w:cstheme="majorHAnsi"/>
          <w:noProof/>
          <w:color w:val="363534"/>
          <w:lang w:eastAsia="zh-CN"/>
        </w:rPr>
        <w:t xml:space="preserve">D) and </w:t>
      </w:r>
      <w:r w:rsidR="006C2C54">
        <w:rPr>
          <w:rFonts w:ascii="Arial" w:hAnsi="Arial" w:cs="Arial"/>
          <w:noProof/>
          <w:color w:val="363534"/>
          <w:lang w:eastAsia="zh-CN"/>
        </w:rPr>
        <w:t>Forest and Fire Assets and Resources Division (FFAR)</w:t>
      </w:r>
      <w:r w:rsidR="00AB7E51">
        <w:rPr>
          <w:rFonts w:asciiTheme="majorHAnsi" w:hAnsiTheme="majorHAnsi" w:cstheme="majorHAnsi"/>
          <w:noProof/>
          <w:color w:val="363534"/>
          <w:lang w:eastAsia="zh-CN"/>
        </w:rPr>
        <w:t xml:space="preserve">, and will work </w:t>
      </w:r>
      <w:r w:rsidR="00F76BF6" w:rsidRPr="00F76BF6">
        <w:rPr>
          <w:rFonts w:asciiTheme="majorHAnsi" w:hAnsiTheme="majorHAnsi" w:cstheme="majorHAnsi"/>
          <w:noProof/>
          <w:color w:val="363534"/>
          <w:lang w:eastAsia="zh-CN"/>
        </w:rPr>
        <w:t>in line with strategic frameworks developed by P</w:t>
      </w:r>
      <w:r w:rsidR="00AB7E51">
        <w:rPr>
          <w:rFonts w:asciiTheme="majorHAnsi" w:hAnsiTheme="majorHAnsi" w:cstheme="majorHAnsi"/>
          <w:noProof/>
          <w:color w:val="363534"/>
          <w:lang w:eastAsia="zh-CN"/>
        </w:rPr>
        <w:t>K</w:t>
      </w:r>
      <w:r w:rsidR="00F76BF6" w:rsidRPr="00F76BF6">
        <w:rPr>
          <w:rFonts w:asciiTheme="majorHAnsi" w:hAnsiTheme="majorHAnsi" w:cstheme="majorHAnsi"/>
          <w:noProof/>
          <w:color w:val="363534"/>
          <w:lang w:eastAsia="zh-CN"/>
        </w:rPr>
        <w:t xml:space="preserve">D.  </w:t>
      </w:r>
    </w:p>
    <w:p w14:paraId="61695AD4" w14:textId="03A3D8AC" w:rsidR="0047043B" w:rsidRDefault="00F76BF6" w:rsidP="005326CF">
      <w:pPr>
        <w:tabs>
          <w:tab w:val="left" w:pos="10178"/>
        </w:tabs>
        <w:spacing w:line="270" w:lineRule="exact"/>
        <w:rPr>
          <w:rFonts w:ascii="Arial" w:hAnsi="Arial" w:cs="Arial"/>
          <w:noProof/>
          <w:color w:val="363534"/>
          <w:szCs w:val="22"/>
          <w:lang w:eastAsia="zh-CN"/>
        </w:rPr>
      </w:pPr>
      <w:r w:rsidRPr="00F76BF6">
        <w:rPr>
          <w:rFonts w:asciiTheme="majorHAnsi" w:hAnsiTheme="majorHAnsi" w:cstheme="majorHAnsi"/>
          <w:noProof/>
          <w:color w:val="363534"/>
          <w:lang w:eastAsia="zh-CN"/>
        </w:rPr>
        <w:t xml:space="preserve">The Program Officer </w:t>
      </w:r>
      <w:r>
        <w:rPr>
          <w:rFonts w:asciiTheme="majorHAnsi" w:hAnsiTheme="majorHAnsi" w:cstheme="majorHAnsi"/>
          <w:noProof/>
          <w:color w:val="363534"/>
          <w:lang w:eastAsia="zh-CN"/>
        </w:rPr>
        <w:t xml:space="preserve">will </w:t>
      </w:r>
      <w:r w:rsidRPr="00F76BF6">
        <w:rPr>
          <w:rFonts w:asciiTheme="majorHAnsi" w:hAnsiTheme="majorHAnsi" w:cstheme="majorHAnsi"/>
          <w:noProof/>
          <w:color w:val="363534"/>
          <w:lang w:eastAsia="zh-CN"/>
        </w:rPr>
        <w:t xml:space="preserve">contribute to a consistent, integrated, and robust strategic planning process and approach, guiding and overseeing the development of state and regional </w:t>
      </w:r>
      <w:r>
        <w:rPr>
          <w:rFonts w:asciiTheme="majorHAnsi" w:hAnsiTheme="majorHAnsi" w:cstheme="majorHAnsi"/>
          <w:noProof/>
          <w:color w:val="363534"/>
          <w:lang w:eastAsia="zh-CN"/>
        </w:rPr>
        <w:t>plans</w:t>
      </w:r>
      <w:r w:rsidRPr="00F76BF6">
        <w:rPr>
          <w:rFonts w:asciiTheme="majorHAnsi" w:hAnsiTheme="majorHAnsi" w:cstheme="majorHAnsi"/>
          <w:noProof/>
          <w:color w:val="363534"/>
          <w:lang w:eastAsia="zh-CN"/>
        </w:rPr>
        <w:t xml:space="preserve"> that support effective, long-term integrated forest and fire management.</w:t>
      </w:r>
      <w:r w:rsidR="005326CF">
        <w:rPr>
          <w:rFonts w:asciiTheme="majorHAnsi" w:hAnsiTheme="majorHAnsi" w:cstheme="majorHAnsi"/>
          <w:noProof/>
          <w:color w:val="363534"/>
          <w:lang w:eastAsia="zh-CN"/>
        </w:rPr>
        <w:t xml:space="preserve">They may also </w:t>
      </w:r>
      <w:r w:rsidR="0047043B">
        <w:rPr>
          <w:rFonts w:ascii="Arial" w:hAnsi="Arial" w:cs="Arial"/>
          <w:noProof/>
          <w:color w:val="363534"/>
          <w:szCs w:val="22"/>
          <w:lang w:eastAsia="zh-CN"/>
        </w:rPr>
        <w:t>support work relating to other team projects, including the Managing Authority, By-Products Framework and other Strategic Planning efforts.</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4572C4A5" w14:textId="77777777" w:rsidR="00F76BF6" w:rsidRPr="00B74D57" w:rsidRDefault="00F76BF6" w:rsidP="00F76BF6">
      <w:pPr>
        <w:keepNext/>
        <w:spacing w:line="240" w:lineRule="auto"/>
        <w:rPr>
          <w:rFonts w:ascii="Arial" w:hAnsi="Arial" w:cs="Arial"/>
          <w:b/>
          <w:bCs/>
          <w:noProof/>
          <w:color w:val="000000"/>
          <w:lang w:eastAsia="zh-CN"/>
        </w:rPr>
      </w:pPr>
      <w:r w:rsidRPr="5197F514">
        <w:rPr>
          <w:rFonts w:ascii="Arial" w:hAnsi="Arial" w:cs="Arial"/>
          <w:b/>
          <w:bCs/>
          <w:noProof/>
          <w:color w:val="000000"/>
          <w:lang w:eastAsia="zh-CN"/>
        </w:rPr>
        <w:t>Group</w:t>
      </w:r>
    </w:p>
    <w:p w14:paraId="5EEEC1B6" w14:textId="77777777" w:rsidR="00F76BF6" w:rsidRDefault="00F76BF6" w:rsidP="00F76BF6">
      <w:pPr>
        <w:keepNext/>
        <w:spacing w:before="0" w:after="150" w:line="240" w:lineRule="auto"/>
        <w:rPr>
          <w:rFonts w:ascii="Arial" w:hAnsi="Arial" w:cs="Arial"/>
          <w:noProof/>
          <w:lang w:eastAsia="zh-CN"/>
        </w:rPr>
      </w:pPr>
      <w:r w:rsidRPr="4AF64F17">
        <w:rPr>
          <w:rFonts w:ascii="Arial" w:hAnsi="Arial" w:cs="Arial"/>
        </w:rPr>
        <w:t xml:space="preserve">Bushfire and Forest Services (BFS) is the public land manager for 3.2 million hectares of State forests, including delivery and maintenance of recreation assets, tourism services and forest health activities, and leads DEECA’s </w:t>
      </w:r>
      <w:r w:rsidRPr="4AF64F17">
        <w:rPr>
          <w:rFonts w:ascii="Arial" w:hAnsi="Arial" w:cs="Arial"/>
        </w:rPr>
        <w:lastRenderedPageBreak/>
        <w:t>works across the state in preparing for and responding to fire and other emergencies on public land, to reduce impacts on people, property and the environment.</w:t>
      </w:r>
    </w:p>
    <w:p w14:paraId="088A3FCF" w14:textId="77777777" w:rsidR="00F76BF6" w:rsidRDefault="00F76BF6" w:rsidP="00F76BF6">
      <w:pPr>
        <w:keepNext/>
        <w:spacing w:before="0" w:after="150" w:line="240" w:lineRule="auto"/>
      </w:pPr>
      <w:r w:rsidRPr="4AF64F17">
        <w:rPr>
          <w:rFonts w:ascii="Arial" w:hAnsi="Arial" w:cs="Arial"/>
        </w:rPr>
        <w:t>BFS employs over 1,900 people in every corner of Victoria, with an additional seasonal workforce that contributes to Victoria’s bushfire response capability. We create local jobs, employing people from the communities we serve.</w:t>
      </w:r>
    </w:p>
    <w:p w14:paraId="3ABE8FC3" w14:textId="77777777" w:rsidR="00F76BF6" w:rsidRDefault="00F76BF6" w:rsidP="00F76BF6">
      <w:pPr>
        <w:keepNext/>
        <w:spacing w:before="0" w:after="150" w:line="240" w:lineRule="auto"/>
        <w:rPr>
          <w:rFonts w:ascii="Arial" w:hAnsi="Arial" w:cs="Arial"/>
        </w:rPr>
      </w:pPr>
      <w:r w:rsidRPr="4AF64F17">
        <w:rPr>
          <w:rFonts w:ascii="Arial" w:hAnsi="Arial" w:cs="Arial"/>
        </w:rPr>
        <w:t>BFS provides high quality advice to government on forest, fire and emergency management. As one of DEECA’s primary connections to local communities across the state, the group also provides valuable intelligence on how policy and programs can be designed and delivered to better meet the needs of Victorians.</w:t>
      </w:r>
    </w:p>
    <w:p w14:paraId="3B9E0215" w14:textId="77777777" w:rsidR="00F76BF6" w:rsidRDefault="00F76BF6" w:rsidP="00F76BF6">
      <w:pPr>
        <w:keepNext/>
        <w:spacing w:before="0" w:after="150" w:line="240" w:lineRule="auto"/>
      </w:pPr>
      <w:r>
        <w:t xml:space="preserve">BFS works with the First Peoples and Self Determination Branch (FPSD) in the </w:t>
      </w:r>
      <w:r w:rsidRPr="00313A10">
        <w:t>Regions, Environment, Climate Action, and First Peoples Group (RECAFP)</w:t>
      </w:r>
      <w:r>
        <w:t xml:space="preserve"> to partner with Traditional Owners and Aboriginal Victorians to deliver on the Government’s self-determination policies and legal obligations.</w:t>
      </w:r>
    </w:p>
    <w:p w14:paraId="37C2BC17" w14:textId="77777777" w:rsidR="00F76BF6" w:rsidRPr="001B0D83" w:rsidRDefault="00F76BF6" w:rsidP="00F76BF6">
      <w:pPr>
        <w:keepNext/>
        <w:spacing w:line="240" w:lineRule="auto"/>
        <w:rPr>
          <w:rFonts w:ascii="Arial" w:hAnsi="Arial" w:cs="Arial"/>
          <w:b/>
          <w:bCs/>
          <w:noProof/>
          <w:color w:val="000000"/>
          <w:lang w:eastAsia="zh-CN"/>
        </w:rPr>
      </w:pPr>
      <w:r w:rsidRPr="001B0D83">
        <w:rPr>
          <w:rFonts w:ascii="Arial" w:hAnsi="Arial" w:cs="Arial"/>
          <w:b/>
          <w:bCs/>
          <w:noProof/>
          <w:color w:val="000000"/>
          <w:lang w:eastAsia="zh-CN"/>
        </w:rPr>
        <w:t xml:space="preserve">Division </w:t>
      </w:r>
    </w:p>
    <w:p w14:paraId="13D7031F" w14:textId="77777777" w:rsidR="000757BE" w:rsidRPr="00D86EC8" w:rsidRDefault="000757BE" w:rsidP="000757BE">
      <w:pPr>
        <w:keepNext/>
        <w:spacing w:line="240" w:lineRule="auto"/>
        <w:rPr>
          <w:rFonts w:ascii="Arial" w:hAnsi="Arial" w:cs="Arial"/>
        </w:rPr>
      </w:pPr>
      <w:r w:rsidRPr="00D86EC8">
        <w:rPr>
          <w:rFonts w:ascii="Arial" w:hAnsi="Arial" w:cs="Arial"/>
        </w:rPr>
        <w:t>The Policy and Knowledge Division (PKD) provides advice and develops policy, strategy, strategic planning frameworks and legislation for forest, fire and emergency management. PKD leads and supports design and delivery of knowledge and engagement support services across the Bushfire and Forest Services Group and DEECA.   </w:t>
      </w:r>
    </w:p>
    <w:p w14:paraId="3A9F7D90" w14:textId="77777777" w:rsidR="000757BE" w:rsidRPr="00D86EC8" w:rsidRDefault="000757BE" w:rsidP="000757BE">
      <w:pPr>
        <w:keepNext/>
        <w:spacing w:line="240" w:lineRule="auto"/>
        <w:rPr>
          <w:rFonts w:ascii="Arial" w:hAnsi="Arial" w:cs="Arial"/>
        </w:rPr>
      </w:pPr>
      <w:r w:rsidRPr="00D86EC8">
        <w:rPr>
          <w:rFonts w:ascii="Arial" w:hAnsi="Arial" w:cs="Arial"/>
        </w:rPr>
        <w:t>PKD collaborates across government and DEECA to deliver key policies, plans and regulations that support the sustainable public use and management of Victoria's forests. PKD is committed to progressing and advancing self-determination and supporting the delivery of DEECA's associated obligations. </w:t>
      </w:r>
    </w:p>
    <w:p w14:paraId="13A0CF79" w14:textId="77777777" w:rsidR="000757BE" w:rsidRPr="00D86EC8" w:rsidRDefault="000757BE" w:rsidP="000757BE">
      <w:pPr>
        <w:keepNext/>
        <w:spacing w:line="240" w:lineRule="auto"/>
        <w:rPr>
          <w:rFonts w:ascii="Arial" w:hAnsi="Arial" w:cs="Arial"/>
        </w:rPr>
      </w:pPr>
      <w:r w:rsidRPr="00D86EC8">
        <w:rPr>
          <w:rFonts w:ascii="Arial" w:hAnsi="Arial" w:cs="Arial"/>
        </w:rPr>
        <w:t>PKD leads the strategic approach to bushfire risk management that evolves in response to climate change, utilising sophisticated science and evidence to inform, design and support forest management, and Forest Fire Management Victoria and the broader bushfire management sector's work to reduce the risk, severity and impacts of fire.  </w:t>
      </w:r>
    </w:p>
    <w:p w14:paraId="1B442223" w14:textId="77777777" w:rsidR="000757BE" w:rsidRPr="00D86EC8" w:rsidRDefault="000757BE" w:rsidP="000757BE">
      <w:pPr>
        <w:keepNext/>
        <w:spacing w:line="240" w:lineRule="auto"/>
        <w:rPr>
          <w:rFonts w:ascii="Arial" w:hAnsi="Arial" w:cs="Arial"/>
        </w:rPr>
      </w:pPr>
      <w:r w:rsidRPr="00D86EC8">
        <w:rPr>
          <w:rFonts w:ascii="Arial" w:hAnsi="Arial" w:cs="Arial"/>
        </w:rPr>
        <w:t>PKD delivers one-DEECA emergency management policy advice and delivers priority projects to uplift capability, capacity and support continuous improvement. PKD also has governance and coordination functions across DEECA, supporting DEECA’s participation in key inter-governmental committees, as well as internal committees and governance systems.  </w:t>
      </w:r>
    </w:p>
    <w:p w14:paraId="1FDE4FA4" w14:textId="77777777" w:rsidR="000757BE" w:rsidRPr="00D86EC8" w:rsidRDefault="000757BE" w:rsidP="000757BE">
      <w:pPr>
        <w:keepNext/>
        <w:spacing w:line="240" w:lineRule="auto"/>
        <w:rPr>
          <w:rFonts w:ascii="Arial" w:hAnsi="Arial" w:cs="Arial"/>
        </w:rPr>
      </w:pPr>
      <w:r w:rsidRPr="00D86EC8">
        <w:rPr>
          <w:rFonts w:ascii="Arial" w:hAnsi="Arial" w:cs="Arial"/>
        </w:rPr>
        <w:t>Through the Planning and Authorisations (P&amp;A) Branch, PKD provides a bridging function between policy, planning and delivery to ensure operational knowledge is embedded into policy development and reflected in an end-to-end planning framework.  </w:t>
      </w:r>
    </w:p>
    <w:p w14:paraId="11EA7396" w14:textId="77777777" w:rsidR="00F76BF6" w:rsidRDefault="00F76BF6" w:rsidP="00F76BF6">
      <w:pPr>
        <w:keepNext/>
        <w:spacing w:line="240" w:lineRule="auto"/>
        <w:rPr>
          <w:rFonts w:ascii="Arial" w:hAnsi="Arial" w:cs="Arial"/>
          <w:i/>
          <w:iCs/>
        </w:rPr>
      </w:pPr>
    </w:p>
    <w:p w14:paraId="34EA8FD2" w14:textId="77777777" w:rsidR="00266A49" w:rsidRPr="00266A49" w:rsidRDefault="00F76BF6" w:rsidP="00266A49">
      <w:pPr>
        <w:keepNext/>
        <w:rPr>
          <w:rFonts w:ascii="Arial" w:hAnsi="Arial" w:cs="Arial"/>
          <w:szCs w:val="22"/>
        </w:rPr>
      </w:pPr>
      <w:r w:rsidRPr="00301ACA">
        <w:rPr>
          <w:rFonts w:ascii="Arial" w:hAnsi="Arial" w:cs="Arial"/>
          <w:b/>
          <w:bCs/>
          <w:szCs w:val="22"/>
        </w:rPr>
        <w:t>Branch</w:t>
      </w:r>
      <w:r w:rsidRPr="00301ACA">
        <w:rPr>
          <w:rFonts w:ascii="Arial" w:hAnsi="Arial" w:cs="Arial"/>
          <w:szCs w:val="22"/>
        </w:rPr>
        <w:br/>
      </w:r>
      <w:r w:rsidR="00266A49" w:rsidRPr="00266A49">
        <w:rPr>
          <w:rFonts w:ascii="Arial" w:hAnsi="Arial" w:cs="Arial"/>
          <w:szCs w:val="22"/>
        </w:rPr>
        <w:t>The Planning and Authorisations (P&amp;A) Branch supports the Chief Fire Officer ensure that forest and fire management planning meets legislative requirements and is delivered in a consistent way across all regions through four key functional areas: </w:t>
      </w:r>
    </w:p>
    <w:p w14:paraId="259C4295" w14:textId="77777777" w:rsidR="00266A49" w:rsidRPr="00266A49" w:rsidRDefault="00266A49" w:rsidP="00A634DC">
      <w:pPr>
        <w:keepNext/>
        <w:numPr>
          <w:ilvl w:val="0"/>
          <w:numId w:val="17"/>
        </w:numPr>
        <w:rPr>
          <w:rFonts w:ascii="Arial" w:hAnsi="Arial" w:cs="Arial"/>
          <w:szCs w:val="22"/>
        </w:rPr>
      </w:pPr>
      <w:r w:rsidRPr="00266A49">
        <w:rPr>
          <w:rFonts w:ascii="Arial" w:hAnsi="Arial" w:cs="Arial"/>
          <w:szCs w:val="22"/>
        </w:rPr>
        <w:t>Statewide Strategic Planning who supports the design of strategic planning frameworks by Policy and Planning Division and coordinates the development of consistent, regionally based strategic plans by Regional FFOD. </w:t>
      </w:r>
    </w:p>
    <w:p w14:paraId="76B3190E" w14:textId="77777777" w:rsidR="00266A49" w:rsidRPr="00266A49" w:rsidRDefault="00266A49" w:rsidP="00A634DC">
      <w:pPr>
        <w:keepNext/>
        <w:numPr>
          <w:ilvl w:val="0"/>
          <w:numId w:val="18"/>
        </w:numPr>
        <w:rPr>
          <w:rFonts w:ascii="Arial" w:hAnsi="Arial" w:cs="Arial"/>
          <w:szCs w:val="22"/>
        </w:rPr>
      </w:pPr>
      <w:r w:rsidRPr="00266A49">
        <w:rPr>
          <w:rFonts w:ascii="Arial" w:hAnsi="Arial" w:cs="Arial"/>
          <w:szCs w:val="22"/>
        </w:rPr>
        <w:t>Planning and Approvals who lead the development and maintenance of the planning and approvals framework for forest and fire management works, provide regional oversight for GIS spatial systems and tools, and support districts to undertake comprehensive and robust tactical and operational planning </w:t>
      </w:r>
    </w:p>
    <w:p w14:paraId="4FD52080" w14:textId="77777777" w:rsidR="00266A49" w:rsidRPr="00266A49" w:rsidRDefault="00266A49" w:rsidP="00A634DC">
      <w:pPr>
        <w:keepNext/>
        <w:numPr>
          <w:ilvl w:val="0"/>
          <w:numId w:val="19"/>
        </w:numPr>
        <w:rPr>
          <w:rFonts w:ascii="Arial" w:hAnsi="Arial" w:cs="Arial"/>
          <w:szCs w:val="22"/>
        </w:rPr>
      </w:pPr>
      <w:r w:rsidRPr="00266A49">
        <w:rPr>
          <w:rFonts w:ascii="Arial" w:hAnsi="Arial" w:cs="Arial"/>
          <w:szCs w:val="22"/>
        </w:rPr>
        <w:t>Values Management who ensures that planning at all levels considers how values are managed, including compliance under the EPBC Act and supports individual action referrals for high priority works </w:t>
      </w:r>
    </w:p>
    <w:p w14:paraId="3E4CB66D" w14:textId="77777777" w:rsidR="00266A49" w:rsidRPr="00266A49" w:rsidRDefault="00266A49" w:rsidP="00A634DC">
      <w:pPr>
        <w:keepNext/>
        <w:numPr>
          <w:ilvl w:val="0"/>
          <w:numId w:val="20"/>
        </w:numPr>
        <w:rPr>
          <w:rFonts w:ascii="Arial" w:hAnsi="Arial" w:cs="Arial"/>
          <w:szCs w:val="22"/>
        </w:rPr>
      </w:pPr>
      <w:r w:rsidRPr="00266A49">
        <w:rPr>
          <w:rFonts w:ascii="Arial" w:hAnsi="Arial" w:cs="Arial"/>
          <w:szCs w:val="22"/>
        </w:rPr>
        <w:t>Policy Integration and Strategic Issues who coordinate operational input into legislation, policy and strategy development and take the lead on the resolution of complex operational issues.  </w:t>
      </w:r>
    </w:p>
    <w:p w14:paraId="0E6DEBDE" w14:textId="1FFF4AF7" w:rsidR="00F76BF6" w:rsidRDefault="00F76BF6" w:rsidP="00266A49">
      <w:pPr>
        <w:keepNext/>
        <w:rPr>
          <w:rFonts w:ascii="Arial" w:hAnsi="Arial" w:cs="Arial"/>
          <w:szCs w:val="22"/>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F5DF2B8" w14:textId="024BB275" w:rsidR="00E427EB" w:rsidRPr="00547A89" w:rsidRDefault="00E427EB" w:rsidP="00A634DC">
      <w:pPr>
        <w:pStyle w:val="paragraph"/>
        <w:numPr>
          <w:ilvl w:val="0"/>
          <w:numId w:val="16"/>
        </w:numPr>
        <w:spacing w:before="0" w:beforeAutospacing="0" w:after="0" w:afterAutospacing="0"/>
        <w:textAlignment w:val="baseline"/>
        <w:rPr>
          <w:rFonts w:asciiTheme="minorHAnsi" w:eastAsia="Calibri" w:hAnsiTheme="minorHAnsi" w:cstheme="minorBidi"/>
          <w:sz w:val="20"/>
          <w:szCs w:val="20"/>
        </w:rPr>
      </w:pPr>
      <w:r w:rsidRPr="00547A89">
        <w:rPr>
          <w:rFonts w:asciiTheme="minorHAnsi" w:eastAsia="Calibri" w:hAnsiTheme="minorHAnsi" w:cstheme="minorBidi"/>
          <w:sz w:val="20"/>
          <w:szCs w:val="20"/>
        </w:rPr>
        <w:t xml:space="preserve">Undertake modelling </w:t>
      </w:r>
      <w:r w:rsidR="00043699">
        <w:rPr>
          <w:rFonts w:asciiTheme="minorHAnsi" w:eastAsia="Calibri" w:hAnsiTheme="minorHAnsi" w:cstheme="minorBidi"/>
          <w:sz w:val="20"/>
          <w:szCs w:val="20"/>
        </w:rPr>
        <w:t xml:space="preserve">and spatial analysis using </w:t>
      </w:r>
      <w:r w:rsidRPr="00547A89">
        <w:rPr>
          <w:rFonts w:asciiTheme="minorHAnsi" w:eastAsia="Calibri" w:hAnsiTheme="minorHAnsi" w:cstheme="minorBidi"/>
          <w:sz w:val="20"/>
          <w:szCs w:val="20"/>
        </w:rPr>
        <w:t xml:space="preserve">GIS and </w:t>
      </w:r>
      <w:r w:rsidR="00043699">
        <w:rPr>
          <w:rFonts w:asciiTheme="minorHAnsi" w:eastAsia="Calibri" w:hAnsiTheme="minorHAnsi" w:cstheme="minorBidi"/>
          <w:sz w:val="20"/>
          <w:szCs w:val="20"/>
        </w:rPr>
        <w:t xml:space="preserve">other </w:t>
      </w:r>
      <w:r w:rsidRPr="00547A89">
        <w:rPr>
          <w:rFonts w:asciiTheme="minorHAnsi" w:eastAsia="Calibri" w:hAnsiTheme="minorHAnsi" w:cstheme="minorBidi"/>
          <w:sz w:val="20"/>
          <w:szCs w:val="20"/>
        </w:rPr>
        <w:t xml:space="preserve">specialist modelling software to inform development of </w:t>
      </w:r>
      <w:r w:rsidR="00043699">
        <w:rPr>
          <w:rFonts w:asciiTheme="minorHAnsi" w:eastAsia="Calibri" w:hAnsiTheme="minorHAnsi" w:cstheme="minorBidi"/>
          <w:sz w:val="20"/>
          <w:szCs w:val="20"/>
        </w:rPr>
        <w:t xml:space="preserve">a road network strategic plan </w:t>
      </w:r>
      <w:r w:rsidR="004761E0" w:rsidRPr="00547A89">
        <w:rPr>
          <w:rFonts w:asciiTheme="minorHAnsi" w:eastAsia="Calibri" w:hAnsiTheme="minorHAnsi" w:cstheme="minorBidi"/>
          <w:sz w:val="20"/>
          <w:szCs w:val="20"/>
        </w:rPr>
        <w:t>strategic plan</w:t>
      </w:r>
      <w:r w:rsidRPr="00547A89">
        <w:rPr>
          <w:rFonts w:asciiTheme="minorHAnsi" w:eastAsia="Calibri" w:hAnsiTheme="minorHAnsi" w:cstheme="minorBidi"/>
          <w:sz w:val="20"/>
          <w:szCs w:val="20"/>
        </w:rPr>
        <w:t xml:space="preserve"> for </w:t>
      </w:r>
      <w:r w:rsidR="001E1E63">
        <w:rPr>
          <w:rFonts w:asciiTheme="minorHAnsi" w:eastAsia="Calibri" w:hAnsiTheme="minorHAnsi" w:cstheme="minorBidi"/>
          <w:sz w:val="20"/>
          <w:szCs w:val="20"/>
        </w:rPr>
        <w:t>the DEECA managed road network</w:t>
      </w:r>
      <w:r w:rsidRPr="00547A89">
        <w:rPr>
          <w:rFonts w:asciiTheme="minorHAnsi" w:eastAsia="Calibri" w:hAnsiTheme="minorHAnsi" w:cstheme="minorBidi"/>
          <w:sz w:val="20"/>
          <w:szCs w:val="20"/>
        </w:rPr>
        <w:t>.​</w:t>
      </w:r>
    </w:p>
    <w:p w14:paraId="5B4660AC" w14:textId="77777777" w:rsidR="00F76BF6" w:rsidRDefault="00F76BF6" w:rsidP="00A634DC">
      <w:pPr>
        <w:pStyle w:val="ListParagraph"/>
        <w:numPr>
          <w:ilvl w:val="0"/>
          <w:numId w:val="16"/>
        </w:numPr>
        <w:spacing w:before="0" w:after="0" w:line="240" w:lineRule="auto"/>
        <w:rPr>
          <w:rFonts w:ascii="Arial" w:hAnsi="Arial" w:cs="Arial"/>
          <w:color w:val="363534"/>
          <w:szCs w:val="22"/>
        </w:rPr>
      </w:pPr>
      <w:r w:rsidRPr="00E47933">
        <w:rPr>
          <w:rFonts w:ascii="Arial" w:hAnsi="Arial" w:cs="Arial"/>
          <w:color w:val="363534"/>
          <w:szCs w:val="22"/>
        </w:rPr>
        <w:t xml:space="preserve">Assist in the development, design and implementation of governance arrangements to support effective strategic planning frameworks and guidelines. </w:t>
      </w:r>
    </w:p>
    <w:p w14:paraId="35F7A018" w14:textId="77777777" w:rsidR="00F76BF6" w:rsidRPr="00547A89" w:rsidRDefault="00F76BF6" w:rsidP="00A634DC">
      <w:pPr>
        <w:pStyle w:val="ListParagraph"/>
        <w:numPr>
          <w:ilvl w:val="0"/>
          <w:numId w:val="16"/>
        </w:numPr>
        <w:spacing w:before="0" w:after="0" w:line="240" w:lineRule="auto"/>
        <w:rPr>
          <w:rFonts w:ascii="Arial" w:hAnsi="Arial" w:cs="Arial"/>
          <w:szCs w:val="22"/>
        </w:rPr>
      </w:pPr>
      <w:r w:rsidRPr="00E47933">
        <w:rPr>
          <w:rFonts w:ascii="Arial" w:hAnsi="Arial" w:cs="Arial"/>
          <w:color w:val="363534"/>
          <w:szCs w:val="22"/>
        </w:rPr>
        <w:lastRenderedPageBreak/>
        <w:t xml:space="preserve">Support to the development of statewide strategic forest and fire management planning documentation and </w:t>
      </w:r>
      <w:r w:rsidRPr="00547A89">
        <w:rPr>
          <w:rFonts w:ascii="Arial" w:hAnsi="Arial" w:cs="Arial"/>
          <w:szCs w:val="22"/>
        </w:rPr>
        <w:t xml:space="preserve">standards to support </w:t>
      </w:r>
      <w:proofErr w:type="gramStart"/>
      <w:r w:rsidRPr="00547A89">
        <w:rPr>
          <w:rFonts w:ascii="Arial" w:hAnsi="Arial" w:cs="Arial"/>
          <w:szCs w:val="22"/>
        </w:rPr>
        <w:t>consistent  State</w:t>
      </w:r>
      <w:proofErr w:type="gramEnd"/>
      <w:r w:rsidRPr="00547A89">
        <w:rPr>
          <w:rFonts w:ascii="Arial" w:hAnsi="Arial" w:cs="Arial"/>
          <w:szCs w:val="22"/>
        </w:rPr>
        <w:t xml:space="preserve"> and Regional strategic planning processes. </w:t>
      </w:r>
    </w:p>
    <w:p w14:paraId="01D3FBE0" w14:textId="56CAC178" w:rsidR="001302D3" w:rsidRPr="00547A89" w:rsidRDefault="001302D3" w:rsidP="00A634DC">
      <w:pPr>
        <w:numPr>
          <w:ilvl w:val="0"/>
          <w:numId w:val="16"/>
        </w:numPr>
        <w:spacing w:beforeLines="20" w:before="48" w:afterLines="20" w:after="48" w:line="240" w:lineRule="exact"/>
        <w:rPr>
          <w:rFonts w:eastAsia="Calibri" w:cstheme="minorBidi"/>
        </w:rPr>
      </w:pPr>
      <w:r w:rsidRPr="00547A89">
        <w:rPr>
          <w:rFonts w:eastAsia="Calibri" w:cstheme="minorBidi"/>
        </w:rPr>
        <w:t>Assist team members with the delivery of projects and tasks</w:t>
      </w:r>
      <w:r w:rsidR="00A508ED">
        <w:rPr>
          <w:rFonts w:eastAsia="Calibri" w:cstheme="minorBidi"/>
        </w:rPr>
        <w:t xml:space="preserve"> as required</w:t>
      </w:r>
      <w:r w:rsidRPr="00547A89">
        <w:rPr>
          <w:rFonts w:eastAsia="Calibri" w:cstheme="minorBidi"/>
        </w:rPr>
        <w:t>.</w:t>
      </w:r>
    </w:p>
    <w:p w14:paraId="5F116B44" w14:textId="6BFD1311" w:rsidR="00F76BF6" w:rsidRDefault="004F602A" w:rsidP="00A634DC">
      <w:pPr>
        <w:pStyle w:val="ListParagraph"/>
        <w:numPr>
          <w:ilvl w:val="0"/>
          <w:numId w:val="16"/>
        </w:numPr>
        <w:spacing w:before="0" w:after="0" w:line="240" w:lineRule="auto"/>
        <w:rPr>
          <w:rFonts w:ascii="Arial" w:hAnsi="Arial" w:cs="Arial"/>
          <w:color w:val="363534"/>
          <w:szCs w:val="22"/>
        </w:rPr>
      </w:pPr>
      <w:r>
        <w:rPr>
          <w:rFonts w:ascii="Arial" w:hAnsi="Arial" w:cs="Arial"/>
          <w:color w:val="363534"/>
          <w:szCs w:val="22"/>
        </w:rPr>
        <w:t>Support</w:t>
      </w:r>
      <w:r w:rsidR="00F76BF6" w:rsidRPr="00E47933">
        <w:rPr>
          <w:rFonts w:ascii="Arial" w:hAnsi="Arial" w:cs="Arial"/>
          <w:color w:val="363534"/>
          <w:szCs w:val="22"/>
        </w:rPr>
        <w:t xml:space="preserve"> the </w:t>
      </w:r>
      <w:r>
        <w:rPr>
          <w:rFonts w:ascii="Arial" w:hAnsi="Arial" w:cs="Arial"/>
          <w:color w:val="363534"/>
          <w:szCs w:val="22"/>
        </w:rPr>
        <w:t xml:space="preserve">input of information </w:t>
      </w:r>
      <w:r w:rsidR="006C7B09">
        <w:rPr>
          <w:rFonts w:ascii="Arial" w:hAnsi="Arial" w:cs="Arial"/>
          <w:color w:val="363534"/>
          <w:szCs w:val="22"/>
        </w:rPr>
        <w:t xml:space="preserve">to </w:t>
      </w:r>
      <w:r w:rsidR="00F76BF6" w:rsidRPr="00E47933">
        <w:rPr>
          <w:rFonts w:ascii="Arial" w:hAnsi="Arial" w:cs="Arial"/>
          <w:color w:val="363534"/>
          <w:szCs w:val="22"/>
        </w:rPr>
        <w:t xml:space="preserve">briefings, meeting papers, reports </w:t>
      </w:r>
      <w:r w:rsidR="00F76BF6">
        <w:rPr>
          <w:rFonts w:ascii="Arial" w:hAnsi="Arial" w:cs="Arial"/>
          <w:color w:val="363534"/>
          <w:szCs w:val="22"/>
        </w:rPr>
        <w:t xml:space="preserve">and presentations </w:t>
      </w:r>
      <w:r w:rsidR="00F76BF6" w:rsidRPr="00E47933">
        <w:rPr>
          <w:rFonts w:ascii="Arial" w:hAnsi="Arial" w:cs="Arial"/>
          <w:color w:val="363534"/>
          <w:szCs w:val="22"/>
        </w:rPr>
        <w:t>to support the delivery of strategic forest and fire management planning materials.</w:t>
      </w:r>
    </w:p>
    <w:p w14:paraId="3A4D0BDC" w14:textId="52F74122" w:rsidR="00F76BF6" w:rsidRDefault="00F76BF6" w:rsidP="00A634DC">
      <w:pPr>
        <w:pStyle w:val="ListParagraph"/>
        <w:numPr>
          <w:ilvl w:val="0"/>
          <w:numId w:val="16"/>
        </w:numPr>
        <w:spacing w:before="0" w:after="0" w:line="240" w:lineRule="auto"/>
        <w:rPr>
          <w:rFonts w:ascii="Arial" w:hAnsi="Arial" w:cs="Arial"/>
          <w:color w:val="363534"/>
          <w:szCs w:val="22"/>
        </w:rPr>
      </w:pPr>
      <w:r w:rsidRPr="00E47933">
        <w:rPr>
          <w:rFonts w:ascii="Arial" w:hAnsi="Arial" w:cs="Arial"/>
          <w:color w:val="363534"/>
          <w:szCs w:val="22"/>
        </w:rPr>
        <w:t xml:space="preserve">Initiate, develop and maintain effective relationships, working collaboratively across </w:t>
      </w:r>
      <w:r w:rsidR="00682EF4">
        <w:rPr>
          <w:rFonts w:ascii="Arial" w:hAnsi="Arial" w:cs="Arial"/>
          <w:color w:val="363534"/>
          <w:szCs w:val="22"/>
        </w:rPr>
        <w:t xml:space="preserve">PKD, </w:t>
      </w:r>
      <w:r>
        <w:rPr>
          <w:rFonts w:ascii="Arial" w:hAnsi="Arial" w:cs="Arial"/>
          <w:color w:val="363534"/>
          <w:szCs w:val="22"/>
        </w:rPr>
        <w:t>FFOD</w:t>
      </w:r>
      <w:r w:rsidRPr="00E47933">
        <w:rPr>
          <w:rFonts w:ascii="Arial" w:hAnsi="Arial" w:cs="Arial"/>
          <w:color w:val="363534"/>
          <w:szCs w:val="22"/>
        </w:rPr>
        <w:t xml:space="preserve">, </w:t>
      </w:r>
      <w:r w:rsidR="00B50A18">
        <w:rPr>
          <w:rFonts w:ascii="Arial" w:hAnsi="Arial" w:cs="Arial"/>
          <w:color w:val="363534"/>
          <w:szCs w:val="22"/>
        </w:rPr>
        <w:t xml:space="preserve">and </w:t>
      </w:r>
      <w:r w:rsidRPr="00E47933">
        <w:rPr>
          <w:rFonts w:ascii="Arial" w:hAnsi="Arial" w:cs="Arial"/>
          <w:color w:val="363534"/>
          <w:szCs w:val="22"/>
        </w:rPr>
        <w:t xml:space="preserve">with other divisions and key </w:t>
      </w:r>
      <w:r w:rsidR="006C7B09">
        <w:rPr>
          <w:rFonts w:ascii="Arial" w:hAnsi="Arial" w:cs="Arial"/>
          <w:color w:val="363534"/>
          <w:szCs w:val="22"/>
        </w:rPr>
        <w:t>partners</w:t>
      </w:r>
      <w:r w:rsidRPr="00E47933">
        <w:rPr>
          <w:rFonts w:ascii="Arial" w:hAnsi="Arial" w:cs="Arial"/>
          <w:color w:val="363534"/>
          <w:szCs w:val="22"/>
        </w:rPr>
        <w:t xml:space="preserve"> to ensure consistent, integrated and efficient delivery and effective communications and engagement</w:t>
      </w:r>
      <w:r>
        <w:rPr>
          <w:rFonts w:ascii="Arial" w:hAnsi="Arial" w:cs="Arial"/>
          <w:color w:val="363534"/>
          <w:szCs w:val="22"/>
        </w:rPr>
        <w:t xml:space="preserve"> internally and externally as required</w:t>
      </w:r>
      <w:r w:rsidRPr="00E47933">
        <w:rPr>
          <w:rFonts w:ascii="Arial" w:hAnsi="Arial" w:cs="Arial"/>
          <w:color w:val="363534"/>
          <w:szCs w:val="22"/>
        </w:rPr>
        <w:t>.</w:t>
      </w:r>
    </w:p>
    <w:p w14:paraId="2451FBF0" w14:textId="77777777" w:rsidR="00F76BF6" w:rsidRPr="00E47933" w:rsidRDefault="00F76BF6" w:rsidP="00A634DC">
      <w:pPr>
        <w:pStyle w:val="ListParagraph"/>
        <w:numPr>
          <w:ilvl w:val="0"/>
          <w:numId w:val="16"/>
        </w:numPr>
        <w:spacing w:before="0" w:after="0" w:line="240" w:lineRule="auto"/>
        <w:rPr>
          <w:rFonts w:ascii="Arial" w:hAnsi="Arial" w:cs="Arial"/>
          <w:color w:val="363534"/>
          <w:szCs w:val="22"/>
        </w:rPr>
      </w:pPr>
      <w:r w:rsidRPr="00E47933">
        <w:rPr>
          <w:rFonts w:ascii="Arial" w:hAnsi="Arial" w:cs="Arial"/>
          <w:color w:val="363534"/>
          <w:szCs w:val="22"/>
        </w:rPr>
        <w:t xml:space="preserve">Practice cultural safety by creating environments, relationships and systems free from racism and discrimination so that people can feel safe, valued and able to participate. </w:t>
      </w:r>
    </w:p>
    <w:p w14:paraId="1AEE2617" w14:textId="77777777" w:rsidR="00495B3B" w:rsidRPr="00495B3B" w:rsidRDefault="00495B3B" w:rsidP="007A7854">
      <w:pPr>
        <w:spacing w:before="0" w:after="0" w:line="240" w:lineRule="auto"/>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072BD6AF" w14:textId="77777777" w:rsidR="00F76BF6" w:rsidRPr="00495B3B" w:rsidRDefault="00F76BF6" w:rsidP="00F76BF6">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37D7B085" w14:textId="77777777" w:rsidR="00F76BF6" w:rsidRPr="00495B3B" w:rsidRDefault="00F76BF6" w:rsidP="00F76BF6">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CF9A5E0" w14:textId="77777777" w:rsidR="007C045E" w:rsidRPr="00547A89" w:rsidRDefault="007C045E" w:rsidP="00A634DC">
      <w:pPr>
        <w:pStyle w:val="ListBullet"/>
        <w:numPr>
          <w:ilvl w:val="0"/>
          <w:numId w:val="16"/>
        </w:numPr>
      </w:pPr>
      <w:r w:rsidRPr="00547A89">
        <w:t>Relevant tertiary qualification in science, forestry, natural resource management or equivalent is desirable.</w:t>
      </w:r>
    </w:p>
    <w:p w14:paraId="5943F9FA" w14:textId="39770F24" w:rsidR="00547A89" w:rsidRPr="00547A89" w:rsidRDefault="00547A89" w:rsidP="00A634DC">
      <w:pPr>
        <w:pStyle w:val="ListBullet"/>
        <w:numPr>
          <w:ilvl w:val="0"/>
          <w:numId w:val="16"/>
        </w:numPr>
      </w:pPr>
      <w:r w:rsidRPr="00547A89">
        <w:t>Geographic Information Systems (GIS), spatial analysis and computer modelling skills and experience are mandatory, ArcGIS Pro skills preferred.</w:t>
      </w:r>
    </w:p>
    <w:p w14:paraId="0355157B" w14:textId="77777777" w:rsidR="00547A89" w:rsidRPr="00547A89" w:rsidRDefault="00547A89" w:rsidP="00A634DC">
      <w:pPr>
        <w:pStyle w:val="ListBullet"/>
        <w:numPr>
          <w:ilvl w:val="0"/>
          <w:numId w:val="16"/>
        </w:numPr>
      </w:pPr>
      <w:r w:rsidRPr="00547A89">
        <w:t>Experience in one or more of the following areas is also desirable:</w:t>
      </w:r>
    </w:p>
    <w:p w14:paraId="4A1BBE9A" w14:textId="4D874E57" w:rsidR="0032370F" w:rsidRPr="00547A89" w:rsidRDefault="0032370F" w:rsidP="00A634DC">
      <w:pPr>
        <w:pStyle w:val="ListBullet2"/>
        <w:numPr>
          <w:ilvl w:val="1"/>
          <w:numId w:val="16"/>
        </w:numPr>
      </w:pPr>
      <w:r>
        <w:t>Road network analysis, bushfire risk analysis, forest management analysis</w:t>
      </w:r>
    </w:p>
    <w:p w14:paraId="7225C002" w14:textId="1CEFCEF5" w:rsidR="00547A89" w:rsidRPr="00547A89" w:rsidRDefault="00547A89" w:rsidP="00A634DC">
      <w:pPr>
        <w:pStyle w:val="ListBullet2"/>
        <w:numPr>
          <w:ilvl w:val="1"/>
          <w:numId w:val="16"/>
        </w:numPr>
      </w:pPr>
      <w:r w:rsidRPr="00547A89">
        <w:t>Python (programming)</w:t>
      </w:r>
    </w:p>
    <w:p w14:paraId="737F99A7" w14:textId="77777777" w:rsidR="00F76BF6" w:rsidRPr="00495B3B" w:rsidRDefault="00F76BF6" w:rsidP="00F76BF6">
      <w:pPr>
        <w:spacing w:before="160" w:after="0"/>
        <w:rPr>
          <w:rFonts w:ascii="Arial" w:hAnsi="Arial" w:cs="Arial"/>
          <w:b/>
          <w:color w:val="363534"/>
        </w:rPr>
      </w:pPr>
      <w:r w:rsidRPr="00495B3B">
        <w:rPr>
          <w:rFonts w:ascii="Arial" w:hAnsi="Arial" w:cs="Arial"/>
          <w:b/>
          <w:color w:val="363534"/>
        </w:rPr>
        <w:t>Capabilities</w:t>
      </w:r>
    </w:p>
    <w:p w14:paraId="01369940" w14:textId="77777777" w:rsidR="00F76BF6" w:rsidRDefault="00F76BF6" w:rsidP="00A634DC">
      <w:pPr>
        <w:numPr>
          <w:ilvl w:val="0"/>
          <w:numId w:val="16"/>
        </w:numPr>
        <w:spacing w:before="60" w:after="0" w:line="240" w:lineRule="auto"/>
        <w:rPr>
          <w:rFonts w:ascii="Arial" w:hAnsi="Arial" w:cs="Arial"/>
          <w:color w:val="000000"/>
          <w:lang w:eastAsia="zh-CN"/>
        </w:rPr>
      </w:pPr>
      <w:r w:rsidRPr="00562D1A">
        <w:rPr>
          <w:rFonts w:ascii="Arial" w:hAnsi="Arial" w:cs="Arial"/>
          <w:b/>
          <w:bCs/>
          <w:color w:val="000000"/>
          <w:lang w:eastAsia="zh-CN"/>
        </w:rPr>
        <w:t>Project Delivery</w:t>
      </w:r>
      <w:r w:rsidRPr="004770ED">
        <w:rPr>
          <w:rFonts w:ascii="Arial" w:hAnsi="Arial" w:cs="Arial"/>
          <w:color w:val="000000"/>
          <w:lang w:eastAsia="zh-CN"/>
        </w:rPr>
        <w:t>: Defines tasks to be delivered to meet agreed outcomes; Coordinates and guides others in the execution of work activities; Monitors progress of tasks against plans and takes corrective action when required.</w:t>
      </w:r>
    </w:p>
    <w:p w14:paraId="145C406F" w14:textId="77777777" w:rsidR="00882D9C" w:rsidRPr="00547A89" w:rsidRDefault="00882D9C" w:rsidP="00A634DC">
      <w:pPr>
        <w:numPr>
          <w:ilvl w:val="0"/>
          <w:numId w:val="16"/>
        </w:numPr>
        <w:spacing w:before="60" w:after="0" w:line="240" w:lineRule="auto"/>
        <w:ind w:left="357" w:hanging="357"/>
        <w:rPr>
          <w:rFonts w:ascii="Arial" w:hAnsi="Arial" w:cs="Arial"/>
          <w:b/>
          <w:bCs/>
          <w:lang w:eastAsia="zh-CN"/>
        </w:rPr>
      </w:pPr>
      <w:r w:rsidRPr="00547A89">
        <w:rPr>
          <w:rFonts w:ascii="Arial" w:hAnsi="Arial" w:cs="Arial"/>
          <w:b/>
          <w:bCs/>
          <w:lang w:eastAsia="zh-CN"/>
        </w:rPr>
        <w:t xml:space="preserve">Innovation and Continuous Improvement: </w:t>
      </w:r>
      <w:r w:rsidRPr="00547A89">
        <w:t>Seeks opportunities for continuous improvement and ways to innovate; Offers suggestions and ideas, encourages others to do the same; Leverage on existing continuous improvement systems and procedures to improve outcomes, quality &amp; efficiency of work; Creates space for learning and innovation by seeking for input and feedback from others</w:t>
      </w:r>
    </w:p>
    <w:p w14:paraId="26A1F036" w14:textId="77777777" w:rsidR="00F76BF6" w:rsidRDefault="00F76BF6" w:rsidP="00A634DC">
      <w:pPr>
        <w:numPr>
          <w:ilvl w:val="0"/>
          <w:numId w:val="16"/>
        </w:numPr>
        <w:spacing w:before="60" w:after="0" w:line="240" w:lineRule="auto"/>
        <w:rPr>
          <w:rFonts w:ascii="Arial" w:hAnsi="Arial" w:cs="Arial"/>
          <w:color w:val="000000"/>
          <w:lang w:eastAsia="zh-CN"/>
        </w:rPr>
      </w:pPr>
      <w:r w:rsidRPr="00562D1A">
        <w:rPr>
          <w:rFonts w:ascii="Arial" w:hAnsi="Arial" w:cs="Arial"/>
          <w:b/>
          <w:bCs/>
          <w:color w:val="000000"/>
          <w:lang w:eastAsia="zh-CN"/>
        </w:rPr>
        <w:t>Working Collaboratively</w:t>
      </w:r>
      <w:r w:rsidRPr="00562D1A">
        <w:rPr>
          <w:rFonts w:ascii="Arial" w:hAnsi="Arial" w:cs="Arial"/>
          <w:color w:val="000000"/>
          <w:lang w:eastAsia="zh-CN"/>
        </w:rPr>
        <w:t xml:space="preserve">: Build a supportive and cooperative team environment; Engages other teams to </w:t>
      </w:r>
      <w:r>
        <w:rPr>
          <w:rFonts w:ascii="Arial" w:hAnsi="Arial" w:cs="Arial"/>
          <w:color w:val="000000"/>
          <w:lang w:eastAsia="zh-CN"/>
        </w:rPr>
        <w:t xml:space="preserve">deliver projects, </w:t>
      </w:r>
      <w:r w:rsidRPr="00562D1A">
        <w:rPr>
          <w:rFonts w:ascii="Arial" w:hAnsi="Arial" w:cs="Arial"/>
          <w:color w:val="000000"/>
          <w:lang w:eastAsia="zh-CN"/>
        </w:rPr>
        <w:t xml:space="preserve">share </w:t>
      </w:r>
      <w:proofErr w:type="gramStart"/>
      <w:r w:rsidRPr="00562D1A">
        <w:rPr>
          <w:rFonts w:ascii="Arial" w:hAnsi="Arial" w:cs="Arial"/>
          <w:color w:val="000000"/>
          <w:lang w:eastAsia="zh-CN"/>
        </w:rPr>
        <w:t xml:space="preserve">information  </w:t>
      </w:r>
      <w:r>
        <w:rPr>
          <w:rFonts w:ascii="Arial" w:hAnsi="Arial" w:cs="Arial"/>
          <w:color w:val="000000"/>
          <w:lang w:eastAsia="zh-CN"/>
        </w:rPr>
        <w:t>to</w:t>
      </w:r>
      <w:proofErr w:type="gramEnd"/>
      <w:r>
        <w:rPr>
          <w:rFonts w:ascii="Arial" w:hAnsi="Arial" w:cs="Arial"/>
          <w:color w:val="000000"/>
          <w:lang w:eastAsia="zh-CN"/>
        </w:rPr>
        <w:t xml:space="preserve"> </w:t>
      </w:r>
      <w:r w:rsidRPr="00562D1A">
        <w:rPr>
          <w:rFonts w:ascii="Arial" w:hAnsi="Arial" w:cs="Arial"/>
          <w:color w:val="000000"/>
          <w:lang w:eastAsia="zh-CN"/>
        </w:rPr>
        <w:t>understand or respond to issues; Support others in challenging situations.</w:t>
      </w:r>
    </w:p>
    <w:p w14:paraId="2D8917CB" w14:textId="77777777" w:rsidR="00F76BF6" w:rsidRDefault="00F76BF6" w:rsidP="00A634DC">
      <w:pPr>
        <w:numPr>
          <w:ilvl w:val="0"/>
          <w:numId w:val="16"/>
        </w:numPr>
        <w:spacing w:before="60" w:after="0" w:line="240" w:lineRule="auto"/>
        <w:rPr>
          <w:rFonts w:ascii="Arial" w:hAnsi="Arial" w:cs="Arial"/>
          <w:color w:val="000000"/>
          <w:lang w:eastAsia="zh-CN"/>
        </w:rPr>
      </w:pPr>
      <w:r w:rsidRPr="00562D1A">
        <w:rPr>
          <w:rFonts w:ascii="Arial" w:hAnsi="Arial" w:cs="Arial"/>
          <w:b/>
          <w:bCs/>
          <w:color w:val="000000"/>
          <w:lang w:eastAsia="zh-CN"/>
        </w:rPr>
        <w:t>Flexibility and Adaptability</w:t>
      </w:r>
      <w:r w:rsidRPr="00562D1A">
        <w:rPr>
          <w:rFonts w:ascii="Arial" w:hAnsi="Arial" w:cs="Arial"/>
          <w:color w:val="000000"/>
          <w:lang w:eastAsia="zh-CN"/>
        </w:rPr>
        <w:t xml:space="preserve">: Accept changed priorities without undue discomfort. Responds quickly to changes. Comfortable working in collaboration with teams outside of own </w:t>
      </w:r>
      <w:r>
        <w:rPr>
          <w:rFonts w:ascii="Arial" w:hAnsi="Arial" w:cs="Arial"/>
          <w:color w:val="000000"/>
          <w:lang w:eastAsia="zh-CN"/>
        </w:rPr>
        <w:t xml:space="preserve">team and </w:t>
      </w:r>
      <w:r w:rsidRPr="00562D1A">
        <w:rPr>
          <w:rFonts w:ascii="Arial" w:hAnsi="Arial" w:cs="Arial"/>
          <w:color w:val="000000"/>
          <w:lang w:eastAsia="zh-CN"/>
        </w:rPr>
        <w:t>organisation.</w:t>
      </w:r>
    </w:p>
    <w:p w14:paraId="0A006BFB" w14:textId="77777777" w:rsidR="00F76BF6" w:rsidRDefault="00F76BF6" w:rsidP="00495B3B">
      <w:pPr>
        <w:spacing w:before="0" w:after="0"/>
        <w:rPr>
          <w:rFonts w:ascii="Arial" w:hAnsi="Arial" w:cs="Arial"/>
          <w:color w:val="363534"/>
          <w:szCs w:val="22"/>
        </w:rPr>
      </w:pPr>
    </w:p>
    <w:p w14:paraId="7183A4DE" w14:textId="77777777" w:rsidR="00F76BF6" w:rsidRDefault="00F76BF6" w:rsidP="00495B3B">
      <w:pPr>
        <w:spacing w:before="0" w:after="0"/>
        <w:rPr>
          <w:rFonts w:ascii="Arial" w:hAnsi="Arial" w:cs="Arial"/>
          <w:color w:val="363534"/>
          <w:szCs w:val="22"/>
        </w:rPr>
      </w:pP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p w14:paraId="2CE61581" w14:textId="77777777" w:rsidR="00882985" w:rsidRDefault="00882985" w:rsidP="00495B3B">
      <w:pPr>
        <w:keepNext/>
        <w:spacing w:before="0" w:line="240" w:lineRule="auto"/>
        <w:rPr>
          <w:rFonts w:ascii="Arial" w:hAnsi="Arial" w:cs="Arial"/>
          <w:bCs/>
          <w:color w:val="442D97"/>
          <w:sz w:val="28"/>
          <w:szCs w:val="28"/>
          <w:lang w:eastAsia="zh-CN"/>
        </w:rPr>
      </w:pPr>
    </w:p>
    <w:tbl>
      <w:tblPr>
        <w:tblStyle w:val="TableGrid10"/>
        <w:tblW w:w="0" w:type="auto"/>
        <w:tblLook w:val="04A0" w:firstRow="1" w:lastRow="0" w:firstColumn="1" w:lastColumn="0" w:noHBand="0" w:noVBand="1"/>
      </w:tblPr>
      <w:tblGrid>
        <w:gridCol w:w="3402"/>
        <w:gridCol w:w="6803"/>
      </w:tblGrid>
      <w:tr w:rsidR="00882985" w:rsidRPr="00495B3B" w14:paraId="7E48B927" w14:textId="77777777" w:rsidTr="0078415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418B3980" w14:textId="77777777" w:rsidR="00882985" w:rsidRPr="00495B3B" w:rsidRDefault="00882985" w:rsidP="00784159">
            <w:pPr>
              <w:rPr>
                <w:rFonts w:cs="Arial"/>
                <w:color w:val="1A1A1A"/>
                <w:sz w:val="20"/>
              </w:rPr>
            </w:pPr>
            <w:r w:rsidRPr="00495B3B">
              <w:rPr>
                <w:rFonts w:cs="Arial"/>
                <w:color w:val="1A1A1A"/>
                <w:sz w:val="20"/>
              </w:rPr>
              <w:t>Financial Delegation Value</w:t>
            </w:r>
          </w:p>
        </w:tc>
        <w:tc>
          <w:tcPr>
            <w:tcW w:w="6803" w:type="dxa"/>
            <w:shd w:val="clear" w:color="auto" w:fill="auto"/>
          </w:tcPr>
          <w:p w14:paraId="1529C3C9" w14:textId="77777777" w:rsidR="00882985" w:rsidRPr="00495B3B" w:rsidRDefault="00882985" w:rsidP="00784159">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FA389E">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882985" w:rsidRPr="00495B3B" w14:paraId="24CF0665" w14:textId="77777777" w:rsidTr="0078415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6F403C8" w14:textId="77777777" w:rsidR="00882985" w:rsidRPr="00DD0499" w:rsidRDefault="00882985" w:rsidP="00784159">
            <w:pPr>
              <w:spacing w:line="240" w:lineRule="auto"/>
              <w:contextualSpacing/>
              <w:outlineLvl w:val="1"/>
              <w:rPr>
                <w:rFonts w:ascii="Arial" w:hAnsi="Arial" w:cs="Arial"/>
                <w:sz w:val="20"/>
              </w:rPr>
            </w:pPr>
            <w:r w:rsidRPr="007A7854">
              <w:rPr>
                <w:rFonts w:ascii="Arial" w:hAnsi="Arial" w:cs="Arial"/>
                <w:color w:val="232222" w:themeColor="text1"/>
                <w:sz w:val="20"/>
              </w:rPr>
              <w:t>The occupational health and safety    requirements of this position may include, but are not limited to:</w:t>
            </w:r>
          </w:p>
        </w:tc>
        <w:tc>
          <w:tcPr>
            <w:tcW w:w="6803" w:type="dxa"/>
            <w:shd w:val="clear" w:color="auto" w:fill="auto"/>
          </w:tcPr>
          <w:p w14:paraId="1A41D7D1" w14:textId="77777777" w:rsidR="00882985" w:rsidRDefault="00882985" w:rsidP="00784159">
            <w:pPr>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1F1A4C">
              <w:rPr>
                <w:rFonts w:ascii="Arial" w:hAnsi="Arial" w:cs="Arial"/>
                <w:color w:val="1A1A1A"/>
                <w:sz w:val="20"/>
              </w:rPr>
              <w:t>Sedentary desk work</w:t>
            </w:r>
          </w:p>
          <w:p w14:paraId="1CB48AB5" w14:textId="3048A991" w:rsidR="00547A89" w:rsidRPr="001F1A4C" w:rsidRDefault="00547A89" w:rsidP="00784159">
            <w:pPr>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Pr>
                <w:rFonts w:ascii="Arial" w:hAnsi="Arial" w:cs="Arial"/>
                <w:color w:val="1A1A1A"/>
                <w:sz w:val="20"/>
              </w:rPr>
              <w:t xml:space="preserve">Field work </w:t>
            </w:r>
          </w:p>
          <w:p w14:paraId="6B011D54" w14:textId="77777777" w:rsidR="00882985" w:rsidRPr="001F1A4C" w:rsidRDefault="00882985" w:rsidP="00784159">
            <w:pPr>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1F1A4C">
              <w:rPr>
                <w:rFonts w:ascii="Arial" w:hAnsi="Arial" w:cs="Arial"/>
                <w:color w:val="1A1A1A"/>
                <w:sz w:val="20"/>
              </w:rPr>
              <w:t>Emergency response work</w:t>
            </w:r>
          </w:p>
        </w:tc>
      </w:tr>
      <w:tr w:rsidR="00882985" w:rsidRPr="00495B3B" w14:paraId="59203166" w14:textId="77777777" w:rsidTr="007841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535134E" w14:textId="77777777" w:rsidR="00882985" w:rsidRPr="001B0D83" w:rsidRDefault="00882985" w:rsidP="00784159">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50325D2B" w14:textId="77777777" w:rsidR="00882985" w:rsidRPr="00495B3B" w:rsidRDefault="00882985" w:rsidP="00784159">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372D1F8D" w14:textId="77777777" w:rsidR="00882985" w:rsidRPr="00495B3B" w:rsidRDefault="00882985" w:rsidP="0078415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tr w:rsidR="00882985" w:rsidRPr="00495B3B" w14:paraId="3E4C8777" w14:textId="77777777" w:rsidTr="0078415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313F357" w14:textId="77777777" w:rsidR="00882985" w:rsidRPr="00495B3B" w:rsidRDefault="00882985" w:rsidP="00784159">
            <w:pPr>
              <w:spacing w:before="120" w:after="120"/>
              <w:rPr>
                <w:rFonts w:ascii="Arial" w:hAnsi="Arial"/>
                <w:color w:val="1A1A1A"/>
                <w:sz w:val="20"/>
              </w:rPr>
            </w:pPr>
            <w:r w:rsidRPr="00495B3B">
              <w:rPr>
                <w:rFonts w:ascii="Arial" w:hAnsi="Arial"/>
                <w:color w:val="1A1A1A"/>
                <w:sz w:val="20"/>
              </w:rPr>
              <w:lastRenderedPageBreak/>
              <w:t>Employment terms and conditions</w:t>
            </w:r>
          </w:p>
          <w:p w14:paraId="6F6B2FE9" w14:textId="77777777" w:rsidR="00882985" w:rsidRPr="00495B3B" w:rsidRDefault="00882985" w:rsidP="00784159">
            <w:pPr>
              <w:spacing w:before="120" w:after="120"/>
              <w:rPr>
                <w:rFonts w:ascii="Arial" w:hAnsi="Arial"/>
                <w:color w:val="1A1A1A"/>
                <w:sz w:val="20"/>
              </w:rPr>
            </w:pPr>
          </w:p>
        </w:tc>
        <w:tc>
          <w:tcPr>
            <w:tcW w:w="6803" w:type="dxa"/>
            <w:shd w:val="clear" w:color="auto" w:fill="auto"/>
          </w:tcPr>
          <w:p w14:paraId="7E19FFA4" w14:textId="77777777" w:rsidR="00882985" w:rsidRPr="00547A89" w:rsidRDefault="00882985" w:rsidP="00784159">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Are governed by the </w:t>
            </w:r>
            <w:r w:rsidRPr="00547A89">
              <w:rPr>
                <w:rFonts w:ascii="Arial" w:hAnsi="Arial" w:cs="Arial"/>
                <w:color w:val="1A1A1A"/>
                <w:sz w:val="20"/>
              </w:rPr>
              <w:t>Victorian Public Service Enterprise Agreement 2024</w:t>
            </w:r>
            <w:r w:rsidRPr="00495B3B">
              <w:rPr>
                <w:rFonts w:ascii="Arial" w:hAnsi="Arial" w:cs="Arial"/>
                <w:color w:val="1A1A1A"/>
                <w:sz w:val="20"/>
              </w:rPr>
              <w:t xml:space="preserve"> and the </w:t>
            </w:r>
            <w:r w:rsidRPr="00547A89">
              <w:rPr>
                <w:rFonts w:ascii="Arial" w:hAnsi="Arial" w:cs="Arial"/>
                <w:color w:val="1A1A1A"/>
                <w:sz w:val="20"/>
              </w:rPr>
              <w:t>Public Administration Act</w:t>
            </w:r>
            <w:r w:rsidRPr="00495B3B">
              <w:rPr>
                <w:rFonts w:ascii="Arial" w:hAnsi="Arial" w:cs="Arial"/>
                <w:color w:val="1A1A1A"/>
                <w:sz w:val="20"/>
              </w:rPr>
              <w:t xml:space="preserve"> </w:t>
            </w:r>
            <w:r w:rsidRPr="00547A89">
              <w:rPr>
                <w:rFonts w:ascii="Arial" w:hAnsi="Arial" w:cs="Arial"/>
                <w:color w:val="1A1A1A"/>
                <w:sz w:val="20"/>
              </w:rPr>
              <w:t>2004.</w:t>
            </w:r>
          </w:p>
          <w:p w14:paraId="46713C7A" w14:textId="77777777" w:rsidR="00882985" w:rsidRPr="00495B3B" w:rsidRDefault="00882985" w:rsidP="00784159">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3D4578AF" w14:textId="77777777" w:rsidR="00882985" w:rsidRDefault="00882985" w:rsidP="00784159">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p w14:paraId="0129DE94" w14:textId="7A642355" w:rsidR="00547A89" w:rsidRPr="00495B3B" w:rsidRDefault="00547A89" w:rsidP="00784159">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547A89">
              <w:rPr>
                <w:rFonts w:ascii="Arial" w:hAnsi="Arial" w:cs="Arial"/>
                <w:color w:val="1A1A1A"/>
                <w:sz w:val="20"/>
              </w:rPr>
              <w:t xml:space="preserve">This position may be required to </w:t>
            </w:r>
            <w:r>
              <w:rPr>
                <w:rFonts w:ascii="Arial" w:hAnsi="Arial" w:cs="Arial"/>
                <w:color w:val="1A1A1A"/>
                <w:sz w:val="20"/>
              </w:rPr>
              <w:t xml:space="preserve">undertake </w:t>
            </w:r>
            <w:r w:rsidRPr="00547A89">
              <w:rPr>
                <w:rFonts w:ascii="Arial" w:hAnsi="Arial" w:cs="Arial"/>
                <w:color w:val="1A1A1A"/>
                <w:sz w:val="20"/>
              </w:rPr>
              <w:t>shift work or out of hours work that may involve evening or weekend work including occasional overnight travel.</w:t>
            </w:r>
          </w:p>
        </w:tc>
      </w:tr>
      <w:tr w:rsidR="00882985" w:rsidRPr="00495B3B" w14:paraId="430B0CA2" w14:textId="77777777" w:rsidTr="007841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8F5C6D0" w14:textId="77777777" w:rsidR="00882985" w:rsidRPr="00495B3B" w:rsidRDefault="00882985" w:rsidP="00784159">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27D8CBB1" w14:textId="77777777" w:rsidR="00882985" w:rsidRPr="00495B3B" w:rsidRDefault="00882985" w:rsidP="00784159">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421F198" w14:textId="77777777" w:rsidR="00882985" w:rsidRDefault="00882985" w:rsidP="00495B3B">
      <w:pPr>
        <w:keepNext/>
        <w:spacing w:before="0" w:line="240" w:lineRule="auto"/>
        <w:rPr>
          <w:rFonts w:ascii="Arial" w:hAnsi="Arial" w:cs="Arial"/>
          <w:bCs/>
          <w:color w:val="442D97"/>
          <w:sz w:val="28"/>
          <w:szCs w:val="28"/>
          <w:lang w:eastAsia="zh-CN"/>
        </w:rPr>
      </w:pPr>
    </w:p>
    <w:bookmarkEnd w:id="2"/>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1D1EC37" w14:textId="77777777" w:rsidR="007A7854" w:rsidRPr="00454423" w:rsidRDefault="007A7854" w:rsidP="007A7854">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D5FD9D0" w14:textId="77777777" w:rsidR="007A7854" w:rsidRPr="005763CD" w:rsidRDefault="007A7854" w:rsidP="007A7854">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133E69D" w14:textId="77777777" w:rsidR="007A7854" w:rsidRPr="005763CD" w:rsidRDefault="007A7854" w:rsidP="007A7854">
      <w:pPr>
        <w:spacing w:before="0" w:after="0"/>
        <w:rPr>
          <w:rFonts w:ascii="Arial" w:hAnsi="Arial" w:cs="Arial"/>
        </w:rPr>
      </w:pPr>
    </w:p>
    <w:p w14:paraId="7F22FE02" w14:textId="77777777" w:rsidR="007A7854" w:rsidRPr="005763CD" w:rsidRDefault="007A7854" w:rsidP="007A7854">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3F7342C" w14:textId="77777777" w:rsidR="007A7854" w:rsidRDefault="00882985" w:rsidP="007A7854">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F5BA75E" w14:textId="77777777" w:rsidR="007A7854" w:rsidRDefault="007A7854" w:rsidP="007A7854">
      <w:pPr>
        <w:spacing w:before="0" w:after="0" w:line="240" w:lineRule="auto"/>
        <w:jc w:val="both"/>
        <w:rPr>
          <w:rFonts w:ascii="Arial" w:hAnsi="Arial" w:cs="Arial"/>
        </w:rPr>
      </w:pPr>
    </w:p>
    <w:p w14:paraId="763FF234" w14:textId="1D995B98" w:rsidR="007A7854" w:rsidRDefault="007A7854" w:rsidP="007A7854">
      <w:pPr>
        <w:spacing w:before="0" w:after="0" w:line="240" w:lineRule="auto"/>
        <w:jc w:val="both"/>
        <w:rPr>
          <w:rFonts w:ascii="Arial" w:hAnsi="Arial" w:cs="Arial"/>
          <w:bCs/>
          <w:color w:val="442D97"/>
          <w:sz w:val="28"/>
          <w:szCs w:val="28"/>
          <w:lang w:eastAsia="zh-CN"/>
        </w:rPr>
      </w:pPr>
      <w:r w:rsidRPr="007A7854">
        <w:rPr>
          <w:rFonts w:ascii="Arial" w:hAnsi="Arial" w:cs="Arial"/>
          <w:bCs/>
          <w:color w:val="442D97"/>
          <w:sz w:val="28"/>
          <w:szCs w:val="28"/>
          <w:lang w:eastAsia="zh-CN"/>
        </w:rPr>
        <w:t>Our Community Charter</w:t>
      </w:r>
    </w:p>
    <w:p w14:paraId="7DFF16CB" w14:textId="77777777" w:rsidR="007A7854" w:rsidRDefault="007A7854" w:rsidP="007A7854">
      <w:pPr>
        <w:spacing w:before="0" w:after="0" w:line="240" w:lineRule="auto"/>
        <w:jc w:val="both"/>
        <w:rPr>
          <w:rFonts w:ascii="Arial" w:hAnsi="Arial" w:cs="Arial"/>
        </w:rPr>
      </w:pPr>
    </w:p>
    <w:p w14:paraId="28A25963" w14:textId="4057A91A" w:rsidR="007A7854" w:rsidRPr="00AC1638" w:rsidRDefault="007A7854" w:rsidP="007A7854">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223B075" w14:textId="16E67B06" w:rsidR="00495B3B" w:rsidRDefault="00495B3B" w:rsidP="007A7854">
      <w:pPr>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FD0764F" w14:textId="77777777" w:rsidR="007A7854" w:rsidRPr="007A7854" w:rsidRDefault="007A7854" w:rsidP="007A7854">
      <w:pPr>
        <w:keepNext/>
        <w:spacing w:before="360" w:line="240" w:lineRule="auto"/>
        <w:rPr>
          <w:rFonts w:ascii="Arial" w:hAnsi="Arial" w:cs="Arial"/>
          <w:bCs/>
          <w:color w:val="232222" w:themeColor="text1"/>
          <w:lang w:eastAsia="zh-CN"/>
        </w:rPr>
      </w:pPr>
      <w:r w:rsidRPr="007A7854">
        <w:rPr>
          <w:rFonts w:ascii="Arial" w:hAnsi="Arial" w:cs="Arial"/>
          <w:bCs/>
          <w:color w:val="232222" w:themeColor="text1"/>
          <w:lang w:eastAsia="zh-CN"/>
        </w:rPr>
        <w:t>The department plays a major role in Victoria’s emergency response activities, through an all-hazards, all-emergencies approach. Staff may be directly employed for these roles or may be called upon to support these activities as required following the appropriate training and “fit for work” assessment.</w:t>
      </w:r>
    </w:p>
    <w:p w14:paraId="0C23C87C" w14:textId="7DBA508C" w:rsidR="00495B3B" w:rsidRPr="00495B3B" w:rsidRDefault="00495B3B" w:rsidP="007A7854">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3D8DC34F" w14:textId="77777777" w:rsidR="00882985" w:rsidRPr="007A7854" w:rsidRDefault="00882985" w:rsidP="007A7854">
      <w:pPr>
        <w:keepNext/>
        <w:spacing w:before="360" w:line="240" w:lineRule="auto"/>
        <w:rPr>
          <w:rFonts w:ascii="Arial" w:hAnsi="Arial" w:cs="Arial"/>
          <w:bCs/>
          <w:color w:val="232222" w:themeColor="text1"/>
          <w:lang w:eastAsia="zh-CN"/>
        </w:rPr>
      </w:pPr>
      <w:r w:rsidRPr="007A7854">
        <w:rPr>
          <w:rFonts w:ascii="Arial" w:hAnsi="Arial" w:cs="Arial"/>
          <w:bCs/>
          <w:color w:val="232222" w:themeColor="text1"/>
          <w:lang w:eastAsia="zh-CN"/>
        </w:rPr>
        <w:t xml:space="preserve">DEECA welcomes applicants from a diverse range of </w:t>
      </w:r>
      <w:proofErr w:type="gramStart"/>
      <w:r w:rsidRPr="007A7854">
        <w:rPr>
          <w:rFonts w:ascii="Arial" w:hAnsi="Arial" w:cs="Arial"/>
          <w:bCs/>
          <w:color w:val="232222" w:themeColor="text1"/>
          <w:lang w:eastAsia="zh-CN"/>
        </w:rPr>
        <w:t>backgrounds</w:t>
      </w:r>
      <w:proofErr w:type="gramEnd"/>
      <w:r w:rsidRPr="007A7854">
        <w:rPr>
          <w:rFonts w:ascii="Arial" w:hAnsi="Arial" w:cs="Arial"/>
          <w:bCs/>
          <w:color w:val="232222" w:themeColor="text1"/>
          <w:lang w:eastAsia="zh-CN"/>
        </w:rPr>
        <w:t xml:space="preserve"> and we focus on the essential requirements of the job and being consistent and fair in our treatment of all applicants. Our diversity and inclusion outcome pillars:</w:t>
      </w:r>
    </w:p>
    <w:p w14:paraId="028A7BF7" w14:textId="77777777" w:rsidR="00882985" w:rsidRPr="00495B3B" w:rsidRDefault="00882985" w:rsidP="0088298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15C26ED3" w14:textId="77777777" w:rsidR="00882985" w:rsidRPr="00495B3B" w:rsidRDefault="00882985" w:rsidP="00882985">
      <w:pPr>
        <w:spacing w:before="0" w:after="0"/>
        <w:rPr>
          <w:rFonts w:ascii="Arial" w:hAnsi="Arial" w:cs="Arial"/>
          <w:color w:val="363534"/>
          <w:szCs w:val="22"/>
        </w:rPr>
      </w:pPr>
      <w:r w:rsidRPr="00495B3B">
        <w:rPr>
          <w:rFonts w:ascii="Arial" w:eastAsia="Calibri" w:hAnsi="Arial" w:cs="Arial"/>
          <w:color w:val="363534"/>
          <w:szCs w:val="22"/>
        </w:rPr>
        <w:lastRenderedPageBreak/>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F22620E" w14:textId="77777777" w:rsidR="00882985" w:rsidRPr="00495B3B" w:rsidRDefault="00882985" w:rsidP="00882985">
      <w:pPr>
        <w:rPr>
          <w:rFonts w:ascii="Arial" w:hAnsi="Arial" w:cs="Arial"/>
          <w:b/>
          <w:bCs/>
          <w:color w:val="363534"/>
        </w:rPr>
      </w:pPr>
      <w:r w:rsidRPr="00495B3B">
        <w:rPr>
          <w:rFonts w:ascii="Arial" w:hAnsi="Arial" w:cs="Arial"/>
          <w:b/>
          <w:bCs/>
          <w:color w:val="363534"/>
        </w:rPr>
        <w:t>Aboriginal Cultural Safety</w:t>
      </w:r>
    </w:p>
    <w:p w14:paraId="451895EB" w14:textId="138B1B57" w:rsidR="00882985" w:rsidRPr="00495B3B" w:rsidRDefault="007A7854" w:rsidP="0088298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5B3C2240" w14:textId="77777777" w:rsidR="00882985" w:rsidRPr="00495B3B" w:rsidRDefault="00882985" w:rsidP="00882985">
      <w:pPr>
        <w:rPr>
          <w:rFonts w:ascii="Arial" w:hAnsi="Arial" w:cs="Arial"/>
          <w:b/>
          <w:color w:val="363534"/>
          <w:szCs w:val="22"/>
        </w:rPr>
      </w:pPr>
      <w:r w:rsidRPr="00495B3B">
        <w:rPr>
          <w:rFonts w:ascii="Arial" w:hAnsi="Arial" w:cs="Arial"/>
          <w:b/>
          <w:color w:val="363534"/>
          <w:szCs w:val="22"/>
        </w:rPr>
        <w:t>Balancing your Life / Hybrid Working</w:t>
      </w:r>
    </w:p>
    <w:p w14:paraId="2CFACED6" w14:textId="77777777" w:rsidR="00882985" w:rsidRPr="00495B3B" w:rsidRDefault="00882985" w:rsidP="0088298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CDDBC90" w14:textId="77777777" w:rsidR="00882985" w:rsidRPr="00495B3B" w:rsidRDefault="00882985" w:rsidP="00882985">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C87189" w14:textId="77777777" w:rsidR="001E402F" w:rsidRDefault="001E402F" w:rsidP="00CD157B">
      <w:pPr>
        <w:pStyle w:val="NoSpacing"/>
      </w:pPr>
    </w:p>
    <w:p w14:paraId="21B85609" w14:textId="77777777" w:rsidR="001E402F" w:rsidRDefault="001E402F"/>
  </w:endnote>
  <w:endnote w:type="continuationSeparator" w:id="0">
    <w:p w14:paraId="4178E539" w14:textId="77777777" w:rsidR="001E402F" w:rsidRDefault="001E402F" w:rsidP="00CD157B">
      <w:pPr>
        <w:pStyle w:val="NoSpacing"/>
      </w:pPr>
    </w:p>
    <w:p w14:paraId="55FE8223" w14:textId="77777777" w:rsidR="001E402F" w:rsidRDefault="001E402F"/>
  </w:endnote>
  <w:endnote w:type="continuationNotice" w:id="1">
    <w:p w14:paraId="0D57321E" w14:textId="77777777" w:rsidR="001E402F" w:rsidRDefault="001E402F" w:rsidP="00CD157B">
      <w:pPr>
        <w:pStyle w:val="NoSpacing"/>
      </w:pPr>
    </w:p>
    <w:p w14:paraId="652A62D1" w14:textId="77777777" w:rsidR="001E402F" w:rsidRDefault="001E402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0542A9A1" w:rsidR="00A60698" w:rsidRPr="00D55628" w:rsidRDefault="00E40204" w:rsidP="00A60698">
          <w:pPr>
            <w:pStyle w:val="FooterEvenPageNumber"/>
            <w:framePr w:wrap="auto" w:vAnchor="margin" w:hAnchor="text" w:yAlign="inline"/>
          </w:pPr>
          <w:r>
            <w:rPr>
              <w:noProof/>
            </w:rPr>
            <mc:AlternateContent>
              <mc:Choice Requires="wps">
                <w:drawing>
                  <wp:anchor distT="0" distB="0" distL="114300" distR="114300" simplePos="0" relativeHeight="251658257" behindDoc="0" locked="0" layoutInCell="0" allowOverlap="1" wp14:anchorId="6972482C" wp14:editId="4EC922B8">
                    <wp:simplePos x="0" y="0"/>
                    <wp:positionH relativeFrom="page">
                      <wp:posOffset>0</wp:posOffset>
                    </wp:positionH>
                    <wp:positionV relativeFrom="page">
                      <wp:posOffset>10228580</wp:posOffset>
                    </wp:positionV>
                    <wp:extent cx="7560945" cy="273050"/>
                    <wp:effectExtent l="0" t="0" r="0" b="12700"/>
                    <wp:wrapNone/>
                    <wp:docPr id="44" name="MSIPCMa42d4e95953962c0e4810012"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701E996" w14:textId="3D182F75"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972482C" id="_x0000_t202" coordsize="21600,21600" o:spt="202" path="m,l,21600r21600,l21600,xe">
                    <v:stroke joinstyle="miter"/>
                    <v:path gradientshapeok="t" o:connecttype="rect"/>
                  </v:shapetype>
                  <v:shape id="MSIPCMa42d4e95953962c0e4810012" o:spid="_x0000_s1029" type="#_x0000_t202" alt="{&quot;HashCode&quot;:1862493762,&quot;Height&quot;:841.0,&quot;Width&quot;:595.0,&quot;Placement&quot;:&quot;Footer&quot;,&quot;Index&quot;:&quot;OddAndEven&quot;,&quot;Section&quot;:1,&quot;Top&quot;:0.0,&quot;Left&quot;:0.0}" style="position:absolute;margin-left:0;margin-top:805.4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4701E996" w14:textId="3D182F75"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3"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0"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9AABF02" w:rsidR="00A60698" w:rsidRPr="00810C40" w:rsidRDefault="00882985" w:rsidP="00495B3B">
          <w:pPr>
            <w:pStyle w:val="FooterEven"/>
            <w:jc w:val="right"/>
          </w:pPr>
          <w:r>
            <w:t>October</w:t>
          </w:r>
          <w:r w:rsidR="00495B3B">
            <w:t xml:space="preserve"> 202</w:t>
          </w:r>
          <w:r>
            <w:t>5</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49663E98" w:rsidR="00495B3B" w:rsidRPr="00CB1FB7" w:rsidRDefault="00E40204" w:rsidP="00495B3B">
          <w:pPr>
            <w:pStyle w:val="FooterOdd"/>
            <w:jc w:val="left"/>
            <w:rPr>
              <w:b/>
            </w:rPr>
          </w:pPr>
          <w:r>
            <w:rPr>
              <w:b/>
              <w:noProof/>
            </w:rPr>
            <mc:AlternateContent>
              <mc:Choice Requires="wps">
                <w:drawing>
                  <wp:anchor distT="0" distB="0" distL="114300" distR="114300" simplePos="0" relativeHeight="251658255" behindDoc="0" locked="0" layoutInCell="0" allowOverlap="1" wp14:anchorId="727C1945" wp14:editId="76E1478E">
                    <wp:simplePos x="0" y="0"/>
                    <wp:positionH relativeFrom="page">
                      <wp:posOffset>0</wp:posOffset>
                    </wp:positionH>
                    <wp:positionV relativeFrom="page">
                      <wp:posOffset>10228580</wp:posOffset>
                    </wp:positionV>
                    <wp:extent cx="7560945" cy="273050"/>
                    <wp:effectExtent l="0" t="0" r="0" b="12700"/>
                    <wp:wrapNone/>
                    <wp:docPr id="42" name="MSIPCM61ae43c68bca4bdd49e6510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A6D154" w14:textId="185C5F75"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7C1945" id="_x0000_t202" coordsize="21600,21600" o:spt="202" path="m,l,21600r21600,l21600,xe">
                    <v:stroke joinstyle="miter"/>
                    <v:path gradientshapeok="t" o:connecttype="rect"/>
                  </v:shapetype>
                  <v:shape id="MSIPCM61ae43c68bca4bdd49e65102" o:spid="_x0000_s1031" type="#_x0000_t202" alt="{&quot;HashCode&quot;:1862493762,&quot;Height&quot;:841.0,&quot;Width&quot;:595.0,&quot;Placement&quot;:&quot;Footer&quot;,&quot;Index&quot;:&quot;Primary&quot;,&quot;Section&quot;:1,&quot;Top&quot;:0.0,&quot;Left&quot;:0.0}" style="position:absolute;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17A6D154" w14:textId="185C5F75"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4" behindDoc="0" locked="0" layoutInCell="0" allowOverlap="1" wp14:anchorId="38662FAA" wp14:editId="4D195057">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2"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464F3F70" w:rsidR="00495B3B" w:rsidRPr="00D55628" w:rsidRDefault="0092145B" w:rsidP="00495B3B">
          <w:pPr>
            <w:pStyle w:val="FooterOddPageNumber"/>
            <w:ind w:left="-9070" w:firstLine="9070"/>
            <w:jc w:val="left"/>
          </w:pPr>
          <w:r>
            <w:t>June</w:t>
          </w:r>
          <w:r w:rsidR="00495B3B">
            <w:t xml:space="preserve">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F12BA18" w:rsidR="00364C9A" w:rsidRDefault="00E40204" w:rsidP="0092145B">
    <w:pPr>
      <w:pStyle w:val="Footer"/>
      <w:ind w:left="8640"/>
    </w:pPr>
    <w:r>
      <w:rPr>
        <w:noProof/>
      </w:rPr>
      <mc:AlternateContent>
        <mc:Choice Requires="wps">
          <w:drawing>
            <wp:anchor distT="0" distB="0" distL="114300" distR="114300" simplePos="0" relativeHeight="251658256" behindDoc="0" locked="0" layoutInCell="0" allowOverlap="1" wp14:anchorId="7C79EF33" wp14:editId="34446A19">
              <wp:simplePos x="0" y="0"/>
              <wp:positionH relativeFrom="page">
                <wp:posOffset>0</wp:posOffset>
              </wp:positionH>
              <wp:positionV relativeFrom="page">
                <wp:posOffset>10228580</wp:posOffset>
              </wp:positionV>
              <wp:extent cx="7560945" cy="273050"/>
              <wp:effectExtent l="0" t="0" r="0" b="12700"/>
              <wp:wrapNone/>
              <wp:docPr id="43" name="MSIPCM33b843b5a0bb4e4f74d4876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209A08C" w14:textId="70C602DD"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C79EF33" id="_x0000_t202" coordsize="21600,21600" o:spt="202" path="m,l,21600r21600,l21600,xe">
              <v:stroke joinstyle="miter"/>
              <v:path gradientshapeok="t" o:connecttype="rect"/>
            </v:shapetype>
            <v:shape id="MSIPCM33b843b5a0bb4e4f74d48767" o:spid="_x0000_s1033" type="#_x0000_t202" alt="{&quot;HashCode&quot;:1862493762,&quot;Height&quot;:841.0,&quot;Width&quot;:595.0,&quot;Placement&quot;:&quot;Footer&quot;,&quot;Index&quot;:&quot;FirstPage&quot;,&quot;Section&quot;:1,&quot;Top&quot;:0.0,&quot;Left&quot;:0.0}" style="position:absolute;left:0;text-align:left;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6209A08C" w14:textId="70C602DD" w:rsidR="00E40204" w:rsidRPr="00E40204" w:rsidRDefault="00E40204" w:rsidP="00E40204">
                    <w:pPr>
                      <w:spacing w:before="0" w:after="0"/>
                      <w:jc w:val="center"/>
                      <w:rPr>
                        <w:rFonts w:ascii="Calibri" w:hAnsi="Calibri" w:cs="Calibri"/>
                        <w:color w:val="000000"/>
                        <w:sz w:val="24"/>
                      </w:rPr>
                    </w:pPr>
                    <w:r w:rsidRPr="00E40204">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2" behindDoc="0" locked="0" layoutInCell="0" allowOverlap="1" wp14:anchorId="4244B73F" wp14:editId="47E022FA">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4" type="#_x0000_t202" alt="{&quot;HashCode&quot;:1862493762,&quot;Height&quot;:841.0,&quot;Width&quot;:595.0,&quot;Placement&quot;:&quot;Footer&quot;,&quot;Index&quot;:&quot;FirstPage&quot;,&quot;Section&quot;:1,&quot;Top&quot;:0.0,&quot;Left&quot;:0.0}" style="position:absolute;left:0;text-align:left;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92145B">
      <w:t>June 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6E1BD9" w14:textId="77777777" w:rsidR="001E402F" w:rsidRPr="0056073C" w:rsidRDefault="001E402F" w:rsidP="005D764F">
      <w:pPr>
        <w:pStyle w:val="FootnoteSeparator"/>
      </w:pPr>
    </w:p>
    <w:p w14:paraId="5E2F12EC" w14:textId="77777777" w:rsidR="001E402F" w:rsidRDefault="001E402F"/>
  </w:footnote>
  <w:footnote w:type="continuationSeparator" w:id="0">
    <w:p w14:paraId="44B9B9F4" w14:textId="77777777" w:rsidR="001E402F" w:rsidRPr="00CA30B7" w:rsidRDefault="001E402F" w:rsidP="006D5A90">
      <w:pPr>
        <w:rPr>
          <w:lang w:val="en-US"/>
        </w:rPr>
      </w:pPr>
      <w:r w:rsidRPr="00CA30B7">
        <w:rPr>
          <w:lang w:val="en-US"/>
        </w:rPr>
        <w:t>_______</w:t>
      </w:r>
    </w:p>
    <w:p w14:paraId="241FA793" w14:textId="77777777" w:rsidR="001E402F" w:rsidRDefault="001E402F"/>
  </w:footnote>
  <w:footnote w:type="continuationNotice" w:id="1">
    <w:p w14:paraId="74E03FA3" w14:textId="77777777" w:rsidR="001E402F" w:rsidRDefault="001E402F" w:rsidP="006D5A90"/>
    <w:p w14:paraId="59F646FA" w14:textId="77777777" w:rsidR="001E402F" w:rsidRDefault="001E402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83B424"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CA5A2F"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52D938"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CFEED6B"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858E23"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C8547E"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333A700" id="Freeform: Shape 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E6447D" id="Freeform: Shape 25"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E52F94" id="Freeform: Shape 5"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ADBD70"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72D64D"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A2A3331"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438149D"/>
    <w:multiLevelType w:val="multilevel"/>
    <w:tmpl w:val="1632C2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0A339F7"/>
    <w:multiLevelType w:val="multilevel"/>
    <w:tmpl w:val="DCF89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2D096190"/>
    <w:multiLevelType w:val="multilevel"/>
    <w:tmpl w:val="595EEC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D8A560A"/>
    <w:multiLevelType w:val="multilevel"/>
    <w:tmpl w:val="0504D1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7"/>
  </w:num>
  <w:num w:numId="3" w16cid:durableId="985085104">
    <w:abstractNumId w:val="9"/>
  </w:num>
  <w:num w:numId="4" w16cid:durableId="1872112631">
    <w:abstractNumId w:val="12"/>
  </w:num>
  <w:num w:numId="5" w16cid:durableId="336812815">
    <w:abstractNumId w:val="25"/>
  </w:num>
  <w:num w:numId="6" w16cid:durableId="155153463">
    <w:abstractNumId w:val="0"/>
  </w:num>
  <w:num w:numId="7" w16cid:durableId="1428236886">
    <w:abstractNumId w:val="27"/>
  </w:num>
  <w:num w:numId="8" w16cid:durableId="103154041">
    <w:abstractNumId w:val="29"/>
  </w:num>
  <w:num w:numId="9" w16cid:durableId="1308436166">
    <w:abstractNumId w:val="26"/>
  </w:num>
  <w:num w:numId="10" w16cid:durableId="1335643199">
    <w:abstractNumId w:val="35"/>
  </w:num>
  <w:num w:numId="11" w16cid:durableId="1160577431">
    <w:abstractNumId w:val="28"/>
  </w:num>
  <w:num w:numId="12" w16cid:durableId="1673139647">
    <w:abstractNumId w:val="18"/>
  </w:num>
  <w:num w:numId="13" w16cid:durableId="1742215375">
    <w:abstractNumId w:val="44"/>
  </w:num>
  <w:num w:numId="14" w16cid:durableId="664823544">
    <w:abstractNumId w:val="41"/>
  </w:num>
  <w:num w:numId="15" w16cid:durableId="979774751">
    <w:abstractNumId w:val="13"/>
  </w:num>
  <w:num w:numId="16" w16cid:durableId="729228463">
    <w:abstractNumId w:val="5"/>
  </w:num>
  <w:num w:numId="17" w16cid:durableId="1690984802">
    <w:abstractNumId w:val="2"/>
  </w:num>
  <w:num w:numId="18" w16cid:durableId="136723360">
    <w:abstractNumId w:val="14"/>
  </w:num>
  <w:num w:numId="19" w16cid:durableId="48261377">
    <w:abstractNumId w:val="15"/>
  </w:num>
  <w:num w:numId="20" w16cid:durableId="1338966971">
    <w:abstractNumId w:val="10"/>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3801"/>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A2"/>
    <w:rsid w:val="000408B7"/>
    <w:rsid w:val="00040E63"/>
    <w:rsid w:val="00040EB4"/>
    <w:rsid w:val="000411A2"/>
    <w:rsid w:val="00041613"/>
    <w:rsid w:val="00041B06"/>
    <w:rsid w:val="00042903"/>
    <w:rsid w:val="00043699"/>
    <w:rsid w:val="00043F27"/>
    <w:rsid w:val="00043FEB"/>
    <w:rsid w:val="00044607"/>
    <w:rsid w:val="00044A5B"/>
    <w:rsid w:val="0004603D"/>
    <w:rsid w:val="0004675A"/>
    <w:rsid w:val="00046F44"/>
    <w:rsid w:val="000473F4"/>
    <w:rsid w:val="00050713"/>
    <w:rsid w:val="00050F0B"/>
    <w:rsid w:val="0005132E"/>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39C"/>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7BE"/>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5DB"/>
    <w:rsid w:val="00091C6D"/>
    <w:rsid w:val="00091E67"/>
    <w:rsid w:val="000922A4"/>
    <w:rsid w:val="00092C13"/>
    <w:rsid w:val="0009380D"/>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383"/>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02FB"/>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0F7E8F"/>
    <w:rsid w:val="0010018C"/>
    <w:rsid w:val="0010109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2FA"/>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DEC"/>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27A4B"/>
    <w:rsid w:val="001301E1"/>
    <w:rsid w:val="001302AB"/>
    <w:rsid w:val="001302D3"/>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6F8"/>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458"/>
    <w:rsid w:val="001818D8"/>
    <w:rsid w:val="0018239D"/>
    <w:rsid w:val="0018271E"/>
    <w:rsid w:val="001827CC"/>
    <w:rsid w:val="00183096"/>
    <w:rsid w:val="001835D2"/>
    <w:rsid w:val="0018426D"/>
    <w:rsid w:val="00184490"/>
    <w:rsid w:val="001844C6"/>
    <w:rsid w:val="001845EF"/>
    <w:rsid w:val="00184B03"/>
    <w:rsid w:val="00184F71"/>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1E63"/>
    <w:rsid w:val="001E2412"/>
    <w:rsid w:val="001E261C"/>
    <w:rsid w:val="001E28B4"/>
    <w:rsid w:val="001E3629"/>
    <w:rsid w:val="001E3ABA"/>
    <w:rsid w:val="001E3BB5"/>
    <w:rsid w:val="001E3E6C"/>
    <w:rsid w:val="001E402F"/>
    <w:rsid w:val="001E42AA"/>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8C4"/>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14"/>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B44"/>
    <w:rsid w:val="00264C6B"/>
    <w:rsid w:val="00264C82"/>
    <w:rsid w:val="00264FD6"/>
    <w:rsid w:val="00265C0D"/>
    <w:rsid w:val="00265DE2"/>
    <w:rsid w:val="0026655E"/>
    <w:rsid w:val="00266A49"/>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4D26"/>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2BE"/>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70F"/>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4C51"/>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1BD"/>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B7C44"/>
    <w:rsid w:val="003C0011"/>
    <w:rsid w:val="003C05EE"/>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55C6"/>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0DB3"/>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DAE"/>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D93"/>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43B"/>
    <w:rsid w:val="00470869"/>
    <w:rsid w:val="00471446"/>
    <w:rsid w:val="0047175B"/>
    <w:rsid w:val="0047196B"/>
    <w:rsid w:val="00472451"/>
    <w:rsid w:val="004727C4"/>
    <w:rsid w:val="00472EC8"/>
    <w:rsid w:val="00472F53"/>
    <w:rsid w:val="00473074"/>
    <w:rsid w:val="00473E66"/>
    <w:rsid w:val="00474212"/>
    <w:rsid w:val="00474242"/>
    <w:rsid w:val="004744DC"/>
    <w:rsid w:val="00475145"/>
    <w:rsid w:val="00475624"/>
    <w:rsid w:val="00475C60"/>
    <w:rsid w:val="00475F2F"/>
    <w:rsid w:val="00476141"/>
    <w:rsid w:val="00476168"/>
    <w:rsid w:val="004761E0"/>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BBF"/>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65F"/>
    <w:rsid w:val="004A5BD7"/>
    <w:rsid w:val="004A6286"/>
    <w:rsid w:val="004A641C"/>
    <w:rsid w:val="004A6F63"/>
    <w:rsid w:val="004A731E"/>
    <w:rsid w:val="004A7370"/>
    <w:rsid w:val="004B1666"/>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84"/>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453D"/>
    <w:rsid w:val="004F5359"/>
    <w:rsid w:val="004F5DB0"/>
    <w:rsid w:val="004F5FD5"/>
    <w:rsid w:val="004F602A"/>
    <w:rsid w:val="004F6047"/>
    <w:rsid w:val="004F6959"/>
    <w:rsid w:val="004F698C"/>
    <w:rsid w:val="004F6B8D"/>
    <w:rsid w:val="004F7BAE"/>
    <w:rsid w:val="00500401"/>
    <w:rsid w:val="0050070A"/>
    <w:rsid w:val="00500C6B"/>
    <w:rsid w:val="00500DC4"/>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0FC9"/>
    <w:rsid w:val="00521461"/>
    <w:rsid w:val="005217FD"/>
    <w:rsid w:val="00522745"/>
    <w:rsid w:val="00522CAE"/>
    <w:rsid w:val="00522D70"/>
    <w:rsid w:val="00522FB7"/>
    <w:rsid w:val="00523430"/>
    <w:rsid w:val="00523560"/>
    <w:rsid w:val="0052368B"/>
    <w:rsid w:val="0052383B"/>
    <w:rsid w:val="005238DE"/>
    <w:rsid w:val="00524213"/>
    <w:rsid w:val="00524338"/>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6CF"/>
    <w:rsid w:val="00532747"/>
    <w:rsid w:val="0053274D"/>
    <w:rsid w:val="005327B9"/>
    <w:rsid w:val="005339C4"/>
    <w:rsid w:val="00533EE1"/>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A89"/>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57C"/>
    <w:rsid w:val="005849AB"/>
    <w:rsid w:val="00584BB2"/>
    <w:rsid w:val="00584C06"/>
    <w:rsid w:val="0058538A"/>
    <w:rsid w:val="005853D6"/>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3BD9"/>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2D99"/>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1F"/>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2EF4"/>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4A9"/>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54"/>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B09"/>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50F"/>
    <w:rsid w:val="006F2759"/>
    <w:rsid w:val="006F2A91"/>
    <w:rsid w:val="006F2D33"/>
    <w:rsid w:val="006F2D7A"/>
    <w:rsid w:val="006F2FF5"/>
    <w:rsid w:val="006F367E"/>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6E"/>
    <w:rsid w:val="0071398B"/>
    <w:rsid w:val="00713AB4"/>
    <w:rsid w:val="00713E35"/>
    <w:rsid w:val="00714532"/>
    <w:rsid w:val="007146EB"/>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2EB1"/>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A7854"/>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45E"/>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57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3DC8"/>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8DE"/>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3CB"/>
    <w:rsid w:val="0082050D"/>
    <w:rsid w:val="00821321"/>
    <w:rsid w:val="00821C4C"/>
    <w:rsid w:val="0082304B"/>
    <w:rsid w:val="00823348"/>
    <w:rsid w:val="00823A4D"/>
    <w:rsid w:val="0082411F"/>
    <w:rsid w:val="00824B95"/>
    <w:rsid w:val="00824C66"/>
    <w:rsid w:val="00824E09"/>
    <w:rsid w:val="0082621E"/>
    <w:rsid w:val="00826288"/>
    <w:rsid w:val="00826385"/>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06B"/>
    <w:rsid w:val="00846597"/>
    <w:rsid w:val="008468B6"/>
    <w:rsid w:val="00846B00"/>
    <w:rsid w:val="00846D14"/>
    <w:rsid w:val="008473E4"/>
    <w:rsid w:val="0084799E"/>
    <w:rsid w:val="00847EA8"/>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D3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985"/>
    <w:rsid w:val="00882D9C"/>
    <w:rsid w:val="00882E2A"/>
    <w:rsid w:val="008835DB"/>
    <w:rsid w:val="00883E8B"/>
    <w:rsid w:val="0088410A"/>
    <w:rsid w:val="00884822"/>
    <w:rsid w:val="00885020"/>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49A"/>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1E8"/>
    <w:rsid w:val="008C74A2"/>
    <w:rsid w:val="008C7A0D"/>
    <w:rsid w:val="008D047A"/>
    <w:rsid w:val="008D080C"/>
    <w:rsid w:val="008D0B5B"/>
    <w:rsid w:val="008D118E"/>
    <w:rsid w:val="008D12C7"/>
    <w:rsid w:val="008D1CF5"/>
    <w:rsid w:val="008D1E7F"/>
    <w:rsid w:val="008D2270"/>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0EE2"/>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973"/>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C85"/>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0F6"/>
    <w:rsid w:val="0095276B"/>
    <w:rsid w:val="00952E11"/>
    <w:rsid w:val="00953333"/>
    <w:rsid w:val="00953555"/>
    <w:rsid w:val="0095361C"/>
    <w:rsid w:val="00953A35"/>
    <w:rsid w:val="00953FEF"/>
    <w:rsid w:val="00954A17"/>
    <w:rsid w:val="00955003"/>
    <w:rsid w:val="00955D69"/>
    <w:rsid w:val="00955F1A"/>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76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4B"/>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12"/>
    <w:rsid w:val="009B4BF9"/>
    <w:rsid w:val="009B4C39"/>
    <w:rsid w:val="009B53BE"/>
    <w:rsid w:val="009B6AD3"/>
    <w:rsid w:val="009B6C35"/>
    <w:rsid w:val="009B71CC"/>
    <w:rsid w:val="009B71F5"/>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40E"/>
    <w:rsid w:val="009F745D"/>
    <w:rsid w:val="009F7A8D"/>
    <w:rsid w:val="009F7F58"/>
    <w:rsid w:val="00A00BE9"/>
    <w:rsid w:val="00A00C65"/>
    <w:rsid w:val="00A010A7"/>
    <w:rsid w:val="00A016AF"/>
    <w:rsid w:val="00A029F4"/>
    <w:rsid w:val="00A02C7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8ED"/>
    <w:rsid w:val="00A50A74"/>
    <w:rsid w:val="00A50AF4"/>
    <w:rsid w:val="00A51014"/>
    <w:rsid w:val="00A51573"/>
    <w:rsid w:val="00A516B8"/>
    <w:rsid w:val="00A51A13"/>
    <w:rsid w:val="00A51DA8"/>
    <w:rsid w:val="00A51E51"/>
    <w:rsid w:val="00A51ECF"/>
    <w:rsid w:val="00A52913"/>
    <w:rsid w:val="00A53210"/>
    <w:rsid w:val="00A536AF"/>
    <w:rsid w:val="00A547B3"/>
    <w:rsid w:val="00A54BE7"/>
    <w:rsid w:val="00A54DE0"/>
    <w:rsid w:val="00A55AF8"/>
    <w:rsid w:val="00A60698"/>
    <w:rsid w:val="00A608E7"/>
    <w:rsid w:val="00A60E14"/>
    <w:rsid w:val="00A61A2B"/>
    <w:rsid w:val="00A61C90"/>
    <w:rsid w:val="00A6211F"/>
    <w:rsid w:val="00A62989"/>
    <w:rsid w:val="00A62F23"/>
    <w:rsid w:val="00A63094"/>
    <w:rsid w:val="00A6309D"/>
    <w:rsid w:val="00A634DC"/>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B59"/>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CB4"/>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60F"/>
    <w:rsid w:val="00AB2A52"/>
    <w:rsid w:val="00AB2C9C"/>
    <w:rsid w:val="00AB2EA4"/>
    <w:rsid w:val="00AB36A1"/>
    <w:rsid w:val="00AB40B1"/>
    <w:rsid w:val="00AB4111"/>
    <w:rsid w:val="00AB46D0"/>
    <w:rsid w:val="00AB4D60"/>
    <w:rsid w:val="00AB6BBD"/>
    <w:rsid w:val="00AB73FF"/>
    <w:rsid w:val="00AB773C"/>
    <w:rsid w:val="00AB77A7"/>
    <w:rsid w:val="00AB7D1B"/>
    <w:rsid w:val="00AB7E51"/>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635"/>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2F8"/>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E79"/>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5C94"/>
    <w:rsid w:val="00B45EA7"/>
    <w:rsid w:val="00B4601B"/>
    <w:rsid w:val="00B46913"/>
    <w:rsid w:val="00B46943"/>
    <w:rsid w:val="00B47309"/>
    <w:rsid w:val="00B47812"/>
    <w:rsid w:val="00B50A18"/>
    <w:rsid w:val="00B50B42"/>
    <w:rsid w:val="00B50E2F"/>
    <w:rsid w:val="00B517EA"/>
    <w:rsid w:val="00B51E7B"/>
    <w:rsid w:val="00B5220B"/>
    <w:rsid w:val="00B527AB"/>
    <w:rsid w:val="00B52A44"/>
    <w:rsid w:val="00B531EB"/>
    <w:rsid w:val="00B542E1"/>
    <w:rsid w:val="00B543C4"/>
    <w:rsid w:val="00B54560"/>
    <w:rsid w:val="00B548A1"/>
    <w:rsid w:val="00B54DEE"/>
    <w:rsid w:val="00B54E0F"/>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E6"/>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CDA"/>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AFE"/>
    <w:rsid w:val="00C63CA0"/>
    <w:rsid w:val="00C648F9"/>
    <w:rsid w:val="00C64A4E"/>
    <w:rsid w:val="00C64DF6"/>
    <w:rsid w:val="00C659B5"/>
    <w:rsid w:val="00C65EF5"/>
    <w:rsid w:val="00C65F8D"/>
    <w:rsid w:val="00C6675F"/>
    <w:rsid w:val="00C66842"/>
    <w:rsid w:val="00C6796B"/>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C5E"/>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971"/>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6B5"/>
    <w:rsid w:val="00CF3020"/>
    <w:rsid w:val="00CF3278"/>
    <w:rsid w:val="00CF346F"/>
    <w:rsid w:val="00CF3A3C"/>
    <w:rsid w:val="00CF4175"/>
    <w:rsid w:val="00CF4245"/>
    <w:rsid w:val="00CF45DD"/>
    <w:rsid w:val="00CF4D45"/>
    <w:rsid w:val="00CF54B4"/>
    <w:rsid w:val="00CF58FE"/>
    <w:rsid w:val="00CF5B72"/>
    <w:rsid w:val="00CF5D42"/>
    <w:rsid w:val="00CF5DCC"/>
    <w:rsid w:val="00CF5F17"/>
    <w:rsid w:val="00CF6286"/>
    <w:rsid w:val="00CF62B7"/>
    <w:rsid w:val="00CF6A35"/>
    <w:rsid w:val="00CF6A86"/>
    <w:rsid w:val="00CF7BB2"/>
    <w:rsid w:val="00CF7DA3"/>
    <w:rsid w:val="00D009C0"/>
    <w:rsid w:val="00D00FD6"/>
    <w:rsid w:val="00D019BF"/>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006"/>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2E7"/>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DB0"/>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0BC0"/>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7D6"/>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BC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204"/>
    <w:rsid w:val="00E40750"/>
    <w:rsid w:val="00E41993"/>
    <w:rsid w:val="00E41EDE"/>
    <w:rsid w:val="00E4201F"/>
    <w:rsid w:val="00E427EB"/>
    <w:rsid w:val="00E43067"/>
    <w:rsid w:val="00E4336A"/>
    <w:rsid w:val="00E4347B"/>
    <w:rsid w:val="00E434E5"/>
    <w:rsid w:val="00E43CC1"/>
    <w:rsid w:val="00E443B3"/>
    <w:rsid w:val="00E44443"/>
    <w:rsid w:val="00E444F5"/>
    <w:rsid w:val="00E44586"/>
    <w:rsid w:val="00E447EA"/>
    <w:rsid w:val="00E44D87"/>
    <w:rsid w:val="00E44F49"/>
    <w:rsid w:val="00E455F0"/>
    <w:rsid w:val="00E45866"/>
    <w:rsid w:val="00E45DDA"/>
    <w:rsid w:val="00E45FB1"/>
    <w:rsid w:val="00E4673F"/>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4B3"/>
    <w:rsid w:val="00F004C9"/>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4CF0"/>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BF6"/>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2B0"/>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5C5"/>
    <w:rsid w:val="00FD3706"/>
    <w:rsid w:val="00FD38E2"/>
    <w:rsid w:val="00FD4385"/>
    <w:rsid w:val="00FD4CF8"/>
    <w:rsid w:val="00FD52A0"/>
    <w:rsid w:val="00FD583D"/>
    <w:rsid w:val="00FD5DF7"/>
    <w:rsid w:val="00FD628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4372F"/>
    <w:rsid w:val="0F06A63A"/>
    <w:rsid w:val="2799425E"/>
    <w:rsid w:val="3B37DCF7"/>
    <w:rsid w:val="55A754F5"/>
    <w:rsid w:val="567B6D9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paragraph">
    <w:name w:val="paragraph"/>
    <w:basedOn w:val="Normal"/>
    <w:rsid w:val="003C05EE"/>
    <w:pPr>
      <w:spacing w:before="100" w:beforeAutospacing="1" w:after="100" w:afterAutospacing="1" w:line="240" w:lineRule="auto"/>
    </w:pPr>
    <w:rPr>
      <w:rFonts w:ascii="Times New Roman" w:hAnsi="Times New Roman"/>
      <w:sz w:val="24"/>
      <w:szCs w:val="24"/>
    </w:rPr>
  </w:style>
  <w:style w:type="character" w:customStyle="1" w:styleId="spellingerror">
    <w:name w:val="spellingerror"/>
    <w:basedOn w:val="DefaultParagraphFont"/>
    <w:rsid w:val="003C05EE"/>
  </w:style>
  <w:style w:type="character" w:customStyle="1" w:styleId="normaltextrun">
    <w:name w:val="normaltextrun"/>
    <w:basedOn w:val="DefaultParagraphFont"/>
    <w:rsid w:val="003C05EE"/>
  </w:style>
  <w:style w:type="character" w:customStyle="1" w:styleId="eop">
    <w:name w:val="eop"/>
    <w:basedOn w:val="DefaultParagraphFont"/>
    <w:rsid w:val="003C05E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4762645">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36621462">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77596843">
      <w:bodyDiv w:val="1"/>
      <w:marLeft w:val="0"/>
      <w:marRight w:val="0"/>
      <w:marTop w:val="0"/>
      <w:marBottom w:val="0"/>
      <w:divBdr>
        <w:top w:val="none" w:sz="0" w:space="0" w:color="auto"/>
        <w:left w:val="none" w:sz="0" w:space="0" w:color="auto"/>
        <w:bottom w:val="none" w:sz="0" w:space="0" w:color="auto"/>
        <w:right w:val="none" w:sz="0" w:space="0" w:color="auto"/>
      </w:divBdr>
    </w:div>
    <w:div w:id="67712169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696416962">
      <w:bodyDiv w:val="1"/>
      <w:marLeft w:val="0"/>
      <w:marRight w:val="0"/>
      <w:marTop w:val="0"/>
      <w:marBottom w:val="0"/>
      <w:divBdr>
        <w:top w:val="none" w:sz="0" w:space="0" w:color="auto"/>
        <w:left w:val="none" w:sz="0" w:space="0" w:color="auto"/>
        <w:bottom w:val="none" w:sz="0" w:space="0" w:color="auto"/>
        <w:right w:val="none" w:sz="0" w:space="0" w:color="auto"/>
      </w:divBdr>
      <w:divsChild>
        <w:div w:id="576936760">
          <w:marLeft w:val="360"/>
          <w:marRight w:val="0"/>
          <w:marTop w:val="200"/>
          <w:marBottom w:val="0"/>
          <w:divBdr>
            <w:top w:val="none" w:sz="0" w:space="0" w:color="auto"/>
            <w:left w:val="none" w:sz="0" w:space="0" w:color="auto"/>
            <w:bottom w:val="none" w:sz="0" w:space="0" w:color="auto"/>
            <w:right w:val="none" w:sz="0" w:space="0" w:color="auto"/>
          </w:divBdr>
        </w:div>
        <w:div w:id="1632595719">
          <w:marLeft w:val="360"/>
          <w:marRight w:val="0"/>
          <w:marTop w:val="200"/>
          <w:marBottom w:val="0"/>
          <w:divBdr>
            <w:top w:val="none" w:sz="0" w:space="0" w:color="auto"/>
            <w:left w:val="none" w:sz="0" w:space="0" w:color="auto"/>
            <w:bottom w:val="none" w:sz="0" w:space="0" w:color="auto"/>
            <w:right w:val="none" w:sz="0" w:space="0" w:color="auto"/>
          </w:divBdr>
        </w:div>
        <w:div w:id="731198550">
          <w:marLeft w:val="360"/>
          <w:marRight w:val="0"/>
          <w:marTop w:val="200"/>
          <w:marBottom w:val="0"/>
          <w:divBdr>
            <w:top w:val="none" w:sz="0" w:space="0" w:color="auto"/>
            <w:left w:val="none" w:sz="0" w:space="0" w:color="auto"/>
            <w:bottom w:val="none" w:sz="0" w:space="0" w:color="auto"/>
            <w:right w:val="none" w:sz="0" w:space="0" w:color="auto"/>
          </w:divBdr>
        </w:div>
      </w:divsChild>
    </w:div>
    <w:div w:id="1718162223">
      <w:bodyDiv w:val="1"/>
      <w:marLeft w:val="0"/>
      <w:marRight w:val="0"/>
      <w:marTop w:val="0"/>
      <w:marBottom w:val="0"/>
      <w:divBdr>
        <w:top w:val="none" w:sz="0" w:space="0" w:color="auto"/>
        <w:left w:val="none" w:sz="0" w:space="0" w:color="auto"/>
        <w:bottom w:val="none" w:sz="0" w:space="0" w:color="auto"/>
        <w:right w:val="none" w:sz="0" w:space="0" w:color="auto"/>
      </w:divBdr>
    </w:div>
    <w:div w:id="1787307279">
      <w:bodyDiv w:val="1"/>
      <w:marLeft w:val="0"/>
      <w:marRight w:val="0"/>
      <w:marTop w:val="0"/>
      <w:marBottom w:val="0"/>
      <w:divBdr>
        <w:top w:val="none" w:sz="0" w:space="0" w:color="auto"/>
        <w:left w:val="none" w:sz="0" w:space="0" w:color="auto"/>
        <w:bottom w:val="none" w:sz="0" w:space="0" w:color="auto"/>
        <w:right w:val="none" w:sz="0" w:space="0" w:color="auto"/>
      </w:divBdr>
    </w:div>
    <w:div w:id="1825702610">
      <w:bodyDiv w:val="1"/>
      <w:marLeft w:val="0"/>
      <w:marRight w:val="0"/>
      <w:marTop w:val="0"/>
      <w:marBottom w:val="0"/>
      <w:divBdr>
        <w:top w:val="none" w:sz="0" w:space="0" w:color="auto"/>
        <w:left w:val="none" w:sz="0" w:space="0" w:color="auto"/>
        <w:bottom w:val="none" w:sz="0" w:space="0" w:color="auto"/>
        <w:right w:val="none" w:sz="0" w:space="0" w:color="auto"/>
      </w:divBdr>
    </w:div>
    <w:div w:id="1974405362">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E3ABA"/>
    <w:rsid w:val="00255BE0"/>
    <w:rsid w:val="00337C0E"/>
    <w:rsid w:val="0034669C"/>
    <w:rsid w:val="003B7C44"/>
    <w:rsid w:val="00474242"/>
    <w:rsid w:val="00500DC4"/>
    <w:rsid w:val="0054427C"/>
    <w:rsid w:val="00596142"/>
    <w:rsid w:val="00703FB1"/>
    <w:rsid w:val="00752EB1"/>
    <w:rsid w:val="00803DC8"/>
    <w:rsid w:val="008203CB"/>
    <w:rsid w:val="00892D6B"/>
    <w:rsid w:val="00A41B54"/>
    <w:rsid w:val="00A5119F"/>
    <w:rsid w:val="00C6796B"/>
    <w:rsid w:val="00C92C5E"/>
    <w:rsid w:val="00D83E5E"/>
    <w:rsid w:val="00D942E7"/>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32</Value>
      <Value>2</Value>
      <Value>1</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DOCID1136-347208060-11</_dlc_DocId>
    <_dlc_DocIdUrl xmlns="a5f32de4-e402-4188-b034-e71ca7d22e54">
      <Url>https://delwpvicgovau.sharepoint.com/sites/ecm_1136/_layouts/15/DocIdRedir.aspx?ID=DOCID1136-347208060-11</Url>
      <Description>DOCID1136-347208060-11</Description>
    </_dlc_DocIdUrl>
    <DLCPolicyLabelClientValue xmlns="9c4c9ff1-6507-4003-9a10-6bc219b54808">Version {_UIVersionString}</DLCPolicyLabelClientValue>
    <DLCPolicyLabelLock xmlns="9c4c9ff1-6507-4003-9a10-6bc219b54808" xsi:nil="true"/>
    <DLCPolicyLabelValue xmlns="9c4c9ff1-6507-4003-9a10-6bc219b54808">Version 0.2</DLCPolicyLabelValue>
    <ManagersName xmlns="http://schemas.microsoft.com/sharepoint/v3"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Financial_x0020_Year xmlns="a5f32de4-e402-4188-b034-e71ca7d22e54" xsi:nil="true"/>
    <Employee_Name xmlns="9fd47c19-1c4a-4d7d-b342-c10cef269344">
      <UserInfo>
        <DisplayName/>
        <AccountId xsi:nil="true"/>
        <AccountType/>
      </UserInfo>
    </Employee_Name>
  </documentManagement>
</p:propertie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4DCACDDE3FA80F4CAA6D9510EF892825" ma:contentTypeVersion="208" ma:contentTypeDescription="For use with ECM V2 HR Administration libraries. Documents relating to the hiring, on boarding, secondment, higher duties etc. of staff and contractors. &#10;!Note: Performance Management is in EPP " ma:contentTypeScope="" ma:versionID="be64d2836701ec2b4b5be2b7ccb1f864">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e57acb3e-1acd-4434-b14a-9660ed6f0f8a" targetNamespace="http://schemas.microsoft.com/office/2006/metadata/properties" ma:root="true" ma:fieldsID="06b0479da10a80e533c9214f6c7e434b" ns1:_="" ns2:_="" ns3:_="" ns4:_="" ns5:_="">
    <xsd:import namespace="http://schemas.microsoft.com/sharepoint/v3"/>
    <xsd:import namespace="9fd47c19-1c4a-4d7d-b342-c10cef269344"/>
    <xsd:import namespace="a5f32de4-e402-4188-b034-e71ca7d22e54"/>
    <xsd:import namespace="9c4c9ff1-6507-4003-9a10-6bc219b54808"/>
    <xsd:import namespace="e57acb3e-1acd-4434-b14a-9660ed6f0f8a"/>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MediaServiceMetadata" minOccurs="0"/>
                <xsd:element ref="ns5:MediaServiceFastMetadata"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29"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8"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7acb3e-1acd-4434-b14a-9660ed6f0f8a"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9c4c9ff1-6507-4003-9a10-6bc219b54808"/>
    <ds:schemaRef ds:uri="http://schemas.microsoft.com/sharepoint/v3"/>
  </ds:schemaRefs>
</ds:datastoreItem>
</file>

<file path=customXml/itemProps5.xml><?xml version="1.0" encoding="utf-8"?>
<ds:datastoreItem xmlns:ds="http://schemas.openxmlformats.org/officeDocument/2006/customXml" ds:itemID="{C49DE14B-45A4-42EC-8BFC-757DA2725068}">
  <ds:schemaRefs>
    <ds:schemaRef ds:uri="Microsoft.SharePoint.Taxonomy.ContentTypeSync"/>
  </ds:schemaRefs>
</ds:datastoreItem>
</file>

<file path=customXml/itemProps6.xml><?xml version="1.0" encoding="utf-8"?>
<ds:datastoreItem xmlns:ds="http://schemas.openxmlformats.org/officeDocument/2006/customXml" ds:itemID="{5AB2C558-9BA0-44D0-8D11-16E6FB429A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e57acb3e-1acd-4434-b14a-9660ed6f0f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D9DFA0E-0A3A-459D-AEBD-654D05CBFB9C}">
  <ds:schemaRefs>
    <ds:schemaRef ds:uri="http://schemas.microsoft.com/sharepoint/events"/>
  </ds:schemaRefs>
</ds:datastoreItem>
</file>

<file path=customXml/itemProps8.xml><?xml version="1.0" encoding="utf-8"?>
<ds:datastoreItem xmlns:ds="http://schemas.openxmlformats.org/officeDocument/2006/customXml" ds:itemID="{670597C3-A9BD-4FA8-B9A2-F32B6939BFDB}">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9</TotalTime>
  <Pages>5</Pages>
  <Words>2136</Words>
  <Characters>12181</Characters>
  <Application>Microsoft Office Word</Application>
  <DocSecurity>0</DocSecurity>
  <Lines>101</Lines>
  <Paragraphs>28</Paragraphs>
  <ScaleCrop>false</ScaleCrop>
  <Company/>
  <LinksUpToDate>false</LinksUpToDate>
  <CharactersWithSpaces>14289</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dc:title>
  <dc:subject>Position Description</dc:subject>
  <dc:creator>DEECA</dc:creator>
  <cp:keywords/>
  <dc:description/>
  <cp:lastModifiedBy>Aida Kapetanovic (DEECA)</cp:lastModifiedBy>
  <cp:revision>3</cp:revision>
  <cp:lastPrinted>2022-06-17T19:14:00Z</cp:lastPrinted>
  <dcterms:created xsi:type="dcterms:W3CDTF">2026-06-22T05:27:00Z</dcterms:created>
  <dcterms:modified xsi:type="dcterms:W3CDTF">2026-06-22T05:37:00Z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0x0101009298E819CE1EBB4F8D2096B3E0F0C2910F004DCACDDE3FA80F4CAA6D9510EF892825</vt:lpwstr>
  </property>
  <property fmtid="{D5CDD505-2E9C-101B-9397-08002B2CF9AE}" pid="5" name="MediaServiceImageTags">
    <vt:lpwstr/>
  </property>
  <property fmtid="{D5CDD505-2E9C-101B-9397-08002B2CF9AE}" pid="6" name="_dlc_DocIdItemGuid">
    <vt:lpwstr>e95d5697-25d5-40e2-9f66-e6819ad86a2e</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6;#All|8270565e-a836-42c0-aa61-1ac7b0ff14aa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5;#People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SetDate">
    <vt:lpwstr>2023-09-25T02:27:16Z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f39ccc8f-ab92-4798-b7a9-f9c71ba07207</vt:lpwstr>
  </property>
  <property fmtid="{D5CDD505-2E9C-101B-9397-08002B2CF9AE}" pid="53" name="MSIP_Label_4257e2ab-f512-40e2-9c9a-c64247360765_ContentBits">
    <vt:lpwstr>2</vt:lpwstr>
  </property>
  <property fmtid="{D5CDD505-2E9C-101B-9397-08002B2CF9AE}" pid="54" name="Security_x0020_Classification">
    <vt:lpwstr>2;#Unclassified|7fa379f4-4aba-4692-ab80-7d39d3a23cf4</vt:lpwstr>
  </property>
  <property fmtid="{D5CDD505-2E9C-101B-9397-08002B2CF9AE}" pid="55" name="Department_x0020_Document_x0020_Type">
    <vt:lpwstr/>
  </property>
  <property fmtid="{D5CDD505-2E9C-101B-9397-08002B2CF9AE}" pid="56" name="Dissemination_x0020_Limiting_x0020_Marker">
    <vt:lpwstr>1;#FOUO|955eb6fc-b35a-4808-8aa5-31e514fa3f26</vt:lpwstr>
  </property>
  <property fmtid="{D5CDD505-2E9C-101B-9397-08002B2CF9AE}" pid="57" name="Records_x0020_Class_x0020_HR_x0020_Admin">
    <vt:lpwstr>32;#Position Description|9b605b16-5ff4-4142-9815-57489365a519</vt:lpwstr>
  </property>
  <property fmtid="{D5CDD505-2E9C-101B-9397-08002B2CF9AE}" pid="58" name="Records Class HR Admin">
    <vt:lpwstr>32;#Position Description|9b605b16-5ff4-4142-9815-57489365a519</vt:lpwstr>
  </property>
</Properties>
</file>