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3A612D9C" w:rsidR="00254F12" w:rsidRPr="00862057" w:rsidRDefault="002024A2"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6B03A0">
            <w:t>Program Support Officer</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63350AEC">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3A8BCF6">
              <v:shape id="Navy"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0B737862">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617BBE0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6A307EC2">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61252CB1">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02F3E1A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FC02D84">
              <v:shape id="RibbonElement2"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071CC63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6B1A3517">
              <v:shape id="RibbonElement3"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6D3E1FF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03E5BD9">
              <v:shape id="RibbonElement4Grp"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6DA6C865">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9704204">
              <v:shape id="RibbonElement1"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6D15D170">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71216E3">
              <v:group id="Cover_Website" style="position:absolute;margin-left:0;margin-top:776.95pt;width:179.15pt;height:65.2pt;z-index:251632640;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2F068699">
                        <w:pPr>
                          <w:pStyle w:val="xWebCoverPage"/>
                        </w:pPr>
                        <w:hyperlink w:history="1" r:id="rId26">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23E52DA" w14:textId="77777777" w:rsidR="005244EC" w:rsidRPr="008C06B8" w:rsidRDefault="005244EC" w:rsidP="005244EC">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5244EC" w:rsidRPr="00495B3B" w14:paraId="6B3B6C28" w14:textId="77777777" w:rsidTr="0027551F">
        <w:trPr>
          <w:trHeight w:val="399"/>
        </w:trPr>
        <w:tc>
          <w:tcPr>
            <w:tcW w:w="2580" w:type="dxa"/>
            <w:tcBorders>
              <w:top w:val="nil"/>
              <w:bottom w:val="nil"/>
              <w:right w:val="nil"/>
            </w:tcBorders>
            <w:vAlign w:val="center"/>
          </w:tcPr>
          <w:p w14:paraId="6BFD4EE2"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6FC81E33" w14:textId="77777777" w:rsidR="005244EC" w:rsidRPr="00495B3B" w:rsidRDefault="005244EC" w:rsidP="0027551F">
            <w:pPr>
              <w:spacing w:before="0" w:after="0"/>
              <w:ind w:left="57" w:right="-450"/>
              <w:rPr>
                <w:rFonts w:ascii="Arial" w:hAnsi="Arial" w:cs="Arial"/>
                <w:color w:val="363534"/>
                <w:szCs w:val="22"/>
              </w:rPr>
            </w:pPr>
            <w:r>
              <w:rPr>
                <w:rFonts w:ascii="Arial" w:hAnsi="Arial" w:cs="Arial"/>
                <w:noProof/>
                <w:color w:val="363534"/>
                <w:szCs w:val="22"/>
                <w:lang w:eastAsia="zh-CN"/>
              </w:rPr>
              <w:t>Program Support Officer</w:t>
            </w:r>
          </w:p>
        </w:tc>
      </w:tr>
      <w:tr w:rsidR="005244EC" w:rsidRPr="00495B3B" w14:paraId="3B838049" w14:textId="77777777" w:rsidTr="0027551F">
        <w:trPr>
          <w:trHeight w:val="399"/>
        </w:trPr>
        <w:tc>
          <w:tcPr>
            <w:tcW w:w="2580" w:type="dxa"/>
            <w:tcBorders>
              <w:top w:val="nil"/>
              <w:bottom w:val="nil"/>
              <w:right w:val="nil"/>
            </w:tcBorders>
            <w:vAlign w:val="center"/>
          </w:tcPr>
          <w:p w14:paraId="61B12E72"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654FA540" w14:textId="269A27C1" w:rsidR="005244EC" w:rsidRPr="00495B3B" w:rsidRDefault="002024A2" w:rsidP="0027551F">
            <w:pPr>
              <w:spacing w:before="0" w:after="0"/>
              <w:ind w:left="57" w:right="-450"/>
              <w:rPr>
                <w:rFonts w:ascii="Arial" w:hAnsi="Arial" w:cs="Arial"/>
                <w:color w:val="363534"/>
                <w:szCs w:val="22"/>
              </w:rPr>
            </w:pPr>
            <w:r w:rsidRPr="002024A2">
              <w:rPr>
                <w:rFonts w:ascii="Arial" w:hAnsi="Arial" w:cs="Arial"/>
                <w:color w:val="363534"/>
                <w:szCs w:val="22"/>
              </w:rPr>
              <w:t>50968190</w:t>
            </w:r>
          </w:p>
        </w:tc>
      </w:tr>
      <w:tr w:rsidR="005244EC" w:rsidRPr="00495B3B" w14:paraId="42775FC4" w14:textId="77777777" w:rsidTr="0027551F">
        <w:trPr>
          <w:trHeight w:val="399"/>
        </w:trPr>
        <w:tc>
          <w:tcPr>
            <w:tcW w:w="2580" w:type="dxa"/>
            <w:tcBorders>
              <w:top w:val="nil"/>
              <w:bottom w:val="nil"/>
              <w:right w:val="nil"/>
            </w:tcBorders>
            <w:vAlign w:val="center"/>
          </w:tcPr>
          <w:p w14:paraId="3EDD49E9"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4A693DDF"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VPS 3</w:t>
            </w:r>
          </w:p>
        </w:tc>
      </w:tr>
      <w:tr w:rsidR="005244EC" w:rsidRPr="00495B3B" w14:paraId="46F7CAD0" w14:textId="77777777" w:rsidTr="0027551F">
        <w:trPr>
          <w:trHeight w:val="399"/>
        </w:trPr>
        <w:tc>
          <w:tcPr>
            <w:tcW w:w="2580" w:type="dxa"/>
            <w:tcBorders>
              <w:top w:val="nil"/>
              <w:bottom w:val="nil"/>
              <w:right w:val="nil"/>
            </w:tcBorders>
            <w:vAlign w:val="center"/>
          </w:tcPr>
          <w:p w14:paraId="78A1AE2D"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6DA3FB97"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$79,122 - $96,073</w:t>
            </w:r>
          </w:p>
        </w:tc>
      </w:tr>
      <w:tr w:rsidR="005244EC" w:rsidRPr="00495B3B" w14:paraId="0B557F98" w14:textId="77777777" w:rsidTr="0027551F">
        <w:trPr>
          <w:trHeight w:val="399"/>
        </w:trPr>
        <w:tc>
          <w:tcPr>
            <w:tcW w:w="2580" w:type="dxa"/>
            <w:tcBorders>
              <w:top w:val="nil"/>
              <w:bottom w:val="nil"/>
              <w:right w:val="nil"/>
            </w:tcBorders>
            <w:vAlign w:val="center"/>
          </w:tcPr>
          <w:p w14:paraId="2B2C6A40"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61F4E72C" w14:textId="77777777" w:rsidR="005244EC" w:rsidRPr="00495B3B" w:rsidRDefault="005244EC" w:rsidP="0027551F">
            <w:pPr>
              <w:tabs>
                <w:tab w:val="left" w:pos="3529"/>
              </w:tabs>
              <w:spacing w:before="0" w:after="0"/>
              <w:ind w:left="57" w:right="-450"/>
              <w:rPr>
                <w:rFonts w:ascii="Arial" w:hAnsi="Arial" w:cs="Arial"/>
                <w:color w:val="363534"/>
                <w:szCs w:val="22"/>
              </w:rPr>
            </w:pPr>
            <w:r>
              <w:rPr>
                <w:rFonts w:ascii="Arial" w:hAnsi="Arial" w:cs="Arial"/>
                <w:color w:val="363534"/>
                <w:szCs w:val="22"/>
              </w:rPr>
              <w:t>Ongoing</w:t>
            </w:r>
            <w:r w:rsidRPr="00495B3B">
              <w:rPr>
                <w:rFonts w:ascii="Arial" w:hAnsi="Arial" w:cs="Arial"/>
                <w:color w:val="363534"/>
                <w:szCs w:val="22"/>
              </w:rPr>
              <w:t xml:space="preserve"> </w:t>
            </w:r>
          </w:p>
        </w:tc>
      </w:tr>
      <w:tr w:rsidR="005244EC" w:rsidRPr="00495B3B" w14:paraId="1F9741CF" w14:textId="77777777" w:rsidTr="0027551F">
        <w:trPr>
          <w:trHeight w:val="399"/>
        </w:trPr>
        <w:tc>
          <w:tcPr>
            <w:tcW w:w="2580" w:type="dxa"/>
            <w:tcBorders>
              <w:top w:val="nil"/>
              <w:bottom w:val="nil"/>
              <w:right w:val="nil"/>
            </w:tcBorders>
            <w:vAlign w:val="center"/>
          </w:tcPr>
          <w:p w14:paraId="6A0CA051"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016F22D0"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5244EC" w:rsidRPr="00495B3B" w14:paraId="17890CAC" w14:textId="77777777" w:rsidTr="0027551F">
        <w:trPr>
          <w:trHeight w:val="399"/>
        </w:trPr>
        <w:tc>
          <w:tcPr>
            <w:tcW w:w="2580" w:type="dxa"/>
            <w:tcBorders>
              <w:top w:val="nil"/>
              <w:bottom w:val="nil"/>
              <w:right w:val="nil"/>
            </w:tcBorders>
            <w:vAlign w:val="center"/>
          </w:tcPr>
          <w:p w14:paraId="08C4572E"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6F51286F"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DEECA Regions-Grampians /</w:t>
            </w:r>
            <w:r w:rsidRPr="487DABB6">
              <w:rPr>
                <w:rFonts w:ascii="Arial" w:hAnsi="Arial" w:cs="Arial"/>
                <w:color w:val="363534"/>
              </w:rPr>
              <w:t xml:space="preserve"> Environmental Investments and Programs</w:t>
            </w:r>
          </w:p>
        </w:tc>
      </w:tr>
      <w:tr w:rsidR="005244EC" w:rsidRPr="00495B3B" w14:paraId="37654F6A" w14:textId="77777777" w:rsidTr="0027551F">
        <w:trPr>
          <w:trHeight w:val="399"/>
        </w:trPr>
        <w:tc>
          <w:tcPr>
            <w:tcW w:w="2580" w:type="dxa"/>
            <w:tcBorders>
              <w:top w:val="nil"/>
              <w:bottom w:val="nil"/>
              <w:right w:val="nil"/>
            </w:tcBorders>
            <w:vAlign w:val="center"/>
          </w:tcPr>
          <w:p w14:paraId="7FB7D25C"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4A0E163F" w14:textId="77777777" w:rsidR="005244EC" w:rsidRPr="00495B3B" w:rsidRDefault="005244EC" w:rsidP="0027551F">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19784E6C" w14:textId="77777777" w:rsidR="005244EC" w:rsidRPr="00495B3B" w:rsidRDefault="005244EC" w:rsidP="0027551F">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5244EC" w:rsidRPr="00495B3B" w14:paraId="2CCA7498" w14:textId="77777777" w:rsidTr="0027551F">
        <w:trPr>
          <w:trHeight w:val="399"/>
        </w:trPr>
        <w:tc>
          <w:tcPr>
            <w:tcW w:w="2580" w:type="dxa"/>
            <w:tcBorders>
              <w:top w:val="nil"/>
              <w:bottom w:val="nil"/>
              <w:right w:val="nil"/>
            </w:tcBorders>
            <w:vAlign w:val="center"/>
          </w:tcPr>
          <w:p w14:paraId="44A4689A" w14:textId="77777777" w:rsidR="005244EC" w:rsidRPr="00495B3B" w:rsidRDefault="005244EC"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724DC6A4" w14:textId="48D75479" w:rsidR="005244EC" w:rsidRPr="00495B3B" w:rsidRDefault="005244EC" w:rsidP="0027551F">
            <w:pPr>
              <w:tabs>
                <w:tab w:val="left" w:pos="469"/>
                <w:tab w:val="left" w:pos="1189"/>
              </w:tabs>
              <w:spacing w:before="0" w:after="0"/>
              <w:ind w:left="57" w:right="-450"/>
              <w:rPr>
                <w:rFonts w:ascii="Arial" w:hAnsi="Arial" w:cs="Arial"/>
                <w:color w:val="363534"/>
                <w:szCs w:val="22"/>
              </w:rPr>
            </w:pPr>
            <w:r>
              <w:rPr>
                <w:rFonts w:ascii="Arial" w:hAnsi="Arial" w:cs="Arial"/>
                <w:noProof/>
                <w:color w:val="363534"/>
                <w:szCs w:val="22"/>
                <w:lang w:eastAsia="zh-CN"/>
              </w:rPr>
              <w:t xml:space="preserve">Program </w:t>
            </w:r>
            <w:r w:rsidR="004F0619">
              <w:rPr>
                <w:rFonts w:ascii="Arial" w:hAnsi="Arial" w:cs="Arial"/>
                <w:noProof/>
                <w:color w:val="363534"/>
                <w:szCs w:val="22"/>
                <w:lang w:eastAsia="zh-CN"/>
              </w:rPr>
              <w:t>Officer</w:t>
            </w:r>
            <w:r w:rsidRPr="00495B3B">
              <w:rPr>
                <w:rFonts w:ascii="Arial" w:hAnsi="Arial" w:cs="Arial"/>
                <w:color w:val="363534"/>
                <w:szCs w:val="22"/>
              </w:rPr>
              <w:tab/>
            </w:r>
            <w:r w:rsidRPr="00495B3B">
              <w:rPr>
                <w:rFonts w:ascii="Arial" w:hAnsi="Arial" w:cs="Arial"/>
                <w:color w:val="363534"/>
                <w:szCs w:val="22"/>
              </w:rPr>
              <w:tab/>
            </w:r>
          </w:p>
        </w:tc>
      </w:tr>
      <w:tr w:rsidR="005244EC" w:rsidRPr="00495B3B" w14:paraId="6D2D4ADC" w14:textId="77777777" w:rsidTr="0027551F">
        <w:trPr>
          <w:trHeight w:val="399"/>
        </w:trPr>
        <w:tc>
          <w:tcPr>
            <w:tcW w:w="2580" w:type="dxa"/>
            <w:tcBorders>
              <w:top w:val="nil"/>
              <w:bottom w:val="nil"/>
              <w:right w:val="nil"/>
            </w:tcBorders>
            <w:vAlign w:val="center"/>
          </w:tcPr>
          <w:p w14:paraId="6DE7BE29" w14:textId="77777777" w:rsidR="005244EC" w:rsidRPr="00495B3B" w:rsidRDefault="005244EC" w:rsidP="0027551F">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6E772E04" w14:textId="77777777" w:rsidR="005244EC" w:rsidRPr="00495B3B" w:rsidRDefault="005244EC" w:rsidP="0027551F">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5244EC" w:rsidRPr="00495B3B" w14:paraId="00F846BF" w14:textId="77777777" w:rsidTr="0027551F">
        <w:trPr>
          <w:trHeight w:val="399"/>
        </w:trPr>
        <w:tc>
          <w:tcPr>
            <w:tcW w:w="2580" w:type="dxa"/>
            <w:tcBorders>
              <w:top w:val="nil"/>
              <w:bottom w:val="nil"/>
              <w:right w:val="nil"/>
            </w:tcBorders>
            <w:vAlign w:val="center"/>
          </w:tcPr>
          <w:p w14:paraId="7D9DBA0D" w14:textId="77777777" w:rsidR="005244EC" w:rsidRPr="00495B3B" w:rsidRDefault="005244EC" w:rsidP="0027551F">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26F786BA" w14:textId="77777777" w:rsidR="005244EC" w:rsidRPr="00495B3B" w:rsidRDefault="005244EC" w:rsidP="0027551F">
            <w:pPr>
              <w:spacing w:before="0" w:after="0"/>
              <w:ind w:left="57" w:right="-450"/>
              <w:rPr>
                <w:rFonts w:ascii="Arial" w:hAnsi="Arial" w:cs="Arial"/>
                <w:color w:val="363534"/>
                <w:szCs w:val="22"/>
              </w:rPr>
            </w:pPr>
            <w:r>
              <w:rPr>
                <w:rFonts w:ascii="Arial" w:hAnsi="Arial" w:cs="Arial"/>
                <w:color w:val="363534"/>
                <w:szCs w:val="22"/>
              </w:rPr>
              <w:t>TBC</w:t>
            </w:r>
          </w:p>
        </w:tc>
      </w:tr>
    </w:tbl>
    <w:p w14:paraId="4FBEB134" w14:textId="77777777" w:rsidR="005244EC" w:rsidRPr="00495B3B" w:rsidRDefault="005244EC" w:rsidP="005244EC">
      <w:pPr>
        <w:keepNext/>
        <w:spacing w:before="0" w:after="0" w:line="240" w:lineRule="auto"/>
        <w:rPr>
          <w:rFonts w:ascii="Arial" w:hAnsi="Arial" w:cs="Arial"/>
          <w:color w:val="57A84C"/>
          <w:sz w:val="22"/>
          <w:szCs w:val="22"/>
        </w:rPr>
      </w:pPr>
    </w:p>
    <w:p w14:paraId="61A0EAFC" w14:textId="77777777" w:rsidR="005244EC" w:rsidRPr="00495B3B" w:rsidRDefault="005244EC" w:rsidP="005244EC">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563BBB5" w14:textId="42195E80" w:rsidR="005244EC" w:rsidRDefault="005244EC" w:rsidP="005244EC">
      <w:pPr>
        <w:keepNext/>
        <w:spacing w:line="240" w:lineRule="auto"/>
        <w:rPr>
          <w:rFonts w:ascii="Arial" w:hAnsi="Arial" w:cs="Arial"/>
          <w:noProof/>
          <w:color w:val="363534"/>
          <w:lang w:eastAsia="zh-CN"/>
        </w:rPr>
      </w:pPr>
      <w:r w:rsidRPr="56AC004F">
        <w:rPr>
          <w:rFonts w:ascii="Arial" w:hAnsi="Arial" w:cs="Arial"/>
          <w:noProof/>
          <w:color w:val="363534"/>
          <w:lang w:eastAsia="zh-CN"/>
        </w:rPr>
        <w:t>The Pro</w:t>
      </w:r>
      <w:r>
        <w:rPr>
          <w:rFonts w:ascii="Arial" w:hAnsi="Arial" w:cs="Arial"/>
          <w:noProof/>
          <w:color w:val="363534"/>
          <w:lang w:eastAsia="zh-CN"/>
        </w:rPr>
        <w:t>gram</w:t>
      </w:r>
      <w:r w:rsidRPr="56AC004F">
        <w:rPr>
          <w:rFonts w:ascii="Arial" w:hAnsi="Arial" w:cs="Arial"/>
          <w:noProof/>
          <w:color w:val="363534"/>
          <w:lang w:eastAsia="zh-CN"/>
        </w:rPr>
        <w:t xml:space="preserve"> Support Officer provides administrative and project coordination support to assist in the delivery of environmental programs within the Environmental </w:t>
      </w:r>
      <w:r w:rsidR="004F0619">
        <w:rPr>
          <w:rFonts w:ascii="Arial" w:hAnsi="Arial" w:cs="Arial"/>
          <w:noProof/>
          <w:color w:val="363534"/>
          <w:lang w:eastAsia="zh-CN"/>
        </w:rPr>
        <w:t>Resilience</w:t>
      </w:r>
      <w:r>
        <w:rPr>
          <w:rFonts w:ascii="Arial" w:hAnsi="Arial" w:cs="Arial"/>
          <w:noProof/>
          <w:color w:val="363534"/>
          <w:lang w:eastAsia="zh-CN"/>
        </w:rPr>
        <w:t xml:space="preserve"> </w:t>
      </w:r>
      <w:r w:rsidRPr="56AC004F">
        <w:rPr>
          <w:rFonts w:ascii="Arial" w:hAnsi="Arial" w:cs="Arial"/>
          <w:noProof/>
          <w:color w:val="363534"/>
          <w:lang w:eastAsia="zh-CN"/>
        </w:rPr>
        <w:t xml:space="preserve">team. Reporting to the Program </w:t>
      </w:r>
      <w:r w:rsidR="004F0619">
        <w:rPr>
          <w:rFonts w:ascii="Arial" w:hAnsi="Arial" w:cs="Arial"/>
          <w:noProof/>
          <w:color w:val="363534"/>
          <w:lang w:eastAsia="zh-CN"/>
        </w:rPr>
        <w:t>Officer</w:t>
      </w:r>
      <w:r w:rsidRPr="56AC004F">
        <w:rPr>
          <w:rFonts w:ascii="Arial" w:hAnsi="Arial" w:cs="Arial"/>
          <w:noProof/>
          <w:color w:val="363534"/>
          <w:lang w:eastAsia="zh-CN"/>
        </w:rPr>
        <w:t xml:space="preserve">, the role supports day-to-day operations across a range of initiatives aimed at protecting and enhancing Victoria’s natural environment. This includes assisting with documentation, stakeholder engagement, </w:t>
      </w:r>
      <w:r>
        <w:rPr>
          <w:rFonts w:ascii="Arial" w:hAnsi="Arial" w:cs="Arial"/>
          <w:noProof/>
          <w:color w:val="363534"/>
          <w:lang w:eastAsia="zh-CN"/>
        </w:rPr>
        <w:t>meeting</w:t>
      </w:r>
      <w:r w:rsidRPr="56AC004F">
        <w:rPr>
          <w:rFonts w:ascii="Arial" w:hAnsi="Arial" w:cs="Arial"/>
          <w:noProof/>
          <w:color w:val="363534"/>
          <w:lang w:eastAsia="zh-CN"/>
        </w:rPr>
        <w:t xml:space="preserve"> coordination and reporting. The role works closely with internal teams and external partners to ensure smooth and efficient program delivery.</w:t>
      </w:r>
    </w:p>
    <w:p w14:paraId="0E24F9C1" w14:textId="77777777" w:rsidR="005244EC" w:rsidRPr="00495B3B" w:rsidRDefault="005244EC" w:rsidP="005244EC">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B8E2347" w14:textId="77777777" w:rsidR="005244EC" w:rsidRPr="00F00D50" w:rsidRDefault="005244EC" w:rsidP="005244EC">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56EC1D2E" w14:textId="77777777" w:rsidR="005244EC" w:rsidRPr="00982E15" w:rsidRDefault="005244EC" w:rsidP="005244EC">
      <w:pPr>
        <w:rPr>
          <w:rFonts w:ascii="Arial" w:hAnsi="Arial" w:cs="Arial"/>
        </w:rPr>
      </w:pPr>
      <w:r w:rsidRPr="00982E15">
        <w:rPr>
          <w:rFonts w:ascii="Arial" w:hAnsi="Arial" w:cs="Arial"/>
        </w:rPr>
        <w:t>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w:t>
      </w:r>
    </w:p>
    <w:p w14:paraId="3B284501" w14:textId="77777777" w:rsidR="005244EC" w:rsidRPr="00982E15" w:rsidRDefault="005244EC" w:rsidP="005244EC">
      <w:pPr>
        <w:rPr>
          <w:rFonts w:ascii="Arial" w:hAnsi="Arial" w:cs="Arial"/>
        </w:rPr>
      </w:pPr>
      <w:r w:rsidRPr="00982E15">
        <w:rPr>
          <w:rFonts w:ascii="Arial" w:hAnsi="Arial" w:cs="Arial"/>
        </w:rPr>
        <w:t xml:space="preserve">Through its network of regions, the RECAFP Group provides integrated, place-based design and delivery of programs, projects, and services across departmental portfolios. It is also responsible for leading DEECA’s self-determination reform agenda with a particular focus on developing cultural capability, creating a culturally safe working environment, and improving employment opportunities for Aboriginal Victorians across the department.    </w:t>
      </w:r>
    </w:p>
    <w:p w14:paraId="12EC024B" w14:textId="77777777" w:rsidR="005244EC" w:rsidRPr="00982E15" w:rsidRDefault="005244EC" w:rsidP="005244EC">
      <w:pPr>
        <w:rPr>
          <w:rFonts w:ascii="Arial" w:hAnsi="Arial" w:cs="Arial"/>
          <w:noProof/>
          <w:color w:val="363534"/>
          <w:szCs w:val="22"/>
          <w:lang w:eastAsia="zh-CN"/>
        </w:rPr>
      </w:pPr>
      <w:r w:rsidRPr="00982E15">
        <w:rPr>
          <w:rFonts w:ascii="Arial" w:hAnsi="Arial" w:cs="Arial"/>
        </w:rPr>
        <w:t xml:space="preserve">Working across DEECA, with portfolio agencies, regional communities, service delivery partners, other external stakeholders and ministers the RECAFP Group supports the delivery of services and outcomes for government and </w:t>
      </w:r>
      <w:r w:rsidRPr="00982E15">
        <w:rPr>
          <w:rFonts w:ascii="Arial" w:hAnsi="Arial" w:cs="Arial"/>
        </w:rPr>
        <w:lastRenderedPageBreak/>
        <w:t>Victorian communities. The Regions, Environment, Climate Action, and First Peoples Group (RECAFP) is the home of DEECA’s expertise on climate action, the circular economy, environment protection and the management of natural and built assets on public land across Victoria.</w:t>
      </w:r>
      <w:r w:rsidRPr="00982E15">
        <w:rPr>
          <w:rFonts w:ascii="Arial" w:hAnsi="Arial" w:cs="Arial"/>
          <w:noProof/>
          <w:color w:val="363534"/>
          <w:szCs w:val="22"/>
          <w:lang w:eastAsia="zh-CN"/>
        </w:rPr>
        <w:t xml:space="preserve"> </w:t>
      </w:r>
    </w:p>
    <w:p w14:paraId="0320C34D" w14:textId="77777777" w:rsidR="005244EC" w:rsidRPr="00885F25" w:rsidRDefault="005244EC" w:rsidP="005244EC">
      <w:pPr>
        <w:rPr>
          <w:rFonts w:ascii="Arial" w:hAnsi="Arial" w:cs="Arial"/>
          <w:b/>
          <w:bCs/>
          <w:noProof/>
          <w:color w:val="363534"/>
          <w:szCs w:val="22"/>
          <w:lang w:eastAsia="zh-CN"/>
        </w:rPr>
      </w:pPr>
      <w:r w:rsidRPr="00885F25">
        <w:rPr>
          <w:rFonts w:ascii="Arial" w:hAnsi="Arial" w:cs="Arial"/>
          <w:b/>
          <w:bCs/>
          <w:noProof/>
          <w:color w:val="363534"/>
          <w:szCs w:val="22"/>
          <w:lang w:eastAsia="zh-CN"/>
        </w:rPr>
        <w:t>The Division</w:t>
      </w:r>
    </w:p>
    <w:p w14:paraId="1AF12276"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 xml:space="preserve">DEECA Regions Division enables government priorities by delivering integrated, place-based programs, projects and regional services to stakeholders and community on behalf of DEECA.  </w:t>
      </w:r>
    </w:p>
    <w:p w14:paraId="2FC3D945"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 xml:space="preserve">The Division delivers across six regions - Port Phillip, Barwon South West, Grampians, Loddon Mallee, Hume and Gippsland, each led by a Regional Director. The Executive Director, DEECA Regions provides strategic and operational oversight to the six regions, supporting a one-DEECA, coordinated approach to planning and delivery.  </w:t>
      </w:r>
    </w:p>
    <w:p w14:paraId="0772F2BA" w14:textId="77777777" w:rsidR="005244EC" w:rsidRPr="00885F25" w:rsidRDefault="005244EC" w:rsidP="005244EC">
      <w:pPr>
        <w:rPr>
          <w:rFonts w:ascii="Arial" w:hAnsi="Arial" w:cs="Arial"/>
          <w:noProof/>
          <w:color w:val="363534"/>
          <w:szCs w:val="22"/>
          <w:lang w:eastAsia="zh-CN"/>
        </w:rPr>
      </w:pPr>
      <w:r w:rsidRPr="00885F25">
        <w:rPr>
          <w:rFonts w:ascii="Arial" w:hAnsi="Arial" w:cs="Arial"/>
          <w:noProof/>
          <w:color w:val="363534"/>
          <w:szCs w:val="22"/>
          <w:lang w:eastAsia="zh-CN"/>
        </w:rPr>
        <w:t>The Division includes two core teams in each region overseeing public land services and strategic stakeholder partnerships at place and seven statewide portfolios:</w:t>
      </w:r>
    </w:p>
    <w:p w14:paraId="5FD6880F"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Wildlife and Landscape Protection (led by Gippsland Region) </w:t>
      </w:r>
    </w:p>
    <w:p w14:paraId="442E9405"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Biodiversity Impact Assessment (led by Loddon Mallee Region)</w:t>
      </w:r>
    </w:p>
    <w:p w14:paraId="49F16539"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Land Management (led by Hume Region) </w:t>
      </w:r>
    </w:p>
    <w:p w14:paraId="4CC51AA4"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Planning and Environmental Assessment (led by Port Phillip Region) </w:t>
      </w:r>
    </w:p>
    <w:p w14:paraId="409BE4BD"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Environmental Investments and Programs (led by Grampians Region) </w:t>
      </w:r>
    </w:p>
    <w:p w14:paraId="37A2F45D" w14:textId="77777777" w:rsidR="005244EC" w:rsidRPr="00885F25" w:rsidRDefault="005244EC" w:rsidP="00114AC9">
      <w:pPr>
        <w:numPr>
          <w:ilvl w:val="0"/>
          <w:numId w:val="20"/>
        </w:numPr>
        <w:spacing w:before="60" w:after="60" w:line="240" w:lineRule="auto"/>
        <w:ind w:left="714" w:hanging="357"/>
        <w:rPr>
          <w:rFonts w:ascii="Arial" w:hAnsi="Arial" w:cs="Arial"/>
          <w:color w:val="000000"/>
          <w:szCs w:val="22"/>
          <w:lang w:eastAsia="zh-CN"/>
        </w:rPr>
      </w:pPr>
      <w:r w:rsidRPr="00885F25">
        <w:rPr>
          <w:rFonts w:ascii="Arial" w:hAnsi="Arial" w:cs="Arial"/>
          <w:color w:val="000000"/>
          <w:szCs w:val="22"/>
          <w:lang w:eastAsia="zh-CN"/>
        </w:rPr>
        <w:t xml:space="preserve">DEECA Recovery Coordination and Coastal Operations (led by Barwon </w:t>
      </w:r>
      <w:proofErr w:type="gramStart"/>
      <w:r w:rsidRPr="00885F25">
        <w:rPr>
          <w:rFonts w:ascii="Arial" w:hAnsi="Arial" w:cs="Arial"/>
          <w:color w:val="000000"/>
          <w:szCs w:val="22"/>
          <w:lang w:eastAsia="zh-CN"/>
        </w:rPr>
        <w:t>South West</w:t>
      </w:r>
      <w:proofErr w:type="gramEnd"/>
      <w:r w:rsidRPr="00885F25">
        <w:rPr>
          <w:rFonts w:ascii="Arial" w:hAnsi="Arial" w:cs="Arial"/>
          <w:color w:val="000000"/>
          <w:szCs w:val="22"/>
          <w:lang w:eastAsia="zh-CN"/>
        </w:rPr>
        <w:t xml:space="preserve"> Region) </w:t>
      </w:r>
    </w:p>
    <w:p w14:paraId="01855520" w14:textId="77777777" w:rsidR="005244EC" w:rsidRPr="00885F25" w:rsidRDefault="005244EC" w:rsidP="00114AC9">
      <w:pPr>
        <w:numPr>
          <w:ilvl w:val="0"/>
          <w:numId w:val="20"/>
        </w:numPr>
        <w:spacing w:before="60" w:after="60" w:line="240" w:lineRule="auto"/>
        <w:ind w:left="714" w:hanging="357"/>
        <w:rPr>
          <w:rFonts w:ascii="Arial" w:hAnsi="Arial" w:cs="Arial"/>
          <w:noProof/>
          <w:color w:val="363534"/>
          <w:szCs w:val="22"/>
          <w:lang w:eastAsia="zh-CN"/>
        </w:rPr>
      </w:pPr>
      <w:r w:rsidRPr="00885F25">
        <w:rPr>
          <w:rFonts w:ascii="Arial" w:hAnsi="Arial" w:cs="Arial"/>
          <w:color w:val="000000"/>
          <w:szCs w:val="22"/>
          <w:lang w:eastAsia="zh-CN"/>
        </w:rPr>
        <w:t>Strategy and</w:t>
      </w:r>
      <w:r w:rsidRPr="00885F25">
        <w:rPr>
          <w:rFonts w:ascii="Arial" w:hAnsi="Arial" w:cs="Arial"/>
          <w:noProof/>
          <w:color w:val="363534"/>
          <w:szCs w:val="22"/>
          <w:lang w:eastAsia="zh-CN"/>
        </w:rPr>
        <w:t xml:space="preserve"> Service Delivery (led by the Office of the Executive Director DEECA Regions)</w:t>
      </w:r>
      <w:r>
        <w:rPr>
          <w:rFonts w:ascii="Arial" w:hAnsi="Arial" w:cs="Arial"/>
          <w:noProof/>
          <w:color w:val="363534"/>
          <w:szCs w:val="22"/>
          <w:lang w:eastAsia="zh-CN"/>
        </w:rPr>
        <w:t>.</w:t>
      </w:r>
    </w:p>
    <w:p w14:paraId="731F6F15" w14:textId="77777777" w:rsidR="005244EC" w:rsidRPr="00885F25" w:rsidRDefault="005244EC" w:rsidP="005244EC">
      <w:pPr>
        <w:rPr>
          <w:rFonts w:ascii="Arial" w:hAnsi="Arial" w:cs="Arial"/>
          <w:b/>
          <w:bCs/>
          <w:noProof/>
          <w:color w:val="363534"/>
          <w:szCs w:val="22"/>
          <w:lang w:eastAsia="zh-CN"/>
        </w:rPr>
      </w:pPr>
      <w:r w:rsidRPr="00885F25">
        <w:rPr>
          <w:rFonts w:ascii="Arial" w:hAnsi="Arial" w:cs="Arial"/>
          <w:b/>
          <w:bCs/>
          <w:noProof/>
          <w:color w:val="363534"/>
          <w:szCs w:val="22"/>
          <w:lang w:eastAsia="zh-CN"/>
        </w:rPr>
        <w:t>The Branch</w:t>
      </w:r>
    </w:p>
    <w:p w14:paraId="17F57D42" w14:textId="77777777" w:rsidR="005244EC" w:rsidRDefault="005244EC" w:rsidP="005244EC">
      <w:pPr>
        <w:spacing w:before="160"/>
        <w:rPr>
          <w:rFonts w:ascii="Arial" w:hAnsi="Arial" w:cs="Arial"/>
          <w:noProof/>
          <w:color w:val="363534"/>
          <w:szCs w:val="22"/>
          <w:lang w:eastAsia="zh-CN"/>
        </w:rPr>
      </w:pPr>
      <w:r w:rsidRPr="00885F25">
        <w:rPr>
          <w:rFonts w:ascii="Arial" w:hAnsi="Arial" w:cs="Arial"/>
          <w:noProof/>
          <w:color w:val="363534"/>
          <w:szCs w:val="22"/>
          <w:lang w:eastAsia="zh-CN"/>
        </w:rPr>
        <w:t>The Environment Investment and Programs statewide portfolio delivers the governments investments through programs and grants to build infrastructure, improve services and support actions that build environmental resilience and facilitate environmental recovery. This includes programs that enable Traditional Owners, government agencies, local government authorities, community organisations and individuals to take positive action to protect Victoria’s environment, flora and fauna.</w:t>
      </w:r>
    </w:p>
    <w:p w14:paraId="3FD2F8F6" w14:textId="77777777" w:rsidR="005244EC" w:rsidRPr="00D33A7F" w:rsidRDefault="005244EC" w:rsidP="005244EC">
      <w:pPr>
        <w:spacing w:before="160"/>
        <w:rPr>
          <w:rFonts w:ascii="Arial" w:hAnsi="Arial" w:cs="Arial"/>
          <w:b/>
          <w:bCs/>
          <w:noProof/>
          <w:color w:val="363534"/>
          <w:szCs w:val="22"/>
          <w:lang w:eastAsia="zh-CN"/>
        </w:rPr>
      </w:pPr>
      <w:r w:rsidRPr="00D33A7F">
        <w:rPr>
          <w:rFonts w:ascii="Arial" w:hAnsi="Arial" w:cs="Arial"/>
          <w:b/>
          <w:bCs/>
          <w:noProof/>
          <w:color w:val="363534"/>
          <w:szCs w:val="22"/>
          <w:lang w:eastAsia="zh-CN"/>
        </w:rPr>
        <w:t>The Unit</w:t>
      </w:r>
    </w:p>
    <w:p w14:paraId="1BA5C0BF" w14:textId="15B7E2E9" w:rsidR="005244EC" w:rsidRDefault="002A16C0" w:rsidP="005244EC">
      <w:pPr>
        <w:spacing w:before="160"/>
        <w:rPr>
          <w:rFonts w:ascii="Arial" w:hAnsi="Arial"/>
          <w:i/>
          <w:color w:val="000000"/>
          <w:szCs w:val="22"/>
        </w:rPr>
      </w:pPr>
      <w:r>
        <w:rPr>
          <w:rFonts w:ascii="Arial" w:hAnsi="Arial"/>
          <w:iCs/>
          <w:color w:val="000000"/>
          <w:szCs w:val="22"/>
        </w:rPr>
        <w:t xml:space="preserve">The Environmental Resilience team is responsible for the alignment and delivery of programs </w:t>
      </w:r>
      <w:r w:rsidRPr="000720C6">
        <w:rPr>
          <w:rFonts w:ascii="Arial" w:hAnsi="Arial"/>
          <w:iCs/>
          <w:color w:val="000000"/>
          <w:szCs w:val="22"/>
        </w:rPr>
        <w:t xml:space="preserve">that target environmental resilience and recovery, overseeing programs that respond to emerging and active issues relating to land, biodiversity and coasts. </w:t>
      </w:r>
      <w:r>
        <w:rPr>
          <w:rFonts w:ascii="Arial" w:hAnsi="Arial"/>
          <w:iCs/>
          <w:color w:val="000000"/>
          <w:szCs w:val="22"/>
        </w:rPr>
        <w:t xml:space="preserve">The team has responsibility for a range of priority programs, including </w:t>
      </w:r>
      <w:r w:rsidRPr="00334215">
        <w:rPr>
          <w:rFonts w:ascii="Arial" w:hAnsi="Arial"/>
          <w:iCs/>
          <w:color w:val="000000"/>
          <w:szCs w:val="22"/>
        </w:rPr>
        <w:t>Bushbank</w:t>
      </w:r>
      <w:r>
        <w:rPr>
          <w:rFonts w:ascii="Arial" w:hAnsi="Arial"/>
          <w:iCs/>
          <w:color w:val="000000"/>
          <w:szCs w:val="22"/>
        </w:rPr>
        <w:t xml:space="preserve">, </w:t>
      </w:r>
      <w:r w:rsidRPr="00334215">
        <w:rPr>
          <w:rFonts w:ascii="Arial" w:hAnsi="Arial"/>
          <w:iCs/>
          <w:color w:val="000000"/>
          <w:szCs w:val="22"/>
        </w:rPr>
        <w:t>Coastcare</w:t>
      </w:r>
      <w:r>
        <w:rPr>
          <w:rFonts w:ascii="Arial" w:hAnsi="Arial"/>
          <w:iCs/>
          <w:color w:val="000000"/>
          <w:szCs w:val="22"/>
        </w:rPr>
        <w:t xml:space="preserve">, </w:t>
      </w:r>
      <w:r w:rsidRPr="00334215">
        <w:rPr>
          <w:rFonts w:ascii="Arial" w:hAnsi="Arial"/>
          <w:iCs/>
          <w:color w:val="000000"/>
          <w:szCs w:val="22"/>
        </w:rPr>
        <w:t>Landcare</w:t>
      </w:r>
      <w:r>
        <w:rPr>
          <w:rFonts w:ascii="Arial" w:hAnsi="Arial"/>
          <w:iCs/>
          <w:color w:val="000000"/>
          <w:szCs w:val="22"/>
        </w:rPr>
        <w:t xml:space="preserve">, </w:t>
      </w:r>
      <w:r w:rsidRPr="00334215">
        <w:rPr>
          <w:rFonts w:ascii="Arial" w:hAnsi="Arial"/>
          <w:iCs/>
          <w:color w:val="000000"/>
          <w:szCs w:val="22"/>
        </w:rPr>
        <w:t xml:space="preserve">More </w:t>
      </w:r>
      <w:r>
        <w:rPr>
          <w:rFonts w:ascii="Arial" w:hAnsi="Arial"/>
          <w:iCs/>
          <w:color w:val="000000"/>
          <w:szCs w:val="22"/>
        </w:rPr>
        <w:t>T</w:t>
      </w:r>
      <w:r w:rsidRPr="00334215">
        <w:rPr>
          <w:rFonts w:ascii="Arial" w:hAnsi="Arial"/>
          <w:iCs/>
          <w:color w:val="000000"/>
          <w:szCs w:val="22"/>
        </w:rPr>
        <w:t xml:space="preserve">rees for a </w:t>
      </w:r>
      <w:r>
        <w:rPr>
          <w:rFonts w:ascii="Arial" w:hAnsi="Arial"/>
          <w:iCs/>
          <w:color w:val="000000"/>
          <w:szCs w:val="22"/>
        </w:rPr>
        <w:t>C</w:t>
      </w:r>
      <w:r w:rsidRPr="00334215">
        <w:rPr>
          <w:rFonts w:ascii="Arial" w:hAnsi="Arial"/>
          <w:iCs/>
          <w:color w:val="000000"/>
          <w:szCs w:val="22"/>
        </w:rPr>
        <w:t xml:space="preserve">ooler, </w:t>
      </w:r>
      <w:r>
        <w:rPr>
          <w:rFonts w:ascii="Arial" w:hAnsi="Arial"/>
          <w:iCs/>
          <w:color w:val="000000"/>
          <w:szCs w:val="22"/>
        </w:rPr>
        <w:t>G</w:t>
      </w:r>
      <w:r w:rsidRPr="00334215">
        <w:rPr>
          <w:rFonts w:ascii="Arial" w:hAnsi="Arial"/>
          <w:iCs/>
          <w:color w:val="000000"/>
          <w:szCs w:val="22"/>
        </w:rPr>
        <w:t xml:space="preserve">reener </w:t>
      </w:r>
      <w:r>
        <w:rPr>
          <w:rFonts w:ascii="Arial" w:hAnsi="Arial"/>
          <w:iCs/>
          <w:color w:val="000000"/>
          <w:szCs w:val="22"/>
        </w:rPr>
        <w:t>W</w:t>
      </w:r>
      <w:r w:rsidRPr="00334215">
        <w:rPr>
          <w:rFonts w:ascii="Arial" w:hAnsi="Arial"/>
          <w:iCs/>
          <w:color w:val="000000"/>
          <w:szCs w:val="22"/>
        </w:rPr>
        <w:t>est</w:t>
      </w:r>
      <w:r>
        <w:rPr>
          <w:rFonts w:ascii="Arial" w:hAnsi="Arial"/>
          <w:iCs/>
          <w:color w:val="000000"/>
          <w:szCs w:val="22"/>
        </w:rPr>
        <w:t xml:space="preserve">, </w:t>
      </w:r>
      <w:r w:rsidRPr="00334215">
        <w:rPr>
          <w:rFonts w:ascii="Arial" w:hAnsi="Arial"/>
          <w:iCs/>
          <w:color w:val="000000"/>
          <w:szCs w:val="22"/>
        </w:rPr>
        <w:t xml:space="preserve">Port Phillip Bay </w:t>
      </w:r>
      <w:r>
        <w:rPr>
          <w:rFonts w:ascii="Arial" w:hAnsi="Arial"/>
          <w:iCs/>
          <w:color w:val="000000"/>
          <w:szCs w:val="22"/>
        </w:rPr>
        <w:t>F</w:t>
      </w:r>
      <w:r w:rsidRPr="00334215">
        <w:rPr>
          <w:rFonts w:ascii="Arial" w:hAnsi="Arial"/>
          <w:iCs/>
          <w:color w:val="000000"/>
          <w:szCs w:val="22"/>
        </w:rPr>
        <w:t>und</w:t>
      </w:r>
      <w:r>
        <w:rPr>
          <w:rFonts w:ascii="Arial" w:hAnsi="Arial"/>
          <w:iCs/>
          <w:color w:val="000000"/>
          <w:szCs w:val="22"/>
        </w:rPr>
        <w:t xml:space="preserve">, </w:t>
      </w:r>
      <w:r w:rsidRPr="00334215">
        <w:rPr>
          <w:rFonts w:ascii="Arial" w:hAnsi="Arial"/>
          <w:iCs/>
          <w:color w:val="000000"/>
          <w:szCs w:val="22"/>
        </w:rPr>
        <w:t>Strategic biodiversity investment</w:t>
      </w:r>
      <w:r>
        <w:rPr>
          <w:rFonts w:ascii="Arial" w:hAnsi="Arial"/>
          <w:iCs/>
          <w:color w:val="000000"/>
          <w:szCs w:val="22"/>
        </w:rPr>
        <w:t xml:space="preserve">, </w:t>
      </w:r>
      <w:r w:rsidRPr="00334215">
        <w:rPr>
          <w:rFonts w:ascii="Arial" w:hAnsi="Arial"/>
          <w:iCs/>
          <w:color w:val="000000"/>
          <w:szCs w:val="22"/>
        </w:rPr>
        <w:t xml:space="preserve">Tree </w:t>
      </w:r>
      <w:r>
        <w:rPr>
          <w:rFonts w:ascii="Arial" w:hAnsi="Arial"/>
          <w:iCs/>
          <w:color w:val="000000"/>
          <w:szCs w:val="22"/>
        </w:rPr>
        <w:t>C</w:t>
      </w:r>
      <w:r w:rsidRPr="00334215">
        <w:rPr>
          <w:rFonts w:ascii="Arial" w:hAnsi="Arial"/>
          <w:iCs/>
          <w:color w:val="000000"/>
          <w:szCs w:val="22"/>
        </w:rPr>
        <w:t xml:space="preserve">anopy and </w:t>
      </w:r>
      <w:r>
        <w:rPr>
          <w:rFonts w:ascii="Arial" w:hAnsi="Arial"/>
          <w:iCs/>
          <w:color w:val="000000"/>
          <w:szCs w:val="22"/>
        </w:rPr>
        <w:t>U</w:t>
      </w:r>
      <w:r w:rsidRPr="00334215">
        <w:rPr>
          <w:rFonts w:ascii="Arial" w:hAnsi="Arial"/>
          <w:iCs/>
          <w:color w:val="000000"/>
          <w:szCs w:val="22"/>
        </w:rPr>
        <w:t xml:space="preserve">rban </w:t>
      </w:r>
      <w:r>
        <w:rPr>
          <w:rFonts w:ascii="Arial" w:hAnsi="Arial"/>
          <w:iCs/>
          <w:color w:val="000000"/>
          <w:szCs w:val="22"/>
        </w:rPr>
        <w:t>H</w:t>
      </w:r>
      <w:r w:rsidRPr="00334215">
        <w:rPr>
          <w:rFonts w:ascii="Arial" w:hAnsi="Arial"/>
          <w:iCs/>
          <w:color w:val="000000"/>
          <w:szCs w:val="22"/>
        </w:rPr>
        <w:t xml:space="preserve">eat </w:t>
      </w:r>
      <w:r>
        <w:rPr>
          <w:rFonts w:ascii="Arial" w:hAnsi="Arial"/>
          <w:iCs/>
          <w:color w:val="000000"/>
          <w:szCs w:val="22"/>
        </w:rPr>
        <w:t>M</w:t>
      </w:r>
      <w:r w:rsidRPr="00334215">
        <w:rPr>
          <w:rFonts w:ascii="Arial" w:hAnsi="Arial"/>
          <w:iCs/>
          <w:color w:val="000000"/>
          <w:szCs w:val="22"/>
        </w:rPr>
        <w:t>apping</w:t>
      </w:r>
      <w:r>
        <w:rPr>
          <w:rFonts w:ascii="Arial" w:hAnsi="Arial"/>
          <w:iCs/>
          <w:color w:val="000000"/>
          <w:szCs w:val="22"/>
        </w:rPr>
        <w:t xml:space="preserve">, Public Safety on Public Land and </w:t>
      </w:r>
      <w:r w:rsidRPr="00334215">
        <w:rPr>
          <w:rFonts w:ascii="Arial" w:hAnsi="Arial"/>
          <w:iCs/>
          <w:color w:val="000000"/>
          <w:szCs w:val="22"/>
        </w:rPr>
        <w:t xml:space="preserve">Wildlife </w:t>
      </w:r>
      <w:r>
        <w:rPr>
          <w:rFonts w:ascii="Arial" w:hAnsi="Arial"/>
          <w:iCs/>
          <w:color w:val="000000"/>
          <w:szCs w:val="22"/>
        </w:rPr>
        <w:t>W</w:t>
      </w:r>
      <w:r w:rsidRPr="00334215">
        <w:rPr>
          <w:rFonts w:ascii="Arial" w:hAnsi="Arial"/>
          <w:iCs/>
          <w:color w:val="000000"/>
          <w:szCs w:val="22"/>
        </w:rPr>
        <w:t>elfare</w:t>
      </w:r>
      <w:r>
        <w:rPr>
          <w:rFonts w:ascii="Arial" w:hAnsi="Arial"/>
          <w:iCs/>
          <w:color w:val="000000"/>
          <w:szCs w:val="22"/>
        </w:rPr>
        <w:t>.</w:t>
      </w:r>
    </w:p>
    <w:p w14:paraId="40E02EE3" w14:textId="77777777" w:rsidR="005244EC" w:rsidRDefault="005244EC" w:rsidP="005244EC">
      <w:pPr>
        <w:rPr>
          <w:rFonts w:ascii="Arial" w:hAnsi="Arial" w:cs="Arial"/>
        </w:rPr>
      </w:pPr>
    </w:p>
    <w:p w14:paraId="73738996"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2723881"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Provide administrative and coordination support for environmental programs, including scheduling, documentation and logistics. </w:t>
      </w:r>
    </w:p>
    <w:p w14:paraId="62EE6DD3"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Assist with the preparation of program materials such as reports, briefings, correspondence and grant documentation. </w:t>
      </w:r>
    </w:p>
    <w:p w14:paraId="6FF823FF"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Maintain accurate records and contribute to tracking program progress, risks and issues. </w:t>
      </w:r>
    </w:p>
    <w:p w14:paraId="1D89E081"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Support stakeholder engagement activities, including responding to enquiries and assisting with meetings, workshops and events. </w:t>
      </w:r>
    </w:p>
    <w:p w14:paraId="4D7679DF"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Contribute to continuous improvement by identifying opportunities to streamline processes and enhance program delivery. </w:t>
      </w:r>
    </w:p>
    <w:p w14:paraId="552E4504" w14:textId="77777777" w:rsidR="005244EC" w:rsidRPr="005052B1" w:rsidRDefault="005244EC" w:rsidP="00114AC9">
      <w:pPr>
        <w:numPr>
          <w:ilvl w:val="0"/>
          <w:numId w:val="17"/>
        </w:numPr>
        <w:spacing w:before="0" w:line="240" w:lineRule="auto"/>
        <w:ind w:left="714" w:hanging="357"/>
        <w:rPr>
          <w:rFonts w:ascii="Arial" w:hAnsi="Arial" w:cs="Arial"/>
          <w:color w:val="000000"/>
          <w:szCs w:val="22"/>
          <w:lang w:eastAsia="zh-CN"/>
        </w:rPr>
      </w:pPr>
      <w:r w:rsidRPr="005052B1">
        <w:rPr>
          <w:rFonts w:ascii="Arial" w:hAnsi="Arial" w:cs="Arial"/>
          <w:color w:val="000000"/>
          <w:szCs w:val="22"/>
          <w:lang w:eastAsia="zh-CN"/>
        </w:rPr>
        <w:t xml:space="preserve">Work collaboratively with team members across the Environmental </w:t>
      </w:r>
      <w:r>
        <w:rPr>
          <w:rFonts w:ascii="Arial" w:hAnsi="Arial" w:cs="Arial"/>
          <w:color w:val="000000"/>
          <w:szCs w:val="22"/>
          <w:lang w:eastAsia="zh-CN"/>
        </w:rPr>
        <w:t>Infrastructure and Services team</w:t>
      </w:r>
      <w:r w:rsidRPr="005052B1">
        <w:rPr>
          <w:rFonts w:ascii="Arial" w:hAnsi="Arial" w:cs="Arial"/>
          <w:color w:val="000000"/>
          <w:szCs w:val="22"/>
          <w:lang w:eastAsia="zh-CN"/>
        </w:rPr>
        <w:t xml:space="preserve"> to support consistent and effective program operations. </w:t>
      </w:r>
    </w:p>
    <w:p w14:paraId="6B1A7E98" w14:textId="77777777" w:rsidR="005244EC" w:rsidRDefault="005244EC" w:rsidP="00114AC9">
      <w:pPr>
        <w:numPr>
          <w:ilvl w:val="0"/>
          <w:numId w:val="17"/>
        </w:numPr>
        <w:spacing w:before="0" w:line="240" w:lineRule="auto"/>
        <w:ind w:left="714" w:hanging="357"/>
        <w:rPr>
          <w:rFonts w:ascii="Arial" w:hAnsi="Arial" w:cs="Arial"/>
          <w:color w:val="000000"/>
          <w:szCs w:val="22"/>
          <w:lang w:eastAsia="zh-CN"/>
        </w:rPr>
      </w:pPr>
      <w:r w:rsidRPr="00D06509">
        <w:rPr>
          <w:rFonts w:ascii="Arial" w:hAnsi="Arial" w:cs="Arial"/>
          <w:color w:val="000000"/>
          <w:szCs w:val="22"/>
          <w:lang w:eastAsia="zh-CN"/>
        </w:rPr>
        <w:t>Provide responsive support to internal and external stakeholders to ensure timely and professional communication.</w:t>
      </w:r>
    </w:p>
    <w:p w14:paraId="72778CBE" w14:textId="77777777" w:rsidR="005244EC" w:rsidRPr="00D06509" w:rsidRDefault="005244EC" w:rsidP="00114AC9">
      <w:pPr>
        <w:numPr>
          <w:ilvl w:val="0"/>
          <w:numId w:val="17"/>
        </w:numPr>
        <w:spacing w:before="0" w:line="240" w:lineRule="auto"/>
        <w:ind w:left="714" w:hanging="357"/>
        <w:rPr>
          <w:rFonts w:ascii="Arial" w:hAnsi="Arial" w:cs="Arial"/>
          <w:color w:val="000000"/>
          <w:szCs w:val="22"/>
          <w:lang w:eastAsia="zh-CN"/>
        </w:rPr>
      </w:pPr>
      <w:r w:rsidRPr="00D06509">
        <w:rPr>
          <w:rFonts w:ascii="Arial" w:hAnsi="Arial" w:cs="Arial"/>
          <w:color w:val="000000"/>
          <w:szCs w:val="22"/>
          <w:lang w:eastAsia="zh-CN"/>
        </w:rPr>
        <w:t>To practice cultural safety by creating environments, relationships, and systems free from racism and discrimination so that people can feel safe, valued and able to participate.​</w:t>
      </w:r>
    </w:p>
    <w:p w14:paraId="6F5F5B38" w14:textId="77777777" w:rsidR="005244EC" w:rsidRPr="00495B3B" w:rsidRDefault="005244EC" w:rsidP="005244EC">
      <w:pPr>
        <w:spacing w:before="0" w:after="0" w:line="240" w:lineRule="auto"/>
        <w:ind w:left="360"/>
        <w:rPr>
          <w:rFonts w:ascii="Arial" w:hAnsi="Arial" w:cs="Arial"/>
          <w:lang w:eastAsia="zh-CN"/>
        </w:rPr>
      </w:pPr>
    </w:p>
    <w:p w14:paraId="383B5979" w14:textId="77777777" w:rsidR="005244EC" w:rsidRPr="00495B3B" w:rsidRDefault="005244EC" w:rsidP="005244EC">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57E4409C" w14:textId="77777777" w:rsidR="005244EC" w:rsidRPr="00495B3B" w:rsidRDefault="005244EC" w:rsidP="005244EC">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6A8F8FB7" w14:textId="77777777" w:rsidR="005244EC" w:rsidRPr="00495B3B" w:rsidRDefault="005244EC" w:rsidP="005244EC">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208940AA" w14:textId="77777777" w:rsidR="005244EC" w:rsidRPr="00A87B7F" w:rsidRDefault="005244EC" w:rsidP="005244EC">
      <w:pPr>
        <w:spacing w:before="160"/>
        <w:rPr>
          <w:rFonts w:ascii="Arial" w:hAnsi="Arial" w:cs="Arial"/>
          <w:b/>
          <w:bCs/>
          <w:color w:val="000000"/>
          <w:lang w:val="en-US" w:eastAsia="zh-CN"/>
        </w:rPr>
      </w:pPr>
      <w:r w:rsidRPr="00A87B7F">
        <w:rPr>
          <w:rFonts w:ascii="Arial" w:hAnsi="Arial" w:cs="Arial"/>
          <w:b/>
          <w:bCs/>
          <w:color w:val="000000"/>
          <w:lang w:eastAsia="zh-CN"/>
        </w:rPr>
        <w:t xml:space="preserve">Desirable: </w:t>
      </w:r>
      <w:r w:rsidRPr="00A87B7F">
        <w:rPr>
          <w:rFonts w:ascii="Arial" w:hAnsi="Arial" w:cs="Arial"/>
          <w:b/>
          <w:bCs/>
          <w:color w:val="000000"/>
          <w:lang w:val="en-US" w:eastAsia="zh-CN"/>
        </w:rPr>
        <w:t>​</w:t>
      </w:r>
    </w:p>
    <w:p w14:paraId="4C8283C9" w14:textId="77777777" w:rsidR="005244EC" w:rsidRPr="00B206A3" w:rsidRDefault="005244EC" w:rsidP="00114AC9">
      <w:pPr>
        <w:numPr>
          <w:ilvl w:val="0"/>
          <w:numId w:val="18"/>
        </w:numPr>
        <w:spacing w:before="160"/>
        <w:rPr>
          <w:rFonts w:ascii="Arial" w:hAnsi="Arial" w:cs="Arial"/>
          <w:color w:val="000000"/>
          <w:lang w:val="en-US" w:eastAsia="zh-CN"/>
        </w:rPr>
      </w:pPr>
      <w:r w:rsidRPr="00CA7BCC">
        <w:rPr>
          <w:rFonts w:ascii="Arial" w:hAnsi="Arial" w:cs="Arial"/>
          <w:color w:val="000000"/>
          <w:lang w:val="en-US" w:eastAsia="zh-CN"/>
        </w:rPr>
        <w:t xml:space="preserve">Experience </w:t>
      </w:r>
      <w:r>
        <w:rPr>
          <w:rFonts w:ascii="Arial" w:hAnsi="Arial" w:cs="Arial"/>
          <w:color w:val="000000"/>
          <w:lang w:val="en-US" w:eastAsia="zh-CN"/>
        </w:rPr>
        <w:t>supporting</w:t>
      </w:r>
      <w:r w:rsidRPr="00CA7BCC">
        <w:rPr>
          <w:rFonts w:ascii="Arial" w:hAnsi="Arial" w:cs="Arial"/>
          <w:color w:val="000000"/>
          <w:lang w:val="en-US" w:eastAsia="zh-CN"/>
        </w:rPr>
        <w:t xml:space="preserve"> the development and management of funding programs is desirable.</w:t>
      </w:r>
      <w:r w:rsidRPr="00CA7BCC">
        <w:rPr>
          <w:rFonts w:ascii="Arial" w:hAnsi="Arial" w:cs="Arial"/>
          <w:color w:val="000000"/>
          <w:lang w:eastAsia="zh-CN"/>
        </w:rPr>
        <w:t>​</w:t>
      </w:r>
    </w:p>
    <w:p w14:paraId="4606A18B" w14:textId="77777777" w:rsidR="005244EC" w:rsidRPr="00495B3B" w:rsidRDefault="005244EC" w:rsidP="005244EC">
      <w:pPr>
        <w:spacing w:before="160"/>
        <w:rPr>
          <w:rFonts w:ascii="Arial" w:hAnsi="Arial" w:cs="Arial"/>
          <w:b/>
          <w:color w:val="363534"/>
        </w:rPr>
      </w:pPr>
      <w:r w:rsidRPr="00495B3B">
        <w:rPr>
          <w:rFonts w:ascii="Arial" w:hAnsi="Arial" w:cs="Arial"/>
          <w:b/>
          <w:color w:val="363534"/>
        </w:rPr>
        <w:t>Capabilities</w:t>
      </w:r>
    </w:p>
    <w:p w14:paraId="07701E14"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bookmarkStart w:id="2" w:name="_Hlk102550785"/>
      <w:r w:rsidRPr="002C0ABD">
        <w:rPr>
          <w:rFonts w:ascii="Arial" w:hAnsi="Arial" w:cs="Arial"/>
          <w:b/>
          <w:bCs/>
          <w:color w:val="000000"/>
          <w:lang w:eastAsia="zh-CN"/>
        </w:rPr>
        <w:t>Critical thinking and problem solving:</w:t>
      </w:r>
      <w:r w:rsidRPr="002C0ABD">
        <w:rPr>
          <w:rFonts w:ascii="Arial" w:hAnsi="Arial" w:cs="Arial"/>
          <w:color w:val="000000"/>
          <w:lang w:eastAsia="zh-CN"/>
        </w:rPr>
        <w:t xml:space="preserve"> Seeks resolution of problems through policy or process guidelines; Otherwise seeks guidance by providing information and ideas relevant towards resolution of problem. Understands concepts enabling improvements in critical thinking and problem solving.</w:t>
      </w:r>
      <w:r w:rsidRPr="002C0ABD">
        <w:rPr>
          <w:rFonts w:ascii="Arial" w:hAnsi="Arial" w:cs="Arial"/>
          <w:color w:val="000000"/>
          <w:lang w:val="en-US" w:eastAsia="zh-CN"/>
        </w:rPr>
        <w:t>​</w:t>
      </w:r>
    </w:p>
    <w:p w14:paraId="733E8ACD"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Communicate with impact:</w:t>
      </w:r>
      <w:r w:rsidRPr="002C0ABD">
        <w:rPr>
          <w:rFonts w:ascii="Arial" w:hAnsi="Arial" w:cs="Arial"/>
          <w:color w:val="000000"/>
          <w:lang w:eastAsia="zh-CN"/>
        </w:rPr>
        <w:t xml:space="preserve"> Organises information in a logical sequence; Includes content appropriate to the purpose and audience.</w:t>
      </w:r>
      <w:r w:rsidRPr="002C0ABD">
        <w:rPr>
          <w:rFonts w:ascii="Arial" w:hAnsi="Arial" w:cs="Arial"/>
          <w:color w:val="000000"/>
          <w:lang w:val="en-US" w:eastAsia="zh-CN"/>
        </w:rPr>
        <w:t>​</w:t>
      </w:r>
    </w:p>
    <w:p w14:paraId="415FDAC0"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Working Collaboratively:</w:t>
      </w:r>
      <w:r w:rsidRPr="002C0ABD">
        <w:rPr>
          <w:rFonts w:ascii="Arial" w:hAnsi="Arial" w:cs="Arial"/>
          <w:color w:val="000000"/>
          <w:lang w:eastAsia="zh-CN"/>
        </w:rPr>
        <w:t xml:space="preserve"> Cooperates and works well with others in pursuit of team goals; Share information and acknowledge others’ efforts; Step in to help others where required.</w:t>
      </w:r>
      <w:r w:rsidRPr="002C0ABD">
        <w:rPr>
          <w:rFonts w:ascii="Arial" w:hAnsi="Arial" w:cs="Arial"/>
          <w:color w:val="000000"/>
          <w:lang w:val="en-US" w:eastAsia="zh-CN"/>
        </w:rPr>
        <w:t>​</w:t>
      </w:r>
    </w:p>
    <w:p w14:paraId="1557D065" w14:textId="77777777" w:rsidR="005244EC" w:rsidRPr="002C0ABD" w:rsidRDefault="005244EC" w:rsidP="00114AC9">
      <w:pPr>
        <w:keepNext/>
        <w:numPr>
          <w:ilvl w:val="0"/>
          <w:numId w:val="19"/>
        </w:numPr>
        <w:spacing w:before="0" w:line="240" w:lineRule="auto"/>
        <w:rPr>
          <w:rFonts w:ascii="Arial" w:hAnsi="Arial" w:cs="Arial"/>
          <w:color w:val="000000"/>
          <w:lang w:val="en-US" w:eastAsia="zh-CN"/>
        </w:rPr>
      </w:pPr>
      <w:r w:rsidRPr="002C0ABD">
        <w:rPr>
          <w:rFonts w:ascii="Arial" w:hAnsi="Arial" w:cs="Arial"/>
          <w:b/>
          <w:bCs/>
          <w:color w:val="000000"/>
          <w:lang w:eastAsia="zh-CN"/>
        </w:rPr>
        <w:t>Project Delivery:</w:t>
      </w:r>
      <w:r w:rsidRPr="002C0ABD">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r w:rsidRPr="002C0ABD">
        <w:rPr>
          <w:rFonts w:ascii="Arial" w:hAnsi="Arial" w:cs="Arial"/>
          <w:color w:val="000000"/>
          <w:lang w:val="en-US" w:eastAsia="zh-CN"/>
        </w:rPr>
        <w:t>​</w:t>
      </w:r>
    </w:p>
    <w:p w14:paraId="64E26198" w14:textId="77777777" w:rsidR="005244EC" w:rsidRPr="00495B3B" w:rsidRDefault="005244EC" w:rsidP="005244EC">
      <w:pPr>
        <w:keepNext/>
        <w:spacing w:before="0" w:after="0" w:line="240" w:lineRule="auto"/>
        <w:rPr>
          <w:rFonts w:ascii="Arial" w:hAnsi="Arial" w:cs="Arial"/>
          <w:bCs/>
          <w:color w:val="442D97"/>
          <w:sz w:val="28"/>
          <w:szCs w:val="28"/>
          <w:lang w:eastAsia="zh-CN"/>
        </w:rPr>
      </w:pPr>
    </w:p>
    <w:p w14:paraId="5BC6F92E" w14:textId="77777777" w:rsidR="005244EC" w:rsidRPr="00495B3B" w:rsidRDefault="005244EC" w:rsidP="005244EC">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5244EC" w:rsidRPr="00495B3B" w14:paraId="62D1B35E" w14:textId="77777777" w:rsidTr="0027551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B52484D" w14:textId="77777777" w:rsidR="005244EC" w:rsidRPr="00495B3B" w:rsidRDefault="005244EC" w:rsidP="0027551F">
            <w:pPr>
              <w:rPr>
                <w:rFonts w:cs="Arial"/>
                <w:color w:val="1A1A1A"/>
                <w:sz w:val="20"/>
              </w:rPr>
            </w:pPr>
            <w:r w:rsidRPr="00495B3B">
              <w:rPr>
                <w:rFonts w:cs="Arial"/>
                <w:color w:val="1A1A1A"/>
                <w:sz w:val="20"/>
              </w:rPr>
              <w:t>Financial Delegation Value</w:t>
            </w:r>
          </w:p>
        </w:tc>
        <w:tc>
          <w:tcPr>
            <w:tcW w:w="6803" w:type="dxa"/>
            <w:shd w:val="clear" w:color="auto" w:fill="auto"/>
          </w:tcPr>
          <w:p w14:paraId="1EACB613" w14:textId="77777777" w:rsidR="005244EC" w:rsidRPr="00495B3B" w:rsidRDefault="005244EC" w:rsidP="0027551F">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5244EC" w:rsidRPr="00495B3B" w14:paraId="2EDA8E41"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1DB0D65" w14:textId="77777777" w:rsidR="005244EC" w:rsidRPr="00495B3B" w:rsidRDefault="005244EC" w:rsidP="0027551F">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6B9D92E9" w14:textId="77777777" w:rsidR="005244EC" w:rsidRPr="00495B3B" w:rsidRDefault="005244EC" w:rsidP="0027551F">
            <w:pPr>
              <w:rPr>
                <w:rFonts w:ascii="Arial" w:hAnsi="Arial" w:cs="Arial"/>
                <w:color w:val="1A1A1A"/>
                <w:sz w:val="20"/>
              </w:rPr>
            </w:pPr>
          </w:p>
        </w:tc>
        <w:tc>
          <w:tcPr>
            <w:tcW w:w="6803" w:type="dxa"/>
            <w:shd w:val="clear" w:color="auto" w:fill="auto"/>
          </w:tcPr>
          <w:p w14:paraId="1719EFD4" w14:textId="77777777" w:rsidR="005244EC" w:rsidRPr="00495B3B" w:rsidRDefault="005244EC" w:rsidP="0027551F">
            <w:pPr>
              <w:ind w:left="0"/>
              <w:cnfStyle w:val="000000000000" w:firstRow="0" w:lastRow="0" w:firstColumn="0" w:lastColumn="0" w:oddVBand="0" w:evenVBand="0" w:oddHBand="0" w:evenHBand="0" w:firstRowFirstColumn="0" w:firstRowLastColumn="0" w:lastRowFirstColumn="0" w:lastRowLastColumn="0"/>
              <w:rPr>
                <w:rFonts w:ascii="Arial" w:hAnsi="Arial" w:cs="Arial"/>
                <w:sz w:val="20"/>
              </w:rPr>
            </w:pPr>
          </w:p>
          <w:p w14:paraId="5912632B" w14:textId="77777777" w:rsidR="005244EC" w:rsidRPr="00495B3B" w:rsidRDefault="005244EC" w:rsidP="00114AC9">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31734994" w14:textId="77777777" w:rsidR="005244EC" w:rsidRPr="00495B3B" w:rsidRDefault="005244EC" w:rsidP="0027551F">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5244EC" w:rsidRPr="00495B3B" w14:paraId="2560D152"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1902523" w14:textId="77777777" w:rsidR="005244EC" w:rsidRPr="00495B3B" w:rsidRDefault="005244EC" w:rsidP="0027551F">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61ED7B2A" w14:textId="77777777" w:rsidR="005244EC" w:rsidRPr="00495B3B" w:rsidRDefault="005244EC" w:rsidP="0027551F">
            <w:pPr>
              <w:rPr>
                <w:rFonts w:ascii="Arial" w:hAnsi="Arial" w:cs="Arial"/>
                <w:color w:val="1A1A1A"/>
                <w:sz w:val="20"/>
              </w:rPr>
            </w:pPr>
          </w:p>
          <w:p w14:paraId="6E9AF716" w14:textId="77777777" w:rsidR="005244EC" w:rsidRPr="00495B3B" w:rsidRDefault="005244EC" w:rsidP="0027551F">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4A05F85C" w14:textId="77777777" w:rsidR="005244EC" w:rsidRPr="00495B3B" w:rsidRDefault="005244EC" w:rsidP="0027551F">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6215B484" w14:textId="77777777" w:rsidR="005244EC" w:rsidRPr="00495B3B" w:rsidRDefault="005244EC" w:rsidP="0027551F">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75BB16A6" w14:textId="77777777" w:rsidR="005244EC" w:rsidRPr="00495B3B" w:rsidRDefault="005244EC" w:rsidP="0027551F">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p>
        </w:tc>
      </w:tr>
      <w:bookmarkEnd w:id="2"/>
      <w:tr w:rsidR="005244EC" w:rsidRPr="00495B3B" w14:paraId="5104F48E" w14:textId="77777777" w:rsidTr="0027551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0E4B09BD" w14:textId="77777777" w:rsidR="005244EC" w:rsidRPr="00495B3B" w:rsidRDefault="005244EC" w:rsidP="0027551F">
            <w:pPr>
              <w:spacing w:before="120" w:after="120"/>
              <w:rPr>
                <w:rFonts w:ascii="Arial" w:hAnsi="Arial"/>
                <w:color w:val="1A1A1A"/>
                <w:sz w:val="20"/>
              </w:rPr>
            </w:pPr>
            <w:r w:rsidRPr="00495B3B">
              <w:rPr>
                <w:rFonts w:ascii="Arial" w:hAnsi="Arial"/>
                <w:color w:val="1A1A1A"/>
                <w:sz w:val="20"/>
              </w:rPr>
              <w:t>Employment terms and conditions</w:t>
            </w:r>
          </w:p>
          <w:p w14:paraId="6FC14E0E" w14:textId="77777777" w:rsidR="005244EC" w:rsidRPr="00495B3B" w:rsidRDefault="005244EC" w:rsidP="0027551F">
            <w:pPr>
              <w:spacing w:before="120" w:after="120"/>
              <w:rPr>
                <w:rFonts w:ascii="Arial" w:hAnsi="Arial"/>
                <w:color w:val="1A1A1A"/>
                <w:sz w:val="20"/>
              </w:rPr>
            </w:pPr>
          </w:p>
        </w:tc>
        <w:tc>
          <w:tcPr>
            <w:tcW w:w="6803" w:type="dxa"/>
            <w:shd w:val="clear" w:color="auto" w:fill="auto"/>
          </w:tcPr>
          <w:p w14:paraId="65DC6A57" w14:textId="77777777" w:rsidR="005244EC" w:rsidRPr="00495B3B" w:rsidRDefault="005244EC" w:rsidP="0027551F">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3E8842A" w14:textId="77777777" w:rsidR="005244EC" w:rsidRPr="00495B3B" w:rsidRDefault="005244EC" w:rsidP="0027551F">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1A232311" w14:textId="77777777" w:rsidR="005244EC" w:rsidRPr="00495B3B" w:rsidRDefault="005244EC" w:rsidP="0027551F">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5244EC" w:rsidRPr="00495B3B" w14:paraId="0F44BF30" w14:textId="77777777" w:rsidTr="0027551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626B9F6" w14:textId="77777777" w:rsidR="005244EC" w:rsidRPr="00495B3B" w:rsidRDefault="005244EC" w:rsidP="0027551F">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56B8EC0E" w14:textId="77777777" w:rsidR="005244EC" w:rsidRPr="00495B3B" w:rsidRDefault="005244EC" w:rsidP="0027551F">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B674FB4" w14:textId="77777777" w:rsidR="005244EC" w:rsidRPr="00495B3B" w:rsidRDefault="005244EC" w:rsidP="005244E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569A03B" w14:textId="77777777" w:rsidR="005244EC" w:rsidRPr="00454423" w:rsidRDefault="005244EC" w:rsidP="005244E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034CA3A" w14:textId="77777777" w:rsidR="005244EC" w:rsidRPr="005763CD" w:rsidRDefault="005244EC" w:rsidP="005244EC">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3F0842" w14:textId="77777777" w:rsidR="005244EC" w:rsidRPr="005763CD" w:rsidRDefault="005244EC" w:rsidP="005244EC">
      <w:pPr>
        <w:spacing w:before="0" w:after="0"/>
        <w:rPr>
          <w:rFonts w:ascii="Arial" w:hAnsi="Arial" w:cs="Arial"/>
        </w:rPr>
      </w:pPr>
    </w:p>
    <w:p w14:paraId="612CA91C" w14:textId="77777777" w:rsidR="005244EC" w:rsidRPr="005763CD" w:rsidRDefault="005244EC" w:rsidP="005244E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09608EE9" w14:textId="77777777" w:rsidR="005244EC" w:rsidRPr="00495B3B" w:rsidRDefault="005244EC" w:rsidP="005244E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58573E29" w14:textId="77777777" w:rsidR="005244EC" w:rsidRPr="002775A7" w:rsidRDefault="005244EC" w:rsidP="005244EC">
      <w:pPr>
        <w:spacing w:before="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5F8899B" w14:textId="77777777" w:rsidR="005244EC" w:rsidRPr="00AC1638" w:rsidRDefault="005244EC" w:rsidP="005244EC">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4AC3C990" w14:textId="77777777" w:rsidR="005244EC" w:rsidRPr="00AC1638" w:rsidRDefault="005244EC" w:rsidP="005244EC">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54187360"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90F1074" w14:textId="77777777" w:rsidR="005244EC" w:rsidRDefault="005244EC" w:rsidP="005244E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1F6FF2A" w14:textId="77777777" w:rsidR="005244EC" w:rsidRPr="00495B3B" w:rsidRDefault="005244EC" w:rsidP="005244EC">
      <w:pPr>
        <w:spacing w:line="240" w:lineRule="auto"/>
        <w:contextualSpacing/>
        <w:outlineLvl w:val="1"/>
        <w:rPr>
          <w:rFonts w:ascii="Arial" w:hAnsi="Arial" w:cs="Arial"/>
          <w:color w:val="363534"/>
        </w:rPr>
      </w:pPr>
    </w:p>
    <w:p w14:paraId="5BA7E3F8" w14:textId="77777777" w:rsidR="005244EC" w:rsidRPr="00495B3B" w:rsidRDefault="005244EC" w:rsidP="005244E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2E188A5" w14:textId="77777777" w:rsidR="005244EC" w:rsidRPr="00495B3B" w:rsidRDefault="005244EC" w:rsidP="005244E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143FCD5" w14:textId="77777777" w:rsidR="005244EC" w:rsidRPr="00495B3B" w:rsidRDefault="005244EC" w:rsidP="005244E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18473785" w14:textId="77777777" w:rsidR="005244EC" w:rsidRPr="00495B3B" w:rsidRDefault="005244EC" w:rsidP="005244E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F29AF5F" w14:textId="77777777" w:rsidR="005244EC" w:rsidRPr="00495B3B" w:rsidRDefault="005244EC" w:rsidP="005244EC">
      <w:pPr>
        <w:rPr>
          <w:rFonts w:ascii="Arial" w:hAnsi="Arial" w:cs="Arial"/>
          <w:b/>
          <w:bCs/>
          <w:color w:val="363534"/>
        </w:rPr>
      </w:pPr>
      <w:r w:rsidRPr="00495B3B">
        <w:rPr>
          <w:rFonts w:ascii="Arial" w:hAnsi="Arial" w:cs="Arial"/>
          <w:b/>
          <w:bCs/>
          <w:color w:val="363534"/>
        </w:rPr>
        <w:t>Aboriginal Cultural Safety</w:t>
      </w:r>
    </w:p>
    <w:p w14:paraId="7D39C957" w14:textId="77777777" w:rsidR="005244EC" w:rsidRPr="00495B3B" w:rsidRDefault="005244EC" w:rsidP="005244EC">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00220147">
          <w:rPr>
            <w:rStyle w:val="Hyperlink"/>
            <w:rFonts w:ascii="Arial" w:hAnsi="Arial" w:cs="Arial"/>
          </w:rPr>
          <w:t>self.determination@deeca.vic.gov.au</w:t>
        </w:r>
      </w:hyperlink>
      <w:r w:rsidRPr="00495B3B">
        <w:rPr>
          <w:rFonts w:ascii="Arial" w:hAnsi="Arial" w:cs="Arial"/>
          <w:color w:val="363534"/>
        </w:rPr>
        <w:t>.</w:t>
      </w:r>
    </w:p>
    <w:p w14:paraId="2CEE1C4C" w14:textId="77777777" w:rsidR="005244EC" w:rsidRPr="00495B3B" w:rsidRDefault="005244EC" w:rsidP="005244EC">
      <w:pPr>
        <w:rPr>
          <w:rFonts w:ascii="Arial" w:hAnsi="Arial" w:cs="Arial"/>
          <w:b/>
          <w:color w:val="363534"/>
          <w:szCs w:val="22"/>
        </w:rPr>
      </w:pPr>
      <w:r w:rsidRPr="00495B3B">
        <w:rPr>
          <w:rFonts w:ascii="Arial" w:hAnsi="Arial" w:cs="Arial"/>
          <w:b/>
          <w:color w:val="363534"/>
          <w:szCs w:val="22"/>
        </w:rPr>
        <w:t>Balancing your Life / Hybrid Working</w:t>
      </w:r>
    </w:p>
    <w:p w14:paraId="45C055AB" w14:textId="77777777" w:rsidR="005244EC" w:rsidRPr="00495B3B" w:rsidRDefault="005244EC" w:rsidP="005244E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EA35496" w14:textId="77777777" w:rsidR="005244EC" w:rsidRPr="00495B3B" w:rsidRDefault="005244EC" w:rsidP="005244EC">
      <w:pPr>
        <w:spacing w:line="240" w:lineRule="auto"/>
        <w:rPr>
          <w:rFonts w:ascii="Arial" w:hAnsi="Arial" w:cs="Arial"/>
          <w:color w:val="442D97"/>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r w:rsidRPr="00495B3B">
        <w:rPr>
          <w:rFonts w:ascii="Arial" w:hAnsi="Arial" w:cs="Arial"/>
          <w:sz w:val="28"/>
          <w:szCs w:val="28"/>
          <w:lang w:eastAsia="en-US"/>
        </w:rPr>
        <w:t xml:space="preserve"> </w:t>
      </w:r>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363E59" w14:textId="77777777" w:rsidR="00080D98" w:rsidRDefault="00080D98" w:rsidP="00CD157B">
      <w:pPr>
        <w:pStyle w:val="NoSpacing"/>
      </w:pPr>
    </w:p>
    <w:p w14:paraId="5902A6E2" w14:textId="77777777" w:rsidR="00080D98" w:rsidRDefault="00080D98"/>
  </w:endnote>
  <w:endnote w:type="continuationSeparator" w:id="0">
    <w:p w14:paraId="202BAFBA" w14:textId="77777777" w:rsidR="00080D98" w:rsidRDefault="00080D98" w:rsidP="00CD157B">
      <w:pPr>
        <w:pStyle w:val="NoSpacing"/>
      </w:pPr>
    </w:p>
    <w:p w14:paraId="47014118" w14:textId="77777777" w:rsidR="00080D98" w:rsidRDefault="00080D98"/>
  </w:endnote>
  <w:endnote w:type="continuationNotice" w:id="1">
    <w:p w14:paraId="0F119AD4" w14:textId="77777777" w:rsidR="00080D98" w:rsidRDefault="00080D98" w:rsidP="00CD157B">
      <w:pPr>
        <w:pStyle w:val="NoSpacing"/>
      </w:pPr>
    </w:p>
    <w:p w14:paraId="316D7309" w14:textId="77777777" w:rsidR="00080D98" w:rsidRDefault="00080D9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132289B2">
                  <v:shapetype id="_x0000_t202" coordsize="21600,21600" o:spt="202" path="m,l,21600r21600,l21600,xe" w14:anchorId="72A0F53B">
                    <v:stroke joinstyle="miter"/>
                    <v:path gradientshapeok="t" o:connecttype="rect"/>
                  </v:shapetype>
                  <v:shape id="MSIPCMc2a54d0d852a471d8845b004" style="position:absolute;margin-left:0;margin-top:805.45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020405" w:rsidR="00364C9A" w:rsidP="00020405" w:rsidRDefault="00020405" w14:paraId="09E77742" w14:textId="1E1B114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64896"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1FBAA0A3">
                  <v:shapetype id="_x0000_t202" coordsize="21600,21600" o:spt="202" path="m,l,21600r21600,l21600,xe" w14:anchorId="38662FAA">
                    <v:stroke joinstyle="miter"/>
                    <v:path gradientshapeok="t" o:connecttype="rect"/>
                  </v:shapetype>
                  <v:shape id="MSIPCM2c8143beac8a2d1c09b27fa6" style="position:absolute;margin-left:0;margin-top:805.45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v:textbox inset=",0,,0">
                      <w:txbxContent>
                        <w:p w:rsidRPr="00020405" w:rsidR="00495B3B" w:rsidP="00020405" w:rsidRDefault="00020405" w14:paraId="08CE8BEA" w14:textId="3277E10D">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62848"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3297FA6B">
            <v:shapetype id="_x0000_t202" coordsize="21600,21600" o:spt="202" path="m,l,21600r21600,l21600,xe" w14:anchorId="4244B73F">
              <v:stroke joinstyle="miter"/>
              <v:path gradientshapeok="t" o:connecttype="rect"/>
            </v:shapetype>
            <v:shape id="MSIPCM181144f894ceca36ecbf703c" style="position:absolute;margin-left:0;margin-top:805.45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v:textbox inset=",0,,0">
                <w:txbxContent>
                  <w:p w:rsidRPr="00020405" w:rsidR="00364C9A" w:rsidP="00020405" w:rsidRDefault="00020405" w14:paraId="75F360E3" w14:textId="76A3626E">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F18766" w14:textId="77777777" w:rsidR="00080D98" w:rsidRPr="0056073C" w:rsidRDefault="00080D98" w:rsidP="005D764F">
      <w:pPr>
        <w:pStyle w:val="FootnoteSeparator"/>
      </w:pPr>
    </w:p>
    <w:p w14:paraId="25E43144" w14:textId="77777777" w:rsidR="00080D98" w:rsidRDefault="00080D98"/>
  </w:footnote>
  <w:footnote w:type="continuationSeparator" w:id="0">
    <w:p w14:paraId="251A43C2" w14:textId="77777777" w:rsidR="00080D98" w:rsidRPr="00CA30B7" w:rsidRDefault="00080D98" w:rsidP="006D5A90">
      <w:pPr>
        <w:rPr>
          <w:lang w:val="en-US"/>
        </w:rPr>
      </w:pPr>
      <w:r w:rsidRPr="00CA30B7">
        <w:rPr>
          <w:lang w:val="en-US"/>
        </w:rPr>
        <w:t>_______</w:t>
      </w:r>
    </w:p>
    <w:p w14:paraId="7BA62232" w14:textId="77777777" w:rsidR="00080D98" w:rsidRDefault="00080D98"/>
  </w:footnote>
  <w:footnote w:type="continuationNotice" w:id="1">
    <w:p w14:paraId="13EE60CD" w14:textId="77777777" w:rsidR="00080D98" w:rsidRDefault="00080D98" w:rsidP="006D5A90"/>
    <w:p w14:paraId="3B045A8F" w14:textId="77777777" w:rsidR="00080D98" w:rsidRDefault="00080D9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B67C921">
            <v:shape id="Hdr_Element6"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36CBAFE">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2D76C9D">
            <v:shape id="Hdr_Element1"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7FB1D64">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7C3E100">
            <v:shape id="Hdr_Element4"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0B5C8221">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B91A8DA">
            <v:shape id="Hdr_Element5"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BE0D2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F035FDB">
            <v:shape id="Hdr_Element2"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14A25B1">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A3C09E4">
            <v:shape id="Hdr_Element3"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7666D27">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E1F1143">
            <v:shape id="Hdr_Element6"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5CE402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69920BE">
            <v:shape id="Hdr_Element1"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3B1C7A9">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BBBD0DE">
            <v:shape id="Hdr_Element4"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7777C46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6CBE15C">
            <v:shape id="Hdr_Element5"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20DDE9D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82B0762">
            <v:shape id="Hdr_Element2"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FC5EAF9">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B4F3F32">
            <v:shape id="Hdr_Element3"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1038B79">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8"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0" w15:restartNumberingAfterBreak="0">
    <w:nsid w:val="2AA24F0E"/>
    <w:multiLevelType w:val="multilevel"/>
    <w:tmpl w:val="3E2453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2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6" w15:restartNumberingAfterBreak="0">
    <w:nsid w:val="64AC6296"/>
    <w:multiLevelType w:val="hybridMultilevel"/>
    <w:tmpl w:val="9294CB98"/>
    <w:lvl w:ilvl="0" w:tplc="0C090001">
      <w:start w:val="1"/>
      <w:numFmt w:val="bullet"/>
      <w:lvlText w:val=""/>
      <w:lvlJc w:val="left"/>
      <w:pPr>
        <w:ind w:left="928" w:hanging="360"/>
      </w:pPr>
      <w:rPr>
        <w:rFonts w:ascii="Symbol" w:hAnsi="Symbol" w:hint="default"/>
      </w:rPr>
    </w:lvl>
    <w:lvl w:ilvl="1" w:tplc="0C090003" w:tentative="1">
      <w:start w:val="1"/>
      <w:numFmt w:val="bullet"/>
      <w:lvlText w:val="o"/>
      <w:lvlJc w:val="left"/>
      <w:pPr>
        <w:ind w:left="1648" w:hanging="360"/>
      </w:pPr>
      <w:rPr>
        <w:rFonts w:ascii="Courier New" w:hAnsi="Courier New" w:cs="Courier New" w:hint="default"/>
      </w:rPr>
    </w:lvl>
    <w:lvl w:ilvl="2" w:tplc="0C090005" w:tentative="1">
      <w:start w:val="1"/>
      <w:numFmt w:val="bullet"/>
      <w:lvlText w:val=""/>
      <w:lvlJc w:val="left"/>
      <w:pPr>
        <w:ind w:left="2368" w:hanging="360"/>
      </w:pPr>
      <w:rPr>
        <w:rFonts w:ascii="Wingdings" w:hAnsi="Wingdings" w:hint="default"/>
      </w:rPr>
    </w:lvl>
    <w:lvl w:ilvl="3" w:tplc="0C090001" w:tentative="1">
      <w:start w:val="1"/>
      <w:numFmt w:val="bullet"/>
      <w:lvlText w:val=""/>
      <w:lvlJc w:val="left"/>
      <w:pPr>
        <w:ind w:left="3088" w:hanging="360"/>
      </w:pPr>
      <w:rPr>
        <w:rFonts w:ascii="Symbol" w:hAnsi="Symbol" w:hint="default"/>
      </w:rPr>
    </w:lvl>
    <w:lvl w:ilvl="4" w:tplc="0C090003" w:tentative="1">
      <w:start w:val="1"/>
      <w:numFmt w:val="bullet"/>
      <w:lvlText w:val="o"/>
      <w:lvlJc w:val="left"/>
      <w:pPr>
        <w:ind w:left="3808" w:hanging="360"/>
      </w:pPr>
      <w:rPr>
        <w:rFonts w:ascii="Courier New" w:hAnsi="Courier New" w:cs="Courier New" w:hint="default"/>
      </w:rPr>
    </w:lvl>
    <w:lvl w:ilvl="5" w:tplc="0C090005" w:tentative="1">
      <w:start w:val="1"/>
      <w:numFmt w:val="bullet"/>
      <w:lvlText w:val=""/>
      <w:lvlJc w:val="left"/>
      <w:pPr>
        <w:ind w:left="4528" w:hanging="360"/>
      </w:pPr>
      <w:rPr>
        <w:rFonts w:ascii="Wingdings" w:hAnsi="Wingdings" w:hint="default"/>
      </w:rPr>
    </w:lvl>
    <w:lvl w:ilvl="6" w:tplc="0C090001" w:tentative="1">
      <w:start w:val="1"/>
      <w:numFmt w:val="bullet"/>
      <w:lvlText w:val=""/>
      <w:lvlJc w:val="left"/>
      <w:pPr>
        <w:ind w:left="5248" w:hanging="360"/>
      </w:pPr>
      <w:rPr>
        <w:rFonts w:ascii="Symbol" w:hAnsi="Symbol" w:hint="default"/>
      </w:rPr>
    </w:lvl>
    <w:lvl w:ilvl="7" w:tplc="0C090003" w:tentative="1">
      <w:start w:val="1"/>
      <w:numFmt w:val="bullet"/>
      <w:lvlText w:val="o"/>
      <w:lvlJc w:val="left"/>
      <w:pPr>
        <w:ind w:left="5968" w:hanging="360"/>
      </w:pPr>
      <w:rPr>
        <w:rFonts w:ascii="Courier New" w:hAnsi="Courier New" w:cs="Courier New" w:hint="default"/>
      </w:rPr>
    </w:lvl>
    <w:lvl w:ilvl="8" w:tplc="0C090005" w:tentative="1">
      <w:start w:val="1"/>
      <w:numFmt w:val="bullet"/>
      <w:lvlText w:val=""/>
      <w:lvlJc w:val="left"/>
      <w:pPr>
        <w:ind w:left="6688" w:hanging="360"/>
      </w:pPr>
      <w:rPr>
        <w:rFonts w:ascii="Wingdings" w:hAnsi="Wingdings" w:hint="default"/>
      </w:rPr>
    </w:lvl>
  </w:abstractNum>
  <w:abstractNum w:abstractNumId="37"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0" w15:restartNumberingAfterBreak="0">
    <w:nsid w:val="71800FB2"/>
    <w:multiLevelType w:val="multilevel"/>
    <w:tmpl w:val="96BAFF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5" w15:restartNumberingAfterBreak="0">
    <w:nsid w:val="7E670AC8"/>
    <w:multiLevelType w:val="multilevel"/>
    <w:tmpl w:val="848C9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8"/>
  </w:num>
  <w:num w:numId="2" w16cid:durableId="170411264">
    <w:abstractNumId w:val="34"/>
  </w:num>
  <w:num w:numId="3" w16cid:durableId="985085104">
    <w:abstractNumId w:val="7"/>
  </w:num>
  <w:num w:numId="4" w16cid:durableId="1872112631">
    <w:abstractNumId w:val="9"/>
  </w:num>
  <w:num w:numId="5" w16cid:durableId="336812815">
    <w:abstractNumId w:val="21"/>
  </w:num>
  <w:num w:numId="6" w16cid:durableId="155153463">
    <w:abstractNumId w:val="0"/>
  </w:num>
  <w:num w:numId="7" w16cid:durableId="1428236886">
    <w:abstractNumId w:val="24"/>
  </w:num>
  <w:num w:numId="8" w16cid:durableId="103154041">
    <w:abstractNumId w:val="26"/>
  </w:num>
  <w:num w:numId="9" w16cid:durableId="1308436166">
    <w:abstractNumId w:val="23"/>
  </w:num>
  <w:num w:numId="10" w16cid:durableId="1335643199">
    <w:abstractNumId w:val="32"/>
  </w:num>
  <w:num w:numId="11" w16cid:durableId="1160577431">
    <w:abstractNumId w:val="25"/>
  </w:num>
  <w:num w:numId="12" w16cid:durableId="1673139647">
    <w:abstractNumId w:val="14"/>
  </w:num>
  <w:num w:numId="13" w16cid:durableId="1742215375">
    <w:abstractNumId w:val="43"/>
  </w:num>
  <w:num w:numId="14" w16cid:durableId="664823544">
    <w:abstractNumId w:val="39"/>
  </w:num>
  <w:num w:numId="15" w16cid:durableId="979774751">
    <w:abstractNumId w:val="11"/>
  </w:num>
  <w:num w:numId="16" w16cid:durableId="322781625">
    <w:abstractNumId w:val="22"/>
  </w:num>
  <w:num w:numId="17" w16cid:durableId="800071688">
    <w:abstractNumId w:val="10"/>
  </w:num>
  <w:num w:numId="18" w16cid:durableId="1778213935">
    <w:abstractNumId w:val="45"/>
  </w:num>
  <w:num w:numId="19" w16cid:durableId="501819492">
    <w:abstractNumId w:val="40"/>
  </w:num>
  <w:num w:numId="20" w16cid:durableId="2704434">
    <w:abstractNumId w:val="3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84B"/>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0D98"/>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C4A"/>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4AC9"/>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37F"/>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4A2"/>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5841"/>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6FA9"/>
    <w:rsid w:val="002975D7"/>
    <w:rsid w:val="002977C9"/>
    <w:rsid w:val="00297960"/>
    <w:rsid w:val="00297C2D"/>
    <w:rsid w:val="002A012A"/>
    <w:rsid w:val="002A0A44"/>
    <w:rsid w:val="002A1002"/>
    <w:rsid w:val="002A11B8"/>
    <w:rsid w:val="002A120A"/>
    <w:rsid w:val="002A16B3"/>
    <w:rsid w:val="002A16C0"/>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2A51"/>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2FFC"/>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415"/>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32A8"/>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619"/>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4EC"/>
    <w:rsid w:val="00524EFB"/>
    <w:rsid w:val="00525264"/>
    <w:rsid w:val="005254C7"/>
    <w:rsid w:val="00525647"/>
    <w:rsid w:val="00525739"/>
    <w:rsid w:val="0052662C"/>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35FF"/>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BA1"/>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68B"/>
    <w:rsid w:val="0062575A"/>
    <w:rsid w:val="00625EF4"/>
    <w:rsid w:val="00626215"/>
    <w:rsid w:val="00627DAE"/>
    <w:rsid w:val="00630C13"/>
    <w:rsid w:val="006310C1"/>
    <w:rsid w:val="00631E05"/>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3A0"/>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E20"/>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90C"/>
    <w:rsid w:val="007A1C6A"/>
    <w:rsid w:val="007A2523"/>
    <w:rsid w:val="007A2922"/>
    <w:rsid w:val="007A42F5"/>
    <w:rsid w:val="007A5309"/>
    <w:rsid w:val="007A5338"/>
    <w:rsid w:val="007A559C"/>
    <w:rsid w:val="007A55C4"/>
    <w:rsid w:val="007A56AC"/>
    <w:rsid w:val="007A6721"/>
    <w:rsid w:val="007A69E1"/>
    <w:rsid w:val="007A6C27"/>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DFE"/>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DA4"/>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8D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6B04"/>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B4"/>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5D9"/>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2179"/>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119"/>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122"/>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BAE"/>
    <w:rsid w:val="00EB3EFE"/>
    <w:rsid w:val="00EB46A3"/>
    <w:rsid w:val="00EB55A7"/>
    <w:rsid w:val="00EB591A"/>
    <w:rsid w:val="00EB5A3D"/>
    <w:rsid w:val="00EB611E"/>
    <w:rsid w:val="00EB6951"/>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27D"/>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28B"/>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500"/>
    <w:rsid w:val="00FD2666"/>
    <w:rsid w:val="00FD2C3F"/>
    <w:rsid w:val="00FD30A3"/>
    <w:rsid w:val="00FD30C6"/>
    <w:rsid w:val="00FD32C6"/>
    <w:rsid w:val="00FD3706"/>
    <w:rsid w:val="00FD38E2"/>
    <w:rsid w:val="00FD4385"/>
    <w:rsid w:val="00FD4BFF"/>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3AA40A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5689868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36062710">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96365610">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61329185">
      <w:bodyDiv w:val="1"/>
      <w:marLeft w:val="0"/>
      <w:marRight w:val="0"/>
      <w:marTop w:val="0"/>
      <w:marBottom w:val="0"/>
      <w:divBdr>
        <w:top w:val="none" w:sz="0" w:space="0" w:color="auto"/>
        <w:left w:val="none" w:sz="0" w:space="0" w:color="auto"/>
        <w:bottom w:val="none" w:sz="0" w:space="0" w:color="auto"/>
        <w:right w:val="none" w:sz="0" w:space="0" w:color="auto"/>
      </w:divBdr>
    </w:div>
    <w:div w:id="1560287144">
      <w:bodyDiv w:val="1"/>
      <w:marLeft w:val="0"/>
      <w:marRight w:val="0"/>
      <w:marTop w:val="0"/>
      <w:marBottom w:val="0"/>
      <w:divBdr>
        <w:top w:val="none" w:sz="0" w:space="0" w:color="auto"/>
        <w:left w:val="none" w:sz="0" w:space="0" w:color="auto"/>
        <w:bottom w:val="none" w:sz="0" w:space="0" w:color="auto"/>
        <w:right w:val="none" w:sz="0" w:space="0" w:color="auto"/>
      </w:divBdr>
    </w:div>
    <w:div w:id="158009297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22500073">
      <w:bodyDiv w:val="1"/>
      <w:marLeft w:val="0"/>
      <w:marRight w:val="0"/>
      <w:marTop w:val="0"/>
      <w:marBottom w:val="0"/>
      <w:divBdr>
        <w:top w:val="none" w:sz="0" w:space="0" w:color="auto"/>
        <w:left w:val="none" w:sz="0" w:space="0" w:color="auto"/>
        <w:bottom w:val="none" w:sz="0" w:space="0" w:color="auto"/>
        <w:right w:val="none" w:sz="0" w:space="0" w:color="auto"/>
      </w:divBdr>
    </w:div>
    <w:div w:id="1960456397">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self.determination@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4384B"/>
    <w:rsid w:val="0019787B"/>
    <w:rsid w:val="00225841"/>
    <w:rsid w:val="002A360F"/>
    <w:rsid w:val="003A2FFC"/>
    <w:rsid w:val="00445C89"/>
    <w:rsid w:val="004B7A9F"/>
    <w:rsid w:val="00502FA5"/>
    <w:rsid w:val="005F2BA1"/>
    <w:rsid w:val="005F4EE4"/>
    <w:rsid w:val="00631E05"/>
    <w:rsid w:val="0066431B"/>
    <w:rsid w:val="006E4E36"/>
    <w:rsid w:val="006F2E20"/>
    <w:rsid w:val="00733901"/>
    <w:rsid w:val="007A190C"/>
    <w:rsid w:val="007A6C27"/>
    <w:rsid w:val="009D1EFC"/>
    <w:rsid w:val="009F447A"/>
    <w:rsid w:val="00A6372E"/>
    <w:rsid w:val="00D63C52"/>
    <w:rsid w:val="00D83E5E"/>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DOCID1119-54365373-362</_dlc_DocId>
    <_dlc_DocIdUrl xmlns="a5f32de4-e402-4188-b034-e71ca7d22e54">
      <Url>https://delwpvicgovau.sharepoint.com/sites/ecm_1119/_layouts/15/DocIdRedir.aspx?ID=DOCID1119-54365373-362</Url>
      <Description>DOCID1119-54365373-362</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Grampians Region</Value>
    </Branch>
    <EOIID xmlns="da5ea22f-fe03-46f3-a4f3-1b15377ab7cc" xsi:nil="true"/>
    <ManagersName xmlns="http://schemas.microsoft.com/sharepoint/v3" xsi:nil="true"/>
    <Region xmlns="da5ea22f-fe03-46f3-a4f3-1b15377ab7cc">
      <Value>Flexible</Value>
    </Region>
    <Unit xmlns="da5ea22f-fe03-46f3-a4f3-1b15377ab7cc">
      <Value>Environmental Investments &amp; Programs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REG-45-GR</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3</Grade>
    <Division xmlns="da5ea22f-fe03-46f3-a4f3-1b15377ab7cc">DEECA Regions</Division>
  </documentManagement>
</p:properties>
</file>

<file path=customXml/item4.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F91B6A-F714-4FD1-ABD1-8C84EA91AAF8}">
  <ds:schemaRefs>
    <ds:schemaRef ds:uri="http://schemas.microsoft.com/sharepoint/events"/>
    <ds:schemaRef ds:uri=""/>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4.xml><?xml version="1.0" encoding="utf-8"?>
<ds:datastoreItem xmlns:ds="http://schemas.openxmlformats.org/officeDocument/2006/customXml" ds:itemID="{054D106A-D4F0-4391-AF9C-D498AECC78B1}">
  <ds:schemaRefs>
    <ds:schemaRef ds:uri="Microsoft.SharePoint.Taxonomy.ContentTypeSync"/>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251CA50B-DDF6-4B0D-82BB-59404A5E8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4</Pages>
  <Words>1651</Words>
  <Characters>10763</Characters>
  <Application>Microsoft Office Word</Application>
  <DocSecurity>0</DocSecurity>
  <Lines>89</Lines>
  <Paragraphs>24</Paragraphs>
  <ScaleCrop>false</ScaleCrop>
  <Company/>
  <LinksUpToDate>false</LinksUpToDate>
  <CharactersWithSpaces>12390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Support Officer</dc:title>
  <dc:subject>Position Description</dc:subject>
  <dc:creator>Fiona</dc:creator>
  <cp:keywords/>
  <dc:description/>
  <cp:lastModifiedBy>Gillian J Sinclair (DEECA)</cp:lastModifiedBy>
  <cp:revision>4</cp:revision>
  <cp:lastPrinted>2022-06-17T02:14:00Z</cp:lastPrinted>
  <dcterms:created xsi:type="dcterms:W3CDTF">2026-03-19T06:53:00Z</dcterms:created>
  <dcterms:modified xsi:type="dcterms:W3CDTF">2026-03-20T03:37:00Z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d4ae06d1-981e-434a-858f-8386ad7692a7</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Order">
    <vt:r8>679400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y fmtid="{D5CDD505-2E9C-101B-9397-08002B2CF9AE}" pid="49" name="docLang">
    <vt:lpwstr>en</vt:lpwstr>
  </property>
</Properties>
</file>