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2D9A4846" w:rsidR="00254F12" w:rsidRPr="00862057" w:rsidRDefault="00E616E4"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C733D">
            <w:t>Department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20352"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87936" behindDoc="0" locked="1" layoutInCell="1" allowOverlap="1" wp14:anchorId="537CDFA3" wp14:editId="4FA1490D">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26496"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4720E05" id="Navy" o:spid="_x0000_s1026" alt="&quot;&quot;" style="position:absolute;margin-left:0;margin-top:0;width:538.3pt;height:175.45pt;z-index:-2516899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75648" behindDoc="0" locked="1" layoutInCell="1" allowOverlap="1" wp14:anchorId="14560734" wp14:editId="7CAB3871">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1792" behindDoc="0" locked="1" layoutInCell="1" allowOverlap="1" wp14:anchorId="3252D1AA" wp14:editId="5041857F">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94080" behindDoc="0" locked="1" layoutInCell="1" allowOverlap="1" wp14:anchorId="3B6DA505" wp14:editId="3A1199AE">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700224"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69504" behindDoc="0" locked="1" layoutInCell="1" allowOverlap="1" wp14:anchorId="047BCDF9" wp14:editId="64841474">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63360"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44928"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86BF185" id="RibbonElement2" o:spid="_x0000_s1026" alt="&quot;&quot;" style="position:absolute;margin-left:413.8pt;margin-top:105.25pt;width:98.95pt;height:70.3pt;z-index:2516449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1072"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F8AA6DD" id="RibbonElement3" o:spid="_x0000_s1026" alt="&quot;&quot;" style="position:absolute;margin-left:380.55pt;margin-top:140.05pt;width:82.5pt;height:35.45pt;z-index:2516510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721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F4BCE9F" id="RibbonElement4Grp" o:spid="_x0000_s1026" alt="&quot;&quot;" style="position:absolute;margin-left:446.25pt;margin-top:105.25pt;width:83.05pt;height:70.3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38784"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69B5310" id="RibbonElement1" o:spid="_x0000_s1026" alt="&quot;&quot;" style="position:absolute;margin-left:463.65pt;margin-top:0;width:132.1pt;height:140.3pt;z-index:2516387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32640"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32640;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1E49CB9E">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24B24E6B" w:rsidR="00495B3B" w:rsidRPr="00495B3B" w:rsidRDefault="00A52C95" w:rsidP="00495B3B">
            <w:pPr>
              <w:spacing w:before="0" w:after="0"/>
              <w:ind w:left="57" w:right="-450"/>
              <w:rPr>
                <w:rFonts w:ascii="Arial" w:hAnsi="Arial" w:cs="Arial"/>
                <w:color w:val="363534"/>
                <w:szCs w:val="22"/>
              </w:rPr>
            </w:pPr>
            <w:r>
              <w:rPr>
                <w:rFonts w:ascii="Arial" w:hAnsi="Arial" w:cs="Arial"/>
                <w:color w:val="363534"/>
                <w:szCs w:val="22"/>
              </w:rPr>
              <w:t>Regional Manager, Strategy and Stakeholder Partnerships</w:t>
            </w:r>
          </w:p>
        </w:tc>
      </w:tr>
      <w:tr w:rsidR="00495B3B" w:rsidRPr="00495B3B" w14:paraId="5F8F815C" w14:textId="77777777" w:rsidTr="1E49CB9E">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7ABDAC7C" w:rsidR="00495B3B" w:rsidRPr="00495B3B" w:rsidRDefault="006E0D1C" w:rsidP="407E5AFE">
            <w:pPr>
              <w:spacing w:before="0" w:after="0"/>
              <w:ind w:left="57" w:right="-450"/>
              <w:rPr>
                <w:rFonts w:ascii="Arial" w:hAnsi="Arial" w:cs="Arial"/>
                <w:color w:val="363534"/>
              </w:rPr>
            </w:pPr>
            <w:r>
              <w:rPr>
                <w:rFonts w:ascii="Arial" w:hAnsi="Arial" w:cs="Arial"/>
                <w:color w:val="363534"/>
              </w:rPr>
              <w:t>50968907</w:t>
            </w:r>
          </w:p>
        </w:tc>
      </w:tr>
      <w:tr w:rsidR="00495B3B" w:rsidRPr="00495B3B" w14:paraId="6052E497" w14:textId="77777777" w:rsidTr="1E49CB9E">
        <w:trPr>
          <w:trHeight w:val="399"/>
        </w:trPr>
        <w:tc>
          <w:tcPr>
            <w:tcW w:w="2580" w:type="dxa"/>
            <w:tcBorders>
              <w:top w:val="nil"/>
              <w:bottom w:val="nil"/>
              <w:right w:val="nil"/>
            </w:tcBorders>
            <w:vAlign w:val="center"/>
          </w:tcPr>
          <w:p w14:paraId="1F62A115" w14:textId="24C8CB78" w:rsidR="00495B3B" w:rsidRPr="00495B3B" w:rsidRDefault="00495B3B">
            <w:pPr>
              <w:spacing w:before="0" w:after="0"/>
              <w:ind w:right="-450"/>
              <w:rPr>
                <w:rFonts w:ascii="Arial" w:hAnsi="Arial" w:cs="Arial"/>
                <w:b/>
                <w:bCs/>
                <w:color w:val="363534"/>
              </w:rPr>
            </w:pPr>
            <w:r w:rsidRPr="407E5AFE">
              <w:rPr>
                <w:rFonts w:ascii="Arial" w:hAnsi="Arial" w:cs="Arial"/>
                <w:b/>
                <w:bCs/>
                <w:color w:val="363534"/>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2610EB6D" w:rsidR="00495B3B" w:rsidRPr="00495B3B" w:rsidRDefault="00DA5516" w:rsidP="00495B3B">
            <w:pPr>
              <w:spacing w:before="0" w:after="0"/>
              <w:ind w:left="57" w:right="-450"/>
              <w:rPr>
                <w:rFonts w:ascii="Arial" w:hAnsi="Arial" w:cs="Arial"/>
                <w:color w:val="363534"/>
                <w:szCs w:val="22"/>
              </w:rPr>
            </w:pPr>
            <w:r>
              <w:rPr>
                <w:rFonts w:ascii="Arial" w:hAnsi="Arial" w:cs="Arial"/>
                <w:color w:val="363534"/>
                <w:szCs w:val="22"/>
              </w:rPr>
              <w:t>VPS</w:t>
            </w:r>
            <w:r w:rsidR="00C513A4">
              <w:rPr>
                <w:rFonts w:ascii="Arial" w:hAnsi="Arial" w:cs="Arial"/>
                <w:color w:val="363534"/>
                <w:szCs w:val="22"/>
              </w:rPr>
              <w:t xml:space="preserve"> Grade</w:t>
            </w:r>
            <w:r>
              <w:rPr>
                <w:rFonts w:ascii="Arial" w:hAnsi="Arial" w:cs="Arial"/>
                <w:color w:val="363534"/>
                <w:szCs w:val="22"/>
              </w:rPr>
              <w:t xml:space="preserve"> 6</w:t>
            </w:r>
          </w:p>
        </w:tc>
      </w:tr>
      <w:tr w:rsidR="00495B3B" w:rsidRPr="00495B3B" w14:paraId="513E600D" w14:textId="77777777" w:rsidTr="1E49CB9E">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55D8042A" w:rsidR="00495B3B" w:rsidRPr="00495B3B" w:rsidRDefault="00E9239D" w:rsidP="00495B3B">
            <w:pPr>
              <w:spacing w:before="0" w:after="0"/>
              <w:ind w:left="57" w:right="-450"/>
              <w:rPr>
                <w:rFonts w:ascii="Arial" w:hAnsi="Arial" w:cs="Arial"/>
                <w:color w:val="363534"/>
                <w:szCs w:val="22"/>
              </w:rPr>
            </w:pPr>
            <w:r>
              <w:rPr>
                <w:rFonts w:ascii="Arial" w:hAnsi="Arial" w:cs="Arial"/>
                <w:color w:val="363534"/>
                <w:szCs w:val="22"/>
              </w:rPr>
              <w:t>$</w:t>
            </w:r>
            <w:r w:rsidRPr="00E9239D">
              <w:rPr>
                <w:rFonts w:ascii="Arial" w:hAnsi="Arial" w:cs="Arial"/>
                <w:color w:val="363534"/>
                <w:szCs w:val="22"/>
              </w:rPr>
              <w:t xml:space="preserve">142,790 </w:t>
            </w:r>
            <w:r w:rsidR="00DA5516">
              <w:rPr>
                <w:rFonts w:ascii="Arial" w:hAnsi="Arial" w:cs="Arial"/>
                <w:color w:val="363534"/>
                <w:szCs w:val="22"/>
              </w:rPr>
              <w:t>- $</w:t>
            </w:r>
            <w:r w:rsidRPr="00E9239D">
              <w:rPr>
                <w:rFonts w:ascii="Arial" w:hAnsi="Arial" w:cs="Arial"/>
                <w:color w:val="363534"/>
                <w:szCs w:val="22"/>
              </w:rPr>
              <w:t>191,084</w:t>
            </w:r>
            <w:r>
              <w:rPr>
                <w:rFonts w:ascii="Arial" w:hAnsi="Arial" w:cs="Arial"/>
                <w:color w:val="363534"/>
                <w:szCs w:val="22"/>
              </w:rPr>
              <w:t xml:space="preserve"> </w:t>
            </w:r>
            <w:r w:rsidR="00C513A4">
              <w:rPr>
                <w:rFonts w:ascii="Arial" w:hAnsi="Arial" w:cs="Arial"/>
                <w:color w:val="363534"/>
                <w:szCs w:val="22"/>
              </w:rPr>
              <w:t xml:space="preserve">plus super </w:t>
            </w:r>
          </w:p>
        </w:tc>
      </w:tr>
      <w:tr w:rsidR="00495B3B" w:rsidRPr="00495B3B" w14:paraId="2A722203" w14:textId="77777777" w:rsidTr="1E49CB9E">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7AC1C717"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1E49CB9E">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1E49CB9E">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5B24A981" w:rsidR="00495B3B" w:rsidRPr="00495B3B" w:rsidRDefault="00DA5516" w:rsidP="00495B3B">
            <w:pPr>
              <w:spacing w:before="0" w:after="0"/>
              <w:ind w:left="57" w:right="-450"/>
              <w:rPr>
                <w:rFonts w:ascii="Arial" w:hAnsi="Arial" w:cs="Arial"/>
                <w:color w:val="363534"/>
                <w:szCs w:val="22"/>
              </w:rPr>
            </w:pPr>
            <w:r>
              <w:rPr>
                <w:rFonts w:ascii="Arial" w:hAnsi="Arial" w:cs="Arial"/>
                <w:color w:val="363534"/>
                <w:szCs w:val="22"/>
              </w:rPr>
              <w:t>DEECA Regions</w:t>
            </w:r>
            <w:r w:rsidR="00C513A4">
              <w:rPr>
                <w:rFonts w:ascii="Arial" w:hAnsi="Arial" w:cs="Arial"/>
                <w:color w:val="363534"/>
                <w:szCs w:val="22"/>
              </w:rPr>
              <w:t xml:space="preserve">; </w:t>
            </w:r>
            <w:r w:rsidR="0059084D">
              <w:rPr>
                <w:rFonts w:ascii="Arial" w:hAnsi="Arial" w:cs="Arial"/>
                <w:color w:val="363534"/>
                <w:szCs w:val="22"/>
              </w:rPr>
              <w:t>Loddon Mallee</w:t>
            </w:r>
            <w:r w:rsidR="00C513A4">
              <w:rPr>
                <w:rFonts w:ascii="Arial" w:hAnsi="Arial" w:cs="Arial"/>
                <w:color w:val="363534"/>
                <w:szCs w:val="22"/>
              </w:rPr>
              <w:t xml:space="preserve"> Region</w:t>
            </w:r>
          </w:p>
        </w:tc>
      </w:tr>
      <w:tr w:rsidR="00495B3B" w:rsidRPr="00495B3B" w14:paraId="37A0D7CE" w14:textId="77777777" w:rsidTr="1E49CB9E">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2C34027A" w:rsidR="00495B3B" w:rsidRPr="00495B3B" w:rsidRDefault="00495B3B" w:rsidP="1E49CB9E">
            <w:pPr>
              <w:spacing w:before="0" w:after="0"/>
              <w:ind w:left="57" w:right="-450"/>
              <w:rPr>
                <w:rFonts w:ascii="Arial" w:hAnsi="Arial" w:cs="Arial"/>
                <w:color w:val="363534"/>
              </w:rPr>
            </w:pPr>
            <w:r w:rsidRPr="00394D08">
              <w:rPr>
                <w:rFonts w:ascii="Arial" w:hAnsi="Arial" w:cs="Arial"/>
                <w:color w:val="363534"/>
              </w:rPr>
              <w:t>Flexible within</w:t>
            </w:r>
            <w:r w:rsidR="7752CE54" w:rsidRPr="00394D08">
              <w:rPr>
                <w:rFonts w:ascii="Arial" w:hAnsi="Arial" w:cs="Arial"/>
                <w:color w:val="363534"/>
              </w:rPr>
              <w:t xml:space="preserve"> Loddon Mallee Region</w:t>
            </w:r>
            <w:r w:rsidRPr="00394D08">
              <w:rPr>
                <w:rFonts w:ascii="Arial" w:hAnsi="Arial" w:cs="Arial"/>
                <w:color w:val="363534"/>
              </w:rPr>
              <w:t xml:space="preserve"> </w:t>
            </w:r>
            <w:r w:rsidRPr="00394D08">
              <w:rPr>
                <w:rFonts w:ascii="Arial" w:hAnsi="Arial" w:cs="Arial"/>
                <w:color w:val="363534"/>
                <w:lang w:eastAsia="zh-CN"/>
              </w:rPr>
              <w:fldChar w:fldCharType="begin">
                <w:ffData>
                  <w:name w:val=""/>
                  <w:enabled/>
                  <w:calcOnExit w:val="0"/>
                  <w:textInput>
                    <w:default w:val="&lt;(default) OR insert specific location/s if required"/>
                  </w:textInput>
                </w:ffData>
              </w:fldChar>
            </w:r>
            <w:r w:rsidRPr="00394D08">
              <w:rPr>
                <w:rFonts w:ascii="Arial" w:hAnsi="Arial" w:cs="Arial"/>
                <w:color w:val="363534"/>
                <w:lang w:eastAsia="zh-CN"/>
              </w:rPr>
              <w:instrText xml:space="preserve"> FORMTEXT </w:instrText>
            </w:r>
            <w:r w:rsidRPr="00394D08">
              <w:rPr>
                <w:rFonts w:ascii="Arial" w:hAnsi="Arial" w:cs="Arial"/>
                <w:color w:val="363534"/>
                <w:lang w:eastAsia="zh-CN"/>
              </w:rPr>
            </w:r>
            <w:r w:rsidRPr="00394D08">
              <w:rPr>
                <w:rFonts w:ascii="Arial" w:hAnsi="Arial" w:cs="Arial"/>
                <w:color w:val="363534"/>
                <w:lang w:eastAsia="zh-CN"/>
              </w:rPr>
              <w:fldChar w:fldCharType="separate"/>
            </w:r>
            <w:r w:rsidRPr="00394D08">
              <w:rPr>
                <w:rFonts w:ascii="Arial" w:hAnsi="Arial" w:cs="Arial"/>
                <w:color w:val="363534"/>
                <w:lang w:eastAsia="zh-CN"/>
              </w:rPr>
              <w:fldChar w:fldCharType="end"/>
            </w:r>
          </w:p>
          <w:p w14:paraId="3B7CA3B3" w14:textId="62FB6387" w:rsidR="00495B3B" w:rsidRPr="00495B3B" w:rsidRDefault="00495B3B">
            <w:pPr>
              <w:spacing w:before="0" w:after="0"/>
              <w:ind w:left="57" w:right="-450"/>
              <w:rPr>
                <w:rFonts w:ascii="Arial" w:hAnsi="Arial" w:cs="Arial"/>
                <w:color w:val="363534"/>
              </w:rPr>
            </w:pPr>
            <w:r w:rsidRPr="1E49CB9E">
              <w:rPr>
                <w:rFonts w:ascii="Arial" w:hAnsi="Arial" w:cs="Arial"/>
                <w:color w:val="363534"/>
              </w:rPr>
              <w:t xml:space="preserve">Hybrid work arrangement available: </w:t>
            </w:r>
            <w:r w:rsidR="00CD79FB" w:rsidRPr="1E49CB9E">
              <w:rPr>
                <w:rFonts w:ascii="Arial" w:hAnsi="Arial" w:cs="Arial"/>
                <w:color w:val="363534"/>
              </w:rPr>
              <w:fldChar w:fldCharType="begin">
                <w:ffData>
                  <w:name w:val=""/>
                  <w:enabled/>
                  <w:calcOnExit w:val="0"/>
                  <w:checkBox>
                    <w:size w:val="26"/>
                    <w:default w:val="1"/>
                  </w:checkBox>
                </w:ffData>
              </w:fldChar>
            </w:r>
            <w:r w:rsidR="00CD79FB" w:rsidRPr="1E49CB9E">
              <w:rPr>
                <w:rFonts w:ascii="Arial" w:hAnsi="Arial" w:cs="Arial"/>
                <w:color w:val="363534"/>
              </w:rPr>
              <w:instrText xml:space="preserve"> FORMCHECKBOX </w:instrText>
            </w:r>
            <w:r w:rsidR="00CD79FB" w:rsidRPr="1E49CB9E">
              <w:rPr>
                <w:rFonts w:ascii="Arial" w:hAnsi="Arial" w:cs="Arial"/>
                <w:color w:val="363534"/>
              </w:rPr>
            </w:r>
            <w:r w:rsidR="00CD79FB" w:rsidRPr="1E49CB9E">
              <w:rPr>
                <w:rFonts w:ascii="Arial" w:hAnsi="Arial" w:cs="Arial"/>
                <w:color w:val="363534"/>
              </w:rPr>
              <w:fldChar w:fldCharType="separate"/>
            </w:r>
            <w:r w:rsidR="00CD79FB" w:rsidRPr="1E49CB9E">
              <w:rPr>
                <w:rFonts w:ascii="Arial" w:hAnsi="Arial" w:cs="Arial"/>
                <w:color w:val="363534"/>
              </w:rPr>
              <w:fldChar w:fldCharType="end"/>
            </w:r>
            <w:r w:rsidRPr="1E49CB9E">
              <w:rPr>
                <w:rFonts w:ascii="Arial" w:hAnsi="Arial" w:cs="Arial"/>
                <w:color w:val="363534"/>
              </w:rPr>
              <w:t>Yes</w:t>
            </w:r>
            <w:r w:rsidRPr="00495B3B">
              <w:rPr>
                <w:rFonts w:ascii="Arial" w:hAnsi="Arial" w:cs="Arial"/>
                <w:color w:val="363534"/>
                <w:szCs w:val="22"/>
              </w:rPr>
              <w:tab/>
            </w:r>
            <w:r w:rsidRPr="1E49CB9E">
              <w:rPr>
                <w:rFonts w:ascii="Arial" w:hAnsi="Arial" w:cs="Arial"/>
                <w:color w:val="363534"/>
              </w:rPr>
              <w:fldChar w:fldCharType="begin">
                <w:ffData>
                  <w:name w:val=""/>
                  <w:enabled/>
                  <w:calcOnExit w:val="0"/>
                  <w:checkBox>
                    <w:size w:val="26"/>
                    <w:default w:val="0"/>
                    <w:checked w:val="0"/>
                  </w:checkBox>
                </w:ffData>
              </w:fldChar>
            </w:r>
            <w:r w:rsidRPr="1E49CB9E">
              <w:rPr>
                <w:rFonts w:ascii="Arial" w:hAnsi="Arial" w:cs="Arial"/>
                <w:color w:val="363534"/>
              </w:rPr>
              <w:instrText xml:space="preserve"> FORMCHECKBOX </w:instrText>
            </w:r>
            <w:r w:rsidRPr="1E49CB9E">
              <w:rPr>
                <w:rFonts w:ascii="Arial" w:hAnsi="Arial" w:cs="Arial"/>
                <w:color w:val="363534"/>
              </w:rPr>
            </w:r>
            <w:r w:rsidRPr="1E49CB9E">
              <w:rPr>
                <w:rFonts w:ascii="Arial" w:hAnsi="Arial" w:cs="Arial"/>
                <w:color w:val="363534"/>
              </w:rPr>
              <w:fldChar w:fldCharType="separate"/>
            </w:r>
            <w:r w:rsidRPr="1E49CB9E">
              <w:rPr>
                <w:rFonts w:ascii="Arial" w:hAnsi="Arial" w:cs="Arial"/>
                <w:color w:val="363534"/>
              </w:rPr>
              <w:fldChar w:fldCharType="end"/>
            </w:r>
            <w:r w:rsidRPr="1E49CB9E">
              <w:rPr>
                <w:rFonts w:ascii="Arial" w:hAnsi="Arial" w:cs="Arial"/>
                <w:color w:val="363534"/>
              </w:rPr>
              <w:t xml:space="preserve">  No                </w:t>
            </w:r>
          </w:p>
        </w:tc>
      </w:tr>
      <w:tr w:rsidR="00495B3B" w:rsidRPr="00495B3B" w14:paraId="4352AE4A" w14:textId="77777777" w:rsidTr="1E49CB9E">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0D8E92A2" w:rsidR="00495B3B" w:rsidRPr="00495B3B" w:rsidRDefault="00E9239D" w:rsidP="1E49CB9E">
            <w:pPr>
              <w:tabs>
                <w:tab w:val="left" w:pos="469"/>
                <w:tab w:val="left" w:pos="1189"/>
              </w:tabs>
              <w:spacing w:before="0" w:after="0"/>
              <w:ind w:left="57" w:right="-450"/>
              <w:rPr>
                <w:rFonts w:ascii="Arial" w:hAnsi="Arial" w:cs="Arial"/>
                <w:color w:val="363534"/>
              </w:rPr>
            </w:pPr>
            <w:r w:rsidRPr="00C513A4">
              <w:rPr>
                <w:rFonts w:ascii="Arial" w:hAnsi="Arial" w:cs="Arial"/>
                <w:color w:val="363534"/>
                <w:szCs w:val="22"/>
              </w:rPr>
              <w:t>Erin Letovsky</w:t>
            </w:r>
            <w:r>
              <w:rPr>
                <w:rFonts w:ascii="Arial" w:hAnsi="Arial" w:cs="Arial"/>
                <w:color w:val="363534"/>
                <w:szCs w:val="22"/>
              </w:rPr>
              <w:t xml:space="preserve">, </w:t>
            </w:r>
            <w:r w:rsidR="00726E7A" w:rsidRPr="1E49CB9E">
              <w:rPr>
                <w:rFonts w:ascii="Arial" w:hAnsi="Arial" w:cs="Arial"/>
                <w:color w:val="363534"/>
              </w:rPr>
              <w:t xml:space="preserve">Regional Director, </w:t>
            </w:r>
            <w:r w:rsidR="4D6DFF59" w:rsidRPr="1E49CB9E">
              <w:rPr>
                <w:rFonts w:ascii="Arial" w:hAnsi="Arial" w:cs="Arial"/>
                <w:color w:val="363534"/>
              </w:rPr>
              <w:t>Loddon Mallee Region</w:t>
            </w:r>
          </w:p>
        </w:tc>
      </w:tr>
      <w:tr w:rsidR="00495B3B" w:rsidRPr="00495B3B" w14:paraId="35F6D00F" w14:textId="77777777" w:rsidTr="1E49CB9E">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24320845" w:rsidR="00495B3B" w:rsidRPr="00495B3B" w:rsidRDefault="00726E7A"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sidR="00495B3B" w:rsidRPr="00495B3B">
              <w:rPr>
                <w:rFonts w:ascii="Arial" w:hAnsi="Arial" w:cs="Arial"/>
                <w:color w:val="363534"/>
                <w:szCs w:val="22"/>
              </w:rPr>
              <w:fldChar w:fldCharType="begin">
                <w:ffData>
                  <w:name w:val=""/>
                  <w:enabled/>
                  <w:calcOnExit w:val="0"/>
                  <w:checkBox>
                    <w:size w:val="26"/>
                    <w:default w:val="0"/>
                    <w:checked w:val="0"/>
                  </w:checkBox>
                </w:ffData>
              </w:fldChar>
            </w:r>
            <w:r w:rsidR="00495B3B" w:rsidRPr="00495B3B">
              <w:rPr>
                <w:rFonts w:ascii="Arial" w:hAnsi="Arial" w:cs="Arial"/>
                <w:color w:val="363534"/>
                <w:szCs w:val="22"/>
              </w:rPr>
              <w:instrText xml:space="preserve"> FORMCHECKBOX </w:instrText>
            </w:r>
            <w:r w:rsidR="00495B3B" w:rsidRPr="00495B3B">
              <w:rPr>
                <w:rFonts w:ascii="Arial" w:hAnsi="Arial" w:cs="Arial"/>
                <w:color w:val="363534"/>
                <w:szCs w:val="22"/>
              </w:rPr>
            </w:r>
            <w:r w:rsidR="00495B3B" w:rsidRPr="00495B3B">
              <w:rPr>
                <w:rFonts w:ascii="Arial" w:hAnsi="Arial" w:cs="Arial"/>
                <w:color w:val="363534"/>
                <w:szCs w:val="22"/>
              </w:rPr>
              <w:fldChar w:fldCharType="separate"/>
            </w:r>
            <w:r w:rsidR="00495B3B" w:rsidRPr="00495B3B">
              <w:rPr>
                <w:rFonts w:ascii="Arial" w:hAnsi="Arial" w:cs="Arial"/>
                <w:color w:val="363534"/>
                <w:szCs w:val="22"/>
              </w:rPr>
              <w:fldChar w:fldCharType="end"/>
            </w:r>
            <w:r w:rsidR="00495B3B" w:rsidRPr="00495B3B">
              <w:rPr>
                <w:rFonts w:ascii="Arial" w:hAnsi="Arial" w:cs="Arial"/>
                <w:color w:val="363534"/>
                <w:szCs w:val="22"/>
              </w:rPr>
              <w:t xml:space="preserve">  No                If yes, how many?</w:t>
            </w:r>
            <w:r>
              <w:rPr>
                <w:rFonts w:ascii="Arial" w:hAnsi="Arial" w:cs="Arial"/>
                <w:color w:val="363534"/>
                <w:szCs w:val="22"/>
              </w:rPr>
              <w:t xml:space="preserve"> 1</w:t>
            </w:r>
          </w:p>
        </w:tc>
      </w:tr>
      <w:tr w:rsidR="00495B3B" w:rsidRPr="00495B3B" w14:paraId="70C7CF88" w14:textId="77777777" w:rsidTr="1E49CB9E">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486657AF" w:rsidR="00495B3B" w:rsidRPr="00495B3B" w:rsidRDefault="00C513A4" w:rsidP="00495B3B">
            <w:pPr>
              <w:spacing w:before="0" w:after="0"/>
              <w:ind w:left="57" w:right="-450"/>
              <w:rPr>
                <w:rFonts w:ascii="Arial" w:hAnsi="Arial" w:cs="Arial"/>
                <w:color w:val="363534"/>
                <w:szCs w:val="22"/>
              </w:rPr>
            </w:pPr>
            <w:r w:rsidRPr="00C513A4">
              <w:rPr>
                <w:rFonts w:ascii="Arial" w:hAnsi="Arial" w:cs="Arial"/>
                <w:color w:val="363534"/>
                <w:szCs w:val="22"/>
              </w:rPr>
              <w:t>Erin Letovsky</w:t>
            </w:r>
            <w:r>
              <w:rPr>
                <w:rFonts w:ascii="Arial" w:hAnsi="Arial" w:cs="Arial"/>
                <w:color w:val="363534"/>
                <w:szCs w:val="22"/>
              </w:rPr>
              <w:t xml:space="preserve"> on </w:t>
            </w:r>
            <w:hyperlink r:id="rId32" w:history="1">
              <w:r w:rsidRPr="003A5711">
                <w:rPr>
                  <w:rStyle w:val="Hyperlink"/>
                  <w:rFonts w:ascii="Arial" w:hAnsi="Arial" w:cs="Arial"/>
                  <w:szCs w:val="22"/>
                </w:rPr>
                <w:t>erin.letovsky@deeca.vic.gov.au</w:t>
              </w:r>
            </w:hyperlink>
            <w:r>
              <w:rPr>
                <w:rFonts w:ascii="Arial" w:hAnsi="Arial" w:cs="Arial"/>
                <w:color w:val="363534"/>
                <w:szCs w:val="22"/>
              </w:rPr>
              <w:t xml:space="preserve"> OR </w:t>
            </w:r>
            <w:r w:rsidRPr="00C513A4">
              <w:rPr>
                <w:rFonts w:ascii="Arial" w:hAnsi="Arial" w:cs="Arial"/>
                <w:color w:val="363534"/>
                <w:szCs w:val="22"/>
              </w:rPr>
              <w:t>0457 567 352</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4609BCA3" w14:textId="77777777" w:rsidR="00E9239D" w:rsidRPr="00AD72C2" w:rsidRDefault="00E9239D" w:rsidP="00E9239D">
      <w:pPr>
        <w:keepNext/>
        <w:spacing w:line="240" w:lineRule="auto"/>
        <w:jc w:val="both"/>
        <w:rPr>
          <w:rFonts w:ascii="Arial" w:hAnsi="Arial" w:cs="Arial"/>
          <w:noProof/>
          <w:lang w:eastAsia="zh-CN"/>
        </w:rPr>
      </w:pPr>
      <w:r w:rsidRPr="00AD72C2">
        <w:rPr>
          <w:rFonts w:ascii="Arial" w:hAnsi="Arial" w:cs="Arial"/>
          <w:noProof/>
          <w:lang w:eastAsia="zh-CN"/>
        </w:rPr>
        <w:t>The Regional Manager, Strategy and Stakeholder Partnerships plays a key leadership role in shaping how the Region engages with stakeholders, partners and communities to support the integrated, place-based delivery of DEECA priorities in the region. The role leads a team overseeing strategic stakeholder relationship and partner management at place, providing strategic advice to the Regional Director, statewide portfolios, regional teams and DEECA Groups to ensure the successful delivery of government and departmental priorities.</w:t>
      </w:r>
    </w:p>
    <w:p w14:paraId="7E968B38" w14:textId="77777777" w:rsidR="00E9239D" w:rsidRPr="00AD72C2" w:rsidRDefault="00E9239D" w:rsidP="00E9239D">
      <w:pPr>
        <w:keepNext/>
        <w:spacing w:line="240" w:lineRule="auto"/>
        <w:jc w:val="both"/>
        <w:rPr>
          <w:rFonts w:ascii="Arial" w:hAnsi="Arial" w:cs="Arial"/>
          <w:noProof/>
          <w:lang w:eastAsia="zh-CN"/>
        </w:rPr>
      </w:pPr>
      <w:r w:rsidRPr="00AD72C2">
        <w:rPr>
          <w:rFonts w:ascii="Arial" w:hAnsi="Arial" w:cs="Arial"/>
          <w:noProof/>
          <w:lang w:eastAsia="zh-CN"/>
        </w:rPr>
        <w:t>The role designs and delivers a strategic stakeholder partnerships approach for the region, aligned to the DEECA Community Charter, that supports regional communities and stakeholders to connect with and contribute to government priorities. It builds and sustains trusted, constructive relationships with Traditional Owner Corporations, local government, land managers, industry</w:t>
      </w:r>
      <w:r>
        <w:rPr>
          <w:rFonts w:ascii="Arial" w:hAnsi="Arial" w:cs="Arial"/>
          <w:noProof/>
          <w:lang w:eastAsia="zh-CN"/>
        </w:rPr>
        <w:t xml:space="preserve"> and peak bodies</w:t>
      </w:r>
      <w:r w:rsidRPr="00AD72C2">
        <w:rPr>
          <w:rFonts w:ascii="Arial" w:hAnsi="Arial" w:cs="Arial"/>
          <w:noProof/>
          <w:lang w:eastAsia="zh-CN"/>
        </w:rPr>
        <w:t>, community stakeholders and other key partners, enabling effective two-way engagement, anticipating and mitigating stakeholder issues at place, and ensuring DEECA is connected and responsive to regional context and priorities.</w:t>
      </w:r>
    </w:p>
    <w:p w14:paraId="7067EF4F" w14:textId="77777777" w:rsidR="00E9239D" w:rsidRPr="00AD72C2" w:rsidRDefault="00E9239D" w:rsidP="00E9239D">
      <w:pPr>
        <w:keepNext/>
        <w:spacing w:line="240" w:lineRule="auto"/>
        <w:jc w:val="both"/>
        <w:rPr>
          <w:rFonts w:ascii="Arial" w:hAnsi="Arial" w:cs="Arial"/>
          <w:noProof/>
          <w:lang w:eastAsia="zh-CN"/>
        </w:rPr>
      </w:pPr>
      <w:r w:rsidRPr="00AD72C2">
        <w:rPr>
          <w:rFonts w:ascii="Arial" w:hAnsi="Arial" w:cs="Arial"/>
          <w:noProof/>
          <w:lang w:eastAsia="zh-CN"/>
        </w:rPr>
        <w:t xml:space="preserve">Working across regional leadership, statewide portfolios and DEECA Groups, the role ensures stakeholder insights, regional intelligence and emerging issues are effectively understood, synthesised and translated into advice, engagement strategies and coordinated actions across DEECA. It provides strategic advice on stakeholder risks, opportunities and partnerships, and supports effective engagement with Ministers, government agencies and key partners, including preparing for and leveraging high-profile forums and engagement opportunities to inform </w:t>
      </w:r>
      <w:r w:rsidRPr="00AD72C2">
        <w:rPr>
          <w:rFonts w:ascii="Arial" w:hAnsi="Arial" w:cs="Arial"/>
          <w:noProof/>
          <w:lang w:eastAsia="zh-CN"/>
        </w:rPr>
        <w:lastRenderedPageBreak/>
        <w:t>government decision-making and strengthen regional outcomes.</w:t>
      </w:r>
      <w:r>
        <w:rPr>
          <w:rFonts w:ascii="Arial" w:hAnsi="Arial" w:cs="Arial"/>
          <w:noProof/>
          <w:lang w:eastAsia="zh-CN"/>
        </w:rPr>
        <w:t xml:space="preserve"> It also leads discrete projects and programs as needed with high levels of stakeholder interface and partnership. </w:t>
      </w:r>
    </w:p>
    <w:p w14:paraId="4E777AD1" w14:textId="546C38F2" w:rsidR="0036458F" w:rsidRDefault="00E9239D" w:rsidP="00EE39C3">
      <w:pPr>
        <w:keepNext/>
        <w:spacing w:line="240" w:lineRule="auto"/>
        <w:jc w:val="both"/>
        <w:rPr>
          <w:rFonts w:ascii="Arial" w:hAnsi="Arial" w:cs="Arial"/>
          <w:noProof/>
          <w:color w:val="363534"/>
          <w:lang w:eastAsia="zh-CN"/>
        </w:rPr>
      </w:pPr>
      <w:r w:rsidRPr="00AD72C2">
        <w:rPr>
          <w:rFonts w:ascii="Arial" w:hAnsi="Arial" w:cs="Arial"/>
          <w:noProof/>
          <w:lang w:eastAsia="zh-CN"/>
        </w:rPr>
        <w:t>The role supports the Region to operate as a trusted, credible and connected partner by aligning policy intent with regional delivery, strengthening relationships, and enabling engagement that informs both local action and broader policy and investment decisions.</w:t>
      </w:r>
      <w:r w:rsidRPr="69962BFB">
        <w:rPr>
          <w:rFonts w:ascii="Arial" w:hAnsi="Arial" w:cs="Arial"/>
          <w:noProof/>
          <w:color w:val="363534"/>
          <w:lang w:eastAsia="zh-CN"/>
        </w:rPr>
        <w:t>​</w:t>
      </w:r>
      <w:r w:rsidR="0036458F" w:rsidRPr="69962BFB">
        <w:rPr>
          <w:rFonts w:ascii="Arial" w:hAnsi="Arial" w:cs="Arial"/>
          <w:noProof/>
          <w:color w:val="363534"/>
          <w:lang w:eastAsia="zh-CN"/>
        </w:rPr>
        <w:t>​</w:t>
      </w:r>
    </w:p>
    <w:p w14:paraId="1B3F576A" w14:textId="75C62B49" w:rsidR="00495B3B" w:rsidRPr="00495B3B" w:rsidRDefault="00495B3B" w:rsidP="00EE39C3">
      <w:pPr>
        <w:keepNext/>
        <w:spacing w:line="240" w:lineRule="auto"/>
        <w:jc w:val="both"/>
        <w:rPr>
          <w:rFonts w:ascii="Arial" w:hAnsi="Arial" w:cs="Arial"/>
          <w:i/>
          <w:iCs/>
          <w:color w:val="442D97"/>
          <w:sz w:val="30"/>
          <w:szCs w:val="30"/>
        </w:rPr>
      </w:pPr>
      <w:r w:rsidRPr="69962BFB">
        <w:rPr>
          <w:rFonts w:ascii="Arial" w:hAnsi="Arial" w:cs="Arial"/>
          <w:color w:val="442D97" w:themeColor="accent4" w:themeTint="BF"/>
          <w:sz w:val="28"/>
          <w:szCs w:val="28"/>
          <w:lang w:eastAsia="zh-CN"/>
        </w:rPr>
        <w:t>Context</w:t>
      </w:r>
    </w:p>
    <w:p w14:paraId="68094B95" w14:textId="28EBEA32" w:rsidR="00495B3B" w:rsidRPr="00F00D50" w:rsidRDefault="00F00D50" w:rsidP="00EE39C3">
      <w:pPr>
        <w:keepNext/>
        <w:spacing w:line="240" w:lineRule="auto"/>
        <w:jc w:val="both"/>
        <w:rPr>
          <w:rFonts w:ascii="Arial" w:hAnsi="Arial" w:cs="Arial"/>
          <w:b/>
          <w:bCs/>
          <w:noProof/>
          <w:color w:val="000000"/>
          <w:lang w:eastAsia="zh-CN"/>
        </w:rPr>
      </w:pPr>
      <w:r w:rsidRPr="69962BFB">
        <w:rPr>
          <w:rFonts w:ascii="Arial" w:hAnsi="Arial" w:cs="Arial"/>
          <w:b/>
          <w:bCs/>
          <w:noProof/>
          <w:color w:val="000000"/>
          <w:lang w:eastAsia="zh-CN"/>
        </w:rPr>
        <w:t>The Group</w:t>
      </w:r>
    </w:p>
    <w:p w14:paraId="29FCB02C" w14:textId="77777777" w:rsidR="00F00D50" w:rsidRDefault="00F00D50" w:rsidP="00EE39C3">
      <w:pPr>
        <w:jc w:val="both"/>
      </w:pPr>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3FDB5FF9" w:rsidR="00F00D50" w:rsidRDefault="00F00D50" w:rsidP="00EE39C3">
      <w:pPr>
        <w:jc w:val="both"/>
      </w:pPr>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EE39C3">
      <w:pPr>
        <w:jc w:val="both"/>
      </w:pPr>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EE39C3">
      <w:pPr>
        <w:jc w:val="both"/>
      </w:pPr>
    </w:p>
    <w:p w14:paraId="23BD6F17" w14:textId="534241E4" w:rsidR="00F00D50" w:rsidRDefault="00F00D50" w:rsidP="00EE39C3">
      <w:pPr>
        <w:jc w:val="both"/>
        <w:rPr>
          <w:b/>
          <w:bCs/>
          <w:color w:val="FF0000"/>
        </w:rPr>
      </w:pPr>
      <w:r w:rsidRPr="69962BFB">
        <w:rPr>
          <w:b/>
          <w:bCs/>
        </w:rPr>
        <w:t>The Division</w:t>
      </w:r>
      <w:r w:rsidR="0021553F" w:rsidRPr="69962BFB">
        <w:rPr>
          <w:b/>
          <w:bCs/>
        </w:rPr>
        <w:t xml:space="preserve"> </w:t>
      </w:r>
    </w:p>
    <w:p w14:paraId="10D2D2EC" w14:textId="4569BA79" w:rsidR="00CD02C8" w:rsidRPr="00CD02C8" w:rsidRDefault="00CD02C8" w:rsidP="00EE39C3">
      <w:pPr>
        <w:spacing w:before="160"/>
        <w:jc w:val="both"/>
        <w:rPr>
          <w:rFonts w:ascii="Arial" w:hAnsi="Arial"/>
          <w:i/>
          <w:iCs/>
          <w:color w:val="000000"/>
        </w:rPr>
      </w:pPr>
      <w:r w:rsidRPr="69962BFB">
        <w:rPr>
          <w:rFonts w:ascii="Arial" w:hAnsi="Arial"/>
          <w:i/>
          <w:iCs/>
          <w:color w:val="000000"/>
        </w:rPr>
        <w:t>DEECA Regions </w:t>
      </w:r>
    </w:p>
    <w:p w14:paraId="2815B39D" w14:textId="5DFDA9EC" w:rsidR="00CD02C8" w:rsidRDefault="264347EB" w:rsidP="00EE39C3">
      <w:pPr>
        <w:spacing w:before="160"/>
        <w:jc w:val="both"/>
        <w:rPr>
          <w:rFonts w:ascii="Arial" w:hAnsi="Arial"/>
          <w:color w:val="000000"/>
        </w:rPr>
      </w:pPr>
      <w:r w:rsidRPr="13363ADF">
        <w:rPr>
          <w:rFonts w:ascii="Arial" w:hAnsi="Arial"/>
          <w:color w:val="000000"/>
        </w:rPr>
        <w:t xml:space="preserve"> DEECA Regions Division enables government priorities by delivering integrated, place-based programs, projects and regional services to stakeholders and community on behalf of DEECA.  </w:t>
      </w:r>
    </w:p>
    <w:p w14:paraId="4A429B28" w14:textId="0C6156C5" w:rsidR="264347EB" w:rsidRDefault="264347EB" w:rsidP="13363ADF">
      <w:pPr>
        <w:spacing w:before="160"/>
        <w:jc w:val="both"/>
      </w:pPr>
      <w:r w:rsidRPr="13363ADF">
        <w:rPr>
          <w:rFonts w:ascii="Arial" w:hAnsi="Arial"/>
          <w:color w:val="000000"/>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3EF8645C" w14:textId="7E231215" w:rsidR="264347EB" w:rsidRDefault="264347EB" w:rsidP="13363ADF">
      <w:pPr>
        <w:spacing w:before="160"/>
        <w:jc w:val="both"/>
      </w:pPr>
      <w:r w:rsidRPr="13363ADF">
        <w:rPr>
          <w:rFonts w:ascii="Arial" w:hAnsi="Arial"/>
          <w:color w:val="000000"/>
        </w:rPr>
        <w:t>The Division includes two core teams in each region overseeing public land services and strategic stakeholder partnerships at place and seven statewide portfolios:</w:t>
      </w:r>
    </w:p>
    <w:p w14:paraId="651B5A61" w14:textId="03FFC50D" w:rsidR="264347EB" w:rsidRDefault="264347EB" w:rsidP="00EE39C3">
      <w:pPr>
        <w:pStyle w:val="ListParagraph"/>
        <w:numPr>
          <w:ilvl w:val="0"/>
          <w:numId w:val="48"/>
        </w:numPr>
        <w:spacing w:before="160"/>
        <w:jc w:val="both"/>
      </w:pPr>
      <w:r w:rsidRPr="00EE39C3">
        <w:rPr>
          <w:rFonts w:ascii="Arial" w:hAnsi="Arial"/>
          <w:color w:val="000000"/>
        </w:rPr>
        <w:t xml:space="preserve">Wildlife and Landscape Protection (led by Gippsland Region) </w:t>
      </w:r>
    </w:p>
    <w:p w14:paraId="1D354DBE" w14:textId="350A2C4B" w:rsidR="264347EB" w:rsidRDefault="264347EB" w:rsidP="00EE39C3">
      <w:pPr>
        <w:pStyle w:val="ListParagraph"/>
        <w:numPr>
          <w:ilvl w:val="0"/>
          <w:numId w:val="48"/>
        </w:numPr>
        <w:spacing w:before="160"/>
        <w:jc w:val="both"/>
      </w:pPr>
      <w:r w:rsidRPr="00EE39C3">
        <w:rPr>
          <w:rFonts w:ascii="Arial" w:hAnsi="Arial"/>
          <w:color w:val="000000"/>
        </w:rPr>
        <w:t>Biodiversity Impact Assessment (led by Loddon Mallee Region)</w:t>
      </w:r>
    </w:p>
    <w:p w14:paraId="52EB7042" w14:textId="3F1159A1" w:rsidR="264347EB" w:rsidRDefault="264347EB" w:rsidP="00EE39C3">
      <w:pPr>
        <w:pStyle w:val="ListParagraph"/>
        <w:numPr>
          <w:ilvl w:val="0"/>
          <w:numId w:val="48"/>
        </w:numPr>
        <w:spacing w:before="160"/>
        <w:jc w:val="both"/>
      </w:pPr>
      <w:r w:rsidRPr="00EE39C3">
        <w:rPr>
          <w:rFonts w:ascii="Arial" w:hAnsi="Arial"/>
          <w:color w:val="000000"/>
        </w:rPr>
        <w:t xml:space="preserve">Land Management (led by Hume Region) </w:t>
      </w:r>
    </w:p>
    <w:p w14:paraId="7D95AD4D" w14:textId="7E900A4A" w:rsidR="264347EB" w:rsidRDefault="264347EB" w:rsidP="00EE39C3">
      <w:pPr>
        <w:pStyle w:val="ListParagraph"/>
        <w:numPr>
          <w:ilvl w:val="0"/>
          <w:numId w:val="48"/>
        </w:numPr>
        <w:spacing w:before="160"/>
        <w:jc w:val="both"/>
      </w:pPr>
      <w:r w:rsidRPr="00EE39C3">
        <w:rPr>
          <w:rFonts w:ascii="Arial" w:hAnsi="Arial"/>
          <w:color w:val="000000"/>
        </w:rPr>
        <w:t xml:space="preserve">Planning and Environmental Assessment (led by Port Phillip Region) </w:t>
      </w:r>
    </w:p>
    <w:p w14:paraId="4FBB37CA" w14:textId="31D83250" w:rsidR="264347EB" w:rsidRDefault="264347EB" w:rsidP="00EE39C3">
      <w:pPr>
        <w:pStyle w:val="ListParagraph"/>
        <w:numPr>
          <w:ilvl w:val="0"/>
          <w:numId w:val="48"/>
        </w:numPr>
        <w:spacing w:before="160"/>
        <w:jc w:val="both"/>
      </w:pPr>
      <w:r w:rsidRPr="00EE39C3">
        <w:rPr>
          <w:rFonts w:ascii="Arial" w:hAnsi="Arial"/>
          <w:color w:val="000000"/>
        </w:rPr>
        <w:t xml:space="preserve">Environmental Investments and Programs (led by Grampians Region) </w:t>
      </w:r>
    </w:p>
    <w:p w14:paraId="61CA3D5E" w14:textId="6AF13AF9" w:rsidR="264347EB" w:rsidRDefault="264347EB" w:rsidP="00EE39C3">
      <w:pPr>
        <w:pStyle w:val="ListParagraph"/>
        <w:numPr>
          <w:ilvl w:val="0"/>
          <w:numId w:val="48"/>
        </w:numPr>
        <w:spacing w:before="160"/>
        <w:jc w:val="both"/>
      </w:pPr>
      <w:r w:rsidRPr="00EE39C3">
        <w:rPr>
          <w:rFonts w:ascii="Arial" w:hAnsi="Arial"/>
          <w:color w:val="000000"/>
        </w:rPr>
        <w:t xml:space="preserve">DEECA Recovery Coordination and Coastal Operations (led by Barwon </w:t>
      </w:r>
      <w:proofErr w:type="gramStart"/>
      <w:r w:rsidRPr="00EE39C3">
        <w:rPr>
          <w:rFonts w:ascii="Arial" w:hAnsi="Arial"/>
          <w:color w:val="000000"/>
        </w:rPr>
        <w:t>South West</w:t>
      </w:r>
      <w:proofErr w:type="gramEnd"/>
      <w:r w:rsidRPr="00EE39C3">
        <w:rPr>
          <w:rFonts w:ascii="Arial" w:hAnsi="Arial"/>
          <w:color w:val="000000"/>
        </w:rPr>
        <w:t xml:space="preserve"> Region) </w:t>
      </w:r>
    </w:p>
    <w:p w14:paraId="0A57354B" w14:textId="4873AA2E" w:rsidR="264347EB" w:rsidRDefault="264347EB" w:rsidP="00EE39C3">
      <w:pPr>
        <w:pStyle w:val="ListParagraph"/>
        <w:numPr>
          <w:ilvl w:val="0"/>
          <w:numId w:val="48"/>
        </w:numPr>
        <w:spacing w:before="160"/>
        <w:jc w:val="both"/>
      </w:pPr>
      <w:r w:rsidRPr="00EE39C3">
        <w:rPr>
          <w:rFonts w:ascii="Arial" w:hAnsi="Arial"/>
          <w:color w:val="000000"/>
        </w:rPr>
        <w:t xml:space="preserve">Strategy and Service Delivery (led by the Office of the Executive Director DEECA Regions)  </w:t>
      </w:r>
    </w:p>
    <w:p w14:paraId="646EE0C1" w14:textId="1CEDC0B2" w:rsidR="00B11647" w:rsidRDefault="264347EB" w:rsidP="00EE39C3">
      <w:pPr>
        <w:spacing w:before="160"/>
        <w:jc w:val="both"/>
        <w:rPr>
          <w:rFonts w:ascii="Arial" w:hAnsi="Arial"/>
          <w:b/>
          <w:bCs/>
          <w:color w:val="000000"/>
        </w:rPr>
      </w:pPr>
      <w:r w:rsidRPr="36A58F0E">
        <w:rPr>
          <w:rFonts w:ascii="Arial" w:hAnsi="Arial"/>
          <w:b/>
          <w:bCs/>
          <w:color w:val="000000"/>
        </w:rPr>
        <w:t>The Branch</w:t>
      </w:r>
    </w:p>
    <w:p w14:paraId="1293E69C" w14:textId="77777777" w:rsidR="000625FF" w:rsidRDefault="264347EB" w:rsidP="000625FF">
      <w:pPr>
        <w:jc w:val="both"/>
        <w:rPr>
          <w:rFonts w:ascii="Arial" w:eastAsia="Arial" w:hAnsi="Arial" w:cs="Arial"/>
        </w:rPr>
      </w:pPr>
      <w:r w:rsidRPr="36A58F0E">
        <w:rPr>
          <w:rFonts w:ascii="Arial" w:eastAsia="Arial" w:hAnsi="Arial" w:cs="Arial"/>
        </w:rPr>
        <w:t>Strategy and Stakeholder Partnerships place-based teams have a sound knowledge of regional context, strategic priorities and stakeholder engagement needs for each region. The teams ensure DEECA is connected and responsive to the region, with capability and agility to support delivery of government priorities, provide coordinated decision making and proactively manage reputational risk to enable positive outcomes.</w:t>
      </w:r>
    </w:p>
    <w:p w14:paraId="1A484A11" w14:textId="626009A1" w:rsidR="00737733" w:rsidRDefault="00495B3B" w:rsidP="00B479D4">
      <w:pPr>
        <w:rPr>
          <w:rFonts w:ascii="Arial" w:hAnsi="Arial" w:cs="Arial"/>
          <w:color w:val="442D97" w:themeColor="accent4" w:themeTint="BF"/>
          <w:sz w:val="28"/>
          <w:szCs w:val="28"/>
          <w:lang w:eastAsia="zh-CN"/>
        </w:rPr>
      </w:pPr>
      <w:r w:rsidRPr="69962BFB">
        <w:rPr>
          <w:rFonts w:ascii="Arial" w:hAnsi="Arial" w:cs="Arial"/>
          <w:color w:val="442D97" w:themeColor="accent4" w:themeTint="BF"/>
          <w:sz w:val="28"/>
          <w:szCs w:val="28"/>
          <w:lang w:eastAsia="zh-CN"/>
        </w:rPr>
        <w:t>Accountabilities</w:t>
      </w:r>
    </w:p>
    <w:p w14:paraId="390837B3" w14:textId="3854FB80" w:rsidR="00E9239D" w:rsidRPr="00E9239D" w:rsidRDefault="00E9239D" w:rsidP="00E9239D">
      <w:pPr>
        <w:pStyle w:val="ListParagraph"/>
        <w:keepNext/>
        <w:numPr>
          <w:ilvl w:val="0"/>
          <w:numId w:val="49"/>
        </w:numPr>
        <w:spacing w:before="0" w:after="0" w:line="240" w:lineRule="auto"/>
        <w:jc w:val="both"/>
        <w:rPr>
          <w:rFonts w:ascii="Arial" w:hAnsi="Arial" w:cs="Arial"/>
          <w:color w:val="000000"/>
          <w:lang w:val="en-US" w:eastAsia="zh-CN"/>
        </w:rPr>
      </w:pPr>
      <w:r w:rsidRPr="00837252">
        <w:rPr>
          <w:rFonts w:ascii="Arial" w:hAnsi="Arial" w:cs="Arial"/>
          <w:color w:val="000000"/>
          <w:lang w:val="en-US" w:eastAsia="zh-CN"/>
        </w:rPr>
        <w:lastRenderedPageBreak/>
        <w:t>Design and deliver a strategic stakeholder partnerships approach aligned to the DEECA Community Charter that enables effective two-way engagement, supports coordinated, place-based delivery of DEECA priorities, and ensures the Region is connected and responsive to communities and stakeholders.</w:t>
      </w:r>
    </w:p>
    <w:p w14:paraId="3B6D557F" w14:textId="7BDB8A9A" w:rsidR="00E9239D" w:rsidRPr="00E9239D" w:rsidRDefault="00E9239D" w:rsidP="00E9239D">
      <w:pPr>
        <w:pStyle w:val="ListParagraph"/>
        <w:keepNext/>
        <w:numPr>
          <w:ilvl w:val="0"/>
          <w:numId w:val="49"/>
        </w:numPr>
        <w:spacing w:before="0" w:after="0" w:line="240" w:lineRule="auto"/>
        <w:jc w:val="both"/>
        <w:rPr>
          <w:rFonts w:ascii="Arial" w:hAnsi="Arial" w:cs="Arial"/>
          <w:color w:val="000000"/>
          <w:lang w:val="en-US" w:eastAsia="zh-CN"/>
        </w:rPr>
      </w:pPr>
      <w:r w:rsidRPr="00837252">
        <w:rPr>
          <w:rFonts w:ascii="Arial" w:hAnsi="Arial" w:cs="Arial"/>
          <w:color w:val="000000"/>
          <w:lang w:val="en-US" w:eastAsia="zh-CN"/>
        </w:rPr>
        <w:t>Build and sustain trusted, constructive relationships with Traditional Owner Corporations, local government, land managers, industry and peak bodies, community stakeholders and key partners, enabling meaningful participation in government priorities and contributing to improved regional outcomes.</w:t>
      </w:r>
    </w:p>
    <w:p w14:paraId="7B50134D" w14:textId="7125EE16" w:rsidR="00E9239D" w:rsidRPr="00E9239D" w:rsidRDefault="00E9239D" w:rsidP="00E9239D">
      <w:pPr>
        <w:pStyle w:val="ListParagraph"/>
        <w:keepNext/>
        <w:numPr>
          <w:ilvl w:val="0"/>
          <w:numId w:val="49"/>
        </w:numPr>
        <w:spacing w:before="0" w:after="0" w:line="240" w:lineRule="auto"/>
        <w:jc w:val="both"/>
        <w:rPr>
          <w:rFonts w:ascii="Arial" w:hAnsi="Arial" w:cs="Arial"/>
          <w:color w:val="000000"/>
          <w:lang w:val="en-US" w:eastAsia="zh-CN"/>
        </w:rPr>
      </w:pPr>
      <w:r w:rsidRPr="00837252">
        <w:rPr>
          <w:rFonts w:ascii="Arial" w:hAnsi="Arial" w:cs="Arial"/>
          <w:color w:val="000000"/>
          <w:lang w:val="en-US" w:eastAsia="zh-CN"/>
        </w:rPr>
        <w:t>Provide clear, authoritative and strategic advice to the Regional Director and senior leaders on stakeholder dynamics, risks, opportunities and partnerships, including recommended approaches to engagement and how to position and influence outcomes in complex or sensitive environments.</w:t>
      </w:r>
    </w:p>
    <w:p w14:paraId="341AA033" w14:textId="7F79B6F4" w:rsidR="00E9239D" w:rsidRPr="00E9239D" w:rsidRDefault="00E9239D" w:rsidP="00E9239D">
      <w:pPr>
        <w:pStyle w:val="ListParagraph"/>
        <w:keepNext/>
        <w:numPr>
          <w:ilvl w:val="0"/>
          <w:numId w:val="49"/>
        </w:numPr>
        <w:spacing w:before="0" w:after="0" w:line="240" w:lineRule="auto"/>
        <w:jc w:val="both"/>
        <w:rPr>
          <w:rFonts w:ascii="Arial" w:hAnsi="Arial" w:cs="Arial"/>
          <w:color w:val="000000"/>
          <w:lang w:val="en-US" w:eastAsia="zh-CN"/>
        </w:rPr>
      </w:pPr>
      <w:r w:rsidRPr="00837252">
        <w:rPr>
          <w:rFonts w:ascii="Arial" w:hAnsi="Arial" w:cs="Arial"/>
          <w:color w:val="000000"/>
          <w:lang w:val="en-US" w:eastAsia="zh-CN"/>
        </w:rPr>
        <w:t xml:space="preserve">Lead preparation for key stakeholder and partner engagements, including high-profile forums and interactions, by </w:t>
      </w:r>
      <w:proofErr w:type="spellStart"/>
      <w:r w:rsidRPr="00837252">
        <w:rPr>
          <w:rFonts w:ascii="Arial" w:hAnsi="Arial" w:cs="Arial"/>
          <w:color w:val="000000"/>
          <w:lang w:val="en-US" w:eastAsia="zh-CN"/>
        </w:rPr>
        <w:t>synthesising</w:t>
      </w:r>
      <w:proofErr w:type="spellEnd"/>
      <w:r w:rsidRPr="00837252">
        <w:rPr>
          <w:rFonts w:ascii="Arial" w:hAnsi="Arial" w:cs="Arial"/>
          <w:color w:val="000000"/>
          <w:lang w:val="en-US" w:eastAsia="zh-CN"/>
        </w:rPr>
        <w:t xml:space="preserve"> insights from across DEECA</w:t>
      </w:r>
      <w:r>
        <w:rPr>
          <w:rFonts w:ascii="Arial" w:hAnsi="Arial" w:cs="Arial"/>
          <w:color w:val="000000"/>
          <w:lang w:val="en-US" w:eastAsia="zh-CN"/>
        </w:rPr>
        <w:t xml:space="preserve"> and other partners and stakeholders</w:t>
      </w:r>
      <w:r w:rsidRPr="00837252">
        <w:rPr>
          <w:rFonts w:ascii="Arial" w:hAnsi="Arial" w:cs="Arial"/>
          <w:color w:val="000000"/>
          <w:lang w:val="en-US" w:eastAsia="zh-CN"/>
        </w:rPr>
        <w:t>, identifying key messages, risks and sensitivities</w:t>
      </w:r>
      <w:r>
        <w:rPr>
          <w:rFonts w:ascii="Arial" w:hAnsi="Arial" w:cs="Arial"/>
          <w:color w:val="000000"/>
          <w:lang w:val="en-US" w:eastAsia="zh-CN"/>
        </w:rPr>
        <w:t xml:space="preserve"> a</w:t>
      </w:r>
      <w:r w:rsidRPr="00837252">
        <w:rPr>
          <w:rFonts w:ascii="Arial" w:hAnsi="Arial" w:cs="Arial"/>
          <w:color w:val="000000"/>
          <w:lang w:val="en-US" w:eastAsia="zh-CN"/>
        </w:rPr>
        <w:t>nd recommending effective approaches to inform decision-making, influence outcomes and gather feedback.</w:t>
      </w:r>
    </w:p>
    <w:p w14:paraId="6BD57E80" w14:textId="78D95402" w:rsidR="00E9239D" w:rsidRPr="00E9239D" w:rsidRDefault="00E9239D" w:rsidP="00E9239D">
      <w:pPr>
        <w:pStyle w:val="ListParagraph"/>
        <w:keepNext/>
        <w:numPr>
          <w:ilvl w:val="0"/>
          <w:numId w:val="49"/>
        </w:numPr>
        <w:spacing w:before="0" w:after="0" w:line="240" w:lineRule="auto"/>
        <w:jc w:val="both"/>
        <w:rPr>
          <w:rFonts w:ascii="Arial" w:hAnsi="Arial" w:cs="Arial"/>
          <w:color w:val="000000"/>
          <w:lang w:val="en-US" w:eastAsia="zh-CN"/>
        </w:rPr>
      </w:pPr>
      <w:r w:rsidRPr="00837252">
        <w:rPr>
          <w:rFonts w:ascii="Arial" w:hAnsi="Arial" w:cs="Arial"/>
          <w:color w:val="000000"/>
          <w:lang w:val="en-US" w:eastAsia="zh-CN"/>
        </w:rPr>
        <w:t xml:space="preserve">Ensure stakeholder insights, regional intelligence and emerging issues are identified, </w:t>
      </w:r>
      <w:proofErr w:type="spellStart"/>
      <w:r w:rsidRPr="00837252">
        <w:rPr>
          <w:rFonts w:ascii="Arial" w:hAnsi="Arial" w:cs="Arial"/>
          <w:color w:val="000000"/>
          <w:lang w:val="en-US" w:eastAsia="zh-CN"/>
        </w:rPr>
        <w:t>synthesised</w:t>
      </w:r>
      <w:proofErr w:type="spellEnd"/>
      <w:r w:rsidRPr="00837252">
        <w:rPr>
          <w:rFonts w:ascii="Arial" w:hAnsi="Arial" w:cs="Arial"/>
          <w:color w:val="000000"/>
          <w:lang w:val="en-US" w:eastAsia="zh-CN"/>
        </w:rPr>
        <w:t xml:space="preserve"> and translated into high-quality advice, engagement strategies and coordinated actions across DEECA, supporting policy development, program design and investment decisions.</w:t>
      </w:r>
    </w:p>
    <w:p w14:paraId="0672393B" w14:textId="62D0FDBA" w:rsidR="00E9239D" w:rsidRPr="00E9239D" w:rsidRDefault="00E9239D" w:rsidP="00E9239D">
      <w:pPr>
        <w:pStyle w:val="ListParagraph"/>
        <w:keepNext/>
        <w:numPr>
          <w:ilvl w:val="0"/>
          <w:numId w:val="49"/>
        </w:numPr>
        <w:spacing w:before="0" w:after="0" w:line="240" w:lineRule="auto"/>
        <w:jc w:val="both"/>
        <w:rPr>
          <w:rFonts w:ascii="Arial" w:hAnsi="Arial" w:cs="Arial"/>
          <w:color w:val="000000"/>
          <w:lang w:val="en-US" w:eastAsia="zh-CN"/>
        </w:rPr>
      </w:pPr>
      <w:r w:rsidRPr="00837252">
        <w:rPr>
          <w:rFonts w:ascii="Arial" w:hAnsi="Arial" w:cs="Arial"/>
          <w:color w:val="000000"/>
          <w:lang w:val="en-US" w:eastAsia="zh-CN"/>
        </w:rPr>
        <w:t xml:space="preserve">Prepare high-quality briefings, submissions and Ministerial materials that demonstrate a strong understanding of </w:t>
      </w:r>
      <w:proofErr w:type="gramStart"/>
      <w:r w:rsidRPr="00837252">
        <w:rPr>
          <w:rFonts w:ascii="Arial" w:hAnsi="Arial" w:cs="Arial"/>
          <w:color w:val="000000"/>
          <w:lang w:val="en-US" w:eastAsia="zh-CN"/>
        </w:rPr>
        <w:t>stakeholder</w:t>
      </w:r>
      <w:proofErr w:type="gramEnd"/>
      <w:r w:rsidRPr="00837252">
        <w:rPr>
          <w:rFonts w:ascii="Arial" w:hAnsi="Arial" w:cs="Arial"/>
          <w:color w:val="000000"/>
          <w:lang w:val="en-US" w:eastAsia="zh-CN"/>
        </w:rPr>
        <w:t xml:space="preserve">, </w:t>
      </w:r>
      <w:proofErr w:type="spellStart"/>
      <w:r w:rsidRPr="00837252">
        <w:rPr>
          <w:rFonts w:ascii="Arial" w:hAnsi="Arial" w:cs="Arial"/>
          <w:color w:val="000000"/>
          <w:lang w:val="en-US" w:eastAsia="zh-CN"/>
        </w:rPr>
        <w:t>organisational</w:t>
      </w:r>
      <w:proofErr w:type="spellEnd"/>
      <w:r w:rsidRPr="00837252">
        <w:rPr>
          <w:rFonts w:ascii="Arial" w:hAnsi="Arial" w:cs="Arial"/>
          <w:color w:val="000000"/>
          <w:lang w:val="en-US" w:eastAsia="zh-CN"/>
        </w:rPr>
        <w:t xml:space="preserve"> and government context, and clearly convey issues, risks, opportunities and recommended actions.</w:t>
      </w:r>
    </w:p>
    <w:p w14:paraId="0CAD7D11" w14:textId="2B80E4AA" w:rsidR="00E9239D" w:rsidRPr="00E9239D" w:rsidRDefault="00E9239D" w:rsidP="00E9239D">
      <w:pPr>
        <w:pStyle w:val="ListParagraph"/>
        <w:keepNext/>
        <w:numPr>
          <w:ilvl w:val="0"/>
          <w:numId w:val="49"/>
        </w:numPr>
        <w:spacing w:before="0" w:after="0" w:line="240" w:lineRule="auto"/>
        <w:jc w:val="both"/>
        <w:rPr>
          <w:rFonts w:ascii="Arial" w:hAnsi="Arial" w:cs="Arial"/>
          <w:color w:val="000000"/>
          <w:lang w:val="en-US" w:eastAsia="zh-CN"/>
        </w:rPr>
      </w:pPr>
      <w:r w:rsidRPr="00837252">
        <w:rPr>
          <w:rFonts w:ascii="Arial" w:hAnsi="Arial" w:cs="Arial"/>
          <w:color w:val="000000"/>
          <w:lang w:val="en-US" w:eastAsia="zh-CN"/>
        </w:rPr>
        <w:t>Anticipate, identify and proactively manage complex or sensitive stakeholder issues and risks, working across regional teams, statewide portfolios and DEECA Groups to coordinate responses and resolve cross-portfolio matters.</w:t>
      </w:r>
    </w:p>
    <w:p w14:paraId="7DC97483" w14:textId="2C138CDC" w:rsidR="00E9239D" w:rsidRPr="00E9239D" w:rsidRDefault="00E9239D" w:rsidP="00E9239D">
      <w:pPr>
        <w:pStyle w:val="ListParagraph"/>
        <w:keepNext/>
        <w:numPr>
          <w:ilvl w:val="0"/>
          <w:numId w:val="49"/>
        </w:numPr>
        <w:spacing w:before="0" w:after="0" w:line="240" w:lineRule="auto"/>
        <w:jc w:val="both"/>
        <w:rPr>
          <w:rFonts w:ascii="Arial" w:hAnsi="Arial" w:cs="Arial"/>
          <w:color w:val="000000"/>
          <w:lang w:val="en-US" w:eastAsia="zh-CN"/>
        </w:rPr>
      </w:pPr>
      <w:r w:rsidRPr="00837252">
        <w:rPr>
          <w:rFonts w:ascii="Arial" w:hAnsi="Arial" w:cs="Arial"/>
          <w:color w:val="000000"/>
          <w:lang w:val="en-US" w:eastAsia="zh-CN"/>
        </w:rPr>
        <w:t>Work across DEECA Groups, statewide portfolios and government agencies to ensure stakeholder engagement, regional intelligence and delivery considerations are aligned, supporting integrated and consistent approaches to achieving government priorities.</w:t>
      </w:r>
    </w:p>
    <w:p w14:paraId="564BDF0C" w14:textId="5907177B" w:rsidR="00E9239D" w:rsidRPr="00E9239D" w:rsidRDefault="00E9239D" w:rsidP="00E9239D">
      <w:pPr>
        <w:keepNext/>
        <w:numPr>
          <w:ilvl w:val="0"/>
          <w:numId w:val="45"/>
        </w:numPr>
        <w:spacing w:before="0" w:after="0" w:line="240" w:lineRule="auto"/>
        <w:jc w:val="both"/>
        <w:rPr>
          <w:rFonts w:ascii="Arial" w:hAnsi="Arial" w:cs="Arial"/>
          <w:color w:val="000000"/>
          <w:lang w:val="en-US" w:eastAsia="zh-CN"/>
        </w:rPr>
      </w:pPr>
      <w:r w:rsidRPr="3A8EBC66">
        <w:rPr>
          <w:rFonts w:ascii="Arial" w:hAnsi="Arial" w:cs="Arial"/>
          <w:color w:val="000000"/>
          <w:lang w:eastAsia="zh-CN"/>
        </w:rPr>
        <w:t xml:space="preserve">Support the delivery of Traditional Owner agreements in the region and the regional implementation of </w:t>
      </w:r>
      <w:proofErr w:type="spellStart"/>
      <w:r w:rsidRPr="3A8EBC66">
        <w:rPr>
          <w:rFonts w:ascii="Arial" w:hAnsi="Arial" w:cs="Arial"/>
          <w:color w:val="000000"/>
          <w:lang w:eastAsia="zh-CN"/>
        </w:rPr>
        <w:t>Pupangarli</w:t>
      </w:r>
      <w:proofErr w:type="spellEnd"/>
      <w:r w:rsidRPr="3A8EBC66">
        <w:rPr>
          <w:rFonts w:ascii="Arial" w:hAnsi="Arial" w:cs="Arial"/>
          <w:color w:val="000000"/>
          <w:lang w:eastAsia="zh-CN"/>
        </w:rPr>
        <w:t xml:space="preserve"> </w:t>
      </w:r>
      <w:proofErr w:type="spellStart"/>
      <w:r w:rsidRPr="3A8EBC66">
        <w:rPr>
          <w:rFonts w:ascii="Arial" w:hAnsi="Arial" w:cs="Arial"/>
          <w:color w:val="000000"/>
          <w:lang w:eastAsia="zh-CN"/>
        </w:rPr>
        <w:t>Marnmarnepu</w:t>
      </w:r>
      <w:proofErr w:type="spellEnd"/>
      <w:r w:rsidRPr="3A8EBC66">
        <w:rPr>
          <w:rFonts w:ascii="Arial" w:hAnsi="Arial" w:cs="Arial"/>
          <w:color w:val="000000"/>
          <w:lang w:eastAsia="zh-CN"/>
        </w:rPr>
        <w:t xml:space="preserve">, working collaboratively with First Peoples Self-Determination Division. </w:t>
      </w:r>
      <w:r w:rsidRPr="3A8EBC66">
        <w:rPr>
          <w:rFonts w:ascii="Arial" w:hAnsi="Arial" w:cs="Arial"/>
          <w:color w:val="000000"/>
          <w:lang w:val="en-US" w:eastAsia="zh-CN"/>
        </w:rPr>
        <w:t>​</w:t>
      </w:r>
    </w:p>
    <w:p w14:paraId="41CA0080" w14:textId="69E2134D" w:rsidR="00E9239D" w:rsidRPr="00E9239D" w:rsidRDefault="00E9239D" w:rsidP="00E9239D">
      <w:pPr>
        <w:pStyle w:val="ListParagraph"/>
        <w:keepNext/>
        <w:numPr>
          <w:ilvl w:val="0"/>
          <w:numId w:val="49"/>
        </w:numPr>
        <w:spacing w:before="0" w:after="0" w:line="240" w:lineRule="auto"/>
        <w:jc w:val="both"/>
        <w:rPr>
          <w:rFonts w:ascii="Arial" w:hAnsi="Arial" w:cs="Arial"/>
          <w:color w:val="000000"/>
          <w:lang w:val="en-US" w:eastAsia="zh-CN"/>
        </w:rPr>
      </w:pPr>
      <w:r w:rsidRPr="00837252">
        <w:rPr>
          <w:rFonts w:ascii="Arial" w:hAnsi="Arial" w:cs="Arial"/>
          <w:color w:val="000000"/>
          <w:lang w:val="en-US" w:eastAsia="zh-CN"/>
        </w:rPr>
        <w:t>Lead and manage the Strategy and Stakeholder Partnerships team, setting clear direction, building capability and fostering an inclusive, collaborative and high-performing culture.</w:t>
      </w:r>
    </w:p>
    <w:p w14:paraId="7D821765" w14:textId="77777777" w:rsidR="00E9239D" w:rsidRPr="00837252" w:rsidRDefault="00E9239D" w:rsidP="00E9239D">
      <w:pPr>
        <w:pStyle w:val="ListParagraph"/>
        <w:keepNext/>
        <w:numPr>
          <w:ilvl w:val="0"/>
          <w:numId w:val="49"/>
        </w:numPr>
        <w:spacing w:before="0" w:after="0" w:line="240" w:lineRule="auto"/>
        <w:jc w:val="both"/>
        <w:rPr>
          <w:rFonts w:ascii="Arial" w:hAnsi="Arial" w:cs="Arial"/>
          <w:color w:val="000000"/>
          <w:lang w:val="en-US" w:eastAsia="zh-CN"/>
        </w:rPr>
      </w:pPr>
      <w:r w:rsidRPr="00837252">
        <w:rPr>
          <w:rFonts w:ascii="Arial" w:hAnsi="Arial" w:cs="Arial"/>
          <w:color w:val="000000"/>
          <w:lang w:val="en-US" w:eastAsia="zh-CN"/>
        </w:rPr>
        <w:t>Lead and oversee delivery of projects and programs with significant stakeholder interface, ensuring accountable delivery against agreed outcomes, effective use of resources and budgets, and alignment with regional and departmental priorities.</w:t>
      </w:r>
    </w:p>
    <w:p w14:paraId="02C88949" w14:textId="77777777" w:rsidR="00E9239D" w:rsidRDefault="00E9239D" w:rsidP="00E9239D">
      <w:pPr>
        <w:keepNext/>
        <w:numPr>
          <w:ilvl w:val="0"/>
          <w:numId w:val="49"/>
        </w:numPr>
        <w:spacing w:before="0" w:after="0" w:line="240" w:lineRule="auto"/>
        <w:jc w:val="both"/>
        <w:rPr>
          <w:rFonts w:ascii="Arial" w:hAnsi="Arial" w:cs="Arial"/>
          <w:color w:val="000000"/>
          <w:lang w:val="en-US" w:eastAsia="zh-CN"/>
        </w:rPr>
      </w:pPr>
      <w:r w:rsidRPr="0752005A">
        <w:rPr>
          <w:rFonts w:ascii="Arial" w:hAnsi="Arial" w:cs="Arial"/>
          <w:color w:val="000000"/>
          <w:lang w:val="en-US" w:eastAsia="zh-CN"/>
        </w:rPr>
        <w:t xml:space="preserve">Lead and foster a safe, respectful and productive workplace by consistently demonstrating the VPS Values and DEECA Leadership Model, guiding team members to manage competing priorities within available resources, and driving collaboration across teams and locations to enable integrated delivery of group priorities and create an environment for high performance and wellbeing.  </w:t>
      </w:r>
    </w:p>
    <w:p w14:paraId="62477847" w14:textId="77777777" w:rsidR="00E9239D" w:rsidRPr="009C56F8" w:rsidRDefault="00E9239D" w:rsidP="00E9239D">
      <w:pPr>
        <w:keepNext/>
        <w:numPr>
          <w:ilvl w:val="0"/>
          <w:numId w:val="49"/>
        </w:numPr>
        <w:spacing w:before="0" w:after="0" w:line="240" w:lineRule="auto"/>
        <w:jc w:val="both"/>
        <w:rPr>
          <w:rFonts w:ascii="Arial" w:hAnsi="Arial" w:cs="Arial"/>
          <w:color w:val="000000"/>
          <w:lang w:val="en-US" w:eastAsia="zh-CN"/>
        </w:rPr>
      </w:pPr>
      <w:r w:rsidRPr="0752005A">
        <w:rPr>
          <w:rFonts w:ascii="Arial" w:hAnsi="Arial" w:cs="Arial"/>
          <w:color w:val="000000"/>
          <w:lang w:eastAsia="zh-CN"/>
        </w:rPr>
        <w:t>Practice cultural safety by creating environments, relationships, and systems free from racism and discrimination so that people can feel safe, valued and able to participate.</w:t>
      </w:r>
      <w:r w:rsidRPr="0752005A">
        <w:rPr>
          <w:rFonts w:ascii="Arial" w:hAnsi="Arial" w:cs="Arial"/>
          <w:color w:val="000000"/>
          <w:lang w:val="en-US" w:eastAsia="zh-CN"/>
        </w:rPr>
        <w:t>​</w:t>
      </w:r>
    </w:p>
    <w:p w14:paraId="32E11456" w14:textId="73BCA049" w:rsidR="50D9604D" w:rsidRDefault="50D9604D" w:rsidP="00EE39C3">
      <w:pPr>
        <w:keepNext/>
        <w:spacing w:before="0" w:after="0" w:line="240" w:lineRule="auto"/>
        <w:ind w:left="720"/>
        <w:jc w:val="both"/>
        <w:rPr>
          <w:rFonts w:ascii="Arial" w:hAnsi="Arial" w:cs="Arial"/>
          <w:color w:val="000000"/>
          <w:lang w:val="en-US" w:eastAsia="zh-CN"/>
        </w:rPr>
      </w:pPr>
    </w:p>
    <w:p w14:paraId="3D3807B0" w14:textId="77777777" w:rsidR="00495B3B" w:rsidRPr="00495B3B" w:rsidRDefault="00495B3B" w:rsidP="00EE39C3">
      <w:pPr>
        <w:keepNext/>
        <w:spacing w:before="0" w:line="240" w:lineRule="auto"/>
        <w:jc w:val="both"/>
        <w:rPr>
          <w:rFonts w:ascii="Arial" w:hAnsi="Arial" w:cs="Arial"/>
          <w:color w:val="442D97"/>
          <w:sz w:val="28"/>
          <w:szCs w:val="28"/>
          <w:lang w:eastAsia="zh-CN"/>
        </w:rPr>
      </w:pPr>
      <w:r w:rsidRPr="69962BFB">
        <w:rPr>
          <w:rFonts w:ascii="Arial" w:hAnsi="Arial" w:cs="Arial"/>
          <w:color w:val="442D97" w:themeColor="accent4" w:themeTint="BF"/>
          <w:sz w:val="28"/>
          <w:szCs w:val="28"/>
          <w:lang w:eastAsia="zh-CN"/>
        </w:rPr>
        <w:t>Key Selection Criteria</w:t>
      </w:r>
    </w:p>
    <w:p w14:paraId="298BC1C8" w14:textId="77777777" w:rsidR="00495B3B" w:rsidRPr="00495B3B" w:rsidRDefault="00495B3B" w:rsidP="00EE39C3">
      <w:pPr>
        <w:spacing w:before="0" w:after="0"/>
        <w:jc w:val="both"/>
        <w:rPr>
          <w:rFonts w:ascii="Arial" w:hAnsi="Arial" w:cs="Arial"/>
          <w:color w:val="363534"/>
        </w:rPr>
      </w:pPr>
      <w:r w:rsidRPr="69962BFB">
        <w:rPr>
          <w:rFonts w:ascii="Arial" w:hAnsi="Arial" w:cs="Arial"/>
          <w:color w:val="363534"/>
        </w:rPr>
        <w:t>The key selection criteria specified below outline the capabilities required for the position.</w:t>
      </w:r>
    </w:p>
    <w:p w14:paraId="7195DD23" w14:textId="77777777" w:rsidR="00495B3B" w:rsidRPr="00495B3B" w:rsidRDefault="00495B3B" w:rsidP="00EE39C3">
      <w:pPr>
        <w:spacing w:before="160" w:after="0"/>
        <w:jc w:val="both"/>
        <w:rPr>
          <w:rFonts w:ascii="Arial" w:hAnsi="Arial" w:cs="Arial"/>
          <w:b/>
          <w:bCs/>
          <w:color w:val="363534"/>
        </w:rPr>
      </w:pPr>
      <w:r w:rsidRPr="69962BFB">
        <w:rPr>
          <w:rFonts w:ascii="Arial" w:hAnsi="Arial" w:cs="Arial"/>
          <w:b/>
          <w:bCs/>
          <w:color w:val="363534"/>
        </w:rPr>
        <w:t>Specialist/Technical Expertise/Qualifications</w:t>
      </w:r>
    </w:p>
    <w:p w14:paraId="2E06A3D2" w14:textId="77777777" w:rsidR="00E9239D" w:rsidRPr="00394D08" w:rsidRDefault="00E9239D" w:rsidP="00E9239D">
      <w:pPr>
        <w:spacing w:before="160" w:after="0"/>
        <w:jc w:val="both"/>
        <w:rPr>
          <w:rFonts w:ascii="Arial" w:hAnsi="Arial" w:cs="Arial"/>
          <w:b/>
          <w:bCs/>
          <w:color w:val="000000"/>
          <w:lang w:val="en-US" w:eastAsia="zh-CN"/>
        </w:rPr>
      </w:pPr>
      <w:r>
        <w:rPr>
          <w:rFonts w:ascii="Arial" w:hAnsi="Arial" w:cs="Arial"/>
          <w:b/>
          <w:bCs/>
          <w:color w:val="000000"/>
          <w:lang w:eastAsia="zh-CN"/>
        </w:rPr>
        <w:t>Essential</w:t>
      </w:r>
      <w:r w:rsidRPr="00394D08">
        <w:rPr>
          <w:rFonts w:ascii="Arial" w:hAnsi="Arial" w:cs="Arial"/>
          <w:b/>
          <w:bCs/>
          <w:color w:val="000000"/>
          <w:lang w:eastAsia="zh-CN"/>
        </w:rPr>
        <w:t xml:space="preserve"> </w:t>
      </w:r>
      <w:r w:rsidRPr="00394D08">
        <w:rPr>
          <w:rFonts w:ascii="Arial" w:hAnsi="Arial" w:cs="Arial"/>
          <w:b/>
          <w:bCs/>
          <w:color w:val="000000"/>
          <w:lang w:val="en-US" w:eastAsia="zh-CN"/>
        </w:rPr>
        <w:t>​</w:t>
      </w:r>
    </w:p>
    <w:p w14:paraId="4FC77CB0" w14:textId="77777777" w:rsidR="00E9239D" w:rsidRDefault="00E9239D" w:rsidP="00E9239D">
      <w:pPr>
        <w:numPr>
          <w:ilvl w:val="0"/>
          <w:numId w:val="46"/>
        </w:numPr>
        <w:spacing w:before="0" w:after="0"/>
        <w:jc w:val="both"/>
        <w:rPr>
          <w:rFonts w:ascii="Arial" w:hAnsi="Arial" w:cs="Arial"/>
          <w:color w:val="000000"/>
          <w:lang w:val="en-US" w:eastAsia="zh-CN"/>
        </w:rPr>
      </w:pPr>
      <w:r w:rsidRPr="00B54A4E">
        <w:rPr>
          <w:rFonts w:ascii="Arial" w:hAnsi="Arial" w:cs="Arial"/>
          <w:color w:val="000000"/>
          <w:lang w:val="en-US" w:eastAsia="zh-CN"/>
        </w:rPr>
        <w:t xml:space="preserve">Demonstrated experience providing strategic advice on </w:t>
      </w:r>
      <w:proofErr w:type="gramStart"/>
      <w:r w:rsidRPr="00B54A4E">
        <w:rPr>
          <w:rFonts w:ascii="Arial" w:hAnsi="Arial" w:cs="Arial"/>
          <w:color w:val="000000"/>
          <w:lang w:val="en-US" w:eastAsia="zh-CN"/>
        </w:rPr>
        <w:t>stakeholder</w:t>
      </w:r>
      <w:proofErr w:type="gramEnd"/>
      <w:r w:rsidRPr="00B54A4E">
        <w:rPr>
          <w:rFonts w:ascii="Arial" w:hAnsi="Arial" w:cs="Arial"/>
          <w:color w:val="000000"/>
          <w:lang w:val="en-US" w:eastAsia="zh-CN"/>
        </w:rPr>
        <w:t>, partnerships or engagement issues, particularly in complex or sensitive government environments.</w:t>
      </w:r>
    </w:p>
    <w:p w14:paraId="33075E21" w14:textId="77777777" w:rsidR="00E9239D" w:rsidRPr="00852864" w:rsidRDefault="00E9239D" w:rsidP="00E9239D">
      <w:pPr>
        <w:numPr>
          <w:ilvl w:val="0"/>
          <w:numId w:val="46"/>
        </w:numPr>
        <w:spacing w:before="0" w:after="0"/>
        <w:jc w:val="both"/>
        <w:rPr>
          <w:rFonts w:ascii="Arial" w:hAnsi="Arial" w:cs="Arial"/>
          <w:color w:val="000000"/>
          <w:lang w:val="en-US" w:eastAsia="zh-CN"/>
        </w:rPr>
      </w:pPr>
      <w:r w:rsidRPr="004F675F">
        <w:rPr>
          <w:rFonts w:ascii="Arial" w:hAnsi="Arial" w:cs="Arial"/>
          <w:color w:val="000000"/>
          <w:lang w:val="en-US" w:eastAsia="zh-CN"/>
        </w:rPr>
        <w:t>Proven ability to build and sustain effective stakeholder relationships, and to translate stakeholder insights into advice, engagement strategies and improved outcomes.</w:t>
      </w:r>
    </w:p>
    <w:p w14:paraId="3CB2EAEF" w14:textId="77777777" w:rsidR="00E9239D" w:rsidRDefault="00E9239D" w:rsidP="00E9239D">
      <w:pPr>
        <w:numPr>
          <w:ilvl w:val="0"/>
          <w:numId w:val="46"/>
        </w:numPr>
        <w:spacing w:before="0" w:after="0"/>
        <w:jc w:val="both"/>
        <w:rPr>
          <w:rFonts w:ascii="Arial" w:hAnsi="Arial" w:cs="Arial"/>
          <w:color w:val="000000"/>
          <w:lang w:val="en-US" w:eastAsia="zh-CN"/>
        </w:rPr>
      </w:pPr>
      <w:r w:rsidRPr="004F675F">
        <w:rPr>
          <w:rFonts w:ascii="Arial" w:hAnsi="Arial" w:cs="Arial"/>
          <w:color w:val="000000"/>
          <w:lang w:val="en-US" w:eastAsia="zh-CN"/>
        </w:rPr>
        <w:t>Demonstrated experience leading and delivering projects or programs with significant stakeholder interface, including managing competing priorities, resources and timelines.</w:t>
      </w:r>
    </w:p>
    <w:p w14:paraId="36EBAF96" w14:textId="77777777" w:rsidR="00E9239D" w:rsidRDefault="00E9239D" w:rsidP="00E9239D">
      <w:pPr>
        <w:numPr>
          <w:ilvl w:val="0"/>
          <w:numId w:val="46"/>
        </w:numPr>
        <w:spacing w:before="0" w:after="0"/>
        <w:jc w:val="both"/>
        <w:rPr>
          <w:rFonts w:ascii="Arial" w:hAnsi="Arial" w:cs="Arial"/>
          <w:color w:val="000000"/>
          <w:lang w:val="en-US" w:eastAsia="zh-CN"/>
        </w:rPr>
      </w:pPr>
      <w:r>
        <w:rPr>
          <w:rFonts w:ascii="Arial" w:hAnsi="Arial" w:cs="Arial"/>
          <w:color w:val="000000"/>
          <w:lang w:val="en-US" w:eastAsia="zh-CN"/>
        </w:rPr>
        <w:t>Well-developed written and verbal strategic communication skills.</w:t>
      </w:r>
    </w:p>
    <w:p w14:paraId="0ABBE264" w14:textId="77777777" w:rsidR="00E9239D" w:rsidRDefault="00E9239D" w:rsidP="00E9239D">
      <w:pPr>
        <w:numPr>
          <w:ilvl w:val="0"/>
          <w:numId w:val="46"/>
        </w:numPr>
        <w:spacing w:before="0" w:after="0"/>
        <w:jc w:val="both"/>
        <w:rPr>
          <w:rFonts w:ascii="Arial" w:hAnsi="Arial" w:cs="Arial"/>
          <w:color w:val="000000"/>
          <w:lang w:val="en-US" w:eastAsia="zh-CN"/>
        </w:rPr>
      </w:pPr>
      <w:r w:rsidRPr="009434C1">
        <w:rPr>
          <w:rFonts w:ascii="Arial" w:hAnsi="Arial" w:cs="Arial"/>
          <w:color w:val="000000"/>
          <w:lang w:val="en-US" w:eastAsia="zh-CN"/>
        </w:rPr>
        <w:t>Experience leading teams or functions, including setting direction, building capability and delivering outcomes through others.</w:t>
      </w:r>
    </w:p>
    <w:p w14:paraId="64E8C216" w14:textId="77777777" w:rsidR="00E9239D" w:rsidRDefault="00E9239D" w:rsidP="00E9239D">
      <w:pPr>
        <w:spacing w:before="0" w:after="0"/>
        <w:jc w:val="both"/>
        <w:rPr>
          <w:rFonts w:ascii="Arial" w:hAnsi="Arial" w:cs="Arial"/>
          <w:color w:val="000000"/>
          <w:lang w:val="en-US" w:eastAsia="zh-CN"/>
        </w:rPr>
      </w:pPr>
    </w:p>
    <w:p w14:paraId="506AA2D4" w14:textId="77777777" w:rsidR="00E9239D" w:rsidRPr="009434C1" w:rsidRDefault="00E9239D" w:rsidP="00E9239D">
      <w:pPr>
        <w:spacing w:before="0" w:after="0"/>
        <w:jc w:val="both"/>
        <w:rPr>
          <w:rFonts w:ascii="Arial" w:hAnsi="Arial" w:cs="Arial"/>
          <w:b/>
          <w:bCs/>
          <w:color w:val="000000"/>
          <w:lang w:val="en-US" w:eastAsia="zh-CN"/>
        </w:rPr>
      </w:pPr>
      <w:r w:rsidRPr="009434C1">
        <w:rPr>
          <w:rFonts w:ascii="Arial" w:hAnsi="Arial" w:cs="Arial"/>
          <w:b/>
          <w:bCs/>
          <w:color w:val="000000"/>
          <w:lang w:val="en-US" w:eastAsia="zh-CN"/>
        </w:rPr>
        <w:t>Desirable</w:t>
      </w:r>
    </w:p>
    <w:p w14:paraId="25F57AE1" w14:textId="77777777" w:rsidR="00E9239D" w:rsidRPr="00B54A4E" w:rsidRDefault="00E9239D" w:rsidP="00E9239D">
      <w:pPr>
        <w:spacing w:before="0" w:after="0"/>
        <w:jc w:val="both"/>
        <w:rPr>
          <w:rFonts w:ascii="Arial" w:hAnsi="Arial" w:cs="Arial"/>
          <w:color w:val="000000"/>
          <w:lang w:val="en-US" w:eastAsia="zh-CN"/>
        </w:rPr>
      </w:pPr>
    </w:p>
    <w:p w14:paraId="5577D7BD" w14:textId="77777777" w:rsidR="00E9239D" w:rsidRPr="008170B7" w:rsidRDefault="00E9239D" w:rsidP="00E9239D">
      <w:pPr>
        <w:numPr>
          <w:ilvl w:val="0"/>
          <w:numId w:val="46"/>
        </w:numPr>
        <w:spacing w:before="0" w:after="0"/>
        <w:jc w:val="both"/>
        <w:rPr>
          <w:rFonts w:ascii="Arial" w:hAnsi="Arial" w:cs="Arial"/>
          <w:color w:val="000000"/>
          <w:lang w:eastAsia="zh-CN"/>
        </w:rPr>
      </w:pPr>
      <w:r w:rsidRPr="008170B7">
        <w:rPr>
          <w:rFonts w:ascii="Arial" w:hAnsi="Arial" w:cs="Arial"/>
          <w:color w:val="000000"/>
          <w:lang w:eastAsia="zh-CN"/>
        </w:rPr>
        <w:t>Experience working within or with regional, place-based environments, including strong understanding of regional stakeholder contexts and dynamics.</w:t>
      </w:r>
    </w:p>
    <w:p w14:paraId="719C4ADE" w14:textId="77777777" w:rsidR="00E9239D" w:rsidRPr="008170B7" w:rsidRDefault="00E9239D" w:rsidP="00E9239D">
      <w:pPr>
        <w:numPr>
          <w:ilvl w:val="0"/>
          <w:numId w:val="46"/>
        </w:numPr>
        <w:spacing w:before="0" w:after="0"/>
        <w:jc w:val="both"/>
        <w:rPr>
          <w:rFonts w:ascii="Arial" w:hAnsi="Arial" w:cs="Arial"/>
          <w:color w:val="000000"/>
          <w:lang w:eastAsia="zh-CN"/>
        </w:rPr>
      </w:pPr>
      <w:r w:rsidRPr="008170B7">
        <w:rPr>
          <w:rFonts w:ascii="Arial" w:hAnsi="Arial" w:cs="Arial"/>
          <w:color w:val="000000"/>
          <w:lang w:eastAsia="zh-CN"/>
        </w:rPr>
        <w:lastRenderedPageBreak/>
        <w:t>Understanding of policy development and implementation, and the interaction between policy intent, stakeholder engagement and service delivery.</w:t>
      </w:r>
    </w:p>
    <w:p w14:paraId="13F1255B" w14:textId="77777777" w:rsidR="00E9239D" w:rsidRPr="00852864" w:rsidRDefault="00E9239D" w:rsidP="00E9239D">
      <w:pPr>
        <w:numPr>
          <w:ilvl w:val="0"/>
          <w:numId w:val="46"/>
        </w:numPr>
        <w:spacing w:before="0" w:after="0"/>
        <w:jc w:val="both"/>
        <w:rPr>
          <w:rFonts w:ascii="Arial" w:hAnsi="Arial" w:cs="Arial"/>
          <w:color w:val="000000"/>
          <w:lang w:val="en-US" w:eastAsia="zh-CN"/>
        </w:rPr>
      </w:pPr>
      <w:r w:rsidRPr="008170B7">
        <w:rPr>
          <w:rFonts w:ascii="Arial" w:hAnsi="Arial" w:cs="Arial"/>
          <w:color w:val="000000"/>
          <w:lang w:eastAsia="zh-CN"/>
        </w:rPr>
        <w:t>Experience supporting or preparing for high-profile stakeholder engagement, including forums or processes involving Ministers, senior stakeholders or complex community environments.</w:t>
      </w:r>
    </w:p>
    <w:p w14:paraId="2532CD88" w14:textId="77777777" w:rsidR="00E9239D" w:rsidRPr="009C56F8" w:rsidRDefault="00E9239D" w:rsidP="00E9239D">
      <w:pPr>
        <w:numPr>
          <w:ilvl w:val="0"/>
          <w:numId w:val="46"/>
        </w:numPr>
        <w:spacing w:before="0" w:after="0"/>
        <w:jc w:val="both"/>
        <w:rPr>
          <w:rFonts w:ascii="Arial" w:hAnsi="Arial" w:cs="Arial"/>
          <w:color w:val="000000"/>
          <w:lang w:val="en-US" w:eastAsia="zh-CN"/>
        </w:rPr>
      </w:pPr>
      <w:r w:rsidRPr="69962BFB">
        <w:rPr>
          <w:rFonts w:ascii="Arial" w:hAnsi="Arial" w:cs="Arial"/>
          <w:color w:val="000000"/>
          <w:lang w:eastAsia="zh-CN"/>
        </w:rPr>
        <w:t>Experience leading a high performing team to deliver place-based initiatives</w:t>
      </w:r>
      <w:r>
        <w:rPr>
          <w:rFonts w:ascii="Arial" w:hAnsi="Arial" w:cs="Arial"/>
          <w:color w:val="000000"/>
          <w:lang w:eastAsia="zh-CN"/>
        </w:rPr>
        <w:t xml:space="preserve"> or deliver initiatives with significant impacts at place</w:t>
      </w:r>
      <w:r w:rsidRPr="69962BFB">
        <w:rPr>
          <w:rFonts w:ascii="Arial" w:hAnsi="Arial" w:cs="Arial"/>
          <w:color w:val="000000"/>
          <w:lang w:eastAsia="zh-CN"/>
        </w:rPr>
        <w:t>. </w:t>
      </w:r>
      <w:r w:rsidRPr="69962BFB">
        <w:rPr>
          <w:rFonts w:ascii="Arial" w:hAnsi="Arial" w:cs="Arial"/>
          <w:color w:val="000000"/>
          <w:lang w:val="en-US" w:eastAsia="zh-CN"/>
        </w:rPr>
        <w:t>​</w:t>
      </w:r>
    </w:p>
    <w:p w14:paraId="62DD3F46" w14:textId="05891084" w:rsidR="00495B3B" w:rsidRPr="00495B3B" w:rsidRDefault="00495B3B" w:rsidP="00EE39C3">
      <w:pPr>
        <w:spacing w:before="160" w:after="0"/>
        <w:jc w:val="both"/>
        <w:rPr>
          <w:rFonts w:ascii="Arial" w:hAnsi="Arial" w:cs="Arial"/>
          <w:b/>
          <w:bCs/>
          <w:color w:val="363534"/>
        </w:rPr>
      </w:pPr>
      <w:r w:rsidRPr="69962BFB">
        <w:rPr>
          <w:rFonts w:ascii="Arial" w:hAnsi="Arial" w:cs="Arial"/>
          <w:b/>
          <w:bCs/>
          <w:color w:val="363534"/>
        </w:rPr>
        <w:t>Capabilities</w:t>
      </w:r>
    </w:p>
    <w:p w14:paraId="746EAC69" w14:textId="77777777" w:rsidR="00E9239D" w:rsidRPr="00CD0223" w:rsidRDefault="00E9239D" w:rsidP="00E9239D">
      <w:pPr>
        <w:keepNext/>
        <w:numPr>
          <w:ilvl w:val="0"/>
          <w:numId w:val="47"/>
        </w:numPr>
        <w:spacing w:before="0" w:after="0" w:line="240" w:lineRule="auto"/>
        <w:jc w:val="both"/>
        <w:rPr>
          <w:rFonts w:ascii="Arial" w:hAnsi="Arial" w:cs="Arial"/>
          <w:color w:val="000000"/>
          <w:lang w:val="en-US" w:eastAsia="zh-CN"/>
        </w:rPr>
      </w:pPr>
      <w:bookmarkStart w:id="2" w:name="_Hlk102550785"/>
      <w:r w:rsidRPr="69962BFB">
        <w:rPr>
          <w:rFonts w:ascii="Arial" w:hAnsi="Arial" w:cs="Arial"/>
          <w:b/>
          <w:bCs/>
          <w:color w:val="000000"/>
          <w:lang w:eastAsia="zh-CN"/>
        </w:rPr>
        <w:t>Stakeholder Management:</w:t>
      </w:r>
      <w:r w:rsidRPr="69962BFB">
        <w:rPr>
          <w:rFonts w:ascii="Arial" w:hAnsi="Arial" w:cs="Arial"/>
          <w:color w:val="000000"/>
          <w:lang w:eastAsia="zh-CN"/>
        </w:rPr>
        <w:t xml:space="preserve"> Identifies and manages a range of complex and often competing needs; Facilitates innovative solutions to resolve stakeholder issues.</w:t>
      </w:r>
      <w:r>
        <w:rPr>
          <w:rFonts w:ascii="Arial" w:hAnsi="Arial" w:cs="Arial"/>
          <w:color w:val="000000"/>
          <w:lang w:val="en-US" w:eastAsia="zh-CN"/>
        </w:rPr>
        <w:t xml:space="preserve">; Builds and sustains trusted relationships with a diverse range of stakeholders, including local government, Traditional Owners, industry, peak bodies, community and government partners. </w:t>
      </w:r>
    </w:p>
    <w:p w14:paraId="54D928FC" w14:textId="77777777" w:rsidR="00E9239D" w:rsidRPr="00CD0223" w:rsidRDefault="00E9239D" w:rsidP="00E9239D">
      <w:pPr>
        <w:keepNext/>
        <w:numPr>
          <w:ilvl w:val="0"/>
          <w:numId w:val="47"/>
        </w:numPr>
        <w:spacing w:before="0" w:after="0" w:line="240" w:lineRule="auto"/>
        <w:jc w:val="both"/>
        <w:rPr>
          <w:rFonts w:ascii="Arial" w:hAnsi="Arial" w:cs="Arial"/>
          <w:color w:val="000000"/>
          <w:lang w:eastAsia="zh-CN"/>
        </w:rPr>
      </w:pPr>
      <w:r w:rsidRPr="69962BFB">
        <w:rPr>
          <w:rFonts w:ascii="Arial" w:hAnsi="Arial" w:cs="Arial"/>
          <w:b/>
          <w:bCs/>
          <w:color w:val="000000"/>
          <w:lang w:eastAsia="zh-CN"/>
        </w:rPr>
        <w:t>Strategic Planning:</w:t>
      </w:r>
      <w:r w:rsidRPr="69962BFB">
        <w:rPr>
          <w:rFonts w:ascii="Arial" w:hAnsi="Arial" w:cs="Arial"/>
          <w:color w:val="000000"/>
          <w:lang w:eastAsia="zh-CN"/>
        </w:rPr>
        <w:t xml:space="preserve"> Guides others through the strategic planning process, creating a shared vision for the future. Has a comprehensive understanding of external and internal issues that influence the strategic direction of the organisation. Ensures that the overall strategic plan cascades to operational and team planning processes and performance plans; Provides subject matter expertise and building capability of others.​</w:t>
      </w:r>
      <w:r>
        <w:rPr>
          <w:rFonts w:ascii="Arial" w:hAnsi="Arial" w:cs="Arial"/>
          <w:color w:val="000000"/>
          <w:lang w:eastAsia="zh-CN"/>
        </w:rPr>
        <w:t xml:space="preserve"> Anticipates emerging issues, risks and trends and incorporates stakeholder insights into planning and decision-making. Considers broader policy, economic and regional context in shaping strategies, priorities and advice. </w:t>
      </w:r>
    </w:p>
    <w:p w14:paraId="2A063AAB" w14:textId="77777777" w:rsidR="00E9239D" w:rsidRDefault="00E9239D" w:rsidP="00E9239D">
      <w:pPr>
        <w:keepNext/>
        <w:numPr>
          <w:ilvl w:val="0"/>
          <w:numId w:val="47"/>
        </w:numPr>
        <w:spacing w:before="0" w:after="0" w:line="240" w:lineRule="auto"/>
        <w:jc w:val="both"/>
        <w:rPr>
          <w:rFonts w:ascii="Arial" w:hAnsi="Arial" w:cs="Arial"/>
          <w:color w:val="000000"/>
          <w:lang w:val="en-US" w:eastAsia="zh-CN"/>
        </w:rPr>
      </w:pPr>
      <w:r w:rsidRPr="69962BFB">
        <w:rPr>
          <w:rFonts w:ascii="Arial" w:hAnsi="Arial" w:cs="Arial"/>
          <w:b/>
          <w:bCs/>
          <w:color w:val="000000"/>
          <w:lang w:eastAsia="zh-CN"/>
        </w:rPr>
        <w:t>Political and Organisational Context:</w:t>
      </w:r>
      <w:r w:rsidRPr="69962BFB">
        <w:rPr>
          <w:rFonts w:ascii="Arial" w:hAnsi="Arial" w:cs="Arial"/>
          <w:color w:val="000000"/>
          <w:lang w:eastAsia="zh-CN"/>
        </w:rPr>
        <w:t xml:space="preserve"> Uses strategic relationships &amp; knowledge to predict and prepare for the impact of events on the organisation; Understands the impact of external events &amp; changing stakeholder needs on the organisation &amp; government; Drives a values-based organisation by holding self and organisation accountable in adhering to public sector values.</w:t>
      </w:r>
      <w:r w:rsidRPr="69962BFB">
        <w:rPr>
          <w:rFonts w:ascii="Arial" w:hAnsi="Arial" w:cs="Arial"/>
          <w:color w:val="000000"/>
          <w:lang w:val="en-US" w:eastAsia="zh-CN"/>
        </w:rPr>
        <w:t>​</w:t>
      </w:r>
    </w:p>
    <w:p w14:paraId="4C0573E8" w14:textId="77777777" w:rsidR="00E9239D" w:rsidRPr="00B50115" w:rsidRDefault="00E9239D" w:rsidP="00E9239D">
      <w:pPr>
        <w:keepNext/>
        <w:numPr>
          <w:ilvl w:val="0"/>
          <w:numId w:val="47"/>
        </w:numPr>
        <w:spacing w:before="0" w:after="0" w:line="240" w:lineRule="auto"/>
        <w:jc w:val="both"/>
        <w:rPr>
          <w:rFonts w:ascii="Arial" w:hAnsi="Arial" w:cs="Arial"/>
          <w:color w:val="000000"/>
          <w:lang w:val="en-US" w:eastAsia="zh-CN"/>
        </w:rPr>
      </w:pPr>
      <w:r w:rsidRPr="00B50115">
        <w:rPr>
          <w:rFonts w:ascii="Arial" w:hAnsi="Arial" w:cs="Arial"/>
          <w:b/>
          <w:bCs/>
          <w:color w:val="000000"/>
          <w:lang w:eastAsia="zh-CN"/>
        </w:rPr>
        <w:t>Communicate with Impact:</w:t>
      </w:r>
      <w:r w:rsidRPr="00B50115">
        <w:rPr>
          <w:rFonts w:ascii="Arial" w:hAnsi="Arial" w:cs="Arial"/>
          <w:color w:val="000000"/>
          <w:lang w:val="en-US" w:eastAsia="zh-CN"/>
        </w:rPr>
        <w:t xml:space="preserve"> </w:t>
      </w:r>
      <w:proofErr w:type="spellStart"/>
      <w:r w:rsidRPr="00B50115">
        <w:rPr>
          <w:rFonts w:ascii="Arial" w:hAnsi="Arial" w:cs="Arial"/>
          <w:color w:val="000000"/>
          <w:lang w:val="en-US" w:eastAsia="zh-CN"/>
        </w:rPr>
        <w:t>Synthesises</w:t>
      </w:r>
      <w:proofErr w:type="spellEnd"/>
      <w:r w:rsidRPr="00B50115">
        <w:rPr>
          <w:rFonts w:ascii="Arial" w:hAnsi="Arial" w:cs="Arial"/>
          <w:color w:val="000000"/>
          <w:lang w:val="en-US" w:eastAsia="zh-CN"/>
        </w:rPr>
        <w:t xml:space="preserve"> complex and diverse information into clear, targeted messages for senior stakeholders and decision-makers; Prepares high-quality briefings, submissions and materials that reflect stakeholder, </w:t>
      </w:r>
      <w:proofErr w:type="spellStart"/>
      <w:r w:rsidRPr="00B50115">
        <w:rPr>
          <w:rFonts w:ascii="Arial" w:hAnsi="Arial" w:cs="Arial"/>
          <w:color w:val="000000"/>
          <w:lang w:val="en-US" w:eastAsia="zh-CN"/>
        </w:rPr>
        <w:t>organisational</w:t>
      </w:r>
      <w:proofErr w:type="spellEnd"/>
      <w:r w:rsidRPr="00B50115">
        <w:rPr>
          <w:rFonts w:ascii="Arial" w:hAnsi="Arial" w:cs="Arial"/>
          <w:color w:val="000000"/>
          <w:lang w:val="en-US" w:eastAsia="zh-CN"/>
        </w:rPr>
        <w:t xml:space="preserve"> and government context</w:t>
      </w:r>
      <w:r>
        <w:rPr>
          <w:rFonts w:ascii="Arial" w:hAnsi="Arial" w:cs="Arial"/>
          <w:color w:val="000000"/>
          <w:lang w:val="en-US" w:eastAsia="zh-CN"/>
        </w:rPr>
        <w:t xml:space="preserve">; </w:t>
      </w:r>
      <w:r w:rsidRPr="00B50115">
        <w:rPr>
          <w:rFonts w:ascii="Arial" w:hAnsi="Arial" w:cs="Arial"/>
          <w:color w:val="000000"/>
          <w:lang w:val="en-US" w:eastAsia="zh-CN"/>
        </w:rPr>
        <w:t>Supports effective communication approaches for high-profile engagement, including Ministerial and stakeholder forums.</w:t>
      </w:r>
    </w:p>
    <w:p w14:paraId="083C778E" w14:textId="77777777" w:rsidR="00E9239D" w:rsidRPr="002D2384" w:rsidRDefault="00E9239D" w:rsidP="00E9239D">
      <w:pPr>
        <w:keepNext/>
        <w:numPr>
          <w:ilvl w:val="0"/>
          <w:numId w:val="47"/>
        </w:numPr>
        <w:spacing w:before="0" w:after="0" w:line="240" w:lineRule="auto"/>
        <w:jc w:val="both"/>
        <w:rPr>
          <w:rFonts w:ascii="Arial" w:hAnsi="Arial" w:cs="Arial"/>
          <w:color w:val="000000"/>
          <w:lang w:val="en-US" w:eastAsia="zh-CN"/>
        </w:rPr>
      </w:pPr>
      <w:r w:rsidRPr="002D2384">
        <w:rPr>
          <w:rFonts w:ascii="Arial" w:hAnsi="Arial" w:cs="Arial"/>
          <w:b/>
          <w:bCs/>
          <w:color w:val="000000"/>
          <w:lang w:val="en-US" w:eastAsia="zh-CN"/>
        </w:rPr>
        <w:t>Project Delivery</w:t>
      </w:r>
      <w:r w:rsidRPr="002D2384">
        <w:rPr>
          <w:rFonts w:ascii="Arial" w:hAnsi="Arial" w:cs="Arial"/>
          <w:color w:val="000000"/>
          <w:lang w:val="en-US" w:eastAsia="zh-CN"/>
        </w:rPr>
        <w:t>: Leads and delivers projects and programs with significant stakeholder interface, ensuring clear scope, timelines and accountability for outcomes;</w:t>
      </w:r>
      <w:r>
        <w:rPr>
          <w:rFonts w:ascii="Arial" w:hAnsi="Arial" w:cs="Arial"/>
          <w:color w:val="000000"/>
          <w:lang w:val="en-US" w:eastAsia="zh-CN"/>
        </w:rPr>
        <w:t xml:space="preserve"> </w:t>
      </w:r>
      <w:r w:rsidRPr="002D2384">
        <w:rPr>
          <w:rFonts w:ascii="Arial" w:hAnsi="Arial" w:cs="Arial"/>
          <w:color w:val="000000"/>
          <w:lang w:val="en-US" w:eastAsia="zh-CN"/>
        </w:rPr>
        <w:t>Manages competing priorities and coordinates inputs across teams and stakeholders to deliver high-quality outcomes within timeframes</w:t>
      </w:r>
      <w:r>
        <w:rPr>
          <w:rFonts w:ascii="Arial" w:hAnsi="Arial" w:cs="Arial"/>
          <w:color w:val="000000"/>
          <w:lang w:val="en-US" w:eastAsia="zh-CN"/>
        </w:rPr>
        <w:t xml:space="preserve">; </w:t>
      </w:r>
      <w:r w:rsidRPr="002D2384">
        <w:rPr>
          <w:rFonts w:ascii="Arial" w:hAnsi="Arial" w:cs="Arial"/>
          <w:color w:val="000000"/>
          <w:lang w:val="en-US" w:eastAsia="zh-CN"/>
        </w:rPr>
        <w:t>Applies a strategic and outcomes-focused approach to resource use, budgeting and delivery.</w:t>
      </w:r>
    </w:p>
    <w:p w14:paraId="12C3481F" w14:textId="77777777" w:rsidR="00E9239D" w:rsidRPr="00CD0223" w:rsidRDefault="00E9239D" w:rsidP="00E9239D">
      <w:pPr>
        <w:keepNext/>
        <w:numPr>
          <w:ilvl w:val="0"/>
          <w:numId w:val="47"/>
        </w:numPr>
        <w:spacing w:before="0" w:after="0" w:line="240" w:lineRule="auto"/>
        <w:jc w:val="both"/>
        <w:rPr>
          <w:rFonts w:ascii="Arial" w:hAnsi="Arial" w:cs="Arial"/>
          <w:color w:val="000000"/>
          <w:lang w:eastAsia="zh-CN"/>
        </w:rPr>
      </w:pPr>
      <w:r w:rsidRPr="69962BFB">
        <w:rPr>
          <w:rFonts w:ascii="Arial" w:hAnsi="Arial" w:cs="Arial"/>
          <w:b/>
          <w:bCs/>
          <w:color w:val="000000"/>
          <w:lang w:eastAsia="zh-CN"/>
        </w:rPr>
        <w:t>Managing People:</w:t>
      </w:r>
      <w:r w:rsidRPr="69962BFB">
        <w:rPr>
          <w:rFonts w:ascii="Arial" w:hAnsi="Arial" w:cs="Arial"/>
          <w:i/>
          <w:iCs/>
          <w:color w:val="000000"/>
          <w:lang w:eastAsia="zh-CN"/>
        </w:rPr>
        <w:t xml:space="preserve"> </w:t>
      </w:r>
      <w:r w:rsidRPr="69962BFB">
        <w:rPr>
          <w:rFonts w:ascii="Arial" w:hAnsi="Arial" w:cs="Arial"/>
          <w:color w:val="000000"/>
          <w:lang w:eastAsia="zh-CN"/>
        </w:rPr>
        <w:t>Creates an organisational culture that enables others to perform at their best and achieve outcomes. Role models ethical leadership through decision making and interactions with people. Champions people engagement as an organisational priority. Provides thought leadership on people management across the service.​</w:t>
      </w:r>
    </w:p>
    <w:p w14:paraId="61CC39B4" w14:textId="77777777" w:rsidR="00495B3B" w:rsidRPr="00495B3B" w:rsidRDefault="00495B3B" w:rsidP="00EE39C3">
      <w:pPr>
        <w:keepNext/>
        <w:spacing w:before="0" w:after="0" w:line="240" w:lineRule="auto"/>
        <w:jc w:val="both"/>
        <w:rPr>
          <w:rFonts w:ascii="Arial" w:hAnsi="Arial" w:cs="Arial"/>
          <w:color w:val="442D97"/>
          <w:sz w:val="28"/>
          <w:szCs w:val="28"/>
          <w:lang w:eastAsia="zh-CN"/>
        </w:rPr>
      </w:pPr>
    </w:p>
    <w:p w14:paraId="72CE8D2C" w14:textId="77777777" w:rsidR="00495B3B" w:rsidRPr="00495B3B" w:rsidRDefault="00495B3B" w:rsidP="00EE39C3">
      <w:pPr>
        <w:keepNext/>
        <w:spacing w:before="0" w:line="240" w:lineRule="auto"/>
        <w:jc w:val="both"/>
        <w:rPr>
          <w:rFonts w:ascii="Arial" w:hAnsi="Arial" w:cs="Arial"/>
          <w:color w:val="442D97"/>
          <w:sz w:val="28"/>
          <w:szCs w:val="28"/>
          <w:lang w:eastAsia="zh-CN"/>
        </w:rPr>
      </w:pPr>
      <w:r w:rsidRPr="69962BFB">
        <w:rPr>
          <w:rFonts w:ascii="Arial" w:hAnsi="Arial" w:cs="Arial"/>
          <w:color w:val="442D97" w:themeColor="accent4" w:themeTint="BF"/>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69962BF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EE39C3">
            <w:pPr>
              <w:jc w:val="both"/>
              <w:rPr>
                <w:rFonts w:cs="Arial"/>
                <w:color w:val="1A1A1A"/>
                <w:sz w:val="20"/>
              </w:rPr>
            </w:pPr>
            <w:r w:rsidRPr="69962BFB">
              <w:rPr>
                <w:rFonts w:cs="Arial"/>
                <w:color w:val="1A1A1A"/>
                <w:sz w:val="20"/>
              </w:rPr>
              <w:t>Financial Delegation Value</w:t>
            </w:r>
          </w:p>
        </w:tc>
        <w:tc>
          <w:tcPr>
            <w:tcW w:w="6803" w:type="dxa"/>
            <w:shd w:val="clear" w:color="auto" w:fill="auto"/>
          </w:tcPr>
          <w:p w14:paraId="2DBD5EFC" w14:textId="77777777" w:rsidR="00495B3B" w:rsidRPr="00495B3B" w:rsidRDefault="00495B3B" w:rsidP="00EE39C3">
            <w:pPr>
              <w:jc w:val="both"/>
              <w:cnfStyle w:val="100000000000" w:firstRow="1" w:lastRow="0" w:firstColumn="0" w:lastColumn="0" w:oddVBand="0" w:evenVBand="0" w:oddHBand="0" w:evenHBand="0" w:firstRowFirstColumn="0" w:firstRowLastColumn="0" w:lastRowFirstColumn="0" w:lastRowLastColumn="0"/>
              <w:rPr>
                <w:rFonts w:cs="Arial"/>
                <w:color w:val="1A1A1A"/>
                <w:sz w:val="20"/>
              </w:rPr>
            </w:pPr>
            <w:r w:rsidRPr="69962BFB">
              <w:rPr>
                <w:rFonts w:cs="Arial"/>
                <w:color w:val="1A1A1A"/>
                <w:sz w:val="20"/>
              </w:rPr>
              <w:t>$X A declaration of Private Interests will be required for positions with financial delegations of &gt;$20,000</w:t>
            </w:r>
          </w:p>
        </w:tc>
      </w:tr>
      <w:tr w:rsidR="00495B3B" w:rsidRPr="00495B3B" w14:paraId="13112EBA" w14:textId="77777777" w:rsidTr="69962BFB">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EE39C3" w:rsidRDefault="00495B3B" w:rsidP="00EE39C3">
            <w:pPr>
              <w:spacing w:line="240" w:lineRule="auto"/>
              <w:contextualSpacing/>
              <w:jc w:val="both"/>
              <w:outlineLvl w:val="1"/>
              <w:rPr>
                <w:rFonts w:ascii="Arial" w:hAnsi="Arial" w:cs="Arial"/>
                <w:color w:val="auto"/>
                <w:sz w:val="20"/>
              </w:rPr>
            </w:pPr>
            <w:r w:rsidRPr="00EE39C3">
              <w:rPr>
                <w:rFonts w:ascii="Arial" w:hAnsi="Arial" w:cs="Arial"/>
                <w:color w:val="auto"/>
                <w:sz w:val="20"/>
              </w:rPr>
              <w:t>The occupational health and safety    requirements of this position may include, but are not limited to:</w:t>
            </w:r>
          </w:p>
          <w:p w14:paraId="7E591157" w14:textId="77777777" w:rsidR="00495B3B" w:rsidRPr="00EE39C3" w:rsidRDefault="00495B3B" w:rsidP="00EE39C3">
            <w:pPr>
              <w:jc w:val="both"/>
              <w:rPr>
                <w:rFonts w:ascii="Arial" w:hAnsi="Arial" w:cs="Arial"/>
                <w:color w:val="auto"/>
                <w:sz w:val="20"/>
              </w:rPr>
            </w:pPr>
          </w:p>
        </w:tc>
        <w:tc>
          <w:tcPr>
            <w:tcW w:w="6803" w:type="dxa"/>
            <w:shd w:val="clear" w:color="auto" w:fill="auto"/>
          </w:tcPr>
          <w:p w14:paraId="7216FB89" w14:textId="77777777" w:rsidR="00495B3B" w:rsidRPr="00EE39C3" w:rsidRDefault="00495B3B" w:rsidP="00EE39C3">
            <w:pPr>
              <w:numPr>
                <w:ilvl w:val="0"/>
                <w:numId w:val="44"/>
              </w:numPr>
              <w:spacing w:after="240" w:line="240" w:lineRule="auto"/>
              <w:contextualSpacing/>
              <w:jc w:val="both"/>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EE39C3">
              <w:rPr>
                <w:rFonts w:ascii="Arial" w:hAnsi="Arial" w:cs="Arial"/>
                <w:color w:val="auto"/>
                <w:sz w:val="20"/>
              </w:rPr>
              <w:t>Sedentary desk work</w:t>
            </w:r>
          </w:p>
          <w:p w14:paraId="23FF4545" w14:textId="517BEF88" w:rsidR="00495B3B" w:rsidRPr="00EE39C3" w:rsidRDefault="00495B3B" w:rsidP="00EE39C3">
            <w:pPr>
              <w:spacing w:line="240" w:lineRule="auto"/>
              <w:ind w:left="714"/>
              <w:contextualSpacing/>
              <w:jc w:val="both"/>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rsidTr="69962BF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5D367740" w:rsidR="00495B3B" w:rsidRPr="00495B3B" w:rsidRDefault="00495B3B" w:rsidP="00E9239D">
            <w:pPr>
              <w:jc w:val="both"/>
              <w:rPr>
                <w:rFonts w:ascii="Arial" w:hAnsi="Arial" w:cs="Arial"/>
                <w:sz w:val="20"/>
              </w:rPr>
            </w:pPr>
            <w:r w:rsidRPr="69962BF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76E01F46" w:rsidR="00495B3B" w:rsidRPr="00495B3B" w:rsidRDefault="00495B3B" w:rsidP="00E9239D">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69962BFB">
              <w:rPr>
                <w:rFonts w:ascii="Arial" w:hAnsi="Arial" w:cs="Arial"/>
                <w:color w:val="1A1A1A"/>
                <w:sz w:val="20"/>
              </w:rPr>
              <w:t>A satisfactory National Police Check will be required (for all non-DEECA employees).</w:t>
            </w:r>
          </w:p>
        </w:tc>
      </w:tr>
      <w:bookmarkEnd w:id="2"/>
      <w:tr w:rsidR="00495B3B" w:rsidRPr="00495B3B" w14:paraId="555B356F" w14:textId="77777777" w:rsidTr="69962BFB">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EE39C3">
            <w:pPr>
              <w:spacing w:before="120" w:after="120"/>
              <w:jc w:val="both"/>
              <w:rPr>
                <w:rFonts w:ascii="Arial" w:hAnsi="Arial"/>
                <w:color w:val="1A1A1A"/>
                <w:sz w:val="20"/>
              </w:rPr>
            </w:pPr>
            <w:r w:rsidRPr="69962BFB">
              <w:rPr>
                <w:rFonts w:ascii="Arial" w:hAnsi="Arial"/>
                <w:color w:val="1A1A1A"/>
                <w:sz w:val="20"/>
              </w:rPr>
              <w:t xml:space="preserve">  Employment terms and conditions</w:t>
            </w:r>
          </w:p>
          <w:p w14:paraId="673B886F" w14:textId="77777777" w:rsidR="00495B3B" w:rsidRPr="00495B3B" w:rsidRDefault="00495B3B" w:rsidP="00EE39C3">
            <w:pPr>
              <w:spacing w:before="120" w:after="120"/>
              <w:jc w:val="both"/>
              <w:rPr>
                <w:rFonts w:ascii="Arial" w:hAnsi="Arial"/>
                <w:color w:val="1A1A1A"/>
                <w:sz w:val="20"/>
              </w:rPr>
            </w:pPr>
          </w:p>
        </w:tc>
        <w:tc>
          <w:tcPr>
            <w:tcW w:w="6803" w:type="dxa"/>
            <w:shd w:val="clear" w:color="auto" w:fill="auto"/>
          </w:tcPr>
          <w:p w14:paraId="71EDFDB6" w14:textId="0507A51D" w:rsidR="00495B3B" w:rsidRPr="00495B3B" w:rsidRDefault="00495B3B" w:rsidP="00EE39C3">
            <w:pPr>
              <w:spacing w:line="240" w:lineRule="auto"/>
              <w:ind w:left="139"/>
              <w:jc w:val="both"/>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69962BFB">
              <w:rPr>
                <w:rFonts w:ascii="Arial" w:hAnsi="Arial" w:cs="Arial"/>
                <w:color w:val="1A1A1A"/>
                <w:sz w:val="20"/>
              </w:rPr>
              <w:t xml:space="preserve">Are governed by the </w:t>
            </w:r>
            <w:r w:rsidRPr="69962BFB">
              <w:rPr>
                <w:rFonts w:ascii="Arial" w:hAnsi="Arial" w:cs="Arial"/>
                <w:i/>
                <w:iCs/>
                <w:color w:val="1A1A1A"/>
                <w:sz w:val="20"/>
              </w:rPr>
              <w:t>Victorian Public Service Enterprise Agreement 202</w:t>
            </w:r>
            <w:r w:rsidR="00A92B25" w:rsidRPr="69962BFB">
              <w:rPr>
                <w:rFonts w:ascii="Arial" w:hAnsi="Arial" w:cs="Arial"/>
                <w:i/>
                <w:iCs/>
                <w:color w:val="1A1A1A"/>
                <w:sz w:val="20"/>
              </w:rPr>
              <w:t>4</w:t>
            </w:r>
            <w:r w:rsidRPr="69962BFB">
              <w:rPr>
                <w:rFonts w:ascii="Arial" w:hAnsi="Arial" w:cs="Arial"/>
                <w:color w:val="1A1A1A"/>
                <w:sz w:val="20"/>
              </w:rPr>
              <w:t xml:space="preserve"> and the </w:t>
            </w:r>
            <w:r w:rsidRPr="69962BFB">
              <w:rPr>
                <w:rFonts w:ascii="Arial" w:hAnsi="Arial" w:cs="Arial"/>
                <w:i/>
                <w:iCs/>
                <w:color w:val="1A1A1A"/>
                <w:sz w:val="20"/>
              </w:rPr>
              <w:t>Public Administration Act</w:t>
            </w:r>
            <w:r w:rsidRPr="69962BFB">
              <w:rPr>
                <w:rFonts w:ascii="Arial" w:hAnsi="Arial" w:cs="Arial"/>
                <w:color w:val="1A1A1A"/>
                <w:sz w:val="20"/>
              </w:rPr>
              <w:t xml:space="preserve"> </w:t>
            </w:r>
            <w:r w:rsidRPr="69962BFB">
              <w:rPr>
                <w:rFonts w:ascii="Arial" w:hAnsi="Arial" w:cs="Arial"/>
                <w:i/>
                <w:iCs/>
                <w:color w:val="1A1A1A"/>
                <w:sz w:val="20"/>
              </w:rPr>
              <w:t>2004.</w:t>
            </w:r>
          </w:p>
          <w:p w14:paraId="522B24D4" w14:textId="77777777" w:rsidR="00495B3B" w:rsidRPr="00495B3B" w:rsidRDefault="00495B3B" w:rsidP="00EE39C3">
            <w:pPr>
              <w:tabs>
                <w:tab w:val="left" w:pos="360"/>
                <w:tab w:val="left" w:pos="720"/>
              </w:tabs>
              <w:autoSpaceDE w:val="0"/>
              <w:autoSpaceDN w:val="0"/>
              <w:adjustRightInd w:val="0"/>
              <w:spacing w:line="240" w:lineRule="auto"/>
              <w:ind w:left="139"/>
              <w:jc w:val="both"/>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69962BF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EE39C3">
            <w:pPr>
              <w:tabs>
                <w:tab w:val="left" w:pos="360"/>
                <w:tab w:val="left" w:pos="720"/>
              </w:tabs>
              <w:autoSpaceDE w:val="0"/>
              <w:autoSpaceDN w:val="0"/>
              <w:adjustRightInd w:val="0"/>
              <w:spacing w:before="120" w:after="120"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69962BFB">
              <w:rPr>
                <w:rFonts w:ascii="Arial" w:hAnsi="Arial" w:cs="Arial"/>
                <w:color w:val="1A1A1A"/>
                <w:sz w:val="20"/>
              </w:rPr>
              <w:t xml:space="preserve">  Non-VPS applicants will be subject to a probation period of six months</w:t>
            </w:r>
            <w:smartTag w:uri="urn:schemas-microsoft-com:office:smarttags" w:element="stockticker"/>
          </w:p>
        </w:tc>
      </w:tr>
      <w:tr w:rsidR="00495B3B" w:rsidRPr="00495B3B" w14:paraId="10873C64" w14:textId="77777777" w:rsidTr="69962BFB">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EE39C3">
            <w:pPr>
              <w:spacing w:before="120" w:after="120"/>
              <w:jc w:val="both"/>
              <w:rPr>
                <w:rFonts w:ascii="Arial" w:hAnsi="Arial"/>
                <w:color w:val="1A1A1A"/>
                <w:sz w:val="20"/>
              </w:rPr>
            </w:pPr>
            <w:r w:rsidRPr="69962BF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54064CEA" w14:textId="77777777" w:rsidR="00C513A4" w:rsidRPr="00495B3B" w:rsidRDefault="00C513A4" w:rsidP="00C513A4">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10C18C65" w14:textId="77777777" w:rsidR="00C513A4" w:rsidRPr="00454423" w:rsidRDefault="00C513A4" w:rsidP="00C513A4">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6C33BAEE" w14:textId="77777777" w:rsidR="00C513A4" w:rsidRPr="005763CD" w:rsidRDefault="00C513A4" w:rsidP="00C513A4">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17973E2A" w14:textId="77777777" w:rsidR="00C513A4" w:rsidRPr="005763CD" w:rsidRDefault="00C513A4" w:rsidP="00C513A4">
      <w:pPr>
        <w:spacing w:before="0" w:after="0"/>
        <w:rPr>
          <w:rFonts w:ascii="Arial" w:hAnsi="Arial" w:cs="Arial"/>
        </w:rPr>
      </w:pPr>
    </w:p>
    <w:p w14:paraId="203894EC" w14:textId="77777777" w:rsidR="00C513A4" w:rsidRPr="005763CD" w:rsidRDefault="00C513A4" w:rsidP="00C513A4">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35B5D609" w14:textId="77777777" w:rsidR="00C513A4" w:rsidRPr="00495B3B" w:rsidRDefault="00C513A4" w:rsidP="00C513A4">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1BE0E8DE" w14:textId="77777777" w:rsidR="00C513A4" w:rsidRPr="002775A7" w:rsidRDefault="00C513A4" w:rsidP="00C513A4">
      <w:pPr>
        <w:spacing w:before="0" w:after="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591607E2" w14:textId="07090FC4" w:rsidR="00C513A4" w:rsidRPr="00AC1638" w:rsidRDefault="00C513A4" w:rsidP="00C513A4">
      <w:pPr>
        <w:rPr>
          <w:rFonts w:ascii="Arial" w:eastAsia="Microsoft JhengHei" w:hAnsi="Arial"/>
          <w:color w:val="442D97"/>
          <w:sz w:val="28"/>
          <w:szCs w:val="28"/>
        </w:rPr>
      </w:pPr>
      <w:bookmarkStart w:id="3" w:name="_Hlk219310643"/>
      <w:r w:rsidRPr="00AC1638">
        <w:rPr>
          <w:rFonts w:ascii="Arial" w:eastAsia="Microsoft JhengHei" w:hAnsi="Arial"/>
          <w:color w:val="442D97"/>
          <w:sz w:val="28"/>
          <w:szCs w:val="28"/>
        </w:rPr>
        <w:t>Our Community Charter</w:t>
      </w:r>
    </w:p>
    <w:p w14:paraId="3D395AD8" w14:textId="77777777" w:rsidR="00C513A4" w:rsidRPr="00AC1638" w:rsidRDefault="00C513A4" w:rsidP="00C513A4">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bookmarkEnd w:id="3"/>
    <w:p w14:paraId="5C5EDFF7" w14:textId="77777777" w:rsidR="00C513A4" w:rsidRPr="00495B3B" w:rsidRDefault="00C513A4" w:rsidP="00C513A4">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3EC2FC38" w14:textId="77777777" w:rsidR="00C513A4" w:rsidRDefault="00C513A4" w:rsidP="00C513A4">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5952C2FD" w14:textId="77777777" w:rsidR="00C513A4" w:rsidRPr="00495B3B" w:rsidRDefault="00C513A4" w:rsidP="00C513A4">
      <w:pPr>
        <w:spacing w:line="240" w:lineRule="auto"/>
        <w:contextualSpacing/>
        <w:outlineLvl w:val="1"/>
        <w:rPr>
          <w:rFonts w:ascii="Arial" w:hAnsi="Arial" w:cs="Arial"/>
          <w:color w:val="363534"/>
        </w:rPr>
      </w:pPr>
    </w:p>
    <w:p w14:paraId="570F4B29" w14:textId="77777777" w:rsidR="00C513A4" w:rsidRPr="00495B3B" w:rsidRDefault="00C513A4" w:rsidP="00C513A4">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00C34947" w14:textId="77777777" w:rsidR="00C513A4" w:rsidRPr="00495B3B" w:rsidRDefault="00C513A4" w:rsidP="00C513A4">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5EDED30D" w14:textId="77777777" w:rsidR="00C513A4" w:rsidRPr="00495B3B" w:rsidRDefault="00C513A4" w:rsidP="00C513A4">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255384A6" w14:textId="77777777" w:rsidR="00C513A4" w:rsidRPr="00495B3B" w:rsidRDefault="00C513A4" w:rsidP="00C513A4">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10149AF7" w14:textId="77777777" w:rsidR="00C513A4" w:rsidRPr="00495B3B" w:rsidRDefault="00C513A4" w:rsidP="00C513A4">
      <w:pPr>
        <w:rPr>
          <w:rFonts w:ascii="Arial" w:hAnsi="Arial" w:cs="Arial"/>
          <w:b/>
          <w:bCs/>
          <w:color w:val="363534"/>
        </w:rPr>
      </w:pPr>
      <w:r w:rsidRPr="00495B3B">
        <w:rPr>
          <w:rFonts w:ascii="Arial" w:hAnsi="Arial" w:cs="Arial"/>
          <w:b/>
          <w:bCs/>
          <w:color w:val="363534"/>
        </w:rPr>
        <w:t>Aboriginal Cultural Safety</w:t>
      </w:r>
    </w:p>
    <w:p w14:paraId="0189B43A" w14:textId="77777777" w:rsidR="00C513A4" w:rsidRPr="00495B3B" w:rsidRDefault="00C513A4" w:rsidP="00C513A4">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00220147">
          <w:rPr>
            <w:rStyle w:val="Hyperlink"/>
            <w:rFonts w:ascii="Arial" w:hAnsi="Arial" w:cs="Arial"/>
          </w:rPr>
          <w:t>self.determination@deeca.vic.gov.au</w:t>
        </w:r>
      </w:hyperlink>
      <w:r w:rsidRPr="00495B3B">
        <w:rPr>
          <w:rFonts w:ascii="Arial" w:hAnsi="Arial" w:cs="Arial"/>
          <w:color w:val="363534"/>
        </w:rPr>
        <w:t>.</w:t>
      </w:r>
    </w:p>
    <w:p w14:paraId="1AD3B4EB" w14:textId="77777777" w:rsidR="00C513A4" w:rsidRPr="00495B3B" w:rsidRDefault="00C513A4" w:rsidP="00C513A4">
      <w:pPr>
        <w:rPr>
          <w:rFonts w:ascii="Arial" w:hAnsi="Arial" w:cs="Arial"/>
          <w:b/>
          <w:color w:val="363534"/>
          <w:szCs w:val="22"/>
        </w:rPr>
      </w:pPr>
      <w:r w:rsidRPr="00495B3B">
        <w:rPr>
          <w:rFonts w:ascii="Arial" w:hAnsi="Arial" w:cs="Arial"/>
          <w:b/>
          <w:color w:val="363534"/>
          <w:szCs w:val="22"/>
        </w:rPr>
        <w:t>Balancing your Life / Hybrid Working</w:t>
      </w:r>
    </w:p>
    <w:p w14:paraId="46D0566A" w14:textId="77777777" w:rsidR="00C513A4" w:rsidRPr="00495B3B" w:rsidRDefault="00C513A4" w:rsidP="00C513A4">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41900AF2" w14:textId="77777777" w:rsidR="00C513A4" w:rsidRPr="00495B3B" w:rsidRDefault="00C513A4" w:rsidP="00C513A4">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69B28C1E" w14:textId="01B63964" w:rsidR="00A14A3F" w:rsidRDefault="00A14A3F" w:rsidP="007425C9"/>
    <w:sectPr w:rsidR="00A14A3F" w:rsidSect="007425C9">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D68832" w14:textId="77777777" w:rsidR="00E616E4" w:rsidRDefault="00E616E4" w:rsidP="00CD157B">
      <w:pPr>
        <w:pStyle w:val="NoSpacing"/>
      </w:pPr>
    </w:p>
    <w:p w14:paraId="6433CFD0" w14:textId="77777777" w:rsidR="00E616E4" w:rsidRDefault="00E616E4"/>
  </w:endnote>
  <w:endnote w:type="continuationSeparator" w:id="0">
    <w:p w14:paraId="61051154" w14:textId="77777777" w:rsidR="00E616E4" w:rsidRDefault="00E616E4" w:rsidP="00CD157B">
      <w:pPr>
        <w:pStyle w:val="NoSpacing"/>
      </w:pPr>
    </w:p>
    <w:p w14:paraId="1A76B230" w14:textId="77777777" w:rsidR="00E616E4" w:rsidRDefault="00E616E4"/>
  </w:endnote>
  <w:endnote w:type="continuationNotice" w:id="1">
    <w:p w14:paraId="1D7E45EE" w14:textId="77777777" w:rsidR="00E616E4" w:rsidRDefault="00E616E4" w:rsidP="00CD157B">
      <w:pPr>
        <w:pStyle w:val="NoSpacing"/>
      </w:pPr>
    </w:p>
    <w:p w14:paraId="104D7EC0" w14:textId="77777777" w:rsidR="00E616E4" w:rsidRDefault="00E616E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63872"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6387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64896"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6489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62848"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628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4887345" w14:textId="77777777" w:rsidR="00E616E4" w:rsidRPr="0056073C" w:rsidRDefault="00E616E4" w:rsidP="005D764F">
      <w:pPr>
        <w:pStyle w:val="FootnoteSeparator"/>
      </w:pPr>
    </w:p>
    <w:p w14:paraId="61BAFDAC" w14:textId="77777777" w:rsidR="00E616E4" w:rsidRDefault="00E616E4"/>
  </w:footnote>
  <w:footnote w:type="continuationSeparator" w:id="0">
    <w:p w14:paraId="43ED539C" w14:textId="77777777" w:rsidR="00E616E4" w:rsidRPr="00CA30B7" w:rsidRDefault="00E616E4" w:rsidP="006D5A90">
      <w:pPr>
        <w:rPr>
          <w:lang w:val="en-US"/>
        </w:rPr>
      </w:pPr>
      <w:r w:rsidRPr="00CA30B7">
        <w:rPr>
          <w:lang w:val="en-US"/>
        </w:rPr>
        <w:t>_______</w:t>
      </w:r>
    </w:p>
    <w:p w14:paraId="02AD72C0" w14:textId="77777777" w:rsidR="00E616E4" w:rsidRDefault="00E616E4"/>
  </w:footnote>
  <w:footnote w:type="continuationNotice" w:id="1">
    <w:p w14:paraId="53F3F695" w14:textId="77777777" w:rsidR="00E616E4" w:rsidRDefault="00E616E4" w:rsidP="006D5A90"/>
    <w:p w14:paraId="5147A0CC" w14:textId="77777777" w:rsidR="00E616E4" w:rsidRDefault="00E616E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1584"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64007ED" id="Hdr_Element6" o:spid="_x0000_s1026" alt="&quot;&quot;" style="position:absolute;margin-left:512.5pt;margin-top:0;width:83.05pt;height:35.15pt;z-index:2516515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056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9926101" id="Hdr_Element1" o:spid="_x0000_s1026" alt="&quot;&quot;" style="position:absolute;margin-left:0;margin-top:0;width:595.3pt;height:35.15pt;z-index:25165056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260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0679BB0" id="Hdr_Element4" o:spid="_x0000_s1026" alt="&quot;&quot;" style="position:absolute;margin-left:363.9pt;margin-top:0;width:115.65pt;height:35.15pt;z-index:2516526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3632"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862C088" id="Hdr_Element5" o:spid="_x0000_s1026" alt="&quot;&quot;" style="position:absolute;margin-left:463.3pt;margin-top:0;width:66.05pt;height:35.15pt;z-index:2516536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568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D31663" id="Hdr_Element2" o:spid="_x0000_s1026" alt="&quot;&quot;" style="position:absolute;margin-left:297.65pt;margin-top:0;width:82.75pt;height:35.15pt;z-index:2516556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752"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F88DE71" id="Hdr_Element3" o:spid="_x0000_s1026" alt="&quot;&quot;" style="position:absolute;margin-left:363.8pt;margin-top:0;width:33.15pt;height:35.15pt;z-index:2516587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6704"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F695888" id="Hdr_Element6" o:spid="_x0000_s1026" alt="&quot;&quot;" style="position:absolute;margin-left:512.5pt;margin-top:0;width:83.05pt;height:35.15pt;z-index:25165670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465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5E1F8C1" id="Hdr_Element1" o:spid="_x0000_s1026" alt="&quot;&quot;" style="position:absolute;margin-left:0;margin-top:0;width:595.3pt;height:35.15pt;z-index:25165465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772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399AE36" id="Hdr_Element4" o:spid="_x0000_s1026" alt="&quot;&quot;" style="position:absolute;margin-left:363.9pt;margin-top:0;width:115.65pt;height:35.15pt;z-index:25165772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9776"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E7C4E7" id="Hdr_Element5" o:spid="_x0000_s1026" alt="&quot;&quot;" style="position:absolute;margin-left:463.3pt;margin-top:0;width:66.05pt;height:35.15pt;z-index:2516597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080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F5ED570" id="Hdr_Element2" o:spid="_x0000_s1026" alt="&quot;&quot;" style="position:absolute;margin-left:297.65pt;margin-top:0;width:82.75pt;height:35.15pt;z-index:2516608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61824"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F324A8E" id="Hdr_Element3" o:spid="_x0000_s1026" alt="&quot;&quot;" style="position:absolute;margin-left:363.8pt;margin-top:0;width:33.15pt;height:35.15pt;z-index:2516618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09C05A3"/>
    <w:multiLevelType w:val="hybridMultilevel"/>
    <w:tmpl w:val="FA90FF7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2740F63"/>
    <w:multiLevelType w:val="multilevel"/>
    <w:tmpl w:val="FD8452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4" w15:restartNumberingAfterBreak="0">
    <w:nsid w:val="1E2A6B08"/>
    <w:multiLevelType w:val="multilevel"/>
    <w:tmpl w:val="ACE2E0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22AA091F"/>
    <w:multiLevelType w:val="hybridMultilevel"/>
    <w:tmpl w:val="539887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8" w15:restartNumberingAfterBreak="0">
    <w:nsid w:val="286E33F7"/>
    <w:multiLevelType w:val="multilevel"/>
    <w:tmpl w:val="99B09D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0"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1"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22"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3"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4"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5"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6"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8"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9"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3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4"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5"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7"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8"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9"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0"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1"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3"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4"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5"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6"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7"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8"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9"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0"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1"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2"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5"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7"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6"/>
  </w:num>
  <w:num w:numId="2" w16cid:durableId="1128745877">
    <w:abstractNumId w:val="17"/>
  </w:num>
  <w:num w:numId="3" w16cid:durableId="170411264">
    <w:abstractNumId w:val="49"/>
  </w:num>
  <w:num w:numId="4" w16cid:durableId="985085104">
    <w:abstractNumId w:val="13"/>
  </w:num>
  <w:num w:numId="5" w16cid:durableId="1872112631">
    <w:abstractNumId w:val="19"/>
  </w:num>
  <w:num w:numId="6" w16cid:durableId="336812815">
    <w:abstractNumId w:val="33"/>
  </w:num>
  <w:num w:numId="7" w16cid:durableId="155153463">
    <w:abstractNumId w:val="4"/>
  </w:num>
  <w:num w:numId="8" w16cid:durableId="1428236886">
    <w:abstractNumId w:val="37"/>
  </w:num>
  <w:num w:numId="9" w16cid:durableId="1644658156">
    <w:abstractNumId w:val="28"/>
  </w:num>
  <w:num w:numId="10" w16cid:durableId="103154041">
    <w:abstractNumId w:val="39"/>
  </w:num>
  <w:num w:numId="11" w16cid:durableId="2129203638">
    <w:abstractNumId w:val="43"/>
  </w:num>
  <w:num w:numId="12" w16cid:durableId="377365663">
    <w:abstractNumId w:val="34"/>
  </w:num>
  <w:num w:numId="13" w16cid:durableId="1308436166">
    <w:abstractNumId w:val="36"/>
  </w:num>
  <w:num w:numId="14" w16cid:durableId="1335643199">
    <w:abstractNumId w:val="47"/>
  </w:num>
  <w:num w:numId="15" w16cid:durableId="384449836">
    <w:abstractNumId w:val="10"/>
  </w:num>
  <w:num w:numId="16" w16cid:durableId="1160577431">
    <w:abstractNumId w:val="38"/>
  </w:num>
  <w:num w:numId="17" w16cid:durableId="27071314">
    <w:abstractNumId w:val="9"/>
  </w:num>
  <w:num w:numId="18" w16cid:durableId="338120444">
    <w:abstractNumId w:val="6"/>
  </w:num>
  <w:num w:numId="19" w16cid:durableId="1673139647">
    <w:abstractNumId w:val="24"/>
  </w:num>
  <w:num w:numId="20" w16cid:durableId="197548056">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21"/>
  </w:num>
  <w:num w:numId="26" w16cid:durableId="893349253">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31"/>
  </w:num>
  <w:num w:numId="30" w16cid:durableId="1579175524">
    <w:abstractNumId w:val="0"/>
  </w:num>
  <w:num w:numId="31" w16cid:durableId="1199856773">
    <w:abstractNumId w:val="2"/>
  </w:num>
  <w:num w:numId="32" w16cid:durableId="2138447666">
    <w:abstractNumId w:val="1"/>
  </w:num>
  <w:num w:numId="33" w16cid:durableId="334118162">
    <w:abstractNumId w:val="45"/>
  </w:num>
  <w:num w:numId="34" w16cid:durableId="196283207">
    <w:abstractNumId w:val="48"/>
  </w:num>
  <w:num w:numId="35" w16cid:durableId="1742215375">
    <w:abstractNumId w:val="57"/>
  </w:num>
  <w:num w:numId="36" w16cid:durableId="664823544">
    <w:abstractNumId w:val="53"/>
  </w:num>
  <w:num w:numId="37" w16cid:durableId="592250350">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5"/>
  </w:num>
  <w:num w:numId="40" w16cid:durableId="16010494">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20"/>
  </w:num>
  <w:num w:numId="42" w16cid:durableId="1149785811">
    <w:abstractNumId w:val="42"/>
  </w:num>
  <w:num w:numId="43" w16cid:durableId="729228463">
    <w:abstractNumId w:val="8"/>
  </w:num>
  <w:num w:numId="44" w16cid:durableId="322781625">
    <w:abstractNumId w:val="35"/>
  </w:num>
  <w:num w:numId="45" w16cid:durableId="2051371189">
    <w:abstractNumId w:val="18"/>
  </w:num>
  <w:num w:numId="46" w16cid:durableId="1637835647">
    <w:abstractNumId w:val="14"/>
  </w:num>
  <w:num w:numId="47" w16cid:durableId="601492783">
    <w:abstractNumId w:val="11"/>
  </w:num>
  <w:num w:numId="48" w16cid:durableId="493958834">
    <w:abstractNumId w:val="3"/>
  </w:num>
  <w:num w:numId="49" w16cid:durableId="1975675304">
    <w:abstractNumId w:val="15"/>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25F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C19"/>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217"/>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3AA"/>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1DA"/>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8BE"/>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58F"/>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4D08"/>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09D"/>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852"/>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38A"/>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84D"/>
    <w:rsid w:val="00590AEE"/>
    <w:rsid w:val="00591195"/>
    <w:rsid w:val="005914CB"/>
    <w:rsid w:val="005916FB"/>
    <w:rsid w:val="00591BB6"/>
    <w:rsid w:val="00591BC1"/>
    <w:rsid w:val="00592C65"/>
    <w:rsid w:val="00593334"/>
    <w:rsid w:val="0059378B"/>
    <w:rsid w:val="00593EF8"/>
    <w:rsid w:val="00593FAC"/>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D7"/>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465E"/>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1C51"/>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153"/>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4FB6"/>
    <w:rsid w:val="006D5110"/>
    <w:rsid w:val="006D51BE"/>
    <w:rsid w:val="006D5A90"/>
    <w:rsid w:val="006D682B"/>
    <w:rsid w:val="006D6D16"/>
    <w:rsid w:val="006D6EA3"/>
    <w:rsid w:val="006D788B"/>
    <w:rsid w:val="006D7ABD"/>
    <w:rsid w:val="006D7B69"/>
    <w:rsid w:val="006E00BF"/>
    <w:rsid w:val="006E0D1C"/>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6E7A"/>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733"/>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47A10"/>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1E"/>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392"/>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6F8"/>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2DE"/>
    <w:rsid w:val="009E3419"/>
    <w:rsid w:val="009E4719"/>
    <w:rsid w:val="009E487B"/>
    <w:rsid w:val="009E51E9"/>
    <w:rsid w:val="009E52B3"/>
    <w:rsid w:val="009E560A"/>
    <w:rsid w:val="009E5920"/>
    <w:rsid w:val="009E606F"/>
    <w:rsid w:val="009E6553"/>
    <w:rsid w:val="009E6F06"/>
    <w:rsid w:val="009E7348"/>
    <w:rsid w:val="009E783F"/>
    <w:rsid w:val="009E78C6"/>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2C95"/>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EDF"/>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479D4"/>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BEA"/>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3A4"/>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B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CDB"/>
    <w:rsid w:val="00CC5FA4"/>
    <w:rsid w:val="00CC6734"/>
    <w:rsid w:val="00CC68EE"/>
    <w:rsid w:val="00CC6A6C"/>
    <w:rsid w:val="00CC70A2"/>
    <w:rsid w:val="00CC75B9"/>
    <w:rsid w:val="00CC7B51"/>
    <w:rsid w:val="00CC7CC6"/>
    <w:rsid w:val="00CC7D01"/>
    <w:rsid w:val="00CD0223"/>
    <w:rsid w:val="00CD02C8"/>
    <w:rsid w:val="00CD0784"/>
    <w:rsid w:val="00CD083E"/>
    <w:rsid w:val="00CD0C5B"/>
    <w:rsid w:val="00CD157B"/>
    <w:rsid w:val="00CD1992"/>
    <w:rsid w:val="00CD1A2F"/>
    <w:rsid w:val="00CD1BB6"/>
    <w:rsid w:val="00CD2834"/>
    <w:rsid w:val="00CD2BF8"/>
    <w:rsid w:val="00CD2EC8"/>
    <w:rsid w:val="00CD3149"/>
    <w:rsid w:val="00CD3943"/>
    <w:rsid w:val="00CD4A96"/>
    <w:rsid w:val="00CD51BB"/>
    <w:rsid w:val="00CD6538"/>
    <w:rsid w:val="00CD73C1"/>
    <w:rsid w:val="00CD79FB"/>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3C52"/>
    <w:rsid w:val="00D6471F"/>
    <w:rsid w:val="00D64ADC"/>
    <w:rsid w:val="00D651B8"/>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363"/>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516"/>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05C"/>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6E4"/>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39D"/>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6D3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39C3"/>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4B9E"/>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1E7"/>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0AE"/>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13363ADF"/>
    <w:rsid w:val="1852EC2B"/>
    <w:rsid w:val="1ADF8EA1"/>
    <w:rsid w:val="1C930719"/>
    <w:rsid w:val="1E42A20F"/>
    <w:rsid w:val="1E49CB9E"/>
    <w:rsid w:val="23651475"/>
    <w:rsid w:val="264347EB"/>
    <w:rsid w:val="29F4893F"/>
    <w:rsid w:val="2E623FAD"/>
    <w:rsid w:val="36A58F0E"/>
    <w:rsid w:val="3A39F290"/>
    <w:rsid w:val="407E5AFE"/>
    <w:rsid w:val="44E3E26E"/>
    <w:rsid w:val="44EEABBB"/>
    <w:rsid w:val="48DD4B03"/>
    <w:rsid w:val="4D6DFF59"/>
    <w:rsid w:val="50D9604D"/>
    <w:rsid w:val="564D3930"/>
    <w:rsid w:val="5F3B5DA8"/>
    <w:rsid w:val="67A2B52C"/>
    <w:rsid w:val="67CA3C0C"/>
    <w:rsid w:val="69962BFB"/>
    <w:rsid w:val="75033048"/>
    <w:rsid w:val="7752CE54"/>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99300282">
      <w:bodyDiv w:val="1"/>
      <w:marLeft w:val="0"/>
      <w:marRight w:val="0"/>
      <w:marTop w:val="0"/>
      <w:marBottom w:val="0"/>
      <w:divBdr>
        <w:top w:val="none" w:sz="0" w:space="0" w:color="auto"/>
        <w:left w:val="none" w:sz="0" w:space="0" w:color="auto"/>
        <w:bottom w:val="none" w:sz="0" w:space="0" w:color="auto"/>
        <w:right w:val="none" w:sz="0" w:space="0" w:color="auto"/>
      </w:divBdr>
    </w:div>
    <w:div w:id="882986181">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165391050">
      <w:bodyDiv w:val="1"/>
      <w:marLeft w:val="0"/>
      <w:marRight w:val="0"/>
      <w:marTop w:val="0"/>
      <w:marBottom w:val="0"/>
      <w:divBdr>
        <w:top w:val="none" w:sz="0" w:space="0" w:color="auto"/>
        <w:left w:val="none" w:sz="0" w:space="0" w:color="auto"/>
        <w:bottom w:val="none" w:sz="0" w:space="0" w:color="auto"/>
        <w:right w:val="none" w:sz="0" w:space="0" w:color="auto"/>
      </w:divBdr>
    </w:div>
    <w:div w:id="121257316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54862538">
      <w:bodyDiv w:val="1"/>
      <w:marLeft w:val="0"/>
      <w:marRight w:val="0"/>
      <w:marTop w:val="0"/>
      <w:marBottom w:val="0"/>
      <w:divBdr>
        <w:top w:val="none" w:sz="0" w:space="0" w:color="auto"/>
        <w:left w:val="none" w:sz="0" w:space="0" w:color="auto"/>
        <w:bottom w:val="none" w:sz="0" w:space="0" w:color="auto"/>
        <w:right w:val="none" w:sz="0" w:space="0" w:color="auto"/>
      </w:divBdr>
    </w:div>
    <w:div w:id="1901089252">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7.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mailto:erin.letovsky@deeca.vic.gov.au"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mailto:customer.service@deeca.vic.gov.au"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self.determination@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121217"/>
    <w:rsid w:val="0019787B"/>
    <w:rsid w:val="001D33AA"/>
    <w:rsid w:val="00217118"/>
    <w:rsid w:val="002511DA"/>
    <w:rsid w:val="002A360F"/>
    <w:rsid w:val="00445C89"/>
    <w:rsid w:val="00505B71"/>
    <w:rsid w:val="005577DF"/>
    <w:rsid w:val="00593FAC"/>
    <w:rsid w:val="0066431B"/>
    <w:rsid w:val="006C4153"/>
    <w:rsid w:val="006E4E36"/>
    <w:rsid w:val="00733901"/>
    <w:rsid w:val="009D1EFC"/>
    <w:rsid w:val="009F447A"/>
    <w:rsid w:val="00A6372E"/>
    <w:rsid w:val="00C32BEA"/>
    <w:rsid w:val="00CC5CDB"/>
    <w:rsid w:val="00CD2EC8"/>
    <w:rsid w:val="00D63C52"/>
    <w:rsid w:val="00D83E5E"/>
    <w:rsid w:val="00E6256A"/>
    <w:rsid w:val="00F4444F"/>
    <w:rsid w:val="00F64B9E"/>
    <w:rsid w:val="00F931D0"/>
    <w:rsid w:val="00FA31E7"/>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ECM V2 Governance" ma:contentTypeID="0x0101009298E819CE1EBB4F8D2096B3E0F0C2911800E04349DEEE40764F94A2BD8B6060D078" ma:contentTypeVersion="222" ma:contentTypeDescription="Store details on how function or activity will be governed i.e. Programs " ma:contentTypeScope="" ma:versionID="98a2098ee0062ee54f4e78c06446cba5">
  <xsd:schema xmlns:xsd="http://www.w3.org/2001/XMLSchema" xmlns:xs="http://www.w3.org/2001/XMLSchema" xmlns:p="http://schemas.microsoft.com/office/2006/metadata/properties" xmlns:ns1="http://schemas.microsoft.com/sharepoint/v3" xmlns:ns2="9fd47c19-1c4a-4d7d-b342-c10cef269344" xmlns:ns3="a5f32de4-e402-4188-b034-e71ca7d22e54" xmlns:ns4="daf27c4b-fd12-4be3-87ab-d3828419e585" xmlns:ns5="82d59857-9031-4a19-a656-aa497d76c425" targetNamespace="http://schemas.microsoft.com/office/2006/metadata/properties" ma:root="true" ma:fieldsID="987c82a267ad58906114bda5365a6943" ns1:_="" ns2:_="" ns3:_="" ns4:_="" ns5:_="">
    <xsd:import namespace="http://schemas.microsoft.com/sharepoint/v3"/>
    <xsd:import namespace="9fd47c19-1c4a-4d7d-b342-c10cef269344"/>
    <xsd:import namespace="a5f32de4-e402-4188-b034-e71ca7d22e54"/>
    <xsd:import namespace="daf27c4b-fd12-4be3-87ab-d3828419e585"/>
    <xsd:import namespace="82d59857-9031-4a19-a656-aa497d76c425"/>
    <xsd:element name="properties">
      <xsd:complexType>
        <xsd:sequence>
          <xsd:element name="documentManagement">
            <xsd:complexType>
              <xsd:all>
                <xsd:element ref="ns3:Event_x0020_Date"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je2f59c6279d441e8dbf3cc557b3306f" minOccurs="0"/>
                <xsd:element ref="ns2:g91c59fb10974fa1a03160ad8386f0f4" minOccurs="0"/>
                <xsd:element ref="ns4:DLCPolicyLabelClientValue" minOccurs="0"/>
                <xsd:element ref="ns4:DLCPolicyLabelLock" minOccurs="0"/>
                <xsd:element ref="ns1:_dlc_Exempt" minOccurs="0"/>
                <xsd:element ref="ns4:DLCPolicyLabelValue" minOccurs="0"/>
                <xsd:element ref="ns5:MediaServiceMetadata" minOccurs="0"/>
                <xsd:element ref="ns5:MediaServiceFastMetadata" minOccurs="0"/>
                <xsd:element ref="ns5:MediaServiceSearchProperties" minOccurs="0"/>
                <xsd:element ref="ns1:_ColorHex" minOccurs="0"/>
                <xsd:element ref="ns1:_ColorTag" minOccurs="0"/>
                <xsd:element ref="ns1:_Emoji" minOccurs="0"/>
                <xsd:element ref="ns5:_Flow_SignoffStatus" minOccurs="0"/>
                <xsd:element ref="ns5:MediaServiceDateTaken" minOccurs="0"/>
                <xsd:element ref="ns5:lcf76f155ced4ddcb4097134ff3c332f" minOccurs="0"/>
                <xsd:element ref="ns5:MediaServiceOCR" minOccurs="0"/>
                <xsd:element ref="ns5:MediaServiceGenerationTime" minOccurs="0"/>
                <xsd:element ref="ns5:MediaServiceEventHashCode" minOccurs="0"/>
                <xsd:element ref="ns5:Documentsittingwith" minOccurs="0"/>
                <xsd:element ref="ns5:_ApprovalAssignedTo" minOccurs="0"/>
                <xsd:element ref="ns5:_ApprovalRespondedBy" minOccurs="0"/>
                <xsd:element ref="ns5:_ApprovalSentBy" minOccurs="0"/>
                <xsd:element ref="ns5: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_ColorHex" ma:index="31" nillable="true" ma:displayName="Color" ma:hidden="true" ma:internalName="_ColorHex">
      <xsd:simpleType>
        <xsd:restriction base="dms:Text"/>
      </xsd:simpleType>
    </xsd:element>
    <xsd:element name="_ColorTag" ma:index="32" nillable="true" ma:displayName="Color Tag" ma:hidden="true" ma:internalName="_ColorTag" ma:readOnly="true">
      <xsd:simpleType>
        <xsd:restriction base="dms:Text"/>
      </xsd:simpleType>
    </xsd:element>
    <xsd:element name="_Emoji" ma:index="33" nillable="true" ma:displayName="Emoji" ma:hidden="true" ma:internalName="_Emoji">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ma:taxonomy="true" ma:internalName="pd01c257034b4e86b1f58279a3bd54c6" ma:taxonomyFieldName="Security_x0020_Classification" ma:displayName="Security Classification"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b802f349-2280-421e-92b8-645ee6ac4d3b}" ma:internalName="TaxCatchAll" ma:showField="CatchAllData"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b802f349-2280-421e-92b8-645ee6ac4d3b}" ma:internalName="TaxCatchAllLabel" ma:readOnly="true" ma:showField="CatchAllDataLabel" ma:web="d438c356-bd2b-4fb2-8eba-650ed22bf83d">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ma:taxonomy="true" ma:internalName="fb3179c379644f499d7166d0c985669b" ma:taxonomyFieldName="Dissemination_x0020_Limiting_x0020_Marker" ma:displayName="Dissemination Limiting Marker"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je2f59c6279d441e8dbf3cc557b3306f" ma:index="20" ma:taxonomy="true" ma:internalName="je2f59c6279d441e8dbf3cc557b3306f" ma:taxonomyFieldName="Records_x0020_Class_x0020_Governance" ma:displayName="Classification" ma:default="" ma:fieldId="{3e2f59c6-279d-441e-8dbf-3cc557b3306f}" ma:sspId="797aeec6-0273-40f2-ab3e-beee73212332" ma:termSetId="4258747f-0974-48f0-ac10-46f208a52cd4" ma:anchorId="b6fc9ccd-ad96-4b35-b8a6-90f88524aa64"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Event_x0020_Date" ma:index="4" nillable="true" ma:displayName="Event Date" ma:description="Date of event. The event could be meeting, function, activity etc." ma:format="DateOnly" ma:internalName="Event_x0020_Date">
      <xsd:simpleType>
        <xsd:restriction base="dms:DateTime"/>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af27c4b-fd12-4be3-87ab-d3828419e585"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2d59857-9031-4a19-a656-aa497d76c425"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_Flow_SignoffStatus" ma:index="34" nillable="true" ma:displayName="Sign-off status" ma:default="Not Started" ma:format="Dropdown" ma:internalName="_x0024_Resources_x003a_core_x002c_Signoff_Status">
      <xsd:simpleType>
        <xsd:restriction base="dms:Choice">
          <xsd:enumeration value="Not Started"/>
          <xsd:enumeration value="With SME"/>
          <xsd:enumeration value="Ready for CJ"/>
          <xsd:enumeration value="Approved"/>
        </xsd:restriction>
      </xsd:simpleType>
    </xsd:element>
    <xsd:element name="MediaServiceDateTaken" ma:index="35" nillable="true" ma:displayName="MediaServiceDateTaken" ma:hidden="true" ma:indexed="true" ma:internalName="MediaServiceDateTaken"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8" nillable="true" ma:displayName="Extracted Text" ma:internalName="MediaServiceOCR" ma:readOnly="true">
      <xsd:simpleType>
        <xsd:restriction base="dms:Note">
          <xsd:maxLength value="255"/>
        </xsd:restriction>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element name="Documentsittingwith" ma:index="41" nillable="true" ma:displayName="Document sitting with" ma:description="Bonnie" ma:format="Dropdown" ma:list="UserInfo" ma:SharePointGroup="0" ma:internalName="Documentsittingwith">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AssignedTo" ma:index="42"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43"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44"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45" nillable="true" ma:displayName="Approval status" ma:internalName="_ApprovalStatu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Value>
      <Value>2</Value>
      <Value>15</Value>
      <Value>14</Value>
    </TaxCatchAll>
    <je2f59c6279d441e8dbf3cc557b3306f xmlns="9fd47c19-1c4a-4d7d-b342-c10cef269344">
      <Terms xmlns="http://schemas.microsoft.com/office/infopath/2007/PartnerControls">
        <TermInfo xmlns="http://schemas.microsoft.com/office/infopath/2007/PartnerControls">
          <TermName xmlns="http://schemas.microsoft.com/office/infopath/2007/PartnerControls">Restructuring</TermName>
          <TermId xmlns="http://schemas.microsoft.com/office/infopath/2007/PartnerControls">4ed8c4ad-f9c6-4e29-b5f5-b51df56c3de6</TermId>
        </TermInfo>
      </Terms>
    </je2f59c6279d441e8dbf3cc557b3306f>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DLCPolicyLabelClientValue xmlns="daf27c4b-fd12-4be3-87ab-d3828419e585">Version {_UIVersionString}</DLCPolicyLabelClientValue>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Emoji xmlns="http://schemas.microsoft.com/sharepoint/v3" xsi:nil="true"/>
    <DLCPolicyLabelLock xmlns="daf27c4b-fd12-4be3-87ab-d3828419e585" xsi:nil="true"/>
    <Event_x0020_Date xmlns="a5f32de4-e402-4188-b034-e71ca7d22e54" xsi:nil="true"/>
    <_ColorHex xmlns="http://schemas.microsoft.com/sharepoint/v3" xsi:nil="true"/>
    <_dlc_DocId xmlns="a5f32de4-e402-4188-b034-e71ca7d22e54">DOCID1158-1575566084-9191</_dlc_DocId>
    <_dlc_DocIdUrl xmlns="a5f32de4-e402-4188-b034-e71ca7d22e54">
      <Url>https://delwpvicgovau.sharepoint.com/sites/ecm_1158/_layouts/15/DocIdRedir.aspx?ID=DOCID1158-1575566084-9191</Url>
      <Description>DOCID1158-1575566084-9191</Description>
    </_dlc_DocIdUrl>
    <DLCPolicyLabelValue xmlns="daf27c4b-fd12-4be3-87ab-d3828419e585">Version 0.3</DLCPolicyLabelValue>
    <_Flow_SignoffStatus xmlns="82d59857-9031-4a19-a656-aa497d76c425" xsi:nil="true"/>
    <lcf76f155ced4ddcb4097134ff3c332f xmlns="82d59857-9031-4a19-a656-aa497d76c425">
      <Terms xmlns="http://schemas.microsoft.com/office/infopath/2007/PartnerControls"/>
    </lcf76f155ced4ddcb4097134ff3c332f>
    <Documentsittingwith xmlns="82d59857-9031-4a19-a656-aa497d76c425">
      <UserInfo>
        <DisplayName/>
        <AccountId xsi:nil="true"/>
        <AccountType/>
      </UserInfo>
    </Documentsittingwith>
    <_ApprovalAssignedTo xmlns="82d59857-9031-4a19-a656-aa497d76c425">
      <UserInfo>
        <DisplayName/>
        <AccountId xsi:nil="true"/>
        <AccountType/>
      </UserInfo>
    </_ApprovalAssignedTo>
    <_ApprovalSentBy xmlns="82d59857-9031-4a19-a656-aa497d76c425">
      <UserInfo>
        <DisplayName/>
        <AccountId xsi:nil="true"/>
        <AccountType/>
      </UserInfo>
    </_ApprovalSentBy>
    <_ApprovalRespondedBy xmlns="82d59857-9031-4a19-a656-aa497d76c425">
      <UserInfo>
        <DisplayName/>
        <AccountId xsi:nil="true"/>
        <AccountType/>
      </UserInfo>
    </_ApprovalRespondedBy>
    <_ApprovalStatus xmlns="82d59857-9031-4a19-a656-aa497d76c425">0</_ApprovalStatus>
  </documentManagement>
</p:properties>
</file>

<file path=customXml/item5.xml><?xml version="1.0" encoding="utf-8"?>
<?mso-contentType ?>
<SharedContentType xmlns="Microsoft.SharePoint.Taxonomy.ContentTypeSync" SourceId="797aeec6-0273-40f2-ab3e-beee73212332" ContentTypeId="0x0101009298E819CE1EBB4F8D2096B3E0F0C291"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mso-contentType ?>
<p:Policy xmlns:p="office.server.policy" id="" local="true">
  <p:Name>ECM V2 Governance</p:Name>
  <p:Description>Enable Version label</p:Description>
  <p:Statement/>
  <p:PolicyItems>
    <p:PolicyItem featureId="Microsoft.Office.RecordsManagement.PolicyFeatures.PolicyLabel" staticId="0x0101009298E819CE1EBB4F8D2096B3E0F0C2911800CB2E8806E91A31499126E2BE51D9592F|-1306371497" UniqueId="4c55f25d-4286-45eb-b85a-6e496bafc20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F56E62B2-A628-4094-987F-ED384D524D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daf27c4b-fd12-4be3-87ab-d3828419e585"/>
    <ds:schemaRef ds:uri="82d59857-9031-4a19-a656-aa497d76c4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daf27c4b-fd12-4be3-87ab-d3828419e585"/>
    <ds:schemaRef ds:uri="http://schemas.microsoft.com/sharepoint/v3"/>
    <ds:schemaRef ds:uri="a5f32de4-e402-4188-b034-e71ca7d22e54"/>
    <ds:schemaRef ds:uri="82d59857-9031-4a19-a656-aa497d76c425"/>
  </ds:schemaRefs>
</ds:datastoreItem>
</file>

<file path=customXml/itemProps5.xml><?xml version="1.0" encoding="utf-8"?>
<ds:datastoreItem xmlns:ds="http://schemas.openxmlformats.org/officeDocument/2006/customXml" ds:itemID="{BA14EDE4-97AE-49C8-9364-92A41E0812AE}">
  <ds:schemaRefs>
    <ds:schemaRef ds:uri="Microsoft.SharePoint.Taxonomy.ContentTypeSync"/>
  </ds:schemaRefs>
</ds:datastoreItem>
</file>

<file path=customXml/itemProps6.xml><?xml version="1.0" encoding="utf-8"?>
<ds:datastoreItem xmlns:ds="http://schemas.openxmlformats.org/officeDocument/2006/customXml" ds:itemID="{9C2CE5D6-9DB6-4534-90BE-907627F40934}">
  <ds:schemaRefs>
    <ds:schemaRef ds:uri="http://schemas.microsoft.com/sharepoint/events"/>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8.xml><?xml version="1.0" encoding="utf-8"?>
<ds:datastoreItem xmlns:ds="http://schemas.openxmlformats.org/officeDocument/2006/customXml" ds:itemID="{C13381C6-E2C3-46FD-93E0-FDEB57BB02B7}">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Normal.dotm</Template>
  <TotalTime>7</TotalTime>
  <Pages>5</Pages>
  <Words>2778</Words>
  <Characters>15836</Characters>
  <Application>Microsoft Office Word</Application>
  <DocSecurity>0</DocSecurity>
  <Lines>131</Lines>
  <Paragraphs>37</Paragraphs>
  <ScaleCrop>false</ScaleCrop>
  <Company/>
  <LinksUpToDate>false</LinksUpToDate>
  <CharactersWithSpaces>18577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Energy, Environment and Climate Action</dc:title>
  <dc:subject>Position Description</dc:subject>
  <dc:creator>Fiona</dc:creator>
  <cp:keywords/>
  <dc:description/>
  <cp:lastModifiedBy>Fionna X Keating (DEECA)</cp:lastModifiedBy>
  <cp:revision>5</cp:revision>
  <cp:lastPrinted>2022-06-17T02:14:00Z</cp:lastPrinted>
  <dcterms:created xsi:type="dcterms:W3CDTF">2026-01-15T00:10:00Z</dcterms:created>
  <dcterms:modified xsi:type="dcterms:W3CDTF">2026-06-02T00:33:00Z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0x0101009298E819CE1EBB4F8D2096B3E0F0C2911800E04349DEEE40764F94A2BD8B6060D078</vt:lpwstr>
  </property>
  <property fmtid="{D5CDD505-2E9C-101B-9397-08002B2CF9AE}" pid="5" name="MediaServiceImageTags">
    <vt:lpwstr/>
  </property>
  <property fmtid="{D5CDD505-2E9C-101B-9397-08002B2CF9AE}" pid="6" name="_dlc_DocIdItemGuid">
    <vt:lpwstr>c372440c-e261-4de3-a677-5f3a4b4a86cc</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15;#Template|ad5654aa-69da-4dc8-81ae-e984a44f2180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docLang">
    <vt:lpwstr>en</vt:lpwstr>
  </property>
</Properties>
</file>